
<file path=[Content_Types].xml><?xml version="1.0" encoding="utf-8"?>
<Types xmlns="http://schemas.openxmlformats.org/package/2006/content-types">
  <Override PartName="/ppt/slideLayouts/slideLayout10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10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3.xml" ContentType="application/vnd.openxmlformats-officedocument.presentationml.slide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1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21.xml" ContentType="application/vnd.openxmlformats-officedocument.presentationml.slideLayout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Default Extension="xml" ContentType="application/xml"/>
  <Override PartName="/ppt/slides/slide5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84.xml" ContentType="application/vnd.openxmlformats-officedocument.presentationml.slideLayout+xml"/>
  <Default Extension="png" ContentType="image/png"/>
  <Override PartName="/ppt/slideLayouts/slideLayout9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13.xml" ContentType="application/vnd.openxmlformats-officedocument.presentationml.slideLayout+xml"/>
  <Default Extension="rels" ContentType="application/vnd.openxmlformats-package.relationships+xml"/>
  <Override PartName="/ppt/slideLayouts/slideLayout123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sldIdLst>
    <p:sldId id="257" r:id="rId13"/>
    <p:sldId id="256" r:id="rId14"/>
    <p:sldId id="259" r:id="rId15"/>
    <p:sldId id="258" r:id="rId16"/>
    <p:sldId id="260" r:id="rId17"/>
    <p:sldId id="262" r:id="rId18"/>
    <p:sldId id="263" r:id="rId19"/>
    <p:sldId id="264" r:id="rId20"/>
    <p:sldId id="266" r:id="rId21"/>
    <p:sldId id="267" r:id="rId22"/>
    <p:sldId id="268" r:id="rId23"/>
    <p:sldId id="269" r:id="rId24"/>
    <p:sldId id="272" r:id="rId25"/>
    <p:sldId id="273" r:id="rId26"/>
    <p:sldId id="270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0195-9E2F-42AE-94AE-A489A14A2C52}" type="datetimeFigureOut">
              <a:rPr lang="en-GB" smtClean="0"/>
              <a:pPr/>
              <a:t>3/21/14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CBB2-A56D-4094-BA56-91ABE66A1F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0195-9E2F-42AE-94AE-A489A14A2C52}" type="datetimeFigureOut">
              <a:rPr lang="en-GB" smtClean="0"/>
              <a:pPr/>
              <a:t>3/21/14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CBB2-A56D-4094-BA56-91ABE66A1F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2E084-95D2-4368-B679-0B9EEFA716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D61AB-FB92-4BA0-9329-7B3C42139A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3BFB7-7A9D-43A3-9A09-24CED0C4CC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9782D-8A81-4AB3-BB06-C9F14BAD1D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36EC4-7A4E-440D-AE1E-7B5C9F196D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FE20-F9D8-4D26-BF6C-C273946DC4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AD302-2AF2-4C7B-B946-EC357B2003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D436-F189-4C99-80D2-6B7A1D9669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187C1-22A3-43CE-87B1-C4BFB8FEB2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EAB2F-EAE7-48BB-8D44-B19CE75A5F1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0195-9E2F-42AE-94AE-A489A14A2C52}" type="datetimeFigureOut">
              <a:rPr lang="en-GB" smtClean="0"/>
              <a:pPr/>
              <a:t>3/21/14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CBB2-A56D-4094-BA56-91ABE66A1F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6645D-23B6-4FA4-9CFB-8B4DF0F471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EA4C-8F21-4F39-A453-3ADD5A53DD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74E67-5756-47AC-8745-B981302486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7CAD9-A11E-4C3B-9469-A070C6DBB0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97A75-2B00-4149-AE1E-0A55E2D2FD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9FA24-AEA2-47BE-A5F8-547391D1DF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4BBA1-34E9-4431-8CA1-4847437F69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AB3DA-B947-4F7D-AE45-1323F52A3C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0180C-9DA3-431D-BEF9-DEE3089B8B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E3753-E5DD-4E59-B2F9-0A96F6A75FD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184" name="Picture 16" descr="UofH w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94570-6BED-4FA6-B18A-D314E981D2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BD784-6FE1-48D6-8527-DA34E4BB4F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044A0-6F68-4F83-A12F-E2ADD010A3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20467-46C0-4EF0-8954-7C35146891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D0F13-5FF0-49F5-A988-BF5BD4DC47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A27AA-63C9-478A-BE27-E453DA7562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FBEED-9013-467B-8B3A-7F59C929E6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4E54D-5FEA-4437-B0DE-3F6C60303EE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4DFB5-ACA8-4178-A7CC-B98B84F731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0BD68-12DE-43F1-88C3-CE03FCF00D4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CA143-12BF-47AD-A530-377CBB298D0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E0CD-0BAB-4BAF-A281-F68C9AC0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9E002-6ABE-44FF-B153-FC7A7324AF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317BF-4F6F-42C3-8C8B-5DC0F1BCB9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0A050-F654-4877-8770-46E0D9F3EF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AB5C5-725B-4262-B1F4-B00BC2F239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C8DF3-A590-4C31-98D9-199C22B085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BE263-2026-4483-B99C-C203EEF8CD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87CAF-C288-4F55-92B7-182F429D98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D208C-2C3D-4683-AAFC-63BAE91CA4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0195-9E2F-42AE-94AE-A489A14A2C52}" type="datetimeFigureOut">
              <a:rPr lang="en-GB" smtClean="0"/>
              <a:pPr/>
              <a:t>3/21/14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CBB2-A56D-4094-BA56-91ABE66A1F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829CF-EC41-4425-A5EE-902E07195C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0CD30-435D-4E48-8916-37FA26A9B1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A166D-ACE8-43F6-8995-EFFB1B7C9A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0250" name="Picture 10" descr="UofH w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59384-4DC3-428C-B72F-3759CC31FE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9FFE8-7D65-41B0-B7AB-141A15B824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0086C-A257-4A49-99DD-884AC1781DD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668A2-E61B-41C0-921A-08B477D8D2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238CD-CC11-4E66-A0EA-39F0C4289D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60F28-EF4C-42B8-B61F-C720DFF43C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0195-9E2F-42AE-94AE-A489A14A2C52}" type="datetimeFigureOut">
              <a:rPr lang="en-GB" smtClean="0"/>
              <a:pPr/>
              <a:t>3/21/14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CBB2-A56D-4094-BA56-91ABE66A1F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EA51E-CF55-46EE-AD8A-44BE17DF7B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98305-F15F-4B3F-9A30-EF963BEC13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F45C9-2603-405B-B42B-BEE6F6D7FEF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27D02-C341-4BE9-A536-85ACD1A4F9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3323" name="Picture 11" descr="UofH w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7B4471-4F40-476B-A84B-2DF9EAAD09D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C44156-2637-4512-BD34-2857C565F5C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4E495E-4EAE-4532-991D-7E96C41BC47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6CF13F-8495-4775-B4FA-189DDABD6BB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5A7662-A4A0-4B24-9B59-4B1E3C59908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0195-9E2F-42AE-94AE-A489A14A2C52}" type="datetimeFigureOut">
              <a:rPr lang="en-GB" smtClean="0"/>
              <a:pPr/>
              <a:t>3/21/14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CBB2-A56D-4094-BA56-91ABE66A1F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BC9B92-0241-4EB3-9D10-FDAEFD8130B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EDE26A-5DF1-4550-8C3B-9F95567A78F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A5CA92-8902-4922-8426-DBD0B793870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66BF2-9301-40E1-B6FC-CF3F699EC6A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A4697F-D06F-456D-A107-42E1B4BC685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5A272-35F0-409E-8646-518977F980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935B8-5669-4DB9-863F-7295D18726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DDA75-BC89-450B-8FB9-280331BF5A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D1D03-2764-4EAB-9965-F716ACD981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28875-08B7-4041-A511-900D5C391F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0195-9E2F-42AE-94AE-A489A14A2C52}" type="datetimeFigureOut">
              <a:rPr lang="en-GB" smtClean="0"/>
              <a:pPr/>
              <a:t>3/21/14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CBB2-A56D-4094-BA56-91ABE66A1F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8CBEA-2044-48F2-BD3C-67F608EC64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572DF-845E-43DD-A2D8-0457D9A790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349BF-3D73-490D-9355-08870082B5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2E4A8-DCFB-4DCF-A2D7-44660FD498C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8DD36-E419-416A-AA0D-027453074D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D8920-4E7C-492D-B09F-FBA11AEF62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9FB39-B86C-4777-82F6-C3A0D223D9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C3C80-6289-42A4-9E5C-A27369FF3C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D8ACE-3184-4C51-9DFF-1E67071576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BB506-FD5B-4715-AF1D-982177AF78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0195-9E2F-42AE-94AE-A489A14A2C52}" type="datetimeFigureOut">
              <a:rPr lang="en-GB" smtClean="0"/>
              <a:pPr/>
              <a:t>3/21/14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CBB2-A56D-4094-BA56-91ABE66A1F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F7347-B217-4840-9383-984B5996E0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75EA-134F-4B47-8AE9-EDB1828774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BAD60-7DDE-4491-B247-963D1094C9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78CB8-8A6F-4085-BAF6-7A461623FE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5802-611D-4B48-AFBA-560EDB911EF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2030-CA38-489E-BC19-4DBAA4596D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B9A76-E723-4C97-88BB-6BA2C1954D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48389-A9CF-4C4F-A713-E236A7761D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E1DBC-3BF2-4CB5-9AA3-CFF97C6052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41F9C-A780-408A-8200-0DA3615CF3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0195-9E2F-42AE-94AE-A489A14A2C52}" type="datetimeFigureOut">
              <a:rPr lang="en-GB" smtClean="0"/>
              <a:pPr/>
              <a:t>3/21/14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CBB2-A56D-4094-BA56-91ABE66A1F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1BF06-A628-4D29-9D82-610D7D9CC1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B54BB-C27F-44A8-87D6-E6FB439A7E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0CF2A-A565-438D-AAF9-A910499305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C5075-9C4A-4BB2-887A-DC7FE8CF25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4355B-6B4B-40B5-8CF8-BEBF37DC357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EE6AB-58C8-4746-A5C6-66D7916056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AB570-4DC7-4EF5-AE4C-D1E72E6293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C6EE0-1F39-4AE3-99F0-FF0CFB0336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F3407-3FFC-48E1-9EC0-35E06FBEDE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C6B9D-CAD4-4B03-BCC1-12D90CF716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0195-9E2F-42AE-94AE-A489A14A2C52}" type="datetimeFigureOut">
              <a:rPr lang="en-GB" smtClean="0"/>
              <a:pPr/>
              <a:t>3/21/14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CBB2-A56D-4094-BA56-91ABE66A1F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99BD6-9C81-492C-BEFA-C31FB2896F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6BF2F-0411-44D5-84D8-CEBED1CFAB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99C85-2BA1-43FD-B292-7B760812ED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A9C9-C4DA-48E9-B19A-B713D9F3D8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A6239-B8D6-4E78-8197-E53349CD30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22BE2-98CD-4A64-A9F2-F9D83E3E93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5D140-57E0-4D8C-906B-F364F66942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D142F-17F2-4028-8611-3664F2AB4A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61163-47C8-4DFC-B064-034FA7081B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94B10-612A-4FFD-87EB-4522ED5118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00195-9E2F-42AE-94AE-A489A14A2C52}" type="datetimeFigureOut">
              <a:rPr lang="en-GB" smtClean="0"/>
              <a:pPr/>
              <a:t>3/21/14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CBB2-A56D-4094-BA56-91ABE66A1F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B913F-C2A0-47D9-A48A-8B8D63EF56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D1338-55D2-41E0-AA97-4260A95CD2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8E165-4B29-4586-8C8D-A3B0169994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2411-6D74-428E-B92B-F812B73CD0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76618-C4CD-4BE8-A80B-5E19088EA2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8FAC0-44DC-4B29-98D4-79A29B456B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B8AD1-30DE-4603-A939-8FDD4F7622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94A09-6662-44BC-8517-CCD7FDBF53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B0DA0-42DA-43C2-934F-9D0E85E9752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203C4-BB94-4824-BD5B-090C66D276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2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3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4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5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6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png"/><Relationship Id="rId14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8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9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0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fld id="{B0400195-9E2F-42AE-94AE-A489A14A2C52}" type="datetimeFigureOut">
              <a:rPr lang="en-GB" smtClean="0"/>
              <a:pPr/>
              <a:t>3/21/14</a:t>
            </a:fld>
            <a:endParaRPr lang="en-GB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AC3ECBB2-A56D-4094-BA56-91ABE66A1F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93897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9F0FA6B9-04F3-407D-88B6-10AA20BE912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94921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C8236E67-9BDC-4428-AFBC-4A9DD391DB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95945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D288CBB5-605B-4A81-B994-DF73824C8BD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96969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AA6D427-4D0F-427C-82E1-E9E6215720F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128" name="Picture 8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ACA0889B-B409-433D-A9AF-F00BF1FF510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199" name="Picture 7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2977225C-A6B5-4FCB-90C4-ACD5C22C241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11277" name="Picture 13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3452B8F1-A3D2-4DCE-AAAB-96781229587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18442" name="Picture 10" descr="Uof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3861A5D8-41B7-4D36-80FB-5715FEB780B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89802" name="Picture 10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B70EB1C9-DDF9-45F7-B8BC-E62CB304B6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90825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D0814D7E-FF61-4420-BDBD-F5BEF0ACE66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91849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2F3A49B-2F9C-4F0E-8132-3460E9C46A9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92873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143-12BF-47AD-A530-377CBB298D0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79955" y="220486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Calibri" pitchFamily="34" charset="0"/>
              </a:rPr>
              <a:t>“Communities </a:t>
            </a:r>
            <a:r>
              <a:rPr lang="en-GB" sz="3200" b="1" dirty="0">
                <a:latin typeface="Calibri" pitchFamily="34" charset="0"/>
              </a:rPr>
              <a:t>of Friends” </a:t>
            </a:r>
          </a:p>
          <a:p>
            <a:r>
              <a:rPr lang="en-GB" sz="3200" b="1" dirty="0" smtClean="0">
                <a:latin typeface="Calibri" pitchFamily="34" charset="0"/>
              </a:rPr>
              <a:t>Alibaba’s </a:t>
            </a:r>
            <a:r>
              <a:rPr lang="en-GB" sz="3200" b="1" dirty="0">
                <a:latin typeface="Calibri" pitchFamily="34" charset="0"/>
              </a:rPr>
              <a:t>Postmodern B2B Signal to the West</a:t>
            </a:r>
          </a:p>
        </p:txBody>
      </p:sp>
      <p:pic>
        <p:nvPicPr>
          <p:cNvPr id="1028" name="Picture 4" descr="http://scm-l3.technorati.com/11/10/07/52955/alibaba.jpg?t=20111007114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65188"/>
            <a:ext cx="2088232" cy="152871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ordcampvictoria.ca/wp-content/uploads/2013/10/small-business-marke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6645" y="3535701"/>
            <a:ext cx="1956875" cy="156305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rintplacesmallbusiness.files.wordpress.com/2012/10/small-business-social-media-marketing-strategie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13678"/>
            <a:ext cx="2016224" cy="16727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410200"/>
            <a:ext cx="702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Mr. David C. Cockayne, University of Huddersfield Business School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254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81400"/>
            <a:ext cx="8229600" cy="53816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Postmodern turn for Business to Business Marketing?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3C80-6289-42A4-9E5C-A27369FF3C1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9886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 smtClean="0"/>
              <a:t>Concepts of postmodernism culture have incited new perspectives and debates across social sciences (i.e. Featherstone, 1991; Lash, 1990</a:t>
            </a:r>
            <a:r>
              <a:rPr lang="en-US" sz="2000" b="1" dirty="0" smtClean="0"/>
              <a:t>; </a:t>
            </a:r>
            <a:r>
              <a:rPr lang="en-US" sz="2000" dirty="0" err="1" smtClean="0"/>
              <a:t>Cova</a:t>
            </a:r>
            <a:r>
              <a:rPr lang="en-US" sz="2000" dirty="0" smtClean="0"/>
              <a:t> 1997; </a:t>
            </a:r>
            <a:r>
              <a:rPr lang="en-US" sz="2000" dirty="0" err="1" smtClean="0"/>
              <a:t>Kozinets</a:t>
            </a:r>
            <a:r>
              <a:rPr lang="en-US" sz="2000" dirty="0" smtClean="0"/>
              <a:t> 2002.</a:t>
            </a:r>
          </a:p>
          <a:p>
            <a:pPr>
              <a:buNone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Technology-driven electronic methods of communicating and transacting aid and accelerate these ongoing cultural transformations (</a:t>
            </a:r>
            <a:r>
              <a:rPr lang="en-US" sz="2000" dirty="0" err="1" smtClean="0"/>
              <a:t>Dholakia</a:t>
            </a:r>
            <a:r>
              <a:rPr lang="en-US" sz="2000" dirty="0" smtClean="0"/>
              <a:t> and </a:t>
            </a:r>
            <a:r>
              <a:rPr lang="en-US" sz="2000" dirty="0" err="1" smtClean="0"/>
              <a:t>Firat</a:t>
            </a:r>
            <a:r>
              <a:rPr lang="en-US" sz="2000" dirty="0" smtClean="0"/>
              <a:t> 2006).</a:t>
            </a:r>
          </a:p>
          <a:p>
            <a:pPr>
              <a:buNone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Postmodernism calls for the ‘folding-in’ of the past and the future into the expansive ‘here-and-now present’ – a perspective encapsulated in </a:t>
            </a:r>
            <a:r>
              <a:rPr lang="en-US" sz="2000" dirty="0" err="1" smtClean="0"/>
              <a:t>Alibaba’s</a:t>
            </a:r>
            <a:r>
              <a:rPr lang="en-US" sz="2000" dirty="0" smtClean="0"/>
              <a:t> ‘community model’.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3C80-6289-42A4-9E5C-A27369FF3C1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462712" cy="900112"/>
          </a:xfrm>
        </p:spPr>
        <p:txBody>
          <a:bodyPr/>
          <a:lstStyle/>
          <a:p>
            <a:r>
              <a:rPr lang="en-US" dirty="0" err="1" smtClean="0"/>
              <a:t>Cova’s</a:t>
            </a:r>
            <a:r>
              <a:rPr lang="en-US" dirty="0" smtClean="0"/>
              <a:t> ‘linking value’ of consumption (1997)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Cova</a:t>
            </a:r>
            <a:r>
              <a:rPr lang="en-US" dirty="0" smtClean="0"/>
              <a:t> (19977) suggested that marketing lagged behind societies move from the ‘modern’ to the ‘postmodern’.</a:t>
            </a:r>
          </a:p>
          <a:p>
            <a:r>
              <a:rPr lang="en-US" dirty="0" smtClean="0"/>
              <a:t>Marketing (and the marketing concept) </a:t>
            </a:r>
            <a:r>
              <a:rPr lang="en-US" dirty="0" err="1" smtClean="0"/>
              <a:t>individualised</a:t>
            </a:r>
            <a:r>
              <a:rPr lang="en-US" dirty="0" smtClean="0"/>
              <a:t> consumption – ignoring the community, collaborative value of consumption</a:t>
            </a:r>
          </a:p>
          <a:p>
            <a:r>
              <a:rPr lang="en-US" dirty="0" err="1" smtClean="0"/>
              <a:t>Ethnosociological</a:t>
            </a:r>
            <a:r>
              <a:rPr lang="en-US" dirty="0" smtClean="0"/>
              <a:t> analysis revealed the ‘linking value’ of consumption, creating ‘consumption communities’ where the true value of consumption was derived from shared community value rather than simply individualistic symbolic / functional value combinations.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3C80-6289-42A4-9E5C-A27369FF3C1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31874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 smtClean="0"/>
              <a:t>Alibaba’s ‘Community of Friends’ – beyond the ‘modern’ marketing concept? 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3C80-6289-42A4-9E5C-A27369FF3C15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8" descr="http://printplacesmallbusiness.files.wordpress.com/2012/10/small-business-social-media-marketing-strategi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191000" cy="26491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460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“Community of Friends”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98862"/>
          </a:xfrm>
        </p:spPr>
        <p:txBody>
          <a:bodyPr/>
          <a:lstStyle/>
          <a:p>
            <a:r>
              <a:rPr lang="en-US" sz="2000" dirty="0" smtClean="0"/>
              <a:t>Originally developed as a means to unite and help develop China’s plethora of </a:t>
            </a:r>
            <a:r>
              <a:rPr lang="en-US" sz="2000" dirty="0" err="1" smtClean="0"/>
              <a:t>SMEs</a:t>
            </a:r>
            <a:endParaRPr lang="en-US" sz="2000" dirty="0" smtClean="0"/>
          </a:p>
          <a:p>
            <a:r>
              <a:rPr lang="en-US" sz="2000" dirty="0" smtClean="0"/>
              <a:t>E-Intermediary built around China’s business values of face, and ‘</a:t>
            </a:r>
            <a:r>
              <a:rPr lang="en-US" sz="2000" i="1" dirty="0" err="1" smtClean="0"/>
              <a:t>guanxi</a:t>
            </a:r>
            <a:r>
              <a:rPr lang="en-US" sz="2000" i="1" dirty="0" smtClean="0"/>
              <a:t>’</a:t>
            </a:r>
          </a:p>
          <a:p>
            <a:r>
              <a:rPr lang="en-US" sz="2000" dirty="0" smtClean="0"/>
              <a:t>Substantial Investment (Yahoo) in 2005 saw organisation grow and expand internationally</a:t>
            </a:r>
          </a:p>
          <a:p>
            <a:r>
              <a:rPr lang="en-US" sz="2000" dirty="0" smtClean="0"/>
              <a:t>Focus shifted – uniting China’s plethora of </a:t>
            </a:r>
            <a:r>
              <a:rPr lang="en-US" sz="2000" dirty="0" err="1" smtClean="0"/>
              <a:t>SMEs</a:t>
            </a:r>
            <a:r>
              <a:rPr lang="en-US" sz="2000" dirty="0" smtClean="0"/>
              <a:t> with foreign business opportunities</a:t>
            </a:r>
          </a:p>
          <a:p>
            <a:r>
              <a:rPr lang="en-US" sz="2000" dirty="0" smtClean="0"/>
              <a:t>Launch of </a:t>
            </a:r>
            <a:r>
              <a:rPr lang="en-US" sz="2000" dirty="0" err="1" smtClean="0"/>
              <a:t>TaoBao</a:t>
            </a:r>
            <a:r>
              <a:rPr lang="en-US" sz="2000" dirty="0" smtClean="0"/>
              <a:t> allowed ‘friends’ to chat, share photos, comment, display status updates and generally ‘become friends’ irrespective of ‘business transactions’ – system originally </a:t>
            </a:r>
            <a:r>
              <a:rPr lang="en-US" sz="2000" dirty="0" err="1" smtClean="0"/>
              <a:t>trialled</a:t>
            </a:r>
            <a:r>
              <a:rPr lang="en-US" sz="2000" dirty="0" smtClean="0"/>
              <a:t> by </a:t>
            </a:r>
            <a:r>
              <a:rPr lang="en-US" sz="2000" dirty="0" err="1" smtClean="0"/>
              <a:t>Alibaba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3C80-6289-42A4-9E5C-A27369FF3C1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Further </a:t>
            </a:r>
            <a:r>
              <a:rPr lang="en-US" dirty="0" smtClean="0"/>
              <a:t>Considerations…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Postmodern perspective offers an alternative view to the transaction and relationship models of B2B Marketing</a:t>
            </a:r>
          </a:p>
          <a:p>
            <a:pPr>
              <a:buFontTx/>
              <a:buChar char="-"/>
            </a:pPr>
            <a:r>
              <a:rPr lang="en-US" dirty="0" smtClean="0"/>
              <a:t>B2C marketing has arguably started to shift – is B2B falling behind?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Can </a:t>
            </a:r>
            <a:r>
              <a:rPr lang="en-US" dirty="0" smtClean="0"/>
              <a:t>Western B2B marketing potentially learn from this model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smtClean="0"/>
              <a:t>Is there scope </a:t>
            </a:r>
            <a:r>
              <a:rPr lang="en-US" dirty="0" smtClean="0"/>
              <a:t>for further research?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3C80-6289-42A4-9E5C-A27369FF3C1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3C80-6289-42A4-9E5C-A27369FF3C1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xpedino.com/wp-content/uploads/2013/12/Shanghai-China-Night-Cityscapes-Travel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4767423" cy="288031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leicester.tab.co.uk/wp-content/blogs.dir/41/files/2013/05/220px-University_of_Leicester_Logo_Shie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949" y="2276870"/>
            <a:ext cx="3312368" cy="331236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4868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Research Inspiration...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098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900112"/>
          </a:xfrm>
        </p:spPr>
        <p:txBody>
          <a:bodyPr/>
          <a:lstStyle/>
          <a:p>
            <a:r>
              <a:rPr lang="en-GB" dirty="0" smtClean="0"/>
              <a:t>Aim and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86000"/>
          </a:xfrm>
        </p:spPr>
        <p:txBody>
          <a:bodyPr/>
          <a:lstStyle/>
          <a:p>
            <a:r>
              <a:rPr lang="en-GB" dirty="0" smtClean="0"/>
              <a:t>B2B Marketing – From transactions to the ‘modern’ network</a:t>
            </a:r>
          </a:p>
          <a:p>
            <a:r>
              <a:rPr lang="en-GB" dirty="0" smtClean="0"/>
              <a:t>Alibaba’s “community of friends”</a:t>
            </a:r>
          </a:p>
          <a:p>
            <a:r>
              <a:rPr lang="en-GB" dirty="0" smtClean="0"/>
              <a:t>Postmodern turn for B2B?</a:t>
            </a:r>
          </a:p>
          <a:p>
            <a:r>
              <a:rPr lang="en-GB" dirty="0" smtClean="0"/>
              <a:t>Impact for the development of B2B marketing?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3C80-6289-42A4-9E5C-A27369FF3C1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3400" y="1774210"/>
            <a:ext cx="6781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Aim:</a:t>
            </a:r>
          </a:p>
          <a:p>
            <a:endParaRPr lang="en-US" sz="2400" dirty="0" smtClean="0"/>
          </a:p>
          <a:p>
            <a:r>
              <a:rPr lang="en-US" sz="2400" dirty="0" smtClean="0"/>
              <a:t>Conceptual Paper – Present idea based on postmodern approach to B2B marketing for further research and investigation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018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56992"/>
            <a:ext cx="8229600" cy="1151954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/>
              <a:t>B</a:t>
            </a:r>
            <a:r>
              <a:rPr lang="en-GB" sz="3200" dirty="0"/>
              <a:t>2</a:t>
            </a:r>
            <a:r>
              <a:rPr lang="en-GB" sz="3200" b="1" dirty="0"/>
              <a:t>B Marketing – From Transactions, to </a:t>
            </a:r>
            <a:r>
              <a:rPr lang="en-GB" sz="3200" b="1" dirty="0" smtClean="0"/>
              <a:t>the ‘modern’ network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3C80-6289-42A4-9E5C-A27369FF3C1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740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00112"/>
          </a:xfrm>
        </p:spPr>
        <p:txBody>
          <a:bodyPr/>
          <a:lstStyle/>
          <a:p>
            <a:r>
              <a:rPr lang="en-GB" dirty="0" smtClean="0"/>
              <a:t>Transactional Marketing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744416"/>
          </a:xfrm>
        </p:spPr>
        <p:txBody>
          <a:bodyPr/>
          <a:lstStyle/>
          <a:p>
            <a:r>
              <a:rPr lang="en-GB" sz="2000" dirty="0" err="1" smtClean="0"/>
              <a:t>Sheth</a:t>
            </a:r>
            <a:r>
              <a:rPr lang="en-GB" sz="2000" dirty="0" smtClean="0"/>
              <a:t> and </a:t>
            </a:r>
            <a:r>
              <a:rPr lang="en-GB" sz="2000" dirty="0" err="1" smtClean="0"/>
              <a:t>Parvatiyar</a:t>
            </a:r>
            <a:r>
              <a:rPr lang="en-GB" sz="2000" dirty="0" smtClean="0"/>
              <a:t> (1995) – Pre and Post Industrial Model of Market development (market-centric)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err="1" smtClean="0"/>
              <a:t>Wilkie</a:t>
            </a:r>
            <a:r>
              <a:rPr lang="en-GB" sz="2000" dirty="0" smtClean="0"/>
              <a:t> and Moore (2003) – Marketing perspective; pre-marketing (before 1990); founding the field (1900-1920); formalising the field (1920-1950); paradigm shift (1950-1980); and shift intensification (1980-Present). </a:t>
            </a:r>
          </a:p>
          <a:p>
            <a:endParaRPr lang="en-GB" sz="2000" dirty="0"/>
          </a:p>
          <a:p>
            <a:r>
              <a:rPr lang="en-GB" sz="2000" dirty="0" smtClean="0"/>
              <a:t>Models differ although centre around a common theme; exchange-based, transactional (economics derived) theory dominated marketing research until around the 1980’s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3C80-6289-42A4-9E5C-A27369FF3C1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402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538664" cy="900112"/>
          </a:xfrm>
        </p:spPr>
        <p:txBody>
          <a:bodyPr/>
          <a:lstStyle/>
          <a:p>
            <a:r>
              <a:rPr lang="en-GB" sz="2000" dirty="0" smtClean="0"/>
              <a:t>Theory of the firm, and “the Economics man is King” (</a:t>
            </a:r>
            <a:r>
              <a:rPr lang="en-GB" sz="2000" dirty="0" err="1" smtClean="0"/>
              <a:t>Hadjikhani</a:t>
            </a:r>
            <a:r>
              <a:rPr lang="en-GB" sz="2000" dirty="0" smtClean="0"/>
              <a:t> and </a:t>
            </a:r>
            <a:r>
              <a:rPr lang="en-GB" sz="2000" dirty="0" err="1" smtClean="0"/>
              <a:t>LaPlaca</a:t>
            </a:r>
            <a:r>
              <a:rPr lang="en-GB" sz="2000" dirty="0" smtClean="0"/>
              <a:t> 2013)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1844824"/>
            <a:ext cx="8229600" cy="3598862"/>
          </a:xfrm>
        </p:spPr>
        <p:txBody>
          <a:bodyPr/>
          <a:lstStyle/>
          <a:p>
            <a:r>
              <a:rPr lang="en-GB" sz="2000" dirty="0" smtClean="0"/>
              <a:t>Low price coupled with acceptable quality deemed acceptable, and desirable form of economic exchange Market dominated by mass-marketing, profit maximisation, trade of capital goods and production commodities </a:t>
            </a:r>
          </a:p>
          <a:p>
            <a:r>
              <a:rPr lang="en-GB" sz="2000" dirty="0" smtClean="0"/>
              <a:t>Easy to quantify profits, margins and costs – more difficult to determine ‘quality’ and ‘durability’</a:t>
            </a:r>
          </a:p>
          <a:p>
            <a:r>
              <a:rPr lang="en-GB" sz="2000" dirty="0" smtClean="0"/>
              <a:t>Short-term, exchange focus leads to faster revenue accumulation rather than longer-term life-cycle costs. Major business bias in America – led to rejection and ignorance of “irrational, illogical customer activity”.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3C80-6289-42A4-9E5C-A27369FF3C1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522920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Adapted from: (</a:t>
            </a:r>
            <a:r>
              <a:rPr lang="en-GB" sz="1400" dirty="0" err="1" smtClean="0"/>
              <a:t>Hadjikhani</a:t>
            </a:r>
            <a:r>
              <a:rPr lang="en-GB" sz="1400" dirty="0" smtClean="0"/>
              <a:t> and </a:t>
            </a:r>
            <a:r>
              <a:rPr lang="en-GB" sz="1400" dirty="0" err="1" smtClean="0"/>
              <a:t>LaPlaca</a:t>
            </a:r>
            <a:r>
              <a:rPr lang="en-GB" sz="1400" dirty="0" smtClean="0"/>
              <a:t> 2013); (</a:t>
            </a:r>
            <a:r>
              <a:rPr lang="en-GB" sz="1400" dirty="0" err="1" smtClean="0"/>
              <a:t>Sheth</a:t>
            </a:r>
            <a:r>
              <a:rPr lang="en-GB" sz="1400" dirty="0" smtClean="0"/>
              <a:t> and </a:t>
            </a:r>
            <a:r>
              <a:rPr lang="en-GB" sz="1400" dirty="0" err="1" smtClean="0"/>
              <a:t>Parvatiyar</a:t>
            </a:r>
            <a:r>
              <a:rPr lang="en-GB" sz="1400" dirty="0" smtClean="0"/>
              <a:t> 1995); (</a:t>
            </a:r>
            <a:r>
              <a:rPr lang="en-GB" sz="1400" dirty="0" err="1" smtClean="0"/>
              <a:t>Wilkie</a:t>
            </a:r>
            <a:r>
              <a:rPr lang="en-GB" sz="1400" dirty="0" smtClean="0"/>
              <a:t> and Moore 2003); (</a:t>
            </a:r>
            <a:r>
              <a:rPr lang="en-GB" sz="1400" dirty="0" err="1" smtClean="0"/>
              <a:t>LaPlaca</a:t>
            </a:r>
            <a:r>
              <a:rPr lang="en-GB" sz="1400" dirty="0" smtClean="0"/>
              <a:t> 2009)</a:t>
            </a:r>
            <a:endParaRPr lang="en-GB" sz="1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044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00112"/>
          </a:xfrm>
        </p:spPr>
        <p:txBody>
          <a:bodyPr/>
          <a:lstStyle/>
          <a:p>
            <a:r>
              <a:rPr lang="en-GB" dirty="0" smtClean="0"/>
              <a:t>Evolution?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Economic, exchange focus lost grip on knowledge dominance with the during </a:t>
            </a:r>
            <a:r>
              <a:rPr lang="en-GB" sz="2000" dirty="0" err="1" smtClean="0"/>
              <a:t>Wilkie</a:t>
            </a:r>
            <a:r>
              <a:rPr lang="en-GB" sz="2000" dirty="0" smtClean="0"/>
              <a:t> and Moore’s (2003) ‘intensification of the paradigm shift’</a:t>
            </a:r>
          </a:p>
          <a:p>
            <a:r>
              <a:rPr lang="en-GB" sz="2000" dirty="0" smtClean="0"/>
              <a:t>Customer service, added value (and value propositions), superior quality, and differentiation based on customer preference in-line with the newly formed ‘marketing concept’ spilled over into B2B marketing</a:t>
            </a:r>
          </a:p>
          <a:p>
            <a:r>
              <a:rPr lang="en-GB" sz="2000" dirty="0" smtClean="0"/>
              <a:t>Realisation that economic, transaction focus nurtured ‘marketing myopia’ (Levitt 1960) – Linked to Henry Ford and Harvey Firestone (</a:t>
            </a:r>
            <a:r>
              <a:rPr lang="en-GB" sz="2000" dirty="0" err="1" smtClean="0"/>
              <a:t>Hadjikhani</a:t>
            </a:r>
            <a:r>
              <a:rPr lang="en-GB" sz="2000" dirty="0" smtClean="0"/>
              <a:t> and </a:t>
            </a:r>
            <a:r>
              <a:rPr lang="en-GB" sz="2000" dirty="0" err="1" smtClean="0"/>
              <a:t>LaPlaca</a:t>
            </a:r>
            <a:r>
              <a:rPr lang="en-GB" sz="2000" dirty="0" smtClean="0"/>
              <a:t> 2013).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3C80-6289-42A4-9E5C-A27369FF3C1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495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‘modern’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59886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- 	The transition from economic, transaction focused marketing to a more network / relationship based model is consistent with the rise to power of the marketing concept.</a:t>
            </a:r>
          </a:p>
          <a:p>
            <a:pPr>
              <a:buFontTx/>
              <a:buChar char="-"/>
            </a:pPr>
            <a:r>
              <a:rPr lang="en-US" sz="2000" dirty="0" smtClean="0"/>
              <a:t>By the 1970s the marketing concept had formalized and consolidated itself at the crux of of modern marketing (</a:t>
            </a:r>
            <a:r>
              <a:rPr lang="en-US" sz="2000" dirty="0" err="1" smtClean="0"/>
              <a:t>Bagozzi</a:t>
            </a:r>
            <a:r>
              <a:rPr lang="en-US" sz="2000" dirty="0" smtClean="0"/>
              <a:t>, 1975; Kotler, 1972), inspired from the pioneering marketing theories of Alderson (1957, 1965), </a:t>
            </a:r>
          </a:p>
          <a:p>
            <a:pPr>
              <a:buFontTx/>
              <a:buChar char="-"/>
            </a:pPr>
            <a:r>
              <a:rPr lang="en-US" sz="2000" dirty="0" smtClean="0"/>
              <a:t>Marketing concept formed around the grand narratives (</a:t>
            </a:r>
            <a:r>
              <a:rPr lang="en-US" sz="2000" dirty="0" err="1" smtClean="0"/>
              <a:t>Lyotard</a:t>
            </a:r>
            <a:r>
              <a:rPr lang="en-US" sz="2000" dirty="0" smtClean="0"/>
              <a:t> 1984) of modernism. It prescribes the relationship that institutions are to have with their consumers and other stakeholders (</a:t>
            </a:r>
            <a:r>
              <a:rPr lang="en-US" sz="2000" dirty="0" err="1" smtClean="0"/>
              <a:t>Dholakia</a:t>
            </a:r>
            <a:r>
              <a:rPr lang="en-US" sz="2000" dirty="0" smtClean="0"/>
              <a:t> and </a:t>
            </a:r>
            <a:r>
              <a:rPr lang="en-US" sz="2000" dirty="0" err="1" smtClean="0"/>
              <a:t>Firat</a:t>
            </a:r>
            <a:r>
              <a:rPr lang="en-US" sz="2000" dirty="0" smtClean="0"/>
              <a:t> 2006)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3C80-6289-42A4-9E5C-A27369FF3C1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‘modern’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98862"/>
          </a:xfrm>
        </p:spPr>
        <p:txBody>
          <a:bodyPr/>
          <a:lstStyle/>
          <a:p>
            <a:r>
              <a:rPr lang="en-US" dirty="0" smtClean="0"/>
              <a:t>The marketing concept sits not just at the heart of marketing but now also in modern culture as a whole, Infusing politics, work relationships, colleagues, and even the way in which people think about themselves (</a:t>
            </a:r>
            <a:r>
              <a:rPr lang="en-US" dirty="0" err="1" smtClean="0"/>
              <a:t>Andrusia</a:t>
            </a:r>
            <a:r>
              <a:rPr lang="en-US" dirty="0" smtClean="0"/>
              <a:t> and Haskins, 2000). </a:t>
            </a:r>
          </a:p>
          <a:p>
            <a:r>
              <a:rPr lang="en-US" dirty="0" smtClean="0"/>
              <a:t>As such ‘modern’ marketing constitutes a cultural cornerstone of contemporary modern social existence (</a:t>
            </a:r>
            <a:r>
              <a:rPr lang="en-US" dirty="0" err="1" smtClean="0"/>
              <a:t>Dholakia</a:t>
            </a:r>
            <a:r>
              <a:rPr lang="en-US" dirty="0" smtClean="0"/>
              <a:t> and </a:t>
            </a:r>
            <a:r>
              <a:rPr lang="en-US" dirty="0" err="1" smtClean="0"/>
              <a:t>Firat</a:t>
            </a:r>
            <a:r>
              <a:rPr lang="en-US" dirty="0" smtClean="0"/>
              <a:t> 2006).</a:t>
            </a:r>
          </a:p>
          <a:p>
            <a:r>
              <a:rPr lang="en-US" dirty="0" smtClean="0"/>
              <a:t>modern marketing’s success cannot be overstated -  it is the principal mode of modern business relationships, partly because it captures the essence of modern culture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3C80-6289-42A4-9E5C-A27369FF3C1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ctemplate1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Topic 2 Reasons for Bidding (2)</Template>
  <TotalTime>256</TotalTime>
  <Words>1005</Words>
  <Application>Microsoft Macintosh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5_White</vt:lpstr>
      <vt:lpstr>dectemplate1</vt:lpstr>
      <vt:lpstr>Pink</vt:lpstr>
      <vt:lpstr>Green</vt:lpstr>
      <vt:lpstr>White</vt:lpstr>
      <vt:lpstr>1_White</vt:lpstr>
      <vt:lpstr>2_White</vt:lpstr>
      <vt:lpstr>3_White</vt:lpstr>
      <vt:lpstr>4_White</vt:lpstr>
      <vt:lpstr>6_White</vt:lpstr>
      <vt:lpstr>7_White</vt:lpstr>
      <vt:lpstr>8_White</vt:lpstr>
      <vt:lpstr>Slide 1</vt:lpstr>
      <vt:lpstr>Slide 2</vt:lpstr>
      <vt:lpstr>Aim and Structure</vt:lpstr>
      <vt:lpstr>Slide 4</vt:lpstr>
      <vt:lpstr>Transactional Marketing</vt:lpstr>
      <vt:lpstr>Theory of the firm, and “the Economics man is King” (Hadjikhani and LaPlaca 2013)</vt:lpstr>
      <vt:lpstr>Evolution?</vt:lpstr>
      <vt:lpstr>The ‘modern’ network</vt:lpstr>
      <vt:lpstr>‘modern’ marketing</vt:lpstr>
      <vt:lpstr>Slide 10</vt:lpstr>
      <vt:lpstr>Slide 11</vt:lpstr>
      <vt:lpstr>Cova’s ‘linking value’ of consumption (1997)</vt:lpstr>
      <vt:lpstr>Slide 13</vt:lpstr>
      <vt:lpstr>A “Community of Friends”</vt:lpstr>
      <vt:lpstr>Conclusions and Further Considerations…</vt:lpstr>
      <vt:lpstr>Slide 16</vt:lpstr>
    </vt:vector>
  </TitlesOfParts>
  <Company>University of Huddersfield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David Cockayne</cp:lastModifiedBy>
  <cp:revision>13</cp:revision>
  <dcterms:created xsi:type="dcterms:W3CDTF">2014-03-21T07:42:22Z</dcterms:created>
  <dcterms:modified xsi:type="dcterms:W3CDTF">2014-03-21T07:45:54Z</dcterms:modified>
</cp:coreProperties>
</file>