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3" r:id="rId7"/>
    <p:sldMasterId id="2147483684" r:id="rId8"/>
    <p:sldMasterId id="2147483691" r:id="rId9"/>
    <p:sldMasterId id="2147483693" r:id="rId10"/>
    <p:sldMasterId id="2147483698" r:id="rId11"/>
  </p:sldMasterIdLst>
  <p:notesMasterIdLst>
    <p:notesMasterId r:id="rId37"/>
  </p:notesMasterIdLst>
  <p:handoutMasterIdLst>
    <p:handoutMasterId r:id="rId38"/>
  </p:handoutMasterIdLst>
  <p:sldIdLst>
    <p:sldId id="308" r:id="rId12"/>
    <p:sldId id="309" r:id="rId13"/>
    <p:sldId id="273" r:id="rId14"/>
    <p:sldId id="279" r:id="rId15"/>
    <p:sldId id="293" r:id="rId16"/>
    <p:sldId id="274" r:id="rId17"/>
    <p:sldId id="294" r:id="rId18"/>
    <p:sldId id="311" r:id="rId19"/>
    <p:sldId id="328" r:id="rId20"/>
    <p:sldId id="329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32" r:id="rId33"/>
    <p:sldId id="324" r:id="rId34"/>
    <p:sldId id="330" r:id="rId35"/>
    <p:sldId id="325" r:id="rId36"/>
  </p:sldIdLst>
  <p:sldSz cx="9144000" cy="5143500" type="screen16x9"/>
  <p:notesSz cx="6797675" cy="99282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FFFFFF"/>
    <a:srgbClr val="000000"/>
    <a:srgbClr val="2C3841"/>
    <a:srgbClr val="458557"/>
    <a:srgbClr val="9BA7B0"/>
    <a:srgbClr val="B9C9D5"/>
    <a:srgbClr val="CADCF0"/>
    <a:srgbClr val="820036"/>
    <a:srgbClr val="8A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65957" autoAdjust="0"/>
  </p:normalViewPr>
  <p:slideViewPr>
    <p:cSldViewPr snapToGrid="0">
      <p:cViewPr>
        <p:scale>
          <a:sx n="100" d="100"/>
          <a:sy n="100" d="100"/>
        </p:scale>
        <p:origin x="1936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8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4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5.xml"/><Relationship Id="rId11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47318" y="899013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3451" y="10936683"/>
            <a:ext cx="6423000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9" y="275302"/>
            <a:ext cx="673722" cy="429963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7318" y="9459175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91787" y="273613"/>
            <a:ext cx="3121697" cy="49813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algn="r"/>
            <a:r>
              <a:rPr lang="en-GB" sz="1000" smtClean="0"/>
              <a:t>Title of presentation (Insert &gt; Header &amp; Footer &gt; Notes and Handouts &gt; Header &gt; Apply to all)</a:t>
            </a:r>
            <a:endParaRPr lang="en-GB" sz="100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47318" y="273613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467825" y="9720000"/>
            <a:ext cx="2945659" cy="15037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/>
            </a:lvl1pPr>
          </a:lstStyle>
          <a:p>
            <a:fld id="{1D5C8E73-0984-4EF3-A086-A5742340CAED}" type="slidenum">
              <a:rPr lang="en-GB" sz="900" smtClean="0"/>
              <a:t>‹#›</a:t>
            </a:fld>
            <a:endParaRPr lang="en-GB" sz="90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46128" y="9720000"/>
            <a:ext cx="2945659" cy="1384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spAutoFit/>
          </a:bodyPr>
          <a:lstStyle>
            <a:lvl1pPr algn="r">
              <a:defRPr sz="1200"/>
            </a:lvl1pPr>
          </a:lstStyle>
          <a:p>
            <a:pPr algn="l"/>
            <a:fld id="{FDE68E82-84F3-4C83-A593-18A8CA5EC950}" type="datetime1">
              <a:rPr lang="en-GB" sz="900" smtClean="0"/>
              <a:t>07/04/2016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38137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7318" y="9750052"/>
            <a:ext cx="2945659" cy="150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 sz="900"/>
            </a:lvl1pPr>
          </a:lstStyle>
          <a:p>
            <a:fld id="{8D443D8B-58B1-4847-9DDE-0B285511112C}" type="datetime1">
              <a:rPr lang="en-GB" smtClean="0"/>
              <a:t>07/04/2016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7318" y="3811948"/>
            <a:ext cx="6066167" cy="48752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67825" y="9748423"/>
            <a:ext cx="2945659" cy="150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r">
              <a:defRPr lang="en-GB" sz="900" smtClean="0"/>
            </a:lvl1pPr>
          </a:lstStyle>
          <a:p>
            <a:fld id="{059CA28E-C823-46A7-ACC3-740ED2E57C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467825" y="0"/>
            <a:ext cx="2945659" cy="498135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000"/>
            </a:lvl1pPr>
          </a:lstStyle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7318" y="9750051"/>
            <a:ext cx="606616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4420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08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6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324000" indent="-108000" algn="l" defTabSz="685800" rtl="0" eaLnBrk="1" latinLnBrk="0" hangingPunct="1">
      <a:lnSpc>
        <a:spcPct val="90000"/>
      </a:lnSpc>
      <a:spcBef>
        <a:spcPts val="450"/>
      </a:spcBef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32000" indent="-108000" algn="l" defTabSz="685800" rtl="0" eaLnBrk="1" latinLnBrk="0" hangingPunct="1">
      <a:lnSpc>
        <a:spcPct val="90000"/>
      </a:lnSpc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540000" indent="-108000" algn="l" defTabSz="685800" rtl="0" eaLnBrk="1" latinLnBrk="0" hangingPunct="1">
      <a:lnSpc>
        <a:spcPct val="90000"/>
      </a:lnSpc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07/04/2016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07/04/2016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07/04/2016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07/04/2016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2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443D8B-58B1-4847-9DDE-0B285511112C}" type="datetime1">
              <a:rPr lang="en-GB" smtClean="0"/>
              <a:t>07/04/2016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hyperlink" Target="http://www.jisc.ac.uk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hyperlink" Target="http://www.jisc.ac.uk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54D27-770F-4E87-B8F4-9252AE923A8E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343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A1C-60DA-4E75-AB37-CEB8C1945D38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BC9F-73A3-49BC-B686-0924A7847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1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GB" noProof="0" dirty="0" smtClean="0"/>
              <a:t>Click to add presentation subtitle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0BED5B-4A1F-48CB-B184-3CF0D7C1B984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r>
              <a:rPr lang="en-GB" sz="1800" noProof="0" dirty="0" smtClean="0"/>
              <a:t>The correct way to do it!</a:t>
            </a:r>
            <a:br>
              <a:rPr lang="en-GB" sz="1800" noProof="0" dirty="0" smtClean="0"/>
            </a:br>
            <a:r>
              <a:rPr lang="en-GB" sz="1800" noProof="0" dirty="0" smtClean="0"/>
              <a:t>Requires pre-cropped images…</a:t>
            </a:r>
            <a:br>
              <a:rPr lang="en-GB" sz="1800" noProof="0" dirty="0" smtClean="0"/>
            </a:br>
            <a:r>
              <a:rPr lang="en-GB" sz="1800" noProof="0" dirty="0" smtClean="0"/>
              <a:t>Add/change</a:t>
            </a:r>
            <a:r>
              <a:rPr lang="en-GB" sz="1800" baseline="0" noProof="0" dirty="0" smtClean="0"/>
              <a:t> background via: 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1/ Design Tab (or Right-click) &gt; Format Background &gt; Picture or texture fill &gt; Insert picture from File…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2/ Delete this placeholder (it will show in the presentation )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Slides based off this master can have *different* backgrounds</a:t>
            </a:r>
            <a:endParaRPr lang="en-GB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297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7" cy="5142857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en-GB" sz="1800" noProof="0" dirty="0" smtClean="0"/>
              <a:t>Allows/requires cropping/resizing in PPT, … </a:t>
            </a:r>
            <a:br>
              <a:rPr lang="en-GB" sz="1800" noProof="0" dirty="0" smtClean="0"/>
            </a:br>
            <a:r>
              <a:rPr lang="en-GB" sz="1800" noProof="0" dirty="0" smtClean="0"/>
              <a:t>Change image via:</a:t>
            </a:r>
            <a:br>
              <a:rPr lang="en-GB" sz="1800" noProof="0" dirty="0" smtClean="0"/>
            </a:br>
            <a:r>
              <a:rPr lang="en-GB" sz="1800" noProof="0" dirty="0" smtClean="0"/>
              <a:t>1/ View &gt; Slide Master &gt; Right-click &gt; Change Picture</a:t>
            </a:r>
            <a:br>
              <a:rPr lang="en-GB" sz="1800" noProof="0" dirty="0" smtClean="0"/>
            </a:br>
            <a:r>
              <a:rPr lang="en-GB" sz="1800" noProof="0" dirty="0" smtClean="0"/>
              <a:t>2/ </a:t>
            </a:r>
            <a:r>
              <a:rPr lang="en-GB" sz="1800" baseline="0" noProof="0" dirty="0" smtClean="0"/>
              <a:t>Delete this placeholder (it will show in the presentation )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Images should fill the slide…for reference a full slide 16:9 placeholder is: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25.4 cm x 14.29cm</a:t>
            </a:r>
            <a:br>
              <a:rPr lang="en-GB" sz="1800" baseline="0" noProof="0" dirty="0" smtClean="0"/>
            </a:br>
            <a:r>
              <a:rPr lang="en-GB" sz="1800" baseline="0" noProof="0" dirty="0" smtClean="0"/>
              <a:t>All slides based off this master will use the *same* image</a:t>
            </a:r>
            <a:endParaRPr lang="en-GB" sz="1800" noProof="0" dirty="0" smtClean="0"/>
          </a:p>
          <a:p>
            <a:pPr marL="0" marR="0" lvl="0" indent="0" fontAlgn="auto">
              <a:spcAft>
                <a:spcPts val="0"/>
              </a:spcAft>
              <a:buNone/>
              <a:tabLst/>
            </a:pPr>
            <a:endParaRPr lang="en-GB" sz="1800" noProof="0" dirty="0"/>
          </a:p>
        </p:txBody>
      </p:sp>
      <p:pic>
        <p:nvPicPr>
          <p:cNvPr id="13" name="Picture 12" descr="2013_Jisc_Logo_RGB300(26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1253606" y="3327513"/>
            <a:ext cx="7890394" cy="900000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1" y="3255963"/>
            <a:ext cx="1150937" cy="900113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Parallelogram 19"/>
          <p:cNvSpPr/>
          <p:nvPr userDrawn="1"/>
        </p:nvSpPr>
        <p:spPr>
          <a:xfrm rot="16200000">
            <a:off x="719139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E6FA42-AF34-46CD-808D-09A73A7001FD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GB" noProof="0" dirty="0" smtClean="0"/>
              <a:t>Click to add presentation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577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utterstock_129615650_handphone(tomedit3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1" b="18371"/>
          <a:stretch/>
        </p:blipFill>
        <p:spPr>
          <a:xfrm>
            <a:off x="4571999" y="898845"/>
            <a:ext cx="4350543" cy="424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7257" y="3721843"/>
            <a:ext cx="943068" cy="297000"/>
            <a:chOff x="3448050" y="5069250"/>
            <a:chExt cx="5467350" cy="39600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15902" y="2250192"/>
            <a:ext cx="4608511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 userDrawn="1"/>
        </p:nvSpPr>
        <p:spPr>
          <a:xfrm>
            <a:off x="215901" y="2405385"/>
            <a:ext cx="410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noProof="0" dirty="0" smtClean="0"/>
              <a:t>One Castlepark Tower Hill Bristol BS2 0JA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15900" y="3385092"/>
            <a:ext cx="30468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b="1" noProof="0" dirty="0" smtClean="0">
                <a:solidFill>
                  <a:schemeClr val="accent1"/>
                </a:solidFill>
              </a:rPr>
              <a:t>customerservices@jisc.ac.uk</a:t>
            </a:r>
            <a:endParaRPr lang="en-GB" sz="1800" b="1" noProof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5900" y="2744660"/>
            <a:ext cx="15283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020 3697 5800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C384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601DE72-4ABE-49A9-A8C0-7C53DEFD344D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473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utterstock_129615650_handphone(tomedit3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1" b="18371"/>
          <a:stretch/>
        </p:blipFill>
        <p:spPr>
          <a:xfrm>
            <a:off x="4571999" y="898845"/>
            <a:ext cx="4350543" cy="4244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7257" y="3721843"/>
            <a:ext cx="943068" cy="297000"/>
            <a:chOff x="3448050" y="5069250"/>
            <a:chExt cx="5467350" cy="39600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15902" y="2250192"/>
            <a:ext cx="4608511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 userDrawn="1"/>
        </p:nvSpPr>
        <p:spPr>
          <a:xfrm>
            <a:off x="215901" y="2405385"/>
            <a:ext cx="410368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noProof="0" dirty="0" smtClean="0"/>
              <a:t>One Castlepark Tower Hill Bristol BS2 0JA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15900" y="3385092"/>
            <a:ext cx="3046837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800" b="1" noProof="0" dirty="0" smtClean="0">
                <a:solidFill>
                  <a:schemeClr val="accent1"/>
                </a:solidFill>
              </a:rPr>
              <a:t>customerservices@jisc.ac.uk</a:t>
            </a:r>
            <a:endParaRPr lang="en-GB" sz="1800" b="1" noProof="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5900" y="2744660"/>
            <a:ext cx="152830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020 3697 5800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C384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901" y="4467094"/>
            <a:ext cx="719138" cy="251609"/>
          </a:xfrm>
          <a:prstGeom prst="rect">
            <a:avLst/>
          </a:prstGeom>
        </p:spPr>
      </p:pic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980051" y="4557397"/>
            <a:ext cx="3249887" cy="83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noProof="0" dirty="0" smtClean="0"/>
              <a:t>Except where otherwise noted, this work is licensed under CC-BY-NC-ND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19865A4-B2DC-4C3E-A93B-B3FF7E8DF4EC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0895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 smtClean="0"/>
              <a:t>Click to add description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9678D1A-CC34-404D-A1AE-7E63FEE76899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644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34"/>
            <a:ext cx="7408069" cy="4562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521743" y="3916299"/>
            <a:ext cx="3879057" cy="297000"/>
            <a:chOff x="3448050" y="5069250"/>
            <a:chExt cx="5467350" cy="396000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800" b="1" noProof="0" dirty="0" smtClean="0">
                  <a:solidFill>
                    <a:schemeClr val="accent1"/>
                  </a:solidFill>
                </a:rPr>
                <a:t>jisc.ac.uk</a:t>
              </a:r>
              <a:endParaRPr lang="en-GB" sz="1800" b="1" noProof="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>
              <a:hlinkClick r:id="rId3"/>
            </p:cNvPr>
            <p:cNvSpPr/>
            <p:nvPr userDrawn="1"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1013" noProof="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GB" noProof="0" dirty="0" smtClean="0"/>
              <a:t>Click to add description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name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GB" noProof="0" dirty="0" smtClean="0"/>
              <a:t>Click to add presenter job title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Click to add email@jisc.ac.uk</a:t>
            </a:r>
            <a:endParaRPr lang="en-GB" noProof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1693" y="4313715"/>
            <a:ext cx="740010" cy="258912"/>
          </a:xfrm>
          <a:prstGeom prst="rect">
            <a:avLst/>
          </a:prstGeom>
        </p:spPr>
      </p:pic>
      <p:sp>
        <p:nvSpPr>
          <p:cNvPr id="23" name="Text Placeholder 3"/>
          <p:cNvSpPr txBox="1">
            <a:spLocks/>
          </p:cNvSpPr>
          <p:nvPr userDrawn="1"/>
        </p:nvSpPr>
        <p:spPr>
          <a:xfrm>
            <a:off x="7201693" y="4621453"/>
            <a:ext cx="1726407" cy="2025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noProof="0" dirty="0" smtClean="0"/>
              <a:t>Except where otherwise noted, this work is licensed under CC-BY-NC-ND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306A463-0697-4F70-83EB-701D2276AF4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779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0938" y="2124075"/>
            <a:ext cx="6085791" cy="447675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 smtClean="0"/>
              <a:t>Insert section title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0937" y="2578894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GB" noProof="0" dirty="0" smtClean="0"/>
              <a:t>Insert section subtitle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FCE5DA-EF4E-4323-B691-5FC2024E92A8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4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wrap="square" rtlCol="0" anchor="t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3652-073D-4DBC-8BE5-295CEC6CDF78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6615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341F4787-8644-409B-A076-1F09E0A64CFA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142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766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9FB913B7-2C96-41A6-9349-333C81E0C5CB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6" name="Picture 5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701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Jisc colour reference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2856-6F93-4CBE-91C0-1BD5B99B271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35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AC18B6-7A0F-453D-997E-F2FC47592D74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29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 wrap="square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510FD2-4197-4273-A79E-5248F4E345BC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550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79D0E36-7C3E-46C8-8EC0-A368E1D6A443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587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3" y="1384299"/>
            <a:ext cx="4103650" cy="1548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184338"/>
            <a:ext cx="4103650" cy="154800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07634BB-31AA-4768-9611-69B83B5472F4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461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noProof="0" dirty="0" smtClean="0"/>
              <a:t>Click to icon to add image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GB" noProof="0" dirty="0" smtClean="0"/>
              <a:t>Click to add image caption</a:t>
            </a:r>
            <a:endParaRPr lang="en-GB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GB" noProof="0" dirty="0" smtClean="0"/>
              <a:t>Click to add image source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893864-207A-4D3B-A60C-2D3958D31E94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510F-82BF-4BA5-BA1E-8CC29BE061C6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555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A1C-60DA-4E75-AB37-CEB8C1945D38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BC9F-73A3-49BC-B686-0924A7847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3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theme" Target="../theme/theme5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6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879475"/>
            <a:ext cx="87122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65BB0416-ED70-4648-BE51-A7A3F06B384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27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1" r:id="rId4"/>
    <p:sldLayoutId id="2147483653" r:id="rId5"/>
    <p:sldLayoutId id="2147483655" r:id="rId6"/>
    <p:sldLayoutId id="2147483667" r:id="rId7"/>
    <p:sldLayoutId id="2147483702" r:id="rId8"/>
    <p:sldLayoutId id="2147483704" r:id="rId9"/>
    <p:sldLayoutId id="2147483705" r:id="rId10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136" userDrawn="1">
          <p15:clr>
            <a:srgbClr val="F26B43"/>
          </p15:clr>
        </p15:guide>
        <p15:guide id="4" pos="5624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3072" userDrawn="1">
          <p15:clr>
            <a:srgbClr val="F26B43"/>
          </p15:clr>
        </p15:guide>
        <p15:guide id="19" orient="horz" pos="1688" userDrawn="1">
          <p15:clr>
            <a:srgbClr val="F26B43"/>
          </p15:clr>
        </p15:guide>
        <p15:guide id="22" orient="horz" pos="554" userDrawn="1">
          <p15:clr>
            <a:srgbClr val="F26B43"/>
          </p15:clr>
        </p15:guide>
        <p15:guide id="23" pos="589" userDrawn="1">
          <p15:clr>
            <a:srgbClr val="F26B43"/>
          </p15:clr>
        </p15:guide>
        <p15:guide id="46" pos="2880" userDrawn="1">
          <p15:clr>
            <a:srgbClr val="F26B43"/>
          </p15:clr>
        </p15:guide>
        <p15:guide id="47" pos="5171" userDrawn="1">
          <p15:clr>
            <a:srgbClr val="F26B43"/>
          </p15:clr>
        </p15:guide>
        <p15:guide id="49" pos="2721" userDrawn="1">
          <p15:clr>
            <a:srgbClr val="F26B43"/>
          </p15:clr>
        </p15:guide>
        <p15:guide id="50" pos="3039" userDrawn="1">
          <p15:clr>
            <a:srgbClr val="F26B43"/>
          </p15:clr>
        </p15:guide>
        <p15:guide id="51" orient="horz" pos="8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253606" y="3327513"/>
            <a:ext cx="7890394" cy="900000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425" y="3400425"/>
            <a:ext cx="6624638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 smtClean="0"/>
              <a:t>Click to edit presentation title</a:t>
            </a:r>
            <a:endParaRPr lang="en-GB" noProof="0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" y="3255963"/>
            <a:ext cx="1150937" cy="900113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30BD59-08EE-45CC-85EE-E654DC32A503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Parallelogram 6"/>
          <p:cNvSpPr/>
          <p:nvPr userDrawn="1"/>
        </p:nvSpPr>
        <p:spPr>
          <a:xfrm rot="16200000">
            <a:off x="719139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5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25" userDrawn="1">
          <p15:clr>
            <a:srgbClr val="F26B43"/>
          </p15:clr>
        </p15:guide>
        <p15:guide id="4" pos="5035" userDrawn="1">
          <p15:clr>
            <a:srgbClr val="F26B43"/>
          </p15:clr>
        </p15:guide>
        <p15:guide id="6" pos="793" userDrawn="1">
          <p15:clr>
            <a:srgbClr val="F26B43"/>
          </p15:clr>
        </p15:guide>
        <p15:guide id="7" orient="horz" pos="2051" userDrawn="1">
          <p15:clr>
            <a:srgbClr val="F26B43"/>
          </p15:clr>
        </p15:guide>
        <p15:guide id="8" orient="horz" pos="2618" userDrawn="1">
          <p15:clr>
            <a:srgbClr val="F26B43"/>
          </p15:clr>
        </p15:guide>
        <p15:guide id="9" orient="horz" pos="2663" userDrawn="1">
          <p15:clr>
            <a:srgbClr val="F26B43"/>
          </p15:clr>
        </p15:guide>
        <p15:guide id="10" orient="horz" pos="2096" userDrawn="1">
          <p15:clr>
            <a:srgbClr val="F26B43"/>
          </p15:clr>
        </p15:guide>
        <p15:guide id="11" orient="horz" pos="2142" userDrawn="1">
          <p15:clr>
            <a:srgbClr val="F26B43"/>
          </p15:clr>
        </p15:guide>
        <p15:guide id="12" pos="862" userDrawn="1">
          <p15:clr>
            <a:srgbClr val="F26B43"/>
          </p15:clr>
        </p15:guide>
        <p15:guide id="13" orient="horz" pos="2436" userDrawn="1">
          <p15:clr>
            <a:srgbClr val="F26B43"/>
          </p15:clr>
        </p15:guide>
        <p15:guide id="14" pos="136" userDrawn="1">
          <p15:clr>
            <a:srgbClr val="F26B43"/>
          </p15:clr>
        </p15:guide>
        <p15:guide id="15" pos="635" userDrawn="1">
          <p15:clr>
            <a:srgbClr val="F26B43"/>
          </p15:clr>
        </p15:guide>
        <p15:guide id="16" orient="horz" pos="2323" userDrawn="1">
          <p15:clr>
            <a:srgbClr val="F26B43"/>
          </p15:clr>
        </p15:guide>
        <p15:guide id="17" pos="2721" userDrawn="1">
          <p15:clr>
            <a:srgbClr val="F26B43"/>
          </p15:clr>
        </p15:guide>
        <p15:guide id="18" pos="30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879475"/>
            <a:ext cx="87122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CCDBDE50-F195-4ECA-8A90-B3A89D0A9E6F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5651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87" r:id="rId3"/>
    <p:sldLayoutId id="2147483690" r:id="rId4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88" userDrawn="1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738" y="2124075"/>
            <a:ext cx="6085791" cy="447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87039BE0-8CC7-4319-B6EC-618B111DFFAB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26mm)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67"/>
            <a:ext cx="935738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0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20">
          <p15:clr>
            <a:srgbClr val="F26B43"/>
          </p15:clr>
        </p15:guide>
        <p15:guide id="9" pos="725" userDrawn="1">
          <p15:clr>
            <a:srgbClr val="F26B43"/>
          </p15:clr>
        </p15:guide>
        <p15:guide id="10" pos="2880">
          <p15:clr>
            <a:srgbClr val="F26B43"/>
          </p15:clr>
        </p15:guide>
        <p15:guide id="11" pos="5035" userDrawn="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55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1775" y="-2381"/>
            <a:ext cx="6156325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67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5" r:id="rId2"/>
    <p:sldLayoutId id="2147483701" r:id="rId3"/>
    <p:sldLayoutId id="2147483696" r:id="rId4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88" userDrawn="1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2309" y="-2381"/>
            <a:ext cx="6085791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950" b="1">
                <a:solidFill>
                  <a:srgbClr val="9BA7A8"/>
                </a:solidFill>
              </a:defRPr>
            </a:lvl1pPr>
          </a:lstStyle>
          <a:p>
            <a:fld id="{F56C94A7-571D-48CA-A9DC-3A7C96FC0FE7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9" y="4872779"/>
            <a:ext cx="7273924" cy="162000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>
              <a:defRPr sz="950">
                <a:solidFill>
                  <a:srgbClr val="9BA7A8"/>
                </a:solidFill>
              </a:defRPr>
            </a:lvl1pPr>
          </a:lstStyle>
          <a:p>
            <a:r>
              <a:rPr lang="en-GB" noProof="0" smtClean="0"/>
              <a:t>Copac Collection Management Tools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778"/>
            <a:ext cx="719137" cy="1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950" b="1">
                <a:solidFill>
                  <a:srgbClr val="9BA7A8"/>
                </a:solidFill>
              </a:defRPr>
            </a:lvl1pPr>
          </a:lstStyle>
          <a:p>
            <a:fld id="{BC1903E8-1638-4376-A5CE-0131C1204B5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0"/>
            <a:ext cx="719138" cy="41897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5900" y="519113"/>
            <a:ext cx="87122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>
          <a:xfrm>
            <a:off x="216100" y="4872779"/>
            <a:ext cx="8712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 userDrawn="1"/>
        </p:nvSpPr>
        <p:spPr>
          <a:xfrm>
            <a:off x="904297" y="3480530"/>
            <a:ext cx="1188000" cy="1188000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Dark Orange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R:159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G:53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B:21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60297" y="723362"/>
            <a:ext cx="1476000" cy="1476000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Orange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R:232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G:94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B:18</a:t>
            </a: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6499853" y="3480530"/>
            <a:ext cx="1188000" cy="1188000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Jisc Text Grey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R:202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G:220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84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B:240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2788478" y="2182622"/>
            <a:ext cx="6139621" cy="1188000"/>
            <a:chOff x="2788478" y="1871025"/>
            <a:chExt cx="6139621" cy="1188000"/>
          </a:xfrm>
        </p:grpSpPr>
        <p:sp>
          <p:nvSpPr>
            <p:cNvPr id="9" name="Oval 8"/>
            <p:cNvSpPr>
              <a:spLocks noChangeAspect="1"/>
            </p:cNvSpPr>
            <p:nvPr userDrawn="1"/>
          </p:nvSpPr>
          <p:spPr>
            <a:xfrm>
              <a:off x="5264288" y="1871025"/>
              <a:ext cx="1188000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Green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R:69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G:133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740099" y="1871025"/>
              <a:ext cx="1188000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</a:t>
              </a:r>
              <a:r>
                <a:rPr lang="en-GB" sz="1050" baseline="0" dirty="0" smtClean="0">
                  <a:solidFill>
                    <a:schemeClr val="bg1"/>
                  </a:solidFill>
                </a:rPr>
                <a:t> Purple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R:85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G:36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6502193" y="1871025"/>
              <a:ext cx="1188000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Indigo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G:85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2788478" y="1871025"/>
              <a:ext cx="1188000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Maroon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R:130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4026383" y="1871025"/>
              <a:ext cx="1188000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Olive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R:138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G:115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2788478" y="867362"/>
            <a:ext cx="6139622" cy="1205352"/>
            <a:chOff x="2788478" y="791024"/>
            <a:chExt cx="6139622" cy="1205352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5264288" y="806422"/>
              <a:ext cx="1188000" cy="1188000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Lime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R:178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G:187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B:28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7740100" y="791024"/>
              <a:ext cx="1188000" cy="1188000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Violet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R:183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G:26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B:139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6502193" y="806422"/>
              <a:ext cx="1188000" cy="1188000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Blue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R:0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G:146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B:203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2788478" y="808376"/>
              <a:ext cx="1188000" cy="1188000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</a:t>
              </a:r>
              <a:r>
                <a:rPr lang="en-GB" sz="1050" baseline="0" dirty="0" smtClean="0">
                  <a:solidFill>
                    <a:schemeClr val="bg1"/>
                  </a:solidFill>
                </a:rPr>
                <a:t> Pink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R:230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G:21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4026383" y="808375"/>
              <a:ext cx="1188000" cy="1188000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Jisc Yellow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R:249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G:176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B:80</a:t>
              </a: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2788478" y="3480530"/>
            <a:ext cx="3663810" cy="1188000"/>
            <a:chOff x="2788478" y="3404192"/>
            <a:chExt cx="3663810" cy="1188000"/>
          </a:xfrm>
        </p:grpSpPr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5264288" y="3404192"/>
              <a:ext cx="1188000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Jisc Light Grey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R:202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G:220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2788478" y="3404192"/>
              <a:ext cx="1188000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Jisc Dark Grey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R:155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G:167</a:t>
              </a:r>
            </a:p>
            <a:p>
              <a:pPr algn="l"/>
              <a:r>
                <a:rPr lang="en-GB" sz="1050" dirty="0" smtClean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26383" y="3404192"/>
              <a:ext cx="1188000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Jisc Dark Grey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R:185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G:201</a:t>
              </a:r>
            </a:p>
            <a:p>
              <a:pPr algn="l"/>
              <a:r>
                <a:rPr lang="en-GB" sz="1050" dirty="0" smtClean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7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71A8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20000"/>
        <a:buFont typeface="Corbel" panose="020B0503020204020204" pitchFamily="34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6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2981">
          <p15:clr>
            <a:srgbClr val="F26B43"/>
          </p15:clr>
        </p15:guide>
        <p15:guide id="4" orient="horz" pos="3072">
          <p15:clr>
            <a:srgbClr val="F26B43"/>
          </p15:clr>
        </p15:guide>
        <p15:guide id="5" orient="horz" pos="1620">
          <p15:clr>
            <a:srgbClr val="F26B43"/>
          </p15:clr>
        </p15:guide>
        <p15:guide id="8" orient="horz" pos="554">
          <p15:clr>
            <a:srgbClr val="F26B43"/>
          </p15:clr>
        </p15:guide>
        <p15:guide id="9" pos="589">
          <p15:clr>
            <a:srgbClr val="F26B43"/>
          </p15:clr>
        </p15:guide>
        <p15:guide id="10" pos="2880">
          <p15:clr>
            <a:srgbClr val="F26B43"/>
          </p15:clr>
        </p15:guide>
        <p15:guide id="11" pos="5171">
          <p15:clr>
            <a:srgbClr val="F26B43"/>
          </p15:clr>
        </p15:guide>
        <p15:guide id="13" pos="2721">
          <p15:clr>
            <a:srgbClr val="F26B43"/>
          </p15:clr>
        </p15:guide>
        <p15:guide id="14" pos="3039">
          <p15:clr>
            <a:srgbClr val="F26B43"/>
          </p15:clr>
        </p15:guide>
        <p15:guide id="15" orient="horz" pos="8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orks.bepress.com/jill_emery/52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us.mimas.ac.uk/" TargetMode="External"/><Relationship Id="rId4" Type="http://schemas.openxmlformats.org/officeDocument/2006/relationships/hyperlink" Target="https://ccm.copac.jisc.ac.uk/" TargetMode="External"/><Relationship Id="rId5" Type="http://schemas.openxmlformats.org/officeDocument/2006/relationships/hyperlink" Target="https://www.jisc.ac.uk/rd/projects/monitoring-open-access-activity" TargetMode="External"/><Relationship Id="rId6" Type="http://schemas.openxmlformats.org/officeDocument/2006/relationships/hyperlink" Target="http://www.jusp.mimas.ac.uk/irusdata/" TargetMode="External"/><Relationship Id="rId7" Type="http://schemas.openxmlformats.org/officeDocument/2006/relationships/hyperlink" Target="https://www.jisc.ac.uk/rd/projects/business-intelligence-projec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usp.mimas.ac.uk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sp.mimas.ac.uk/use-cases/" TargetMode="Externa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us.mimas.ac.uk/help/support/" TargetMode="Externa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6" y="3371528"/>
            <a:ext cx="8958261" cy="387798"/>
          </a:xfrm>
        </p:spPr>
        <p:txBody>
          <a:bodyPr/>
          <a:lstStyle/>
          <a:p>
            <a:r>
              <a:rPr lang="en-US" b="0" dirty="0" smtClean="0"/>
              <a:t>H</a:t>
            </a:r>
            <a:r>
              <a:rPr lang="en-US" sz="2500" b="0" dirty="0" smtClean="0"/>
              <a:t>elp me, data! How </a:t>
            </a:r>
            <a:r>
              <a:rPr lang="en-US" sz="2500" b="0" dirty="0"/>
              <a:t>library analytics tools can help you in your </a:t>
            </a:r>
            <a:r>
              <a:rPr lang="en-US" sz="2500" b="0" dirty="0" smtClean="0"/>
              <a:t>role</a:t>
            </a:r>
            <a:endParaRPr lang="en-US" sz="25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3600" y="3801453"/>
            <a:ext cx="6624638" cy="193899"/>
          </a:xfrm>
        </p:spPr>
        <p:txBody>
          <a:bodyPr/>
          <a:lstStyle/>
          <a:p>
            <a:pPr algn="ctr"/>
            <a:r>
              <a:rPr lang="en-US" sz="1800" dirty="0" smtClean="0"/>
              <a:t>UKSG 2016: Jo </a:t>
            </a:r>
            <a:r>
              <a:rPr lang="en-US" sz="1800" dirty="0" err="1" smtClean="0"/>
              <a:t>Alcock</a:t>
            </a:r>
            <a:r>
              <a:rPr lang="en-US" sz="1800" dirty="0" smtClean="0"/>
              <a:t>, Jo Lambert, Graham Stone </a:t>
            </a:r>
          </a:p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925455" y="4804348"/>
            <a:ext cx="2205567" cy="331658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pt-BR" sz="1200" dirty="0">
                <a:solidFill>
                  <a:srgbClr val="FFFFFF"/>
                </a:solidFill>
              </a:rPr>
              <a:t>e </a:t>
            </a:r>
            <a:r>
              <a:rPr lang="pt-BR" sz="1200" dirty="0" err="1">
                <a:solidFill>
                  <a:srgbClr val="FFFFFF"/>
                </a:solidFill>
              </a:rPr>
              <a:t>y</a:t>
            </a:r>
            <a:r>
              <a:rPr lang="pt-BR" sz="1200" dirty="0">
                <a:solidFill>
                  <a:srgbClr val="FFFFFF"/>
                </a:solidFill>
              </a:rPr>
              <a:t> e / </a:t>
            </a:r>
            <a:r>
              <a:rPr lang="pt-BR" sz="1200" dirty="0" err="1">
                <a:solidFill>
                  <a:srgbClr val="FFFFFF"/>
                </a:solidFill>
              </a:rPr>
              <a:t>s</a:t>
            </a:r>
            <a:r>
              <a:rPr lang="pt-BR" sz="1200" dirty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ee</a:t>
            </a:r>
            <a:r>
              <a:rPr lang="pt-BR" sz="1200" dirty="0" smtClean="0">
                <a:solidFill>
                  <a:srgbClr val="FFFFFF"/>
                </a:solidFill>
              </a:rPr>
              <a:t> CC -BY</a:t>
            </a:r>
            <a:endParaRPr lang="pt-BR" sz="1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Imperial College 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1199754" y="1100937"/>
            <a:ext cx="6744492" cy="312253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“</a:t>
            </a:r>
            <a:r>
              <a:rPr lang="en-US" sz="2400" dirty="0"/>
              <a:t>How can we increase our internal advocacy for Open Access</a:t>
            </a:r>
            <a:r>
              <a:rPr lang="en-US" sz="2400" dirty="0" smtClean="0"/>
              <a:t>?”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Imperial </a:t>
            </a:r>
            <a:r>
              <a:rPr lang="en-US" sz="2400" dirty="0"/>
              <a:t>College </a:t>
            </a:r>
            <a:r>
              <a:rPr lang="en-US" sz="2400" dirty="0" smtClean="0"/>
              <a:t>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University of Huddersfield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Using JUSP to assess the 2016 Taylor and Francis offer</a:t>
            </a:r>
          </a:p>
          <a:p>
            <a:endParaRPr lang="en-GB" sz="2400" dirty="0" smtClean="0"/>
          </a:p>
          <a:p>
            <a:r>
              <a:rPr lang="en-GB" sz="2400" dirty="0" smtClean="0"/>
              <a:t>Using IRUS to benchmark against other </a:t>
            </a:r>
            <a:r>
              <a:rPr lang="en-GB" sz="2400" dirty="0" err="1" smtClean="0"/>
              <a:t>Irs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Using JUSP/IRUS to assess GOA use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3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-2381"/>
            <a:ext cx="7585075" cy="447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JUSP to assess the 2016 Taylor and Francis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December 2015 – faced with a complex upgrade to the </a:t>
            </a:r>
            <a:r>
              <a:rPr lang="fr-FR" sz="2400" dirty="0" smtClean="0"/>
              <a:t>Taylor &amp; Francis Journals Collections 2015-2017 agreement</a:t>
            </a:r>
          </a:p>
          <a:p>
            <a:pPr lvl="1"/>
            <a:r>
              <a:rPr lang="fr-FR" sz="2400" dirty="0" smtClean="0"/>
              <a:t>2015 agreement</a:t>
            </a:r>
          </a:p>
          <a:p>
            <a:pPr lvl="1"/>
            <a:r>
              <a:rPr lang="fr-FR" sz="2400" dirty="0" smtClean="0"/>
              <a:t>‘2016 upgrade’ option (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Maney</a:t>
            </a:r>
            <a:r>
              <a:rPr lang="fr-FR" sz="2400" dirty="0" smtClean="0"/>
              <a:t> </a:t>
            </a:r>
            <a:r>
              <a:rPr lang="fr-FR" sz="2400" dirty="0" err="1" smtClean="0"/>
              <a:t>titles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err="1" smtClean="0"/>
              <a:t>Subscription</a:t>
            </a:r>
            <a:r>
              <a:rPr lang="fr-FR" sz="2400" dirty="0" smtClean="0"/>
              <a:t> to the 2015 FRESH Collection</a:t>
            </a:r>
          </a:p>
          <a:p>
            <a:pPr lvl="1"/>
            <a:r>
              <a:rPr lang="fr-FR" sz="2400" dirty="0" err="1" smtClean="0"/>
              <a:t>Special</a:t>
            </a:r>
            <a:r>
              <a:rPr lang="fr-FR" sz="2400" dirty="0" smtClean="0"/>
              <a:t> </a:t>
            </a:r>
            <a:r>
              <a:rPr lang="fr-FR" sz="2400" dirty="0" err="1" smtClean="0"/>
              <a:t>offer</a:t>
            </a:r>
            <a:r>
              <a:rPr lang="fr-FR" sz="2400" dirty="0" smtClean="0"/>
              <a:t> to continue </a:t>
            </a:r>
            <a:r>
              <a:rPr lang="fr-FR" sz="2400" dirty="0" err="1" smtClean="0"/>
              <a:t>Huddersfield’s</a:t>
            </a:r>
            <a:r>
              <a:rPr lang="fr-FR" sz="2400" dirty="0" smtClean="0"/>
              <a:t> Bloomsbury Visual Culture Collection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86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1" y="-2381"/>
            <a:ext cx="7499350" cy="447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JUSP to assess the 2016 Taylor and Francis offer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Used JUSP to obtain usage for</a:t>
            </a:r>
          </a:p>
          <a:p>
            <a:pPr lvl="1"/>
            <a:r>
              <a:rPr lang="en-GB" sz="2200" dirty="0" smtClean="0"/>
              <a:t>T&amp;F</a:t>
            </a:r>
          </a:p>
          <a:p>
            <a:pPr lvl="1"/>
            <a:r>
              <a:rPr lang="en-GB" sz="2200" dirty="0" err="1" smtClean="0"/>
              <a:t>Maney</a:t>
            </a:r>
            <a:endParaRPr lang="en-GB" sz="2200" dirty="0" smtClean="0"/>
          </a:p>
          <a:p>
            <a:pPr lvl="1"/>
            <a:r>
              <a:rPr lang="en-GB" sz="2200" dirty="0" smtClean="0"/>
              <a:t>Berg (Bloomsbury Collection)</a:t>
            </a:r>
          </a:p>
          <a:p>
            <a:r>
              <a:rPr lang="en-GB" sz="2200" dirty="0" smtClean="0"/>
              <a:t>JR1 reports excluding </a:t>
            </a:r>
            <a:r>
              <a:rPr lang="en-GB" sz="2200" dirty="0" err="1" smtClean="0"/>
              <a:t>backfile</a:t>
            </a:r>
            <a:r>
              <a:rPr lang="en-GB" sz="2200" dirty="0" smtClean="0"/>
              <a:t> usage and GOA</a:t>
            </a:r>
          </a:p>
          <a:p>
            <a:pPr lvl="1"/>
            <a:r>
              <a:rPr lang="en-GB" sz="2200" dirty="0" smtClean="0"/>
              <a:t>Allows us to get a truer picture</a:t>
            </a:r>
          </a:p>
          <a:p>
            <a:pPr lvl="1"/>
            <a:r>
              <a:rPr lang="en-GB" sz="2200" dirty="0" smtClean="0"/>
              <a:t>Core titles pulled across from KB+</a:t>
            </a:r>
            <a:endParaRPr lang="en-GB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5606"/>
            <a:ext cx="3028950" cy="13184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33768"/>
            <a:ext cx="3483006" cy="15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3051" y="-2381"/>
            <a:ext cx="7385050" cy="447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JUSP to assess the 2016 Taylor and Francis offer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Once we understood the agreement it took less than 1 day to make the various decisions</a:t>
            </a:r>
          </a:p>
          <a:p>
            <a:endParaRPr lang="en-GB" sz="2400" dirty="0" smtClean="0"/>
          </a:p>
          <a:p>
            <a:pPr lvl="1"/>
            <a:r>
              <a:rPr lang="en-GB" sz="2400" dirty="0" smtClean="0"/>
              <a:t>Estimated value of 2015 vs. 2016 options</a:t>
            </a:r>
          </a:p>
          <a:p>
            <a:pPr lvl="2"/>
            <a:r>
              <a:rPr lang="en-GB" dirty="0" smtClean="0"/>
              <a:t>‘Worth’ of titles leaving the ‘2016 upgrade’</a:t>
            </a:r>
          </a:p>
          <a:p>
            <a:pPr lvl="2"/>
            <a:r>
              <a:rPr lang="en-GB" dirty="0" smtClean="0"/>
              <a:t>‘Worth’ of </a:t>
            </a:r>
            <a:r>
              <a:rPr lang="en-GB" dirty="0" err="1" smtClean="0"/>
              <a:t>Maney</a:t>
            </a:r>
            <a:r>
              <a:rPr lang="en-GB" dirty="0" smtClean="0"/>
              <a:t> titles in 2016 option</a:t>
            </a:r>
          </a:p>
          <a:p>
            <a:pPr lvl="3"/>
            <a:r>
              <a:rPr lang="en-GB" dirty="0" smtClean="0"/>
              <a:t>Including adding </a:t>
            </a:r>
            <a:r>
              <a:rPr lang="en-GB" dirty="0" err="1" smtClean="0"/>
              <a:t>Maney</a:t>
            </a:r>
            <a:r>
              <a:rPr lang="en-GB" dirty="0" smtClean="0"/>
              <a:t> titles to ‘core’ titles</a:t>
            </a:r>
          </a:p>
          <a:p>
            <a:pPr lvl="2"/>
            <a:r>
              <a:rPr lang="en-GB" dirty="0" smtClean="0"/>
              <a:t>‘Worth’ of subscription to FRESH collection</a:t>
            </a:r>
          </a:p>
          <a:p>
            <a:pPr lvl="2"/>
            <a:r>
              <a:rPr lang="en-GB" dirty="0" smtClean="0"/>
              <a:t>Forecast CPU of Bloomsbury collection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7313" y="-2381"/>
            <a:ext cx="7570787" cy="447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JUSP to assess the 2016 Taylor and Francis offer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Outcomes</a:t>
            </a:r>
          </a:p>
          <a:p>
            <a:pPr lvl="1"/>
            <a:r>
              <a:rPr lang="en-GB" sz="2400" dirty="0" smtClean="0"/>
              <a:t>Kept the 2015 collection</a:t>
            </a:r>
          </a:p>
          <a:p>
            <a:pPr lvl="2"/>
            <a:r>
              <a:rPr lang="en-GB" dirty="0" smtClean="0"/>
              <a:t>Titles staying in the package were more value than </a:t>
            </a:r>
            <a:r>
              <a:rPr lang="en-GB" dirty="0" err="1" smtClean="0"/>
              <a:t>Maney</a:t>
            </a:r>
            <a:endParaRPr lang="en-GB" dirty="0" smtClean="0"/>
          </a:p>
          <a:p>
            <a:pPr lvl="2"/>
            <a:r>
              <a:rPr lang="en-GB" dirty="0" smtClean="0"/>
              <a:t>Kept ‘core’ titles to a minimum</a:t>
            </a:r>
          </a:p>
          <a:p>
            <a:pPr lvl="1"/>
            <a:r>
              <a:rPr lang="en-GB" sz="2400" dirty="0" smtClean="0"/>
              <a:t>Didn’t take the FRESH collection</a:t>
            </a:r>
          </a:p>
          <a:p>
            <a:pPr lvl="2"/>
            <a:r>
              <a:rPr lang="en-GB" dirty="0" smtClean="0"/>
              <a:t>Usage not good enough for majority of titles</a:t>
            </a:r>
          </a:p>
          <a:p>
            <a:pPr lvl="1"/>
            <a:r>
              <a:rPr lang="en-GB" sz="2400" dirty="0" smtClean="0"/>
              <a:t>Didn’t continue the Bloomsbury Collection</a:t>
            </a:r>
          </a:p>
          <a:p>
            <a:pPr lvl="2"/>
            <a:r>
              <a:rPr lang="en-GB" dirty="0" smtClean="0"/>
              <a:t>Forecast over £8 per download</a:t>
            </a:r>
          </a:p>
          <a:p>
            <a:pPr lvl="1"/>
            <a:r>
              <a:rPr lang="en-GB" sz="2400" dirty="0" smtClean="0"/>
              <a:t>Saved approx. £15K plus ongoing subscriptions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26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IRUS to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We use a combination of data to tell good news stories in the University</a:t>
            </a:r>
          </a:p>
          <a:p>
            <a:pPr lvl="1"/>
            <a:r>
              <a:rPr lang="en-GB" sz="2400" dirty="0" smtClean="0"/>
              <a:t>e.g. Northern Collaboration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463738"/>
            <a:ext cx="3586663" cy="205222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04048" y="2411034"/>
          <a:ext cx="2484276" cy="226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769"/>
                <a:gridCol w="1325507"/>
              </a:tblGrid>
              <a:tr h="25146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Repository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Total Downloads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University of Salford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2,753,805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White Rose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1,985,270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University of Huddersfield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1,275,463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Lancaster </a:t>
                      </a:r>
                      <a:r>
                        <a:rPr lang="en-GB" sz="1200" dirty="0" err="1" smtClean="0"/>
                        <a:t>EPrints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1,259,103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Manchester </a:t>
                      </a:r>
                      <a:r>
                        <a:rPr lang="en-GB" sz="1200" dirty="0" err="1" smtClean="0"/>
                        <a:t>eScholar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1,117,935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IRUS to benchmark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00372"/>
            <a:ext cx="6172200" cy="2594030"/>
          </a:xfrm>
        </p:spPr>
      </p:pic>
    </p:spTree>
    <p:extLst>
      <p:ext uri="{BB962C8B-B14F-4D97-AF65-F5344CB8AC3E}">
        <p14:creationId xmlns:p14="http://schemas.microsoft.com/office/powerpoint/2010/main" val="3726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JUSP/IRUS to assess GOA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COUNTER 4 statistics allow us to investigating </a:t>
            </a:r>
            <a:r>
              <a:rPr lang="en-GB" sz="2400" dirty="0"/>
              <a:t>the use of gold open access content within </a:t>
            </a:r>
            <a:r>
              <a:rPr lang="en-GB" sz="2400" dirty="0" smtClean="0"/>
              <a:t>subscriptions.</a:t>
            </a:r>
          </a:p>
          <a:p>
            <a:r>
              <a:rPr lang="en-GB" sz="2400" dirty="0" smtClean="0"/>
              <a:t>Two libraries in the U.S. have evaluated </a:t>
            </a:r>
            <a:r>
              <a:rPr lang="en-GB" sz="2400" dirty="0"/>
              <a:t>the gold open access usage </a:t>
            </a:r>
            <a:r>
              <a:rPr lang="en-GB" sz="2400" dirty="0" smtClean="0"/>
              <a:t>from Elsevier</a:t>
            </a:r>
            <a:r>
              <a:rPr lang="en-GB" sz="2400" dirty="0"/>
              <a:t>, NPG, Sage, Springer, and </a:t>
            </a:r>
            <a:r>
              <a:rPr lang="en-GB" sz="2400" dirty="0" smtClean="0"/>
              <a:t>Wiley</a:t>
            </a:r>
          </a:p>
          <a:p>
            <a:endParaRPr lang="en-GB" dirty="0" smtClean="0"/>
          </a:p>
          <a:p>
            <a:r>
              <a:rPr lang="en-GB" sz="1950" dirty="0"/>
              <a:t>Emery, Jill and </a:t>
            </a:r>
            <a:r>
              <a:rPr lang="en-GB" sz="1950" dirty="0" err="1"/>
              <a:t>Bobal</a:t>
            </a:r>
            <a:r>
              <a:rPr lang="en-GB" sz="1950" dirty="0"/>
              <a:t> , Alison. (2015). Gathering the Needles Evaluating the Impact of Gold Open Access Content with Traditional Subscription Journals. Paper presented at the 35th Annual Charleston Conference: Issues in Book and Serial Acquisition, 4-7 November 2015, Charleston, South Carolina. </a:t>
            </a:r>
            <a:r>
              <a:rPr lang="en-GB" sz="1950" dirty="0">
                <a:hlinkClick r:id="rId2"/>
              </a:rPr>
              <a:t>http://works.bepress.com/jill_emery/52/</a:t>
            </a:r>
            <a:r>
              <a:rPr lang="en-GB" sz="1950" dirty="0"/>
              <a:t> </a:t>
            </a:r>
          </a:p>
          <a:p>
            <a:r>
              <a:rPr lang="en-GB" sz="1950" dirty="0"/>
              <a:t>Paper to be published in </a:t>
            </a:r>
            <a:r>
              <a:rPr lang="en-GB" sz="1950" i="1" dirty="0"/>
              <a:t>Insights</a:t>
            </a:r>
            <a:r>
              <a:rPr lang="en-GB" sz="1950" dirty="0"/>
              <a:t> in July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3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JUSP/IRUS to assess GOA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JUSP gives us a GOA and JR1-JR1A reports</a:t>
            </a:r>
          </a:p>
          <a:p>
            <a:pPr lvl="1"/>
            <a:r>
              <a:rPr lang="en-GB" sz="2400" dirty="0" smtClean="0"/>
              <a:t>Allows us to work out the % of GOA and compare with any offsetting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8" y="2517744"/>
            <a:ext cx="4652722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Introduction to selected </a:t>
            </a:r>
            <a:r>
              <a:rPr lang="en-US" sz="2400" dirty="0" err="1" smtClean="0"/>
              <a:t>Jisc</a:t>
            </a:r>
            <a:r>
              <a:rPr lang="en-US" sz="2400" dirty="0" smtClean="0"/>
              <a:t> library analytics tools JUSP &amp; IRUS-UK</a:t>
            </a:r>
          </a:p>
          <a:p>
            <a:endParaRPr lang="en-US" sz="2400" dirty="0" smtClean="0"/>
          </a:p>
          <a:p>
            <a:r>
              <a:rPr lang="en-US" sz="2400" dirty="0" smtClean="0"/>
              <a:t>Case studies from Aston, Reading &amp; Imperial</a:t>
            </a:r>
          </a:p>
          <a:p>
            <a:endParaRPr lang="en-US" sz="2400" dirty="0" smtClean="0"/>
          </a:p>
          <a:p>
            <a:r>
              <a:rPr lang="en-US" sz="2400" dirty="0" smtClean="0"/>
              <a:t>University of </a:t>
            </a:r>
            <a:r>
              <a:rPr lang="en-US" sz="2400" dirty="0" err="1" smtClean="0"/>
              <a:t>Huddersfield</a:t>
            </a:r>
            <a:r>
              <a:rPr lang="en-US" sz="2400" dirty="0" smtClean="0"/>
              <a:t> perspective</a:t>
            </a:r>
          </a:p>
          <a:p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nalytics services in development</a:t>
            </a:r>
          </a:p>
          <a:p>
            <a:endParaRPr lang="en-US" sz="2400" dirty="0" smtClean="0"/>
          </a:p>
          <a:p>
            <a:r>
              <a:rPr lang="en-US" sz="2400" dirty="0" smtClean="0"/>
              <a:t>Q&amp;A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E6FA42-AF34-46CD-808D-09A73A7001FD}" type="datetime1">
              <a:rPr lang="en-GB" noProof="0" smtClean="0"/>
              <a:t>07/04/2016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3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JUSP/IRUS to assess GOA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But what if we could use IRUS to find out the green and gold OA to add the JUSP GOA report?</a:t>
            </a:r>
          </a:p>
          <a:p>
            <a:pPr lvl="1"/>
            <a:r>
              <a:rPr lang="en-GB" sz="2400" dirty="0" smtClean="0"/>
              <a:t>Would give us a truer picture</a:t>
            </a:r>
          </a:p>
          <a:p>
            <a:pPr lvl="1"/>
            <a:r>
              <a:rPr lang="en-GB" sz="2400" dirty="0" smtClean="0"/>
              <a:t>Would access via the publisher website be more than the Repository?</a:t>
            </a:r>
          </a:p>
          <a:p>
            <a:pPr lvl="1"/>
            <a:r>
              <a:rPr lang="en-GB" sz="2400" dirty="0" smtClean="0"/>
              <a:t>Does this give us an idea of how successful our Repositories are?</a:t>
            </a:r>
          </a:p>
        </p:txBody>
      </p:sp>
    </p:spTree>
    <p:extLst>
      <p:ext uri="{BB962C8B-B14F-4D97-AF65-F5344CB8AC3E}">
        <p14:creationId xmlns:p14="http://schemas.microsoft.com/office/powerpoint/2010/main" val="4469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JUSP/IRUS to assess GOA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But what if we could do this at a national level?</a:t>
            </a:r>
          </a:p>
          <a:p>
            <a:pPr lvl="1"/>
            <a:r>
              <a:rPr lang="en-GB" sz="2400" dirty="0" smtClean="0"/>
              <a:t>An OA article could be at several repositories</a:t>
            </a:r>
          </a:p>
          <a:p>
            <a:pPr lvl="2"/>
            <a:r>
              <a:rPr lang="en-GB" dirty="0" smtClean="0"/>
              <a:t>Could IRUS give us this information?</a:t>
            </a:r>
          </a:p>
          <a:p>
            <a:endParaRPr lang="en-GB" sz="2400" dirty="0"/>
          </a:p>
          <a:p>
            <a:r>
              <a:rPr lang="en-GB" sz="2400" dirty="0" smtClean="0"/>
              <a:t>It could give us a picture of use</a:t>
            </a:r>
            <a:r>
              <a:rPr lang="en-GB" sz="2400" dirty="0"/>
              <a:t> </a:t>
            </a:r>
            <a:r>
              <a:rPr lang="en-GB" sz="2400" dirty="0" smtClean="0"/>
              <a:t>and much more?</a:t>
            </a:r>
          </a:p>
          <a:p>
            <a:pPr lvl="1"/>
            <a:r>
              <a:rPr lang="en-GB" sz="2400" dirty="0" smtClean="0"/>
              <a:t>Do GOA articles get accessed more in Repositories or at publisher pages?</a:t>
            </a:r>
          </a:p>
          <a:p>
            <a:pPr lvl="1"/>
            <a:r>
              <a:rPr lang="en-GB" sz="2400" dirty="0" smtClean="0"/>
              <a:t>What does this tell us about the success of either?</a:t>
            </a:r>
          </a:p>
          <a:p>
            <a:pPr lvl="1"/>
            <a:r>
              <a:rPr lang="en-GB" sz="2400" dirty="0" smtClean="0"/>
              <a:t>Of use to both libraries AND publishers</a:t>
            </a:r>
          </a:p>
        </p:txBody>
      </p:sp>
    </p:spTree>
    <p:extLst>
      <p:ext uri="{BB962C8B-B14F-4D97-AF65-F5344CB8AC3E}">
        <p14:creationId xmlns:p14="http://schemas.microsoft.com/office/powerpoint/2010/main" val="4948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 want data to…..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054D27-770F-4E87-B8F4-9252AE923A8E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5901" y="1019914"/>
            <a:ext cx="8712199" cy="385286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73049" y="852163"/>
            <a:ext cx="8397901" cy="3410724"/>
            <a:chOff x="309649" y="1983052"/>
            <a:chExt cx="8397901" cy="3410724"/>
          </a:xfrm>
        </p:grpSpPr>
        <p:grpSp>
          <p:nvGrpSpPr>
            <p:cNvPr id="10" name="Group 9"/>
            <p:cNvGrpSpPr/>
            <p:nvPr/>
          </p:nvGrpSpPr>
          <p:grpSpPr>
            <a:xfrm>
              <a:off x="309649" y="2331348"/>
              <a:ext cx="2442949" cy="1296537"/>
              <a:chOff x="275229" y="2331348"/>
              <a:chExt cx="2442949" cy="1296537"/>
            </a:xfrm>
          </p:grpSpPr>
          <p:sp>
            <p:nvSpPr>
              <p:cNvPr id="14" name="Oval Callout 13"/>
              <p:cNvSpPr/>
              <p:nvPr/>
            </p:nvSpPr>
            <p:spPr>
              <a:xfrm>
                <a:off x="275229" y="2331348"/>
                <a:ext cx="2442949" cy="1296537"/>
              </a:xfrm>
              <a:prstGeom prst="wedgeEllipseCallou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1150" y="2507114"/>
                <a:ext cx="174009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bg1"/>
                    </a:solidFill>
                  </a:rPr>
                  <a:t>“identify collection strengths and manage special collections”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ular Callout 11"/>
            <p:cNvSpPr/>
            <p:nvPr/>
          </p:nvSpPr>
          <p:spPr>
            <a:xfrm>
              <a:off x="3398836" y="1983052"/>
              <a:ext cx="2019869" cy="1434744"/>
            </a:xfrm>
            <a:prstGeom prst="wedgeRectCallou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“benchmark cost &amp; volume of APCs last year for my institution with a comparable organisation”</a:t>
              </a:r>
              <a:endParaRPr lang="en-GB" dirty="0"/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6237305" y="3960761"/>
              <a:ext cx="2470245" cy="1433015"/>
            </a:xfrm>
            <a:prstGeom prst="wedgeEllipseCallou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“benchmark performance of my institution with a comparable institution”</a:t>
              </a:r>
              <a:endParaRPr lang="en-GB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935039" y="3029278"/>
            <a:ext cx="2690715" cy="1433015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“support decision </a:t>
            </a:r>
            <a:r>
              <a:rPr lang="en-GB" dirty="0"/>
              <a:t>making around research data storage resourcing, and </a:t>
            </a:r>
            <a:r>
              <a:rPr lang="en-GB" dirty="0" smtClean="0"/>
              <a:t>to ensure </a:t>
            </a:r>
            <a:r>
              <a:rPr lang="en-GB" dirty="0"/>
              <a:t>compliance with funder </a:t>
            </a:r>
            <a:r>
              <a:rPr lang="en-GB" dirty="0" smtClean="0"/>
              <a:t>mandates”</a:t>
            </a:r>
            <a:endParaRPr lang="en-GB" dirty="0"/>
          </a:p>
        </p:txBody>
      </p:sp>
      <p:sp>
        <p:nvSpPr>
          <p:cNvPr id="18" name="Rectangular Callout 17"/>
          <p:cNvSpPr/>
          <p:nvPr/>
        </p:nvSpPr>
        <p:spPr>
          <a:xfrm>
            <a:off x="3790966" y="2990944"/>
            <a:ext cx="2019869" cy="1434744"/>
          </a:xfrm>
          <a:prstGeom prst="wedgeRect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“report to RCUK &amp; COAF in a designated report format”</a:t>
            </a:r>
            <a:endParaRPr lang="en-GB" dirty="0"/>
          </a:p>
        </p:txBody>
      </p:sp>
      <p:sp>
        <p:nvSpPr>
          <p:cNvPr id="20" name="Oval Callout 19"/>
          <p:cNvSpPr/>
          <p:nvPr/>
        </p:nvSpPr>
        <p:spPr>
          <a:xfrm>
            <a:off x="6098286" y="887434"/>
            <a:ext cx="2470245" cy="1433015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“understand proportion of green/gold publications to model future APC costs”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nalytics services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642938"/>
            <a:ext cx="4733925" cy="4089401"/>
          </a:xfrm>
        </p:spPr>
        <p:txBody>
          <a:bodyPr/>
          <a:lstStyle/>
          <a:p>
            <a:r>
              <a:rPr lang="en-US" sz="2400" dirty="0" err="1" smtClean="0"/>
              <a:t>Copac</a:t>
            </a:r>
            <a:r>
              <a:rPr lang="en-US" sz="2400" dirty="0" smtClean="0"/>
              <a:t> Collection Management (CCM)</a:t>
            </a:r>
            <a:endParaRPr lang="en-US" dirty="0"/>
          </a:p>
          <a:p>
            <a:r>
              <a:rPr lang="en-US" sz="2400" dirty="0" err="1" smtClean="0"/>
              <a:t>Jisc</a:t>
            </a:r>
            <a:r>
              <a:rPr lang="en-US" sz="2400" dirty="0" smtClean="0"/>
              <a:t> Monitor (from Aug 16)</a:t>
            </a:r>
          </a:p>
          <a:p>
            <a:pPr lvl="1"/>
            <a:r>
              <a:rPr lang="en-US" sz="2400" dirty="0" smtClean="0"/>
              <a:t>Monitor UK</a:t>
            </a:r>
          </a:p>
          <a:p>
            <a:pPr lvl="1"/>
            <a:r>
              <a:rPr lang="en-US" sz="2400" dirty="0" smtClean="0"/>
              <a:t>Monitor Local</a:t>
            </a:r>
          </a:p>
          <a:p>
            <a:r>
              <a:rPr lang="en-US" sz="2400" dirty="0" smtClean="0"/>
              <a:t>Business intelligence shared service for UK HEI</a:t>
            </a:r>
          </a:p>
          <a:p>
            <a:r>
              <a:rPr lang="en-US" sz="2400" dirty="0" err="1"/>
              <a:t>IRUSdataUK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5" y="879475"/>
            <a:ext cx="3852863" cy="38528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D05A1C-60DA-4E75-AB37-CEB8C1945D38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50BC9F-73A3-49BC-B686-0924A7847C7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197297" y="4531948"/>
            <a:ext cx="1577474" cy="21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  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Glas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JUSP</a:t>
            </a:r>
          </a:p>
          <a:p>
            <a:r>
              <a:rPr lang="en-US" dirty="0" smtClean="0"/>
              <a:t>IRUS-UK</a:t>
            </a:r>
          </a:p>
          <a:p>
            <a:r>
              <a:rPr lang="en-US" dirty="0" smtClean="0"/>
              <a:t>CCM</a:t>
            </a:r>
          </a:p>
          <a:p>
            <a:r>
              <a:rPr lang="en-US" dirty="0" err="1" smtClean="0"/>
              <a:t>Jisc</a:t>
            </a:r>
            <a:r>
              <a:rPr lang="en-US" dirty="0" smtClean="0"/>
              <a:t> Monitor</a:t>
            </a:r>
          </a:p>
          <a:p>
            <a:endParaRPr lang="en-US" dirty="0" smtClean="0"/>
          </a:p>
          <a:p>
            <a:r>
              <a:rPr lang="en-US" dirty="0" err="1" smtClean="0"/>
              <a:t>IRUSdataUK</a:t>
            </a:r>
            <a:endParaRPr lang="en-US" dirty="0"/>
          </a:p>
          <a:p>
            <a:r>
              <a:rPr lang="en-US" dirty="0" smtClean="0"/>
              <a:t>Business intelligence 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414713" y="879475"/>
            <a:ext cx="5513387" cy="385286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jusp.mimas.ac.uk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www.irus.mimas.ac.uk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ccm.copac.jisc.ac.uk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www.jisc.ac.uk/rd/projects/monitoring-open-access-activity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http://www.jusp.mimas.ac.uk/irusdata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www.jisc.ac.uk/rd/projects/business-intelligence-project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99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 smtClean="0"/>
              <a:t>Do you </a:t>
            </a:r>
            <a:r>
              <a:rPr lang="en-US" sz="2400" dirty="0" err="1" smtClean="0"/>
              <a:t>recognise</a:t>
            </a:r>
            <a:r>
              <a:rPr lang="en-US" sz="2400" dirty="0" smtClean="0"/>
              <a:t> the scenarios described?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What additional questions do you </a:t>
            </a:r>
            <a:r>
              <a:rPr lang="en-US" sz="2400" dirty="0" smtClean="0"/>
              <a:t>have? 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would you like to be able to do with the data </a:t>
            </a:r>
            <a:r>
              <a:rPr lang="en-US" sz="2400" dirty="0" smtClean="0"/>
              <a:t>that is </a:t>
            </a:r>
            <a:r>
              <a:rPr lang="en-US" sz="2400" dirty="0"/>
              <a:t>not currently possible?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A1C-60DA-4E75-AB37-CEB8C1945D38}" type="datetimeFigureOut">
              <a:rPr lang="en-GB" smtClean="0"/>
              <a:t>07/04/2016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BC9F-73A3-49BC-B686-0924A7847C7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16" y="36696"/>
            <a:ext cx="8417013" cy="393150"/>
          </a:xfrm>
        </p:spPr>
        <p:txBody>
          <a:bodyPr/>
          <a:lstStyle/>
          <a:p>
            <a:r>
              <a:rPr lang="en-US" dirty="0" smtClean="0"/>
              <a:t>Library analytics tools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12" name="image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99846" y="1556004"/>
            <a:ext cx="4387850" cy="158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4691"/>
          <a:stretch/>
        </p:blipFill>
        <p:spPr>
          <a:xfrm>
            <a:off x="-58643" y="1102619"/>
            <a:ext cx="4675293" cy="31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292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Usage Statistics Portal (JUSP)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6823" y="753206"/>
            <a:ext cx="4395177" cy="3852865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/>
              <a:t>Supports libraries by providing a single point of access to e-journal usage </a:t>
            </a:r>
            <a:r>
              <a:rPr lang="en-US" dirty="0" smtClean="0"/>
              <a:t>data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Assists management of e-journals collections to inform evaluation and decision-making </a:t>
            </a:r>
            <a:r>
              <a:rPr lang="en-US" dirty="0" smtClean="0"/>
              <a:t>processes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Enables usage comparisons and trend analysis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4691"/>
          <a:stretch/>
        </p:blipFill>
        <p:spPr>
          <a:xfrm>
            <a:off x="4513347" y="1156093"/>
            <a:ext cx="4675293" cy="31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638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sing JUSP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548106"/>
            <a:ext cx="4676942" cy="4184234"/>
          </a:xfrm>
        </p:spPr>
        <p:txBody>
          <a:bodyPr/>
          <a:lstStyle/>
          <a:p>
            <a:r>
              <a:rPr lang="en-US" sz="1800" dirty="0"/>
              <a:t>Making effective use of staff </a:t>
            </a:r>
            <a:r>
              <a:rPr lang="en-US" sz="1800" dirty="0" smtClean="0"/>
              <a:t>time</a:t>
            </a:r>
          </a:p>
          <a:p>
            <a:endParaRPr lang="en-US" sz="1800" dirty="0"/>
          </a:p>
          <a:p>
            <a:r>
              <a:rPr lang="en-US" sz="1800" dirty="0"/>
              <a:t>Assisting academic departments in understanding resource </a:t>
            </a:r>
            <a:r>
              <a:rPr lang="en-US" sz="1800" dirty="0" smtClean="0"/>
              <a:t>use</a:t>
            </a:r>
          </a:p>
          <a:p>
            <a:endParaRPr lang="en-US" sz="1800" dirty="0"/>
          </a:p>
          <a:p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800" dirty="0"/>
              <a:t>for regular reporting and decision </a:t>
            </a:r>
            <a:r>
              <a:rPr lang="en-US" sz="1800" dirty="0" smtClean="0"/>
              <a:t>making</a:t>
            </a:r>
          </a:p>
          <a:p>
            <a:endParaRPr lang="en-US" sz="1800" dirty="0"/>
          </a:p>
          <a:p>
            <a:r>
              <a:rPr lang="en-US" sz="1800" dirty="0"/>
              <a:t>Informing decisions for substitutions and </a:t>
            </a:r>
            <a:r>
              <a:rPr lang="en-US" sz="1800" dirty="0" smtClean="0"/>
              <a:t>cancellations</a:t>
            </a:r>
          </a:p>
          <a:p>
            <a:endParaRPr lang="en-US" sz="1800" dirty="0"/>
          </a:p>
          <a:p>
            <a:r>
              <a:rPr lang="en-US" sz="1800" dirty="0"/>
              <a:t>Benchmarking usage </a:t>
            </a:r>
          </a:p>
          <a:p>
            <a:r>
              <a:rPr lang="en-US" sz="1800" dirty="0"/>
              <a:t>Use </a:t>
            </a:r>
            <a:r>
              <a:rPr lang="en-US" sz="1800" dirty="0" err="1" smtClean="0"/>
              <a:t>cases:</a:t>
            </a:r>
            <a:r>
              <a:rPr lang="en-US" sz="1800" dirty="0" err="1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://www.jusp.mimas.ac.uk/use-cases/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6657473" y="4059805"/>
            <a:ext cx="2018632" cy="308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    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MacEntee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  <p:pic>
        <p:nvPicPr>
          <p:cNvPr id="15" name="Content Placeholder 14" descr="11295790335_6dd485010e_z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r="17821"/>
          <a:stretch>
            <a:fillRect/>
          </a:stretch>
        </p:blipFill>
        <p:spPr>
          <a:xfrm>
            <a:off x="4824413" y="534988"/>
            <a:ext cx="4103687" cy="4224337"/>
          </a:xfrm>
        </p:spPr>
      </p:pic>
      <p:sp>
        <p:nvSpPr>
          <p:cNvPr id="16" name="Text Placeholder 7"/>
          <p:cNvSpPr txBox="1">
            <a:spLocks/>
          </p:cNvSpPr>
          <p:nvPr/>
        </p:nvSpPr>
        <p:spPr>
          <a:xfrm>
            <a:off x="6237946" y="4542045"/>
            <a:ext cx="2674851" cy="214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Indigo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Skies</a:t>
            </a:r>
            <a:r>
              <a:rPr lang="pt-BR" sz="1200" dirty="0" smtClean="0">
                <a:solidFill>
                  <a:srgbClr val="FFFFFF"/>
                </a:solidFill>
              </a:rPr>
              <a:t> </a:t>
            </a:r>
            <a:r>
              <a:rPr lang="pt-BR" sz="1200" dirty="0" err="1" smtClean="0">
                <a:solidFill>
                  <a:srgbClr val="FFFFFF"/>
                </a:solidFill>
              </a:rPr>
              <a:t>Photography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55" y="56234"/>
            <a:ext cx="8595946" cy="373612"/>
          </a:xfrm>
        </p:spPr>
        <p:txBody>
          <a:bodyPr/>
          <a:lstStyle/>
          <a:p>
            <a:r>
              <a:rPr lang="en-US" dirty="0" smtClean="0"/>
              <a:t>Institutional Repository Usage Statistics (IRUS-UK)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1" y="879474"/>
            <a:ext cx="4369468" cy="3852865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 smtClean="0"/>
              <a:t>A national </a:t>
            </a:r>
            <a:r>
              <a:rPr lang="en-GB" sz="2000" dirty="0"/>
              <a:t>aggregation service, enabling UK IRs to share/expose usage statistics  at the individual item level, based on a global standard – COUNTER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GB" sz="2000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/>
              <a:t>Collect raw download data from UK IRs for *all item types* within repositories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GB" sz="2000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2000" dirty="0"/>
              <a:t>Process those raw data into COUNTER-compliant statistics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6</a:t>
            </a:fld>
            <a:endParaRPr lang="en-GB" noProof="0" dirty="0"/>
          </a:p>
        </p:txBody>
      </p:sp>
      <p:pic>
        <p:nvPicPr>
          <p:cNvPr id="13" name="image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39950" y="1556004"/>
            <a:ext cx="4387850" cy="15843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09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IRUS-UK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457200"/>
            <a:r>
              <a:rPr lang="en-GB" sz="1800" dirty="0">
                <a:solidFill>
                  <a:srgbClr val="000000"/>
                </a:solidFill>
              </a:rPr>
              <a:t>Providing standards-based, reliable repository </a:t>
            </a:r>
            <a:r>
              <a:rPr lang="en-GB" sz="1800" dirty="0" smtClean="0">
                <a:solidFill>
                  <a:srgbClr val="000000"/>
                </a:solidFill>
              </a:rPr>
              <a:t>statistics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>
                <a:solidFill>
                  <a:srgbClr val="000000"/>
                </a:solidFill>
              </a:rPr>
              <a:t>Reporting to i</a:t>
            </a:r>
            <a:r>
              <a:rPr lang="en-GB" sz="1800" dirty="0" smtClean="0">
                <a:solidFill>
                  <a:srgbClr val="000000"/>
                </a:solidFill>
              </a:rPr>
              <a:t>nstitutional managers &amp; researchers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 smtClean="0">
                <a:solidFill>
                  <a:srgbClr val="000000"/>
                </a:solidFill>
              </a:rPr>
              <a:t>Analysing trends over time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 smtClean="0">
                <a:solidFill>
                  <a:srgbClr val="000000"/>
                </a:solidFill>
              </a:rPr>
              <a:t>Benchmarking</a:t>
            </a:r>
          </a:p>
          <a:p>
            <a:pPr marL="514350" indent="-457200"/>
            <a:endParaRPr lang="en-GB" sz="1800" dirty="0">
              <a:solidFill>
                <a:srgbClr val="000000"/>
              </a:solidFill>
            </a:endParaRPr>
          </a:p>
          <a:p>
            <a:pPr marL="514350" indent="-457200"/>
            <a:r>
              <a:rPr lang="en-GB" sz="1800" dirty="0">
                <a:solidFill>
                  <a:srgbClr val="000000"/>
                </a:solidFill>
              </a:rPr>
              <a:t>Supporting </a:t>
            </a:r>
            <a:r>
              <a:rPr lang="en-GB" sz="1800" dirty="0" smtClean="0">
                <a:solidFill>
                  <a:srgbClr val="000000"/>
                </a:solidFill>
              </a:rPr>
              <a:t>advocacy</a:t>
            </a:r>
            <a:endParaRPr lang="en-GB" sz="18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http://www.irus.mimas.ac.uk/help/support/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457200"/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 descr="2712620290_38890d08c4_z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0" b="186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00AAFA-C35F-4740-B143-18E0D9962505}" type="datetime1">
              <a:rPr lang="en-GB" noProof="0" smtClean="0"/>
              <a:t>07/04/2016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1903E8-1638-4376-A5CE-0131C1204B53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285783" y="4531030"/>
            <a:ext cx="1818105" cy="174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FFFF"/>
                </a:solidFill>
              </a:rPr>
              <a:t>Photo by </a:t>
            </a:r>
            <a:r>
              <a:rPr lang="pt-BR" sz="1200" dirty="0" smtClean="0">
                <a:solidFill>
                  <a:srgbClr val="FFFFFF"/>
                </a:solidFill>
              </a:rPr>
              <a:t> .</a:t>
            </a:r>
            <a:r>
              <a:rPr lang="pt-BR" sz="1200" dirty="0" err="1" smtClean="0">
                <a:solidFill>
                  <a:srgbClr val="FFFFFF"/>
                </a:solidFill>
              </a:rPr>
              <a:t>craig</a:t>
            </a:r>
            <a:r>
              <a:rPr lang="pt-BR" sz="1200" dirty="0" smtClean="0">
                <a:solidFill>
                  <a:srgbClr val="FFFFFF"/>
                </a:solidFill>
              </a:rPr>
              <a:t> CC-BY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Aston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1199754" y="1100937"/>
            <a:ext cx="6744492" cy="312253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“</a:t>
            </a:r>
            <a:r>
              <a:rPr lang="en-US" sz="2400" dirty="0"/>
              <a:t>Has implementation of a discovery service impacted use of our journals</a:t>
            </a:r>
            <a:r>
              <a:rPr lang="en-US" sz="2400" dirty="0" smtClean="0"/>
              <a:t>?”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Aston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2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University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1199754" y="1057275"/>
            <a:ext cx="6744492" cy="312253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“</a:t>
            </a:r>
            <a:r>
              <a:rPr lang="en-US" sz="2400" dirty="0"/>
              <a:t>Which items in our repository are being downloaded</a:t>
            </a:r>
            <a:r>
              <a:rPr lang="en-US" sz="2400" dirty="0" smtClean="0"/>
              <a:t>?”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Reading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2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2C6A041A-9C9B-4834-A471-53AF3FDD5D6A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DECC7294-7831-40B8-B091-BE510EAE62FE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12AB307C-A8C2-4566-B572-2DCF3F72ECA3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CB9054E3-628E-42B1-922A-633C8B3C7ADD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1762B1FF-63CD-4A73-BFB8-4E967E290F22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isc Standard PPT 16-9.potx" id="{50286163-77F5-45BA-9F5E-C9C9769CFE5D}" vid="{0B1C70F2-1BEE-4235-8679-5F81889BAD8B}"/>
    </a:ext>
  </a:extLst>
</a:theme>
</file>

<file path=ppt/theme/theme7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9c6cfb5-50bc-4fca-81ee-f60fcea9a64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112" ma:contentTypeDescription="Create a new document." ma:contentTypeScope="" ma:versionID="0d18595db13762463612c962ad17fbd8">
  <xsd:schema xmlns:xsd="http://www.w3.org/2001/XMLSchema" xmlns:xs="http://www.w3.org/2001/XMLSchema" xmlns:p="http://schemas.microsoft.com/office/2006/metadata/properties" xmlns:ns2="217ac18d-a73a-48a9-8bac-9db52278b555" targetNamespace="http://schemas.microsoft.com/office/2006/metadata/properties" ma:root="true" ma:fieldsID="8eb30877eb787bd16b8cc3b1fcdbe53a" ns2:_=""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7ac18d-a73a-48a9-8bac-9db52278b555">
      <UserInfo>
        <DisplayName/>
        <AccountId xsi:nil="true"/>
        <AccountType/>
      </UserInfo>
    </SharedWithUsers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CDE50B-B5E2-48A1-8B58-ED79EDEDDD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A26D1-8BB5-4F6B-B6C3-83D62BC611B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BEB6E6C-195E-43FF-9DEF-F1B587CD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FDCB66-D499-40CD-BFFF-C6D1A8D2019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217ac18d-a73a-48a9-8bac-9db52278b555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79A22231-E76A-4775-A611-D5C1298D57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 Standard PPT 16-9</Template>
  <TotalTime>7821</TotalTime>
  <Words>1194</Words>
  <Application>Microsoft Macintosh PowerPoint</Application>
  <PresentationFormat>On-screen Show (16:9)</PresentationFormat>
  <Paragraphs>210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Corbel</vt:lpstr>
      <vt:lpstr>Lucida Grande</vt:lpstr>
      <vt:lpstr>Wingdings</vt:lpstr>
      <vt:lpstr>Arial</vt:lpstr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Help me, data! How library analytics tools can help you in your role</vt:lpstr>
      <vt:lpstr>Session overview</vt:lpstr>
      <vt:lpstr>Library analytics tools </vt:lpstr>
      <vt:lpstr>Journal Usage Statistics Portal (JUSP)</vt:lpstr>
      <vt:lpstr>Using JUSP</vt:lpstr>
      <vt:lpstr>Institutional Repository Usage Statistics (IRUS-UK)</vt:lpstr>
      <vt:lpstr>Using IRUS-UK</vt:lpstr>
      <vt:lpstr>Case study: Aston University</vt:lpstr>
      <vt:lpstr>Case study: University of Reading</vt:lpstr>
      <vt:lpstr>Case study: Imperial College London</vt:lpstr>
      <vt:lpstr>Case study: University of Huddersfield</vt:lpstr>
      <vt:lpstr>Using JUSP to assess the 2016 Taylor and Francis offer</vt:lpstr>
      <vt:lpstr>Using JUSP to assess the 2016 Taylor and Francis offer</vt:lpstr>
      <vt:lpstr>Using JUSP to assess the 2016 Taylor and Francis offer</vt:lpstr>
      <vt:lpstr>Using JUSP to assess the 2016 Taylor and Francis offer</vt:lpstr>
      <vt:lpstr>Using IRUS to benchmark</vt:lpstr>
      <vt:lpstr>Using IRUS to benchmark</vt:lpstr>
      <vt:lpstr>Using JUSP/IRUS to assess GOA use</vt:lpstr>
      <vt:lpstr>Using JUSP/IRUS to assess GOA use</vt:lpstr>
      <vt:lpstr>Using JUSP/IRUS to assess GOA use</vt:lpstr>
      <vt:lpstr>Using JUSP/IRUS to assess GOA use</vt:lpstr>
      <vt:lpstr>I want data to…..</vt:lpstr>
      <vt:lpstr>Analytics services in development</vt:lpstr>
      <vt:lpstr>URLs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Harris</dc:creator>
  <cp:lastModifiedBy>Jo Lambert</cp:lastModifiedBy>
  <cp:revision>101</cp:revision>
  <cp:lastPrinted>2015-03-16T16:56:25Z</cp:lastPrinted>
  <dcterms:created xsi:type="dcterms:W3CDTF">2015-07-23T16:01:49Z</dcterms:created>
  <dcterms:modified xsi:type="dcterms:W3CDTF">2016-04-07T16:14:29Z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_dlc_DocId">
    <vt:lpwstr>N7XHR37R3CPZ-174-2</vt:lpwstr>
  </property>
  <property fmtid="{D5CDD505-2E9C-101B-9397-08002B2CF9AE}" pid="5" name="_dlc_DocIdUrl">
    <vt:lpwstr>https://jisc365.sharepoint.com/sites/customerexperience/cscollab/_layouts/15/DocIdRedir.aspx?ID=N7XHR37R3CPZ-174-2, N7XHR37R3CPZ-174-2</vt:lpwstr>
  </property>
</Properties>
</file>