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52" r:id="rId6"/>
    <p:sldMasterId id="2147483665" r:id="rId7"/>
    <p:sldMasterId id="2147483654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notesMasterIdLst>
    <p:notesMasterId r:id="rId44"/>
  </p:notesMasterIdLst>
  <p:handoutMasterIdLst>
    <p:handoutMasterId r:id="rId45"/>
  </p:handoutMasterIdLst>
  <p:sldIdLst>
    <p:sldId id="258" r:id="rId18"/>
    <p:sldId id="267" r:id="rId19"/>
    <p:sldId id="265" r:id="rId20"/>
    <p:sldId id="285" r:id="rId21"/>
    <p:sldId id="275" r:id="rId22"/>
    <p:sldId id="276" r:id="rId23"/>
    <p:sldId id="277" r:id="rId24"/>
    <p:sldId id="283" r:id="rId25"/>
    <p:sldId id="279" r:id="rId26"/>
    <p:sldId id="280" r:id="rId27"/>
    <p:sldId id="259" r:id="rId28"/>
    <p:sldId id="264" r:id="rId29"/>
    <p:sldId id="269" r:id="rId30"/>
    <p:sldId id="282" r:id="rId31"/>
    <p:sldId id="286" r:id="rId32"/>
    <p:sldId id="272" r:id="rId33"/>
    <p:sldId id="271" r:id="rId34"/>
    <p:sldId id="281" r:id="rId35"/>
    <p:sldId id="284" r:id="rId36"/>
    <p:sldId id="273" r:id="rId37"/>
    <p:sldId id="257" r:id="rId38"/>
    <p:sldId id="266" r:id="rId39"/>
    <p:sldId id="261" r:id="rId40"/>
    <p:sldId id="262" r:id="rId41"/>
    <p:sldId id="270" r:id="rId42"/>
    <p:sldId id="268" r:id="rId4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2"/>
    <a:srgbClr val="005A84"/>
    <a:srgbClr val="62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50" autoAdjust="0"/>
  </p:normalViewPr>
  <p:slideViewPr>
    <p:cSldViewPr>
      <p:cViewPr varScale="1">
        <p:scale>
          <a:sx n="84" d="100"/>
          <a:sy n="84" d="100"/>
        </p:scale>
        <p:origin x="169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20/01/2016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8F58B-8110-471A-8C39-32526D9BBCB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72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0250" name="Picture 10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347140" name="Picture 4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13323" name="Picture 11" descr="UofH w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985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30" name="Picture 29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30" name="Picture 29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30" name="Picture 29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30" name="Picture 29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9" name="Picture 1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985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295" y="520386"/>
            <a:ext cx="1678769" cy="60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S_Stars_4Star_2014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985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30" name="Picture 29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985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30" name="Picture 29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985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30" name="Picture 29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5130" y="519592"/>
            <a:ext cx="1626750" cy="6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5903" y="5877273"/>
            <a:ext cx="450553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985" y="5906590"/>
            <a:ext cx="625383" cy="62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Uni of the year-Full.eps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29" y="5919141"/>
            <a:ext cx="1225927" cy="608241"/>
          </a:xfrm>
          <a:prstGeom prst="rect">
            <a:avLst/>
          </a:prstGeom>
        </p:spPr>
      </p:pic>
      <p:pic>
        <p:nvPicPr>
          <p:cNvPr id="27" name="Picture 26" descr="QS_Stars_4Star_2014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70" y="5877272"/>
            <a:ext cx="1187118" cy="6778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3X58Ihg1c&amp;feature=youtu.be" TargetMode="External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456384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 smtClean="0"/>
              <a:t>Pods and Pads: The                is... </a:t>
            </a:r>
          </a:p>
          <a:p>
            <a:pPr marL="0" indent="0" algn="ctr">
              <a:buNone/>
            </a:pPr>
            <a:endParaRPr lang="en-GB" sz="3000" dirty="0" smtClean="0"/>
          </a:p>
          <a:p>
            <a:pPr marL="0" indent="0" algn="ctr">
              <a:buNone/>
            </a:pPr>
            <a:r>
              <a:rPr lang="en-GB" sz="2600" dirty="0" smtClean="0"/>
              <a:t>Kathryn Hobson</a:t>
            </a:r>
          </a:p>
          <a:p>
            <a:pPr marL="0" indent="0" algn="ctr">
              <a:buNone/>
            </a:pPr>
            <a:r>
              <a:rPr lang="en-GB" sz="2600" dirty="0" smtClean="0"/>
              <a:t>Customer Support Manager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June 2014</a:t>
            </a:r>
            <a:endParaRPr lang="en-GB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757" y="2064986"/>
            <a:ext cx="2131539" cy="81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this in 2014...</a:t>
            </a:r>
            <a:endParaRPr lang="en-GB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1"/>
            <a:ext cx="4896544" cy="365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Space</a:t>
            </a:r>
            <a:endParaRPr lang="en-GB" dirty="0"/>
          </a:p>
        </p:txBody>
      </p:sp>
      <p:pic>
        <p:nvPicPr>
          <p:cNvPr id="1026" name="Picture 2" descr="C:\Users\cmsxklh\AppData\Local\Microsoft\Windows\Temporary Internet Files\Content.IE5\QY2Z6LNI\004_Student_Central___GJP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1654"/>
            <a:ext cx="4076086" cy="271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msxklh\AppData\Local\Microsoft\Windows\Temporary Internet Files\Content.Outlook\YK6JODHQ\Student Central 2Jan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76559"/>
            <a:ext cx="2903984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msxklh\AppData\Local\Microsoft\Windows\Temporary Internet Files\Content.IE5\0F014L62\LLC3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3719399" cy="18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880"/>
            <a:ext cx="3528392" cy="143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Space</a:t>
            </a:r>
            <a:endParaRPr lang="en-GB" dirty="0"/>
          </a:p>
        </p:txBody>
      </p:sp>
      <p:pic>
        <p:nvPicPr>
          <p:cNvPr id="2050" name="Picture 2" descr="C:\Users\cmsxklh\AppData\Local\Microsoft\Windows\Temporary Internet Files\Content.IE5\0F014L62\022_Student_Central___GJP_med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810810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msxklh\AppData\Local\Microsoft\Windows\Temporary Internet Files\Content.IE5\0F014L62\052_Student_Central___GJP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46" y="1916832"/>
            <a:ext cx="2808312" cy="18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msxklh\AppData\Local\Microsoft\Windows\Temporary Internet Files\Content.IE5\JK0EFYOD\076_Student_Central___GJP_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80" y="3902535"/>
            <a:ext cx="281112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msxklh\AppData\Local\Microsoft\Windows\Temporary Internet Files\Content.IE5\JK0EFYOD\083_Student_Central___GJP_medi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46" y="3891413"/>
            <a:ext cx="2810811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Space – Professional </a:t>
            </a:r>
            <a:r>
              <a:rPr lang="en-GB" dirty="0"/>
              <a:t>S</a:t>
            </a:r>
            <a:r>
              <a:rPr lang="en-GB" dirty="0" smtClean="0"/>
              <a:t>ervices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355975" cy="328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5373"/>
            <a:ext cx="4165078" cy="28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6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msxklh\AppData\Local\Microsoft\Windows\Temporary Internet Files\Content.Outlook\YK6JODHQ\photo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103974" cy="23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Space – Professional Services</a:t>
            </a:r>
            <a:endParaRPr lang="en-GB" dirty="0"/>
          </a:p>
        </p:txBody>
      </p:sp>
      <p:pic>
        <p:nvPicPr>
          <p:cNvPr id="1026" name="Picture 2" descr="C:\Users\cmsxklh\AppData\Local\Microsoft\Windows\Temporary Internet Files\Content.Outlook\YK6JODHQ\photo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3103974" cy="23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cmsxklh\AppData\Local\Microsoft\Windows\Temporary Internet Files\Content.IE5\JK0EFYOD\033_Student_Central___GJP_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240360" cy="215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Student Central Video Clip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0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Services – Service </a:t>
            </a:r>
            <a:r>
              <a:rPr lang="en-GB" dirty="0"/>
              <a:t>P</a:t>
            </a:r>
            <a:r>
              <a:rPr lang="en-GB" dirty="0" smtClean="0"/>
              <a:t>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598862"/>
          </a:xfrm>
        </p:spPr>
        <p:txBody>
          <a:bodyPr/>
          <a:lstStyle/>
          <a:p>
            <a:r>
              <a:rPr lang="en-GB" dirty="0" smtClean="0"/>
              <a:t>First-line student support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Reception for Student Central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endParaRPr lang="en-GB" dirty="0"/>
          </a:p>
          <a:p>
            <a:r>
              <a:rPr lang="en-GB" dirty="0" err="1" smtClean="0"/>
              <a:t>iGuide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sz="1600" dirty="0" smtClean="0"/>
              <a:t>	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545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Services – Service </a:t>
            </a:r>
            <a:r>
              <a:rPr lang="en-GB" dirty="0"/>
              <a:t>P</a:t>
            </a:r>
            <a:r>
              <a:rPr lang="en-GB" dirty="0" smtClean="0"/>
              <a:t>ortfolio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First-line student support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“Broad but shallow knowledge”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Initial partners – Admissions and Records Office, Student Finance Office, International Office, Careers and Employability, Wellbeing and Disability, Registry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Subsequent partners – Schools and Colleges Liaison Service, Conferencing, Vice Chancellor’s Office, International Marketing, University Reception, Research and Enterprise, Police Liaison, Academic Schools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775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Delivery Model - Before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 bwMode="auto">
          <a:xfrm>
            <a:off x="5796136" y="2348880"/>
            <a:ext cx="1080120" cy="7200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084168" y="2204864"/>
            <a:ext cx="1080120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19672" y="2708920"/>
            <a:ext cx="936104" cy="7200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rgbClr val="003772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529662" y="4054603"/>
            <a:ext cx="1170130" cy="45719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292080" y="2132856"/>
            <a:ext cx="1152128" cy="86409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Free Clip Art Sad Faces - JoBSPap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64" y="177281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11560" y="4221088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55576" y="3717032"/>
            <a:ext cx="1404156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971600" y="3717032"/>
            <a:ext cx="1656184" cy="108012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431540" y="3930561"/>
            <a:ext cx="1260140" cy="100811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1799692" y="3948116"/>
            <a:ext cx="1260140" cy="100811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Registry</a:t>
            </a:r>
            <a:endParaRPr lang="en-GB" sz="1200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3150999" y="3933056"/>
            <a:ext cx="1260140" cy="100811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International Office</a:t>
            </a:r>
            <a:endParaRPr lang="en-GB" sz="1200" dirty="0"/>
          </a:p>
        </p:txBody>
      </p:sp>
      <p:sp>
        <p:nvSpPr>
          <p:cNvPr id="59" name="Rounded Rectangle 58"/>
          <p:cNvSpPr/>
          <p:nvPr/>
        </p:nvSpPr>
        <p:spPr bwMode="auto">
          <a:xfrm>
            <a:off x="4535996" y="3933315"/>
            <a:ext cx="1260140" cy="100811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Wellbeing and Disability</a:t>
            </a:r>
            <a:endParaRPr lang="en-GB" sz="1200" dirty="0"/>
          </a:p>
        </p:txBody>
      </p:sp>
      <p:sp>
        <p:nvSpPr>
          <p:cNvPr id="60" name="Rounded Rectangle 59"/>
          <p:cNvSpPr/>
          <p:nvPr/>
        </p:nvSpPr>
        <p:spPr bwMode="auto">
          <a:xfrm>
            <a:off x="5924419" y="3933315"/>
            <a:ext cx="1260140" cy="100811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200" dirty="0" smtClean="0"/>
          </a:p>
          <a:p>
            <a:pPr algn="ctr"/>
            <a:r>
              <a:rPr lang="en-GB" sz="1200" dirty="0" smtClean="0"/>
              <a:t>Careers and Employability</a:t>
            </a:r>
            <a:endParaRPr lang="en-GB" sz="1200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7310762" y="3948116"/>
            <a:ext cx="1260140" cy="1008112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r>
              <a:rPr lang="en-GB" sz="1200" dirty="0" smtClean="0"/>
              <a:t>Student </a:t>
            </a:r>
            <a:r>
              <a:rPr lang="en-GB" sz="1200" dirty="0"/>
              <a:t>Finance Office</a:t>
            </a:r>
          </a:p>
          <a:p>
            <a:pPr algn="ctr"/>
            <a:endParaRPr lang="en-GB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566555" y="4019118"/>
            <a:ext cx="99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Admissions and Records Office</a:t>
            </a:r>
            <a:endParaRPr lang="en-GB" sz="1200" dirty="0"/>
          </a:p>
        </p:txBody>
      </p:sp>
      <p:cxnSp>
        <p:nvCxnSpPr>
          <p:cNvPr id="2059" name="Straight Arrow Connector 2058"/>
          <p:cNvCxnSpPr/>
          <p:nvPr/>
        </p:nvCxnSpPr>
        <p:spPr bwMode="auto">
          <a:xfrm flipH="1">
            <a:off x="971600" y="2708920"/>
            <a:ext cx="2520280" cy="86409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1" name="Right Arrow 2060"/>
          <p:cNvSpPr/>
          <p:nvPr/>
        </p:nvSpPr>
        <p:spPr bwMode="auto">
          <a:xfrm rot="9629479">
            <a:off x="909004" y="2998163"/>
            <a:ext cx="2925325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ight Arrow 78"/>
          <p:cNvSpPr/>
          <p:nvPr/>
        </p:nvSpPr>
        <p:spPr bwMode="auto">
          <a:xfrm rot="20433131">
            <a:off x="1093114" y="3181311"/>
            <a:ext cx="2925325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ight Arrow 79"/>
          <p:cNvSpPr/>
          <p:nvPr/>
        </p:nvSpPr>
        <p:spPr bwMode="auto">
          <a:xfrm rot="1137385">
            <a:off x="5133523" y="2961665"/>
            <a:ext cx="2925325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1908816">
            <a:off x="4981546" y="3165126"/>
            <a:ext cx="2925325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6924246">
            <a:off x="3462846" y="3299363"/>
            <a:ext cx="851640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7629346">
            <a:off x="3778123" y="3300645"/>
            <a:ext cx="851640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Service Delivery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29000"/>
            <a:ext cx="935182" cy="906087"/>
          </a:xfrm>
          <a:prstGeom prst="rect">
            <a:avLst/>
          </a:prstGeom>
        </p:spPr>
      </p:pic>
      <p:pic>
        <p:nvPicPr>
          <p:cNvPr id="3074" name="Picture 2" descr="https://encrypted-tbn3.gstatic.com/images?q=tbn:ANd9GcSY4s1WHxWqtwcKSFZkxSqj3C5NmFriEsz7jGzx_ZBWtDGmjnJg1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03030"/>
            <a:ext cx="1872208" cy="112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043608" y="4723349"/>
            <a:ext cx="972108" cy="84903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r>
              <a:rPr lang="en-GB" sz="1000" dirty="0" smtClean="0"/>
              <a:t>Admissions and Records</a:t>
            </a:r>
            <a:endParaRPr lang="en-GB" sz="1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195736" y="4723349"/>
            <a:ext cx="972108" cy="84903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Registry</a:t>
            </a:r>
            <a:endParaRPr lang="en-GB" sz="10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347864" y="4723349"/>
            <a:ext cx="972108" cy="84903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endParaRPr lang="en-GB" sz="400" dirty="0" smtClean="0"/>
          </a:p>
          <a:p>
            <a:pPr algn="ctr"/>
            <a:r>
              <a:rPr lang="en-GB" sz="1000" dirty="0" smtClean="0"/>
              <a:t>International Office </a:t>
            </a:r>
            <a:endParaRPr lang="en-GB" sz="10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5868144" y="4714816"/>
            <a:ext cx="972108" cy="84903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endParaRPr lang="en-GB" sz="400" dirty="0" smtClean="0"/>
          </a:p>
          <a:p>
            <a:pPr algn="ctr"/>
            <a:r>
              <a:rPr lang="en-GB" sz="900" dirty="0" smtClean="0"/>
              <a:t>Careers and Employability</a:t>
            </a:r>
            <a:endParaRPr lang="en-GB" sz="9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4716016" y="4723349"/>
            <a:ext cx="972108" cy="84903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r>
              <a:rPr lang="en-GB" sz="1000" dirty="0" smtClean="0"/>
              <a:t>Wellbeing and Disability</a:t>
            </a:r>
            <a:endParaRPr lang="en-GB" sz="1000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7020272" y="4698335"/>
            <a:ext cx="972108" cy="84903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00" dirty="0" smtClean="0"/>
          </a:p>
          <a:p>
            <a:pPr algn="ctr"/>
            <a:r>
              <a:rPr lang="en-GB" sz="1000" dirty="0" smtClean="0"/>
              <a:t>Student Finance Office</a:t>
            </a:r>
            <a:endParaRPr lang="en-GB" sz="1000" dirty="0"/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4053209" y="3122811"/>
            <a:ext cx="280943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4719562" y="3106274"/>
            <a:ext cx="280943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Left-Right Arrow 4"/>
          <p:cNvSpPr/>
          <p:nvPr/>
        </p:nvSpPr>
        <p:spPr bwMode="auto">
          <a:xfrm rot="9889146">
            <a:off x="1231080" y="4062019"/>
            <a:ext cx="2828994" cy="297481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 rot="8671746">
            <a:off x="3732532" y="4319824"/>
            <a:ext cx="547054" cy="297481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 rot="11842862">
            <a:off x="4989115" y="4039964"/>
            <a:ext cx="2600378" cy="297481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Strategic background</a:t>
            </a:r>
          </a:p>
          <a:p>
            <a:r>
              <a:rPr lang="en-GB" dirty="0" smtClean="0"/>
              <a:t>New space and new </a:t>
            </a:r>
            <a:r>
              <a:rPr lang="en-GB" dirty="0"/>
              <a:t>s</a:t>
            </a:r>
            <a:r>
              <a:rPr lang="en-GB" dirty="0" smtClean="0"/>
              <a:t>ervice</a:t>
            </a:r>
          </a:p>
          <a:p>
            <a:r>
              <a:rPr lang="en-GB" dirty="0" smtClean="0"/>
              <a:t>What </a:t>
            </a:r>
            <a:r>
              <a:rPr lang="en-GB" dirty="0"/>
              <a:t>do I bring</a:t>
            </a:r>
            <a:r>
              <a:rPr lang="en-GB" dirty="0" smtClean="0"/>
              <a:t>?</a:t>
            </a:r>
          </a:p>
          <a:p>
            <a:r>
              <a:rPr lang="en-GB" dirty="0" smtClean="0"/>
              <a:t>Challenges</a:t>
            </a:r>
          </a:p>
          <a:p>
            <a:r>
              <a:rPr lang="en-GB" dirty="0" smtClean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21264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Services – Service </a:t>
            </a:r>
            <a:r>
              <a:rPr lang="en-GB" dirty="0"/>
              <a:t>D</a:t>
            </a:r>
            <a:r>
              <a:rPr lang="en-GB" dirty="0" smtClean="0"/>
              <a:t>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Strong customer service </a:t>
            </a:r>
            <a:r>
              <a:rPr lang="en-GB" dirty="0" smtClean="0"/>
              <a:t>ethic</a:t>
            </a:r>
          </a:p>
          <a:p>
            <a:r>
              <a:rPr lang="en-GB" dirty="0" smtClean="0"/>
              <a:t>Customer base</a:t>
            </a:r>
          </a:p>
          <a:p>
            <a:r>
              <a:rPr lang="en-GB" dirty="0" smtClean="0"/>
              <a:t>The place to go if you don’t know where to go!</a:t>
            </a:r>
            <a:endParaRPr lang="en-GB" dirty="0"/>
          </a:p>
          <a:p>
            <a:r>
              <a:rPr lang="en-GB" dirty="0" smtClean="0"/>
              <a:t>Extended opening hours</a:t>
            </a:r>
          </a:p>
          <a:p>
            <a:r>
              <a:rPr lang="en-GB" dirty="0" smtClean="0"/>
              <a:t>Approachable</a:t>
            </a:r>
          </a:p>
          <a:p>
            <a:r>
              <a:rPr lang="en-GB" dirty="0" smtClean="0"/>
              <a:t>Peer-to-peer support</a:t>
            </a:r>
          </a:p>
          <a:p>
            <a:r>
              <a:rPr lang="en-GB" dirty="0" smtClean="0"/>
              <a:t>Reactive and proactive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2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11" name="Picture 15" descr="green bub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716339"/>
            <a:ext cx="3888433" cy="19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2" name="Picture 16" descr="blue bub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3938"/>
            <a:ext cx="3672408" cy="209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3" name="Picture 17" descr="yellow bub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21" y="1973264"/>
            <a:ext cx="2664717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4" name="Picture 18" descr="magenta bub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02" y="1973263"/>
            <a:ext cx="235743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15" name="Picture 19" descr="red bubb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3888"/>
            <a:ext cx="2292350" cy="1358900"/>
          </a:xfrm>
          <a:prstGeom prst="rect">
            <a:avLst/>
          </a:prstGeom>
          <a:noFill/>
          <a:extLst/>
        </p:spPr>
      </p:pic>
      <p:sp>
        <p:nvSpPr>
          <p:cNvPr id="260106" name="Rectangle 10"/>
          <p:cNvSpPr>
            <a:spLocks noChangeArrowheads="1"/>
          </p:cNvSpPr>
          <p:nvPr/>
        </p:nvSpPr>
        <p:spPr bwMode="auto">
          <a:xfrm>
            <a:off x="915219" y="1877203"/>
            <a:ext cx="1844675" cy="105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i="1" dirty="0" smtClean="0"/>
              <a:t>Friendly and helpful people</a:t>
            </a:r>
          </a:p>
          <a:p>
            <a:pPr algn="ctr">
              <a:spcBef>
                <a:spcPct val="0"/>
              </a:spcBef>
            </a:pPr>
            <a:r>
              <a:rPr lang="en-GB" sz="800" dirty="0" smtClean="0"/>
              <a:t>Undergraduate student</a:t>
            </a:r>
            <a:endParaRPr lang="en-US" sz="800" dirty="0"/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3347864" y="2078038"/>
            <a:ext cx="21145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i="1" dirty="0" smtClean="0"/>
              <a:t>Fast, polite, </a:t>
            </a:r>
          </a:p>
          <a:p>
            <a:pPr algn="ctr">
              <a:spcBef>
                <a:spcPct val="0"/>
              </a:spcBef>
            </a:pPr>
            <a:r>
              <a:rPr lang="en-GB" i="1" dirty="0" smtClean="0"/>
              <a:t>Efficient</a:t>
            </a:r>
          </a:p>
          <a:p>
            <a:pPr algn="ctr">
              <a:spcBef>
                <a:spcPct val="0"/>
              </a:spcBef>
            </a:pPr>
            <a:r>
              <a:rPr lang="en-GB" sz="800" dirty="0" smtClean="0"/>
              <a:t>Undergraduate student</a:t>
            </a:r>
            <a:endParaRPr lang="en-US" sz="800" dirty="0"/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6333020" y="2109788"/>
            <a:ext cx="194421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dirty="0" smtClean="0"/>
              <a:t>Instant assistance, really friendly</a:t>
            </a:r>
          </a:p>
          <a:p>
            <a:pPr algn="ctr">
              <a:spcBef>
                <a:spcPct val="0"/>
              </a:spcBef>
            </a:pPr>
            <a:r>
              <a:rPr lang="en-GB" sz="800" dirty="0" smtClean="0"/>
              <a:t>Undergraduate student</a:t>
            </a:r>
            <a:endParaRPr lang="en-US" sz="800" dirty="0"/>
          </a:p>
        </p:txBody>
      </p:sp>
      <p:sp>
        <p:nvSpPr>
          <p:cNvPr id="260109" name="Rectangle 13"/>
          <p:cNvSpPr>
            <a:spLocks noChangeArrowheads="1"/>
          </p:cNvSpPr>
          <p:nvPr/>
        </p:nvSpPr>
        <p:spPr bwMode="auto">
          <a:xfrm>
            <a:off x="395536" y="3659188"/>
            <a:ext cx="2664296" cy="143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i="1" dirty="0" smtClean="0"/>
              <a:t>Conference delegates mentioned how nice it was to be guided by such warm and friendly staff</a:t>
            </a:r>
          </a:p>
          <a:p>
            <a:pPr algn="ctr">
              <a:spcBef>
                <a:spcPct val="0"/>
              </a:spcBef>
            </a:pPr>
            <a:r>
              <a:rPr lang="en-GB" sz="800" dirty="0" smtClean="0"/>
              <a:t>Head of Careers and Employability Service</a:t>
            </a:r>
            <a:endParaRPr lang="en-US" sz="800" dirty="0"/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5147642" y="3716338"/>
            <a:ext cx="2664717" cy="13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GB" i="1" dirty="0" smtClean="0"/>
              <a:t>...this has made a great positive difference to our applicants and their parents</a:t>
            </a:r>
          </a:p>
          <a:p>
            <a:pPr algn="ctr">
              <a:spcBef>
                <a:spcPct val="0"/>
              </a:spcBef>
            </a:pPr>
            <a:r>
              <a:rPr lang="en-GB" sz="800" dirty="0" smtClean="0"/>
              <a:t>Schools and Colleges Liaison Service</a:t>
            </a:r>
            <a:endParaRPr lang="en-US" sz="8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288" y="258763"/>
            <a:ext cx="8229600" cy="900112"/>
          </a:xfrm>
        </p:spPr>
        <p:txBody>
          <a:bodyPr/>
          <a:lstStyle/>
          <a:p>
            <a:r>
              <a:rPr lang="en-GB" sz="2600" dirty="0" smtClean="0"/>
              <a:t>New Services – What Our Customers Say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I Bring?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Strong customer service ethic</a:t>
            </a:r>
          </a:p>
          <a:p>
            <a:r>
              <a:rPr lang="en-GB" dirty="0" smtClean="0"/>
              <a:t>Private sector experience/business ethos</a:t>
            </a:r>
          </a:p>
          <a:p>
            <a:r>
              <a:rPr lang="en-GB" dirty="0" smtClean="0"/>
              <a:t>Fresh perspective</a:t>
            </a:r>
          </a:p>
          <a:p>
            <a:r>
              <a:rPr lang="en-GB" dirty="0" smtClean="0"/>
              <a:t>Neutral standpoint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4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598862"/>
          </a:xfrm>
        </p:spPr>
        <p:txBody>
          <a:bodyPr/>
          <a:lstStyle/>
          <a:p>
            <a:r>
              <a:rPr lang="en-GB" dirty="0" smtClean="0"/>
              <a:t>Personal challenges: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1800" dirty="0" smtClean="0"/>
              <a:t>-	Cultural differences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	Authenticity and establishing myself</a:t>
            </a:r>
            <a:endParaRPr lang="en-GB" dirty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dirty="0" smtClean="0"/>
              <a:t>Wider challenges: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1800" dirty="0" smtClean="0"/>
              <a:t>-	Devolved structure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	Challenges associated with working with others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	</a:t>
            </a:r>
            <a:r>
              <a:rPr lang="en-GB" sz="1800" dirty="0"/>
              <a:t>Services are owned by </a:t>
            </a:r>
            <a:r>
              <a:rPr lang="en-GB" sz="1800" dirty="0" smtClean="0"/>
              <a:t>others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	Vast and varied customer base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	Promotion of the service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76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“To inspire our students to enjoy an outstanding University experience” </a:t>
            </a:r>
            <a:r>
              <a:rPr lang="en-GB" sz="1800" dirty="0" smtClean="0"/>
              <a:t>(Strategy map 2013 – 2018)</a:t>
            </a:r>
            <a:endParaRPr lang="en-GB" sz="1800" dirty="0"/>
          </a:p>
          <a:p>
            <a:endParaRPr lang="en-GB" dirty="0" smtClean="0"/>
          </a:p>
          <a:p>
            <a:r>
              <a:rPr lang="en-GB" dirty="0" smtClean="0"/>
              <a:t>Service delivery channels</a:t>
            </a:r>
          </a:p>
          <a:p>
            <a:r>
              <a:rPr lang="en-GB" dirty="0" smtClean="0"/>
              <a:t>Self-service</a:t>
            </a:r>
          </a:p>
          <a:p>
            <a:r>
              <a:rPr lang="en-GB" dirty="0" smtClean="0"/>
              <a:t>Roving support</a:t>
            </a:r>
          </a:p>
          <a:p>
            <a:r>
              <a:rPr lang="en-GB" dirty="0" smtClean="0"/>
              <a:t>Enquiry management</a:t>
            </a:r>
          </a:p>
          <a:p>
            <a:r>
              <a:rPr lang="en-GB" dirty="0" smtClean="0"/>
              <a:t>Further collaborative working</a:t>
            </a:r>
          </a:p>
        </p:txBody>
      </p:sp>
    </p:spTree>
    <p:extLst>
      <p:ext uri="{BB962C8B-B14F-4D97-AF65-F5344CB8AC3E}">
        <p14:creationId xmlns:p14="http://schemas.microsoft.com/office/powerpoint/2010/main" val="40120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Pods and Pads: The </a:t>
            </a:r>
            <a:r>
              <a:rPr lang="en-GB" dirty="0" err="1" smtClean="0"/>
              <a:t>iPoint</a:t>
            </a:r>
            <a:r>
              <a:rPr lang="en-GB" dirty="0" smtClean="0"/>
              <a:t> is...</a:t>
            </a:r>
            <a:endParaRPr lang="en-GB" dirty="0"/>
          </a:p>
        </p:txBody>
      </p:sp>
      <p:pic>
        <p:nvPicPr>
          <p:cNvPr id="5122" name="Picture 2" descr="C:\Users\cmsxklh\AppData\Local\Microsoft\Windows\Temporary Internet Files\Content.Outlook\YK6JODHQ\ph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80" y="3738074"/>
            <a:ext cx="1872208" cy="13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cmsxklh\AppData\Local\Microsoft\Windows\Temporary Internet Files\Content.IE5\JK0EFYOD\033_Student_Central___GJP_mediu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1493"/>
            <a:ext cx="194616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2132856"/>
            <a:ext cx="784887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3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“...pods and pads, not computers and counters...”</a:t>
            </a:r>
            <a:endParaRPr lang="en-GB" sz="2400" dirty="0">
              <a:solidFill>
                <a:srgbClr val="003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3"/>
            <a:ext cx="1944216" cy="148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cmsxklh\AppData\Local\Microsoft\Windows\Temporary Internet Files\Content.Outlook\YK6JODHQ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93" y="3377505"/>
            <a:ext cx="2826017" cy="21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2950964"/>
          </a:xfrm>
        </p:spPr>
        <p:txBody>
          <a:bodyPr/>
          <a:lstStyle/>
          <a:p>
            <a:pPr marL="0" indent="0" algn="ctr">
              <a:buNone/>
            </a:pPr>
            <a:r>
              <a:rPr lang="en-GB" sz="6000" dirty="0" smtClean="0"/>
              <a:t>Any Questions?</a:t>
            </a:r>
          </a:p>
          <a:p>
            <a:pPr marL="0" indent="0" algn="ctr">
              <a:buNone/>
            </a:pPr>
            <a:endParaRPr lang="en-GB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2"/>
            <a:ext cx="17811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Background - 2007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064896" cy="3598862"/>
          </a:xfrm>
        </p:spPr>
        <p:txBody>
          <a:bodyPr/>
          <a:lstStyle/>
          <a:p>
            <a:r>
              <a:rPr lang="en-GB" dirty="0" smtClean="0"/>
              <a:t>New Vice Chancellor</a:t>
            </a:r>
          </a:p>
          <a:p>
            <a:r>
              <a:rPr lang="en-GB" dirty="0" smtClean="0"/>
              <a:t>New strategy map</a:t>
            </a:r>
          </a:p>
          <a:p>
            <a:r>
              <a:rPr lang="en-GB" dirty="0" smtClean="0"/>
              <a:t>Improving the student experience</a:t>
            </a:r>
          </a:p>
          <a:p>
            <a:r>
              <a:rPr lang="en-GB" dirty="0" smtClean="0"/>
              <a:t>Student Centre created at library entrance floor </a:t>
            </a:r>
            <a:r>
              <a:rPr lang="en-GB" sz="1800" dirty="0" smtClean="0"/>
              <a:t>(accessible student support services in a single location)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749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Centre - 2007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120433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Background - 2011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Increasing importance of the student experience</a:t>
            </a:r>
          </a:p>
          <a:p>
            <a:r>
              <a:rPr lang="en-GB" dirty="0" smtClean="0"/>
              <a:t>Desire for continuous improvement amongst the services</a:t>
            </a:r>
          </a:p>
          <a:p>
            <a:r>
              <a:rPr lang="en-GB" dirty="0" smtClean="0"/>
              <a:t>Planned construction of a new “Learning and Leisure Centre”</a:t>
            </a:r>
          </a:p>
          <a:p>
            <a:r>
              <a:rPr lang="en-GB" dirty="0" smtClean="0"/>
              <a:t>2-phased project: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1800" dirty="0" smtClean="0"/>
              <a:t>-	Phase 1: To pilot a new collaborative approach to service 		delivery within the Student Centre</a:t>
            </a:r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- 	Phase 2: To use the lessons learnt to create a new student 		support service in the new Learning and Leisure Centre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548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8763"/>
            <a:ext cx="8517384" cy="900112"/>
          </a:xfrm>
        </p:spPr>
        <p:txBody>
          <a:bodyPr/>
          <a:lstStyle/>
          <a:p>
            <a:r>
              <a:rPr lang="en-GB" sz="2600" dirty="0" smtClean="0"/>
              <a:t>Strategic Background – Project </a:t>
            </a:r>
            <a:r>
              <a:rPr lang="en-GB" sz="2600" dirty="0"/>
              <a:t>C</a:t>
            </a:r>
            <a:r>
              <a:rPr lang="en-GB" sz="2600" dirty="0" smtClean="0"/>
              <a:t>onclusions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8280920" cy="359886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Positive aspects:</a:t>
            </a:r>
          </a:p>
          <a:p>
            <a:r>
              <a:rPr lang="en-GB" dirty="0" smtClean="0"/>
              <a:t>One central service point received favourably by students</a:t>
            </a:r>
          </a:p>
          <a:p>
            <a:r>
              <a:rPr lang="en-GB" dirty="0" smtClean="0"/>
              <a:t>Supported pre-pilot proposition that 70%+ of enquiries were routine and could be dealt with by generalists</a:t>
            </a:r>
          </a:p>
          <a:p>
            <a:r>
              <a:rPr lang="en-GB" dirty="0" smtClean="0"/>
              <a:t>Evidenced demand for services during off-peak opening hours</a:t>
            </a:r>
            <a:endParaRPr lang="en-GB" dirty="0"/>
          </a:p>
        </p:txBody>
      </p:sp>
      <p:sp>
        <p:nvSpPr>
          <p:cNvPr id="4" name="AutoShape 2" descr="data:image/jpeg;base64,/9j/4AAQSkZJRgABAQAAAQABAAD/2wCEAAkGBxEQEBAQEBQSFBAWEBAPDxAVEBANDxAQFRIXFhQUFBQYHCggGBolGxUUITEhJSksLi46Fx8zODQsNygvLi0BCgoKDg0OGxAQGy0kICUsLC43NCwtLCwsLzIsLCwsLiwsNCwtLiwsNDQsLCwsLCwsLCwsLCwsLCwsLCwsLCwsLP/AABEIAN0A5AMBIgACEQEDEQH/xAAcAAEAAQUBAQAAAAAAAAAAAAAAAQIEBQYHAwj/xAA8EAACAQIDBQQHBgUFAQAAAAAAAQIDEQQFMRIhQVFhBhMicQcUMlKBkbFCYoKhwfAjM3KD0UNTc5KyJP/EABoBAQEBAQEBAQAAAAAAAAAAAAAFAwQCAQb/xAAjEQEAAgICAgICAwAAAAAAAAAAAQIDBBESITETYUGxIlHh/9oADAMBAAIRAxEAPwDuIAAAAAAAAAAAAAAAAAAAAAAAAAAAAAAAAAAAAAAAAAAAAAAAAAAAAAAAAAAAAAAAAAAAAAAAABFwJBG0hcCQAAAAAAAAAAAAAAAAAAAAAAAAAAAAAAAAQzE53ntHCq9R3m/Zpx3zl8OC6s82tFY5l8taKxzLJ1JqKu2klq9EjVsz7XLa7vCR7yejqO6pR6r3vyXU1vH5liMc3tvYop/y02oW+8/tP92RVl2FlXn3GGVkrd9WauoRf1etl891zhvs2vPXGnZNq1564mayPE4iriYp1Zz2LyxD3RowTi1Gmorc5Xs762j1NziWeUZbDDU1Sprwre298pSespPi2Xx2YqTSvEzy7cVJpXiZ5kABo1AAAAAAAAAAAAAAAAAAAAAAAAACLgGyly/eh4Y7G06MZTqSUYrVv6LmznfaDtLUxLdOneFHkt0p/wBT5dPqYZs9cUeWGbYrijz7ZvtF2yUdqlhbSno6usI/0+8+unmanSw7m3VrNtt3bbvKTIw+HUVtT+ReZZl9XHVHCDcaUXarVtdRXuw5yf5avgnMm+TPbhJtfJsW4lXl+DqY2p3VHw0o/wA2rbwwXJc5tPT58L9DynLaeHpKnTjaKvv1lJ8ZSfFsqy7L6dCnGlSiowity3tt8W297b5svEU8GCMUfatgwRij7RYkA3bgAAAAAAAAAAAAAAAAAAAAAAAABEgFzHZvmtPDQ2pve/Ygvak+n+TxzzOoYaPCVRrwwv8AnLkjm2ZY6dabnN7UnuvwtyS4I5NjZjH4r7ceztxjjiPb2zrN6uKneb3fYgr7MV0XPqeNCkoK714FNKCirvUuMry6pjarpU7qC31quqhHkucnwXm/OZWtslv7lKrW2W/nzL0yjLKmPquEG40otd9V5fcjzk18uPJ9My/AwoU40qcVGEVZL6tvi299yMswFOhThSpK0Ircub1bb4t63LwsYcMY4+1rBhjHH2AA2bgAAAAAAAAAAAAAAAAAAAAAAAABTJgRMxGfZ1GhHZW+q1ujfdFe9Lp04leeZt3EbRs6jXhXBc5S6HPMwxbk5NtuTd5Sesn++Bw7O1FP419/r/XBt7cY/wCNff6eWYYyU5OUm5Sbu5PVv9F0LenHiyiCvvZUlOpOFKktqpN7MIri+LfJLVsmVrNpSaxN5e2CwlXFVVQo+0985/Zpw4yl+i4nU8myunhaSpU14Vvbe+U5cZSfNlt2ayKGDoqK8VSVpVqnGc/0itEjMFnBgjHH2ua+CMcfZYAHQ6QAAAAAAAAAAAAABFxcCQRcXAkAAAAAAFwIuWGa5hGjBvWT9mPN/oupOZ5hGjG+s3ujHi3/AINJzbHuTbk7yevJLkjj2dmMcdY9uLa2oxR1j2tM1xzk5Sk7tve/8dOhg5S2mVYis5MpvZEmOZnmUbzaeZK1VRX7b8kjoHYns88PB1qq/wDoqR3r/Zhwp+e5X+XAwnYTIu+msZVX8OLfq8Wt05rWr1S0Xz4I6Ko2Kurg6x2lX1MHWO8pRIB2u8AAAAAAAAAAAAACGyitNJXbskm272SS4tmoZ32jlNONKXd02n43uq1FzjHWMXz3X5rjnkyxSOZZZctcccyy2d9oqOHuvbqe4npy2novr0NJx+f4jEPxTcIcIU26cbdWt7+LMLidpve7624LXeRTlYlZtm9/HqEfPtZL+I8Q2vIsxnRe6UnF6wlJyi/K/ss3rA4qNWKnDTR80+KfU5ZhqxseSZp3UtpvwO0aqvouE/ho+nketXYmk9benrT2ppbrb03kFEWVldbACmTAllnmWOjQg5S8oxWspPRI9cViI04SnN2ilds0/HY11Jd9PdqqUPcjzf3mc2zsRir49uXZ2IxV8e3hj8XJuU5u9R68oR4Rj+prGOxLk7F1mWL1MUuZF5m08yhTM3nmVUS+yHKZY3EKirqlG08RNbtmF90V96Vmvg3wMe9puMYJynKShTgtZSeiOsdl8lWDoRpbnN3nWqe/Uer8louiR26uDtPM+od2pg725n1DJ4elGEIwglGMUoxilZRilZJLgrHsRYkrLIAAAAAAAAAAAAAAADC9r8NVq4SrCirz2bqF9lzSd3FPn57npxOPYbMJSk1Uvt3e05JqV1uaknvTO9NGlduexyxClicPFLEpXlFWisQktH99JJJ/B7tObYwzeOYcmzg7+YahC00eLjZ2LTLsS9Hro091ujXDyMrWp3W0iVaqTavDxpSsZDC1rGMR70JmUsZh0PstjtuHdN74JOH3qTe75afLmbAc1yrHOlUhU91+LrTftr9fgjo1OaautHvT5osamXvTifcLelm+THxPuHoUVHb6lTka32hzDbk8PB2ilfESXCPuebX5eZtmy1x17S3zZYx07Sss0x/fy2v9CD8C/wB2afteSenzNfzLF6lxmGKWi3RSska/iajkyFe85LdrPz+TJOS02l5TltO5Alu3FxlWWyxeIp4aN0n460lrCivafm90V59D3jpNp4h7x0m0xENo9HeS7TeOqLd4qeFT929pVbc3oul+Zv6R5YWiqcVCKUYxjGMYrclFKySPYuY6RSvEL+PHFKxWAAHt7AAAAAAAAAAAAAAAACJaEgDmHpDyLuanrlNeCpK1ZcI1XpL8X1t7xisrr3VnyOs5lgYYilOjUV4Ti4y59GuqdmcYnRnha86NT2oTcW9FJbmpLo00/iTdrF1ntH5TNvF1ntHqV/iaOy+h5oy9OCr0+qMVKNm0cFoTrQusPUtY3zsljdui6bfipNQ/tvfB/Ld+E55RlYz/AGfx3c1lN+w493VS37tYyt0d/hJmurl+O/n1LTUy/Fk8+pbdnmY9xTvHfVk9ilHW8nxtyWpp2JqbEdi95XcqktXKbe9l1j8a51JV5bnbYw8L32afv+b/AHoYHE1rnzZzfLfx6h728/yW8elvjKxaJWVz0auzyrS4GUQ5oh5TqKKcnot7Oj+j/J3Qw/fVFatX2ak7q0oU7fw4PlZO76t8jSezeWeuYunSavSp2rV+TUX4YP8Aqf5KR2GGhT08XEd5VdHDxHeREgHeogAAAAAAAAAAAAAAAAAAAACLHPfSdlNu7xkFo1RrW91tuEn8fD+JcjoZZ5pgo4ijUoz9mcHB81fiuq1M8tO9Zhnlp3rNXKMgx2zJJ6aGUzrCaVI6PU1V050ak6c904TlCfnF6ro9fijbcpxca1N05crLzIsx+JQrxxLDouI12k7cmiitScJOLPGdzGXPaHvTxTcUm9FY85b7st4F2tEvmfYh9h4zVkWNaqopyeiTZc4qZTkuXeuYujh9YX7yv/xR9pPzdo/iNcde1ohtjp2tFYdB9HmUdxhFUmrVqzVafNR/04/CNnbnJm1IhRsVFytYrHEP0FKxWsRAAD09AAAAAAAAAAAAAAAAAAAAAAUtFQA5f6S8s7rEU8TFeGqtipyVWC3P4w/8GBwdZ05KS0Oq9rMqWLwtWj9vZ26T5VY+KH5qz6NnHMJiN2zLc1us9U+KJmzj4vz/AGlbmPrbtH5bPi5qolNa8eZaONzyw1XwlcKqOK1XBMEaRVVlZFUqhY4msfIh8iFviKmrN69F+V7NGpi5LxVpbNPmqEHu+ctp/wDU5/Rw8sTWpYaHtVZqF+MY6zl8IqT+B3HCUIUqcKUFaEIxhBcoxVkvyKGnj89lLSxeZvK5ABRUwAAAAAAAAAAAAAAAAAAAAAAIuBIIuLgGca9IOV+q42U4q1KsnWjyVS/8VfNqX42dluat6Q8nWJwU3BXq0n39Li3srxx+MNpfIxz4+9GOfH3pMOVYfEl3SrmChUs/p1L6nVJFoRrV4ZOVctK9XieUqhY4qpKbjSp76lScaVNc5zajFfNoVrzPgivM+HQ/RPle262Nmt2/D4fyX82Xz2Y/hZ0pGPyHLY4XD0cPDSnTjC/vSS8Un1bu/iZC5ZxUilYqt4qRSkVhIIuTc0aAAAAAAAAAAAAAAAAAAApYAsBDZS2VWIaAocjzlNntslLiBazrtFrWx04/ZbMk4IpdJAcL7S5BiKVaXq9CpOk5OUFBK9OL3qDTtpvSsWFDD4pe1hsQv7b/AEZ9AuhHkU+rx5GE6tbMJ1a2cFnhsU/Zw1d/gt9WZrsJkleOLjisTRnBUrulTlsuUqjVlPc2kopvre3I7B6tHkTHDx5H2mtWk8vtdWtJ5W1LHN8Gi5hXZUqSK1BGzYVUrUyIwKtkCraFyEiUgKri5AAkkgASCESAAAAAAAAB/9k=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1196042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58763"/>
            <a:ext cx="8445376" cy="900112"/>
          </a:xfrm>
        </p:spPr>
        <p:txBody>
          <a:bodyPr/>
          <a:lstStyle/>
          <a:p>
            <a:r>
              <a:rPr lang="en-GB" sz="2600" dirty="0" smtClean="0"/>
              <a:t>Strategic Background – Project </a:t>
            </a:r>
            <a:r>
              <a:rPr lang="en-GB" sz="2600" dirty="0"/>
              <a:t>C</a:t>
            </a:r>
            <a:r>
              <a:rPr lang="en-GB" sz="2600" dirty="0" smtClean="0"/>
              <a:t>onclusions</a:t>
            </a:r>
            <a:endParaRPr lang="en-GB" sz="2600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7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77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77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377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Challenging aspects:</a:t>
            </a:r>
          </a:p>
          <a:p>
            <a:r>
              <a:rPr lang="en-GB" dirty="0" smtClean="0"/>
              <a:t>‘Management by committee’ not sustainable</a:t>
            </a:r>
          </a:p>
          <a:p>
            <a:r>
              <a:rPr lang="en-GB" dirty="0" smtClean="0"/>
              <a:t>Staffing model not sustainable</a:t>
            </a:r>
          </a:p>
          <a:p>
            <a:r>
              <a:rPr lang="en-GB" dirty="0" smtClean="0"/>
              <a:t>Staff resistance and lack of customer focus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7689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21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Staff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11898"/>
            <a:ext cx="3630353" cy="18932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9715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93345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9715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8257"/>
            <a:ext cx="9620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203246"/>
            <a:ext cx="9620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308" y="4551809"/>
            <a:ext cx="9810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59" y="1888257"/>
            <a:ext cx="9429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78" y="1919327"/>
            <a:ext cx="9239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75459"/>
            <a:ext cx="962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25144"/>
            <a:ext cx="97529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C:\Users\cmsxklh\Pictures\simon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711" y="4583047"/>
            <a:ext cx="966057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21811"/>
            <a:ext cx="10302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this in 2011...</a:t>
            </a:r>
            <a:endParaRPr lang="en-GB" dirty="0"/>
          </a:p>
        </p:txBody>
      </p:sp>
      <p:pic>
        <p:nvPicPr>
          <p:cNvPr id="3074" name="Picture 2" descr="C:\Users\cmsxklh\AppData\Local\Microsoft\Windows\Temporary Internet Files\Content.Outlook\YK6JODHQ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26281"/>
            <a:ext cx="5012162" cy="37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0D211085BCC4E9572B03FFD52B2EC" ma:contentTypeVersion="0" ma:contentTypeDescription="Create a new document." ma:contentTypeScope="" ma:versionID="fac3cde99792ee2ceba66d55c361d02b">
  <xsd:schema xmlns:xsd="http://www.w3.org/2001/XMLSchema" xmlns:xs="http://www.w3.org/2001/XMLSchema" xmlns:p="http://schemas.microsoft.com/office/2006/metadata/properties" xmlns:ns2="2ed18269-c593-462a-b485-298f055381a3" targetNamespace="http://schemas.microsoft.com/office/2006/metadata/properties" ma:root="true" ma:fieldsID="0549ddf86559f16c30c3e2ef72170cb1" ns2:_="">
    <xsd:import namespace="2ed18269-c593-462a-b485-298f055381a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18269-c593-462a-b485-298f055381a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d18269-c593-462a-b485-298f055381a3">KS3NPSXFRHRR-350-786</_dlc_DocId>
    <_dlc_DocIdUrl xmlns="2ed18269-c593-462a-b485-298f055381a3">
      <Url>https://unishare.hud.ac.uk/cls/teams/cs/ipoint/_layouts/15/DocIdRedir.aspx?ID=KS3NPSXFRHRR-350-786</Url>
      <Description>KS3NPSXFRHRR-350-786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56673D-219D-40DA-A58A-05B571456BC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27C5A1F-E06E-4209-AD93-03D1EC25D4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d18269-c593-462a-b485-298f055381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D61A4E-D643-4D0D-BEFA-3CE6FD2A7F1B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2ed18269-c593-462a-b485-298f055381a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9FCDBFE-08BB-4B51-8FB1-E90F87C05B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1821</TotalTime>
  <Words>430</Words>
  <Application>Microsoft Office PowerPoint</Application>
  <PresentationFormat>On-screen Show (4:3)</PresentationFormat>
  <Paragraphs>136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PowerPoint Presentation</vt:lpstr>
      <vt:lpstr>PowerPoint Presentation</vt:lpstr>
      <vt:lpstr>Strategic Background - 2007</vt:lpstr>
      <vt:lpstr>Student Centre - 2007</vt:lpstr>
      <vt:lpstr>Strategic Background - 2011</vt:lpstr>
      <vt:lpstr>Strategic Background – Project Conclusions</vt:lpstr>
      <vt:lpstr>Strategic Background – Project Conclusions</vt:lpstr>
      <vt:lpstr>New Staff</vt:lpstr>
      <vt:lpstr>From this in 2011...</vt:lpstr>
      <vt:lpstr>To this in 2014...</vt:lpstr>
      <vt:lpstr>New Space</vt:lpstr>
      <vt:lpstr>New Space</vt:lpstr>
      <vt:lpstr>New Space – Professional Services</vt:lpstr>
      <vt:lpstr>New Space – Professional Services</vt:lpstr>
      <vt:lpstr>New Space</vt:lpstr>
      <vt:lpstr>New Services – Service Portfolio</vt:lpstr>
      <vt:lpstr>New Services – Service Portfolio</vt:lpstr>
      <vt:lpstr>Service Delivery Model - Before</vt:lpstr>
      <vt:lpstr>New Service Delivery Model</vt:lpstr>
      <vt:lpstr>New Services – Service Delivery</vt:lpstr>
      <vt:lpstr>New Services – What Our Customers Say</vt:lpstr>
      <vt:lpstr>What Do I Bring?</vt:lpstr>
      <vt:lpstr>Challenges</vt:lpstr>
      <vt:lpstr>The Future</vt:lpstr>
      <vt:lpstr>Pods and Pads: The iPoint is...</vt:lpstr>
      <vt:lpstr>PowerPoint Presentation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76</cp:revision>
  <cp:lastPrinted>2014-06-13T10:47:12Z</cp:lastPrinted>
  <dcterms:created xsi:type="dcterms:W3CDTF">2012-10-10T08:25:01Z</dcterms:created>
  <dcterms:modified xsi:type="dcterms:W3CDTF">2016-01-20T08:33:23Z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0x0101002E50D211085BCC4E9572B03FFD52B2EC</vt:lpwstr>
  </property>
  <property fmtid="{D5CDD505-2E9C-101B-9397-08002B2CF9AE}" pid="3" name="_dlc_DocIdItemGuid">
    <vt:lpwstr>092150c8-04f1-4996-b417-4fd9026dde25</vt:lpwstr>
  </property>
</Properties>
</file>