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59" r:id="rId6"/>
    <p:sldId id="260" r:id="rId7"/>
    <p:sldId id="269" r:id="rId8"/>
    <p:sldId id="281" r:id="rId9"/>
    <p:sldId id="271" r:id="rId10"/>
    <p:sldId id="263" r:id="rId11"/>
    <p:sldId id="274" r:id="rId12"/>
    <p:sldId id="264" r:id="rId13"/>
    <p:sldId id="268" r:id="rId14"/>
    <p:sldId id="265" r:id="rId15"/>
    <p:sldId id="277" r:id="rId16"/>
    <p:sldId id="262" r:id="rId17"/>
    <p:sldId id="273" r:id="rId18"/>
    <p:sldId id="270" r:id="rId19"/>
    <p:sldId id="278" r:id="rId20"/>
    <p:sldId id="282" r:id="rId21"/>
    <p:sldId id="280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352" autoAdjust="0"/>
  </p:normalViewPr>
  <p:slideViewPr>
    <p:cSldViewPr snapToGrid="0">
      <p:cViewPr varScale="1">
        <p:scale>
          <a:sx n="77" d="100"/>
          <a:sy n="77" d="100"/>
        </p:scale>
        <p:origin x="-1872" y="-10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-7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B6F2-40CE-496B-B0B5-BB04F7E1951C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93C6D1-A7D0-44A9-8DE2-BD88BC44F11C}">
      <dgm:prSet phldrT="[Text]"/>
      <dgm:spPr/>
      <dgm:t>
        <a:bodyPr/>
        <a:lstStyle/>
        <a:p>
          <a:r>
            <a:rPr lang="en-GB" b="1" dirty="0" smtClean="0"/>
            <a:t>Licence</a:t>
          </a:r>
          <a:endParaRPr lang="en-GB" b="1" dirty="0"/>
        </a:p>
      </dgm:t>
    </dgm:pt>
    <dgm:pt modelId="{39DAC7E0-F4C2-4AE3-BCDE-3645EEE551A7}" type="parTrans" cxnId="{A03586A1-56C2-4F7E-B3DB-C4CA49AE8C87}">
      <dgm:prSet/>
      <dgm:spPr/>
      <dgm:t>
        <a:bodyPr/>
        <a:lstStyle/>
        <a:p>
          <a:endParaRPr lang="en-GB"/>
        </a:p>
      </dgm:t>
    </dgm:pt>
    <dgm:pt modelId="{E4C44C46-0604-49E1-B439-DC43945E1849}" type="sibTrans" cxnId="{A03586A1-56C2-4F7E-B3DB-C4CA49AE8C87}">
      <dgm:prSet/>
      <dgm:spPr/>
      <dgm:t>
        <a:bodyPr/>
        <a:lstStyle/>
        <a:p>
          <a:endParaRPr lang="en-GB"/>
        </a:p>
      </dgm:t>
    </dgm:pt>
    <dgm:pt modelId="{DD03721D-C48B-4BC6-9F34-B0757C147DC0}">
      <dgm:prSet phldrT="[Text]"/>
      <dgm:spPr/>
      <dgm:t>
        <a:bodyPr/>
        <a:lstStyle/>
        <a:p>
          <a:r>
            <a:rPr lang="en-GB" b="1" dirty="0" smtClean="0"/>
            <a:t>Platform/ Online reader</a:t>
          </a:r>
          <a:endParaRPr lang="en-GB" b="1" dirty="0"/>
        </a:p>
      </dgm:t>
    </dgm:pt>
    <dgm:pt modelId="{BEBF8123-9EE9-44BC-AD7F-C582F832F8B1}" type="parTrans" cxnId="{F953DF9F-99F3-4A1C-A0FE-0F4022D79436}">
      <dgm:prSet/>
      <dgm:spPr/>
      <dgm:t>
        <a:bodyPr/>
        <a:lstStyle/>
        <a:p>
          <a:endParaRPr lang="en-GB"/>
        </a:p>
      </dgm:t>
    </dgm:pt>
    <dgm:pt modelId="{CF135DE2-BC22-42D6-831C-FF835051EE69}" type="sibTrans" cxnId="{F953DF9F-99F3-4A1C-A0FE-0F4022D79436}">
      <dgm:prSet/>
      <dgm:spPr/>
      <dgm:t>
        <a:bodyPr/>
        <a:lstStyle/>
        <a:p>
          <a:endParaRPr lang="en-GB"/>
        </a:p>
      </dgm:t>
    </dgm:pt>
    <dgm:pt modelId="{F937C921-1054-401E-B5C5-9B93D288BFE3}">
      <dgm:prSet phldrT="[Text]"/>
      <dgm:spPr/>
      <dgm:t>
        <a:bodyPr/>
        <a:lstStyle/>
        <a:p>
          <a:r>
            <a:rPr lang="en-GB" b="1" dirty="0" smtClean="0"/>
            <a:t>Mobile interface</a:t>
          </a:r>
          <a:endParaRPr lang="en-GB" b="1" dirty="0"/>
        </a:p>
      </dgm:t>
    </dgm:pt>
    <dgm:pt modelId="{433E7EFA-44EB-4BE4-9F7D-CF1A92D9D041}" type="parTrans" cxnId="{EE2DB1C2-4F3A-4A2D-8802-ED3D66933E46}">
      <dgm:prSet/>
      <dgm:spPr/>
      <dgm:t>
        <a:bodyPr/>
        <a:lstStyle/>
        <a:p>
          <a:endParaRPr lang="en-GB"/>
        </a:p>
      </dgm:t>
    </dgm:pt>
    <dgm:pt modelId="{707471A8-2449-4B7F-9798-38EB9C1BD6DC}" type="sibTrans" cxnId="{EE2DB1C2-4F3A-4A2D-8802-ED3D66933E46}">
      <dgm:prSet/>
      <dgm:spPr/>
      <dgm:t>
        <a:bodyPr/>
        <a:lstStyle/>
        <a:p>
          <a:endParaRPr lang="en-GB"/>
        </a:p>
      </dgm:t>
    </dgm:pt>
    <dgm:pt modelId="{2E867B90-5794-4484-A74D-4749E0DAA6F8}">
      <dgm:prSet phldrT="[Text]"/>
      <dgm:spPr/>
      <dgm:t>
        <a:bodyPr/>
        <a:lstStyle/>
        <a:p>
          <a:r>
            <a:rPr lang="en-GB" b="1" dirty="0" smtClean="0"/>
            <a:t>Accessibility</a:t>
          </a:r>
          <a:endParaRPr lang="en-GB" b="1" dirty="0"/>
        </a:p>
      </dgm:t>
    </dgm:pt>
    <dgm:pt modelId="{03923CA6-7859-4EF8-BD6E-36C8987F7DDB}" type="parTrans" cxnId="{1FE30B8A-11D8-4BE8-89E1-419D6590F80D}">
      <dgm:prSet/>
      <dgm:spPr/>
      <dgm:t>
        <a:bodyPr/>
        <a:lstStyle/>
        <a:p>
          <a:endParaRPr lang="en-GB"/>
        </a:p>
      </dgm:t>
    </dgm:pt>
    <dgm:pt modelId="{83F96567-F4F1-449D-BF18-E371C6D1608E}" type="sibTrans" cxnId="{1FE30B8A-11D8-4BE8-89E1-419D6590F80D}">
      <dgm:prSet/>
      <dgm:spPr/>
      <dgm:t>
        <a:bodyPr/>
        <a:lstStyle/>
        <a:p>
          <a:endParaRPr lang="en-GB"/>
        </a:p>
      </dgm:t>
    </dgm:pt>
    <dgm:pt modelId="{77012270-5F00-46EF-AF91-C1D247432723}" type="pres">
      <dgm:prSet presAssocID="{F8F0B6F2-40CE-496B-B0B5-BB04F7E195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503E96-CEAD-4E0E-99E3-2FCEDFA1D509}" type="pres">
      <dgm:prSet presAssocID="{F8F0B6F2-40CE-496B-B0B5-BB04F7E1951C}" presName="diamond" presStyleLbl="bgShp" presStyleIdx="0" presStyleCnt="1"/>
      <dgm:spPr/>
    </dgm:pt>
    <dgm:pt modelId="{8E1A8DE5-8306-42C4-BF14-9E679C80782E}" type="pres">
      <dgm:prSet presAssocID="{F8F0B6F2-40CE-496B-B0B5-BB04F7E1951C}" presName="quad1" presStyleLbl="node1" presStyleIdx="0" presStyleCnt="4" custLinFactNeighborY="-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21C1DF-9D2D-44AB-881F-4BA89D75231D}" type="pres">
      <dgm:prSet presAssocID="{F8F0B6F2-40CE-496B-B0B5-BB04F7E195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CC8B9-359B-47ED-88B9-A86C751252CA}" type="pres">
      <dgm:prSet presAssocID="{F8F0B6F2-40CE-496B-B0B5-BB04F7E195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21E594-87C9-4FFE-9D32-24A2A11586BA}" type="pres">
      <dgm:prSet presAssocID="{F8F0B6F2-40CE-496B-B0B5-BB04F7E195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2DB1C2-4F3A-4A2D-8802-ED3D66933E46}" srcId="{F8F0B6F2-40CE-496B-B0B5-BB04F7E1951C}" destId="{F937C921-1054-401E-B5C5-9B93D288BFE3}" srcOrd="2" destOrd="0" parTransId="{433E7EFA-44EB-4BE4-9F7D-CF1A92D9D041}" sibTransId="{707471A8-2449-4B7F-9798-38EB9C1BD6DC}"/>
    <dgm:cxn modelId="{E5145307-394E-4B1B-BCE1-1F2B8F152A03}" type="presOf" srcId="{2E867B90-5794-4484-A74D-4749E0DAA6F8}" destId="{7721E594-87C9-4FFE-9D32-24A2A11586BA}" srcOrd="0" destOrd="0" presId="urn:microsoft.com/office/officeart/2005/8/layout/matrix3"/>
    <dgm:cxn modelId="{E73BB167-AB2B-4D4E-8051-65036FB88B5D}" type="presOf" srcId="{DD03721D-C48B-4BC6-9F34-B0757C147DC0}" destId="{9021C1DF-9D2D-44AB-881F-4BA89D75231D}" srcOrd="0" destOrd="0" presId="urn:microsoft.com/office/officeart/2005/8/layout/matrix3"/>
    <dgm:cxn modelId="{67FF11B7-724E-4C5B-B47B-551CE8060F25}" type="presOf" srcId="{F8F0B6F2-40CE-496B-B0B5-BB04F7E1951C}" destId="{77012270-5F00-46EF-AF91-C1D247432723}" srcOrd="0" destOrd="0" presId="urn:microsoft.com/office/officeart/2005/8/layout/matrix3"/>
    <dgm:cxn modelId="{F953DF9F-99F3-4A1C-A0FE-0F4022D79436}" srcId="{F8F0B6F2-40CE-496B-B0B5-BB04F7E1951C}" destId="{DD03721D-C48B-4BC6-9F34-B0757C147DC0}" srcOrd="1" destOrd="0" parTransId="{BEBF8123-9EE9-44BC-AD7F-C582F832F8B1}" sibTransId="{CF135DE2-BC22-42D6-831C-FF835051EE69}"/>
    <dgm:cxn modelId="{A03586A1-56C2-4F7E-B3DB-C4CA49AE8C87}" srcId="{F8F0B6F2-40CE-496B-B0B5-BB04F7E1951C}" destId="{6493C6D1-A7D0-44A9-8DE2-BD88BC44F11C}" srcOrd="0" destOrd="0" parTransId="{39DAC7E0-F4C2-4AE3-BCDE-3645EEE551A7}" sibTransId="{E4C44C46-0604-49E1-B439-DC43945E1849}"/>
    <dgm:cxn modelId="{59420F6F-14CF-4421-B36B-434F7CD6ED94}" type="presOf" srcId="{6493C6D1-A7D0-44A9-8DE2-BD88BC44F11C}" destId="{8E1A8DE5-8306-42C4-BF14-9E679C80782E}" srcOrd="0" destOrd="0" presId="urn:microsoft.com/office/officeart/2005/8/layout/matrix3"/>
    <dgm:cxn modelId="{606CFA43-8907-4D24-B8B5-C2FF0E5CC69A}" type="presOf" srcId="{F937C921-1054-401E-B5C5-9B93D288BFE3}" destId="{315CC8B9-359B-47ED-88B9-A86C751252CA}" srcOrd="0" destOrd="0" presId="urn:microsoft.com/office/officeart/2005/8/layout/matrix3"/>
    <dgm:cxn modelId="{1FE30B8A-11D8-4BE8-89E1-419D6590F80D}" srcId="{F8F0B6F2-40CE-496B-B0B5-BB04F7E1951C}" destId="{2E867B90-5794-4484-A74D-4749E0DAA6F8}" srcOrd="3" destOrd="0" parTransId="{03923CA6-7859-4EF8-BD6E-36C8987F7DDB}" sibTransId="{83F96567-F4F1-449D-BF18-E371C6D1608E}"/>
    <dgm:cxn modelId="{12D20759-CEEA-484C-8DE3-067186D354D1}" type="presParOf" srcId="{77012270-5F00-46EF-AF91-C1D247432723}" destId="{28503E96-CEAD-4E0E-99E3-2FCEDFA1D509}" srcOrd="0" destOrd="0" presId="urn:microsoft.com/office/officeart/2005/8/layout/matrix3"/>
    <dgm:cxn modelId="{A9EEAED8-EB26-4881-AE18-52BA92E9D509}" type="presParOf" srcId="{77012270-5F00-46EF-AF91-C1D247432723}" destId="{8E1A8DE5-8306-42C4-BF14-9E679C80782E}" srcOrd="1" destOrd="0" presId="urn:microsoft.com/office/officeart/2005/8/layout/matrix3"/>
    <dgm:cxn modelId="{9289824F-9A13-4F9E-9463-6902FC12FD81}" type="presParOf" srcId="{77012270-5F00-46EF-AF91-C1D247432723}" destId="{9021C1DF-9D2D-44AB-881F-4BA89D75231D}" srcOrd="2" destOrd="0" presId="urn:microsoft.com/office/officeart/2005/8/layout/matrix3"/>
    <dgm:cxn modelId="{EE0BDE3B-09E2-480F-A05C-0187F4F3B288}" type="presParOf" srcId="{77012270-5F00-46EF-AF91-C1D247432723}" destId="{315CC8B9-359B-47ED-88B9-A86C751252CA}" srcOrd="3" destOrd="0" presId="urn:microsoft.com/office/officeart/2005/8/layout/matrix3"/>
    <dgm:cxn modelId="{34D11891-C1EF-495E-A345-97E36F04FC88}" type="presParOf" srcId="{77012270-5F00-46EF-AF91-C1D247432723}" destId="{7721E594-87C9-4FFE-9D32-24A2A11586B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03E96-CEAD-4E0E-99E3-2FCEDFA1D509}">
      <dsp:nvSpPr>
        <dsp:cNvPr id="0" name=""/>
        <dsp:cNvSpPr/>
      </dsp:nvSpPr>
      <dsp:spPr>
        <a:xfrm>
          <a:off x="842433" y="0"/>
          <a:ext cx="4931833" cy="4931833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1A8DE5-8306-42C4-BF14-9E679C80782E}">
      <dsp:nvSpPr>
        <dsp:cNvPr id="0" name=""/>
        <dsp:cNvSpPr/>
      </dsp:nvSpPr>
      <dsp:spPr>
        <a:xfrm>
          <a:off x="1310957" y="456964"/>
          <a:ext cx="1923414" cy="1923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Licence</a:t>
          </a:r>
          <a:endParaRPr lang="en-GB" sz="2100" b="1" kern="1200" dirty="0"/>
        </a:p>
      </dsp:txBody>
      <dsp:txXfrm>
        <a:off x="1404850" y="550857"/>
        <a:ext cx="1735628" cy="1735628"/>
      </dsp:txXfrm>
    </dsp:sp>
    <dsp:sp modelId="{9021C1DF-9D2D-44AB-881F-4BA89D75231D}">
      <dsp:nvSpPr>
        <dsp:cNvPr id="0" name=""/>
        <dsp:cNvSpPr/>
      </dsp:nvSpPr>
      <dsp:spPr>
        <a:xfrm>
          <a:off x="3382327" y="468524"/>
          <a:ext cx="1923414" cy="1923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Platform/ Online reader</a:t>
          </a:r>
          <a:endParaRPr lang="en-GB" sz="2100" b="1" kern="1200" dirty="0"/>
        </a:p>
      </dsp:txBody>
      <dsp:txXfrm>
        <a:off x="3476220" y="562417"/>
        <a:ext cx="1735628" cy="1735628"/>
      </dsp:txXfrm>
    </dsp:sp>
    <dsp:sp modelId="{315CC8B9-359B-47ED-88B9-A86C751252CA}">
      <dsp:nvSpPr>
        <dsp:cNvPr id="0" name=""/>
        <dsp:cNvSpPr/>
      </dsp:nvSpPr>
      <dsp:spPr>
        <a:xfrm>
          <a:off x="1310957" y="2539893"/>
          <a:ext cx="1923414" cy="1923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Mobile interface</a:t>
          </a:r>
          <a:endParaRPr lang="en-GB" sz="2100" b="1" kern="1200" dirty="0"/>
        </a:p>
      </dsp:txBody>
      <dsp:txXfrm>
        <a:off x="1404850" y="2633786"/>
        <a:ext cx="1735628" cy="1735628"/>
      </dsp:txXfrm>
    </dsp:sp>
    <dsp:sp modelId="{7721E594-87C9-4FFE-9D32-24A2A11586BA}">
      <dsp:nvSpPr>
        <dsp:cNvPr id="0" name=""/>
        <dsp:cNvSpPr/>
      </dsp:nvSpPr>
      <dsp:spPr>
        <a:xfrm>
          <a:off x="3382327" y="2539893"/>
          <a:ext cx="1923414" cy="1923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Accessibility</a:t>
          </a:r>
          <a:endParaRPr lang="en-GB" sz="2100" b="1" kern="1200" dirty="0"/>
        </a:p>
      </dsp:txBody>
      <dsp:txXfrm>
        <a:off x="3476220" y="2633786"/>
        <a:ext cx="1735628" cy="173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3A82-90B8-4719-BCAB-255925018E77}" type="datetimeFigureOut">
              <a:rPr lang="en-GB" smtClean="0"/>
              <a:t>09/12/2015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010FA-04F8-47E9-9786-C5ED66417B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7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82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02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38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1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748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9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118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25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7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94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77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8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699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7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8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06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15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66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1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0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10FA-04F8-47E9-9786-C5ED66417BB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33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6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3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59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91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0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3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2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3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1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.Devenney@hud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.Sarjantson@hull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184401"/>
            <a:ext cx="9156700" cy="296333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The experience of student use of eBooks on mobile devices</a:t>
            </a:r>
            <a:endParaRPr lang="en-GB" sz="2400" b="1" dirty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Amy Devenney, University of Huddersfield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 Maggie Sarjantson, University of Hull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Facilitating the users’ reading experience - </a:t>
            </a:r>
            <a:r>
              <a:rPr lang="en-GB" b="1" dirty="0"/>
              <a:t>o</a:t>
            </a:r>
            <a:r>
              <a:rPr lang="en-GB" b="1" dirty="0" smtClean="0"/>
              <a:t>nline readers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Bookshelf feature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Text annotation and export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Preservation of original pagination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Citation exporting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Hyperlinked table of contents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Hyperlinked keyword 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Count-down feature of printing and copying allowances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Inconsistencies across the different platforms – online readers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9368366" cy="4110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Changing content on the platforms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Changes to the terms of use – Pearson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Need for third-party software - </a:t>
            </a:r>
            <a:r>
              <a:rPr lang="en-GB" dirty="0"/>
              <a:t>e.g.  Adobe Reader, Adobe Digital Editions, JavaScript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Lack of standardised DRM across the platform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7334" y="3619501"/>
            <a:ext cx="8596668" cy="2641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94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Online Reader vs. Download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265358"/>
              </p:ext>
            </p:extLst>
          </p:nvPr>
        </p:nvGraphicFramePr>
        <p:xfrm>
          <a:off x="677691" y="1681617"/>
          <a:ext cx="7399509" cy="396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509"/>
                <a:gridCol w="19558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Online</a:t>
                      </a:r>
                      <a:r>
                        <a:rPr lang="en-GB" sz="2000" baseline="0" dirty="0" smtClean="0"/>
                        <a:t> Reader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Download</a:t>
                      </a:r>
                      <a:endParaRPr lang="en-GB" sz="2000" dirty="0"/>
                    </a:p>
                  </a:txBody>
                  <a:tcPr/>
                </a:tc>
              </a:tr>
              <a:tr h="48754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Copy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Print</a:t>
                      </a:r>
                      <a:r>
                        <a:rPr lang="en-GB" sz="2000" baseline="0" dirty="0" smtClean="0"/>
                        <a:t> allowance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Original Pagination of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Table</a:t>
                      </a:r>
                      <a:r>
                        <a:rPr lang="en-GB" sz="2000" baseline="0" dirty="0" smtClean="0"/>
                        <a:t> of Contents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Keyword</a:t>
                      </a:r>
                      <a:r>
                        <a:rPr lang="en-GB" sz="2000" baseline="0" dirty="0" smtClean="0"/>
                        <a:t> search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 - basic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Note taking/annotation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GB" sz="2000" baseline="0" dirty="0" smtClean="0">
                          <a:sym typeface="Wingdings" panose="05000000000000000000" pitchFamily="2" charset="2"/>
                        </a:rPr>
                        <a:t> - basic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Highlighting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Text resize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914"/>
          </a:xfrm>
        </p:spPr>
        <p:txBody>
          <a:bodyPr/>
          <a:lstStyle/>
          <a:p>
            <a:r>
              <a:rPr lang="en-GB" b="1" dirty="0" smtClean="0"/>
              <a:t>Key finding</a:t>
            </a:r>
            <a:endParaRPr lang="en-GB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14129"/>
              </p:ext>
            </p:extLst>
          </p:nvPr>
        </p:nvGraphicFramePr>
        <p:xfrm>
          <a:off x="677334" y="1701800"/>
          <a:ext cx="8720666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521"/>
                <a:gridCol w="1632416"/>
                <a:gridCol w="1632416"/>
                <a:gridCol w="1621822"/>
                <a:gridCol w="1409945"/>
                <a:gridCol w="1472546"/>
              </a:tblGrid>
              <a:tr h="590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Dawsonera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MyiLibrary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EBL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Ebrary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VLeBooks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PC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Adobe Acrobat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Not known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Adobe Digital Editions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Adobe Digital Editions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Adobe Digital Editions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0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iOS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Adobe Reader/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VLeBooks App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0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Android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Bluefire Reader, or VLeBooks App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9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iOS versus Android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3398"/>
              </p:ext>
            </p:extLst>
          </p:nvPr>
        </p:nvGraphicFramePr>
        <p:xfrm>
          <a:off x="457200" y="1329645"/>
          <a:ext cx="897890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967"/>
                <a:gridCol w="2992967"/>
                <a:gridCol w="299296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iOS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Android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r>
                        <a:rPr lang="en-GB" sz="2000" baseline="30000" dirty="0" smtClean="0"/>
                        <a:t>rd</a:t>
                      </a:r>
                      <a:r>
                        <a:rPr lang="en-GB" sz="2000" dirty="0" smtClean="0"/>
                        <a:t> party software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Bluefire</a:t>
                      </a:r>
                      <a:r>
                        <a:rPr lang="en-GB" sz="2000" baseline="0" dirty="0" smtClean="0"/>
                        <a:t> &amp; Abode ID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Bluefire</a:t>
                      </a:r>
                      <a:r>
                        <a:rPr lang="en-GB" sz="2000" baseline="0" dirty="0" smtClean="0"/>
                        <a:t> &amp; Abode ID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Copy</a:t>
                      </a:r>
                      <a:r>
                        <a:rPr lang="en-GB" sz="2000" baseline="0" dirty="0" smtClean="0"/>
                        <a:t> allowance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Print allowance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Text wrap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Original text pagination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Table</a:t>
                      </a:r>
                      <a:r>
                        <a:rPr lang="en-GB" sz="2000" baseline="0" dirty="0" smtClean="0"/>
                        <a:t> of contents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Keyword</a:t>
                      </a:r>
                      <a:r>
                        <a:rPr lang="en-GB" sz="2000" baseline="0" dirty="0" smtClean="0"/>
                        <a:t> search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Note taking/annotation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 - can extract notes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 -</a:t>
                      </a:r>
                      <a:r>
                        <a:rPr lang="en-GB" sz="2000" baseline="0" dirty="0" smtClean="0">
                          <a:sym typeface="Wingdings" panose="05000000000000000000" pitchFamily="2" charset="2"/>
                        </a:rPr>
                        <a:t> cannot extract notes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Highlighting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Contrast changes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 - 3 options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ym typeface="Wingdings" panose="05000000000000000000" pitchFamily="2" charset="2"/>
                        </a:rPr>
                        <a:t> - 1 option</a:t>
                      </a:r>
                      <a:endParaRPr lang="en-GB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GB" b="1" dirty="0"/>
              <a:t>Usability testing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31068"/>
              </p:ext>
            </p:extLst>
          </p:nvPr>
        </p:nvGraphicFramePr>
        <p:xfrm>
          <a:off x="592668" y="1422400"/>
          <a:ext cx="4817532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7532"/>
              </a:tblGrid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Exercises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Retrieving eBook title via </a:t>
                      </a:r>
                      <a:r>
                        <a:rPr lang="en-GB" sz="1800" dirty="0" smtClean="0">
                          <a:effectLst/>
                        </a:rPr>
                        <a:t>discovery system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0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Finding specific chapter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0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Finding reference in index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0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Retrieving relevant page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0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Using search feature within eBook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0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Returning to eBook content page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57265"/>
              </p:ext>
            </p:extLst>
          </p:nvPr>
        </p:nvGraphicFramePr>
        <p:xfrm>
          <a:off x="5828070" y="1447800"/>
          <a:ext cx="3242732" cy="228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2732"/>
              </a:tblGrid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General comments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Note taking/annotating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Downloading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Printing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Emailing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Citation saving/exporting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Ease of use/intuitiveness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68347"/>
              </p:ext>
            </p:extLst>
          </p:nvPr>
        </p:nvGraphicFramePr>
        <p:xfrm>
          <a:off x="2277534" y="3822700"/>
          <a:ext cx="4301066" cy="1926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1066"/>
              </a:tblGrid>
              <a:tr h="36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Accessibility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Text resize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6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Contrast changes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513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Compatibility with specialised software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  <a:tr h="36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Images, charts and tables accessible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9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6900"/>
            <a:ext cx="8596668" cy="1320800"/>
          </a:xfrm>
        </p:spPr>
        <p:txBody>
          <a:bodyPr/>
          <a:lstStyle/>
          <a:p>
            <a:r>
              <a:rPr lang="en-GB" b="1" dirty="0" smtClean="0"/>
              <a:t>Main conclusions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0849"/>
            <a:ext cx="9893130" cy="459051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b="1" dirty="0" smtClean="0"/>
              <a:t>Licences</a:t>
            </a:r>
            <a:endParaRPr lang="en-GB" sz="2400" b="1" dirty="0"/>
          </a:p>
          <a:p>
            <a:pPr marL="0" lvl="0" indent="0">
              <a:spcAft>
                <a:spcPts val="600"/>
              </a:spcAft>
              <a:buSzPct val="90000"/>
              <a:buNone/>
            </a:pPr>
            <a:r>
              <a:rPr lang="en-GB" sz="2400" dirty="0" smtClean="0"/>
              <a:t>		inconsistent </a:t>
            </a:r>
            <a:r>
              <a:rPr lang="en-GB" sz="2400" dirty="0"/>
              <a:t>across the </a:t>
            </a:r>
            <a:r>
              <a:rPr lang="en-GB" sz="2400" dirty="0" smtClean="0"/>
              <a:t>platforms</a:t>
            </a:r>
            <a:endParaRPr lang="en-GB" sz="2400" dirty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SzPct val="90000"/>
              <a:buNone/>
            </a:pPr>
            <a:r>
              <a:rPr lang="en-GB" sz="2400" dirty="0"/>
              <a:t>	</a:t>
            </a:r>
            <a:r>
              <a:rPr lang="en-GB" sz="2400" dirty="0" smtClean="0"/>
              <a:t>	rarely </a:t>
            </a:r>
            <a:r>
              <a:rPr lang="en-GB" sz="2400" dirty="0"/>
              <a:t>detail </a:t>
            </a:r>
            <a:r>
              <a:rPr lang="en-GB" sz="2400" dirty="0" smtClean="0"/>
              <a:t>access </a:t>
            </a:r>
            <a:r>
              <a:rPr lang="en-GB" sz="2400" dirty="0"/>
              <a:t>and DRM </a:t>
            </a:r>
            <a:r>
              <a:rPr lang="en-GB" sz="2400" dirty="0" smtClean="0"/>
              <a:t>information</a:t>
            </a:r>
          </a:p>
          <a:p>
            <a:pPr lvl="0"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b="1" dirty="0" smtClean="0"/>
              <a:t>Users</a:t>
            </a:r>
          </a:p>
          <a:p>
            <a:pPr marL="0" lvl="0" indent="0">
              <a:spcAft>
                <a:spcPts val="600"/>
              </a:spcAft>
              <a:buSzPct val="90000"/>
              <a:buNone/>
            </a:pPr>
            <a:r>
              <a:rPr lang="en-GB" sz="2400" dirty="0"/>
              <a:t>	</a:t>
            </a:r>
            <a:r>
              <a:rPr lang="en-GB" sz="2400" dirty="0" smtClean="0"/>
              <a:t>	experience </a:t>
            </a:r>
            <a:r>
              <a:rPr lang="en-GB" sz="2400" dirty="0"/>
              <a:t>varies </a:t>
            </a:r>
            <a:r>
              <a:rPr lang="en-GB" sz="2400" dirty="0" smtClean="0"/>
              <a:t>between ‘online </a:t>
            </a:r>
            <a:r>
              <a:rPr lang="en-GB" sz="2400" dirty="0"/>
              <a:t>reader’ and download </a:t>
            </a:r>
            <a:r>
              <a:rPr lang="en-GB" sz="2400" dirty="0" smtClean="0"/>
              <a:t>modes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SzPct val="90000"/>
              <a:buNone/>
            </a:pPr>
            <a:r>
              <a:rPr lang="en-GB" sz="2400" dirty="0"/>
              <a:t>	</a:t>
            </a:r>
            <a:r>
              <a:rPr lang="en-GB" sz="2400" dirty="0" smtClean="0"/>
              <a:t>	have </a:t>
            </a:r>
            <a:r>
              <a:rPr lang="en-GB" sz="2400" dirty="0"/>
              <a:t>to learn how each online reader </a:t>
            </a:r>
            <a:r>
              <a:rPr lang="en-GB" sz="2400" dirty="0" smtClean="0"/>
              <a:t>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Main </a:t>
            </a:r>
            <a:r>
              <a:rPr lang="en-GB" b="1" dirty="0" smtClean="0"/>
              <a:t>conclusions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889"/>
            <a:ext cx="8596668" cy="465147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b="1" dirty="0"/>
              <a:t>Online reading </a:t>
            </a:r>
            <a:endParaRPr lang="en-GB" sz="2400" b="1" dirty="0" smtClean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400" dirty="0" smtClean="0"/>
              <a:t>affected </a:t>
            </a:r>
            <a:r>
              <a:rPr lang="en-GB" sz="2400" dirty="0"/>
              <a:t>by functionality of aggregators’ </a:t>
            </a:r>
            <a:r>
              <a:rPr lang="en-GB" sz="2400" dirty="0" smtClean="0"/>
              <a:t>platforms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endParaRPr lang="en-GB" sz="8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b="1" dirty="0" smtClean="0"/>
              <a:t>Downloading</a:t>
            </a:r>
            <a:r>
              <a:rPr lang="en-GB" sz="2400" dirty="0"/>
              <a:t>	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GB" sz="2400" dirty="0" smtClean="0"/>
              <a:t>		dependent </a:t>
            </a:r>
            <a:r>
              <a:rPr lang="en-GB" sz="2400" dirty="0"/>
              <a:t>on 3rd-party software or apps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GB" sz="2400" dirty="0"/>
              <a:t>		</a:t>
            </a:r>
            <a:r>
              <a:rPr lang="en-GB" sz="2400" dirty="0" smtClean="0"/>
              <a:t>limited functionality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GB" sz="2400" dirty="0"/>
              <a:t>	</a:t>
            </a:r>
            <a:r>
              <a:rPr lang="en-GB" sz="2400" dirty="0" smtClean="0"/>
              <a:t>	consistent because all use </a:t>
            </a:r>
            <a:r>
              <a:rPr lang="en-GB" sz="2400" dirty="0"/>
              <a:t>Adobe </a:t>
            </a:r>
            <a:r>
              <a:rPr lang="en-GB" sz="2400" dirty="0" smtClean="0"/>
              <a:t>&amp; Bluefire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15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35101"/>
            <a:ext cx="9321800" cy="460626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2400" dirty="0" smtClean="0"/>
              <a:t> Share briefing paper with…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1200" dirty="0"/>
          </a:p>
          <a:p>
            <a:pPr marL="741600" lvl="0">
              <a:buFont typeface="Wingdings" panose="05000000000000000000" pitchFamily="2" charset="2"/>
              <a:buChar char="v"/>
            </a:pPr>
            <a:r>
              <a:rPr lang="en-GB" sz="2400" dirty="0" smtClean="0"/>
              <a:t>KB</a:t>
            </a:r>
            <a:r>
              <a:rPr lang="en-GB" sz="2400" dirty="0"/>
              <a:t>+ Library Advisory Group to </a:t>
            </a:r>
            <a:r>
              <a:rPr lang="en-GB" sz="2400" dirty="0" smtClean="0"/>
              <a:t>inform eBooks </a:t>
            </a:r>
            <a:r>
              <a:rPr lang="en-GB" sz="2400" dirty="0"/>
              <a:t>initiative </a:t>
            </a:r>
            <a:endParaRPr lang="en-GB" sz="2400" dirty="0" smtClean="0"/>
          </a:p>
          <a:p>
            <a:pPr marL="741600" lvl="0">
              <a:buFont typeface="Wingdings" panose="05000000000000000000" pitchFamily="2" charset="2"/>
              <a:buChar char="v"/>
            </a:pPr>
            <a:endParaRPr lang="en-GB" sz="1200" dirty="0"/>
          </a:p>
          <a:p>
            <a:pPr marL="741600" lvl="0">
              <a:buFont typeface="Wingdings" panose="05000000000000000000" pitchFamily="2" charset="2"/>
              <a:buChar char="v"/>
            </a:pPr>
            <a:r>
              <a:rPr lang="en-GB" sz="2400" dirty="0" smtClean="0"/>
              <a:t>Jisc </a:t>
            </a:r>
            <a:r>
              <a:rPr lang="en-GB" sz="2400" dirty="0"/>
              <a:t>Collections, and </a:t>
            </a:r>
            <a:r>
              <a:rPr lang="en-GB" sz="2400" dirty="0" smtClean="0"/>
              <a:t>National </a:t>
            </a:r>
            <a:r>
              <a:rPr lang="en-GB" sz="2400" dirty="0"/>
              <a:t>Books Framework to assist with contract and licencing discussions </a:t>
            </a:r>
            <a:endParaRPr lang="en-GB" sz="2400" dirty="0" smtClean="0"/>
          </a:p>
          <a:p>
            <a:pPr marL="741600" lvl="0">
              <a:buFont typeface="Wingdings" panose="05000000000000000000" pitchFamily="2" charset="2"/>
              <a:buChar char="v"/>
            </a:pPr>
            <a:endParaRPr lang="en-GB" sz="1200" dirty="0" smtClean="0"/>
          </a:p>
          <a:p>
            <a:pPr marL="741600">
              <a:buFont typeface="Wingdings" panose="05000000000000000000" pitchFamily="2" charset="2"/>
              <a:buChar char="v"/>
            </a:pPr>
            <a:r>
              <a:rPr lang="en-GB" sz="2400" dirty="0" smtClean="0"/>
              <a:t>aggregators </a:t>
            </a:r>
            <a:r>
              <a:rPr lang="en-GB" sz="2400" dirty="0"/>
              <a:t>to encourage dialogue &amp; development to improve user experience</a:t>
            </a:r>
          </a:p>
          <a:p>
            <a:pPr marL="398700" lv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23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Recommendations </a:t>
            </a:r>
            <a:r>
              <a:rPr lang="en-GB" b="1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6200"/>
            <a:ext cx="8596668" cy="46951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2400" dirty="0"/>
              <a:t>NC to encourage broader user education of potential challenges and the extent of the libraries’ responsibility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Adobe </a:t>
            </a:r>
            <a:r>
              <a:rPr lang="en-GB" sz="2400" dirty="0"/>
              <a:t>Reader, Adobe Digital Editions, JavaScript software to be available on all student desktops within </a:t>
            </a:r>
            <a:r>
              <a:rPr lang="en-GB" sz="2400" dirty="0" smtClean="0"/>
              <a:t>NC 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 smtClean="0"/>
              <a:t>Content, &amp; </a:t>
            </a:r>
            <a:r>
              <a:rPr lang="en-GB" sz="2400" dirty="0"/>
              <a:t>Enabling SIGs </a:t>
            </a:r>
            <a:r>
              <a:rPr lang="en-GB" sz="2400" dirty="0" smtClean="0"/>
              <a:t>to work further </a:t>
            </a:r>
            <a:r>
              <a:rPr lang="en-GB" sz="2400" dirty="0"/>
              <a:t>to understand </a:t>
            </a:r>
            <a:r>
              <a:rPr lang="en-GB" sz="2400" dirty="0" smtClean="0"/>
              <a:t>accessibility </a:t>
            </a:r>
            <a:r>
              <a:rPr lang="en-GB" sz="2400" dirty="0"/>
              <a:t>issues </a:t>
            </a:r>
            <a:endParaRPr lang="en-GB" sz="2400" dirty="0" smtClean="0"/>
          </a:p>
          <a:p>
            <a:pPr lvl="0">
              <a:buFont typeface="Wingdings" panose="05000000000000000000" pitchFamily="2" charset="2"/>
              <a:buChar char="§"/>
            </a:pPr>
            <a:endParaRPr lang="en-GB" sz="12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/>
              <a:t>Disseminate </a:t>
            </a:r>
            <a:r>
              <a:rPr lang="en-GB" sz="2400" dirty="0" smtClean="0"/>
              <a:t>via </a:t>
            </a:r>
            <a:r>
              <a:rPr lang="en-GB" sz="2400" dirty="0"/>
              <a:t>conference papers and </a:t>
            </a:r>
            <a:r>
              <a:rPr lang="en-GB" sz="2400" dirty="0" smtClean="0"/>
              <a:t>academic article </a:t>
            </a:r>
            <a:endParaRPr lang="en-GB" sz="2400" dirty="0"/>
          </a:p>
          <a:p>
            <a:pPr marL="0" indent="0">
              <a:buNone/>
            </a:pPr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 of session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Development of NC Content SIG’s eBooks matrix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/>
              <a:t>What and why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/>
              <a:t>Findings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/>
              <a:t>Briefing paper for Directors’ Group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Connections to national and international initiatives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/>
              <a:t>KB+ and JISC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200" dirty="0"/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GB" sz="2400" dirty="0" smtClean="0"/>
              <a:t>‘Local’ activity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 or comments?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41" y="1462088"/>
            <a:ext cx="5490355" cy="3881437"/>
          </a:xfrm>
        </p:spPr>
      </p:pic>
      <p:sp>
        <p:nvSpPr>
          <p:cNvPr id="5" name="TextBox 4"/>
          <p:cNvSpPr txBox="1"/>
          <p:nvPr/>
        </p:nvSpPr>
        <p:spPr>
          <a:xfrm>
            <a:off x="6108700" y="5343525"/>
            <a:ext cx="3797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www.pptbackgrounds.net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771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12900"/>
            <a:ext cx="4184035" cy="442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Amy Devenney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Acquisitions Manager</a:t>
            </a:r>
          </a:p>
          <a:p>
            <a:pPr marL="0" indent="0">
              <a:buNone/>
            </a:pPr>
            <a:r>
              <a:rPr lang="en-GB" sz="2400" dirty="0" smtClean="0"/>
              <a:t>University of Huddersfield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A.Devenney@hud.ac.uk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01484 472041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612901"/>
            <a:ext cx="4184034" cy="442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Maggie </a:t>
            </a:r>
            <a:r>
              <a:rPr lang="en-GB" sz="2400" b="1" dirty="0" smtClean="0"/>
              <a:t>Sarjantson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Academic Liaison </a:t>
            </a:r>
            <a:r>
              <a:rPr lang="en-GB" sz="2400" dirty="0" smtClean="0"/>
              <a:t>Librarian</a:t>
            </a:r>
          </a:p>
          <a:p>
            <a:pPr marL="0" indent="0">
              <a:buNone/>
            </a:pPr>
            <a:r>
              <a:rPr lang="en-GB" sz="2400" dirty="0" smtClean="0"/>
              <a:t>University </a:t>
            </a:r>
            <a:r>
              <a:rPr lang="en-GB" sz="2400" dirty="0"/>
              <a:t>of </a:t>
            </a:r>
            <a:r>
              <a:rPr lang="en-GB" sz="2400" dirty="0" smtClean="0"/>
              <a:t>Hull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M.Sarjantson@hull.ac.uk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01723 357325</a:t>
            </a:r>
          </a:p>
        </p:txBody>
      </p:sp>
    </p:spTree>
    <p:extLst>
      <p:ext uri="{BB962C8B-B14F-4D97-AF65-F5344CB8AC3E}">
        <p14:creationId xmlns:p14="http://schemas.microsoft.com/office/powerpoint/2010/main" val="27354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Context (1)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6736"/>
            <a:ext cx="8596668" cy="4724627"/>
          </a:xfrm>
        </p:spPr>
        <p:txBody>
          <a:bodyPr/>
          <a:lstStyle/>
          <a:p>
            <a:endParaRPr lang="en-GB" sz="1050" dirty="0" smtClean="0"/>
          </a:p>
          <a:p>
            <a:pPr>
              <a:lnSpc>
                <a:spcPct val="1500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eBooks embedded in HE libraries and teaching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Technical challenges for students not appreciated by libraries. Key assumptions: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GB" sz="2400" dirty="0" smtClean="0"/>
              <a:t>PC is straightforward, friendly experience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GB" sz="2400" dirty="0" smtClean="0"/>
              <a:t>problems with mobile devices</a:t>
            </a:r>
          </a:p>
          <a:p>
            <a:pPr marL="457200" lvl="1" indent="0">
              <a:buSzPct val="90000"/>
              <a:buNone/>
            </a:pPr>
            <a:endParaRPr lang="en-GB" dirty="0" smtClean="0"/>
          </a:p>
          <a:p>
            <a:pPr marL="342000" lvl="1" indent="-342000"/>
            <a:endParaRPr lang="en-GB" sz="1800" dirty="0"/>
          </a:p>
          <a:p>
            <a:pPr marL="342000" lvl="1" indent="-342000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6752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8300"/>
            <a:ext cx="8596668" cy="1562100"/>
          </a:xfrm>
        </p:spPr>
        <p:txBody>
          <a:bodyPr/>
          <a:lstStyle/>
          <a:p>
            <a:r>
              <a:rPr lang="en-GB" b="1" dirty="0"/>
              <a:t>Context </a:t>
            </a:r>
            <a:r>
              <a:rPr lang="en-GB" b="1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04900"/>
            <a:ext cx="8596668" cy="4936463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GB" sz="2400" b="1" dirty="0" smtClean="0"/>
              <a:t>2014</a:t>
            </a:r>
          </a:p>
          <a:p>
            <a:pPr marL="741600" lvl="1" indent="-3429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Jisc &amp; SCONUL proposed eBooks projects </a:t>
            </a:r>
          </a:p>
          <a:p>
            <a:pPr marL="741600" lvl="1" indent="-3429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Several </a:t>
            </a:r>
            <a:r>
              <a:rPr lang="en-GB" sz="2400" dirty="0"/>
              <a:t>Libraries </a:t>
            </a:r>
            <a:r>
              <a:rPr lang="en-GB" sz="2400" dirty="0" smtClean="0"/>
              <a:t>independently testing </a:t>
            </a:r>
            <a:r>
              <a:rPr lang="en-GB" sz="2400" dirty="0"/>
              <a:t>eBooks </a:t>
            </a:r>
            <a:endParaRPr lang="en-GB" sz="2400" dirty="0" smtClean="0"/>
          </a:p>
          <a:p>
            <a:pPr marL="741600" lvl="1" indent="-3429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July - NC </a:t>
            </a:r>
            <a:r>
              <a:rPr lang="en-GB" sz="2400" dirty="0"/>
              <a:t>Directors’ </a:t>
            </a:r>
            <a:r>
              <a:rPr lang="en-GB" sz="2400" dirty="0" smtClean="0"/>
              <a:t>Group commissioned briefing paper</a:t>
            </a:r>
            <a:endParaRPr lang="en-GB" sz="24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endParaRPr lang="en-GB" sz="800" b="1" dirty="0" smtClean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en-GB" sz="2400" b="1" dirty="0" smtClean="0"/>
              <a:t>2015 </a:t>
            </a:r>
          </a:p>
          <a:p>
            <a:pPr marL="741600" lvl="1" indent="-3429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July - paper presented to Directors</a:t>
            </a:r>
            <a:r>
              <a:rPr lang="en-GB" sz="2400" dirty="0"/>
              <a:t>’ Group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Shared with SCONUL &amp; JISC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GB" sz="2400" dirty="0" smtClean="0"/>
              <a:t>Pilot database in development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70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we promote eBooks to students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650316" cy="41109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GB" sz="2200" dirty="0" smtClean="0"/>
              <a:t>Available 24/7/365 </a:t>
            </a:r>
          </a:p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GB" sz="2200" dirty="0" smtClean="0"/>
              <a:t>Don’t need to carry them</a:t>
            </a:r>
          </a:p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GB" sz="2200" dirty="0" smtClean="0"/>
              <a:t>Separate to borrowing allocation</a:t>
            </a:r>
          </a:p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§"/>
            </a:pPr>
            <a:r>
              <a:rPr lang="en-GB" sz="2200" dirty="0" smtClean="0"/>
              <a:t>No </a:t>
            </a:r>
            <a:r>
              <a:rPr lang="en-GB" sz="2200" dirty="0"/>
              <a:t>fines! </a:t>
            </a:r>
            <a:r>
              <a:rPr lang="en-GB" sz="2200" dirty="0" smtClean="0">
                <a:solidFill>
                  <a:schemeClr val="accent5"/>
                </a:solidFill>
              </a:rPr>
              <a:t> </a:t>
            </a:r>
            <a:endParaRPr lang="en-GB" sz="22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053586"/>
            <a:ext cx="3797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/>
              <a:t>http://kidsandteensonline.com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2160589"/>
            <a:ext cx="4184650" cy="2789766"/>
          </a:xfrm>
        </p:spPr>
      </p:pic>
    </p:spTree>
    <p:extLst>
      <p:ext uri="{BB962C8B-B14F-4D97-AF65-F5344CB8AC3E}">
        <p14:creationId xmlns:p14="http://schemas.microsoft.com/office/powerpoint/2010/main" val="2156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they tell us!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5" y="1384211"/>
            <a:ext cx="6981067" cy="3881437"/>
          </a:xfrm>
        </p:spPr>
      </p:pic>
      <p:sp>
        <p:nvSpPr>
          <p:cNvPr id="8" name="Rectangle 7"/>
          <p:cNvSpPr/>
          <p:nvPr/>
        </p:nvSpPr>
        <p:spPr>
          <a:xfrm>
            <a:off x="1697692" y="526564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000" dirty="0"/>
              <a:t>http://</a:t>
            </a:r>
            <a:r>
              <a:rPr lang="en-GB" sz="1100" dirty="0"/>
              <a:t>images.indianexpress.com/2015/04/frustration-main.jpg</a:t>
            </a:r>
          </a:p>
        </p:txBody>
      </p:sp>
    </p:spTree>
    <p:extLst>
      <p:ext uri="{BB962C8B-B14F-4D97-AF65-F5344CB8AC3E}">
        <p14:creationId xmlns:p14="http://schemas.microsoft.com/office/powerpoint/2010/main" val="35193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eBooks matrix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7614865"/>
              </p:ext>
            </p:extLst>
          </p:nvPr>
        </p:nvGraphicFramePr>
        <p:xfrm>
          <a:off x="2032000" y="1206500"/>
          <a:ext cx="6616700" cy="493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2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we tested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282700"/>
            <a:ext cx="4185623" cy="520701"/>
          </a:xfrm>
        </p:spPr>
        <p:txBody>
          <a:bodyPr/>
          <a:lstStyle/>
          <a:p>
            <a:r>
              <a:rPr lang="en-GB" b="1" dirty="0" smtClean="0"/>
              <a:t>Devices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130227"/>
            <a:ext cx="4788870" cy="3911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Networked University PCs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iPad 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ASUS Transformer Android tablet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Samsung Galaxy Android tablet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Kindle Fire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3535" y="1282700"/>
            <a:ext cx="3700465" cy="520701"/>
          </a:xfrm>
        </p:spPr>
        <p:txBody>
          <a:bodyPr/>
          <a:lstStyle/>
          <a:p>
            <a:r>
              <a:rPr lang="en-GB" b="1" dirty="0" smtClean="0"/>
              <a:t>Platforms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776" y="2659779"/>
            <a:ext cx="2377900" cy="1251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85" y="4704622"/>
            <a:ext cx="2989781" cy="759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535" y="3012297"/>
            <a:ext cx="1435122" cy="1287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577" y="4063988"/>
            <a:ext cx="2028674" cy="640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828" y="2061168"/>
            <a:ext cx="3032877" cy="6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Licences</a:t>
            </a:r>
            <a:endParaRPr lang="en-GB" sz="20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289260"/>
              </p:ext>
            </p:extLst>
          </p:nvPr>
        </p:nvGraphicFramePr>
        <p:xfrm>
          <a:off x="800100" y="1270001"/>
          <a:ext cx="8153400" cy="462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109"/>
                <a:gridCol w="1330606"/>
                <a:gridCol w="1463949"/>
                <a:gridCol w="1464888"/>
                <a:gridCol w="1401034"/>
                <a:gridCol w="1342814"/>
              </a:tblGrid>
              <a:tr h="779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Licence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Dawsonera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MyiLibrary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EBL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VLeBooks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ebrary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10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Download allowance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for specific time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Choose </a:t>
                      </a:r>
                      <a:r>
                        <a:rPr lang="en-GB" sz="1400" dirty="0">
                          <a:effectLst/>
                        </a:rPr>
                        <a:t>to activate </a:t>
                      </a:r>
                      <a:r>
                        <a:rPr lang="en-GB" sz="1400" dirty="0" smtClean="0">
                          <a:effectLst/>
                        </a:rPr>
                        <a:t>download </a:t>
                      </a:r>
                      <a:r>
                        <a:rPr lang="en-GB" sz="1400" dirty="0">
                          <a:effectLst/>
                        </a:rPr>
                        <a:t>option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for specific time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for specific time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information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10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Copy allowance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usually 10% - restricted by DRM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Yes - subject to publishers restrictions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5% - </a:t>
                      </a:r>
                      <a:r>
                        <a:rPr lang="en-GB" sz="1400" dirty="0" smtClean="0">
                          <a:effectLst/>
                        </a:rPr>
                        <a:t>through 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system to create a 'hit'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usually 10% - restricted by DRM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information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104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Print allowance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usually 10% - restricted by DRM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Yes - subject to publishers restrictions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20% - </a:t>
                      </a:r>
                      <a:r>
                        <a:rPr lang="en-GB" sz="1400" dirty="0" smtClean="0">
                          <a:effectLst/>
                        </a:rPr>
                        <a:t>through </a:t>
                      </a:r>
                      <a:r>
                        <a:rPr lang="en-GB" sz="1400" dirty="0">
                          <a:effectLst/>
                        </a:rPr>
                        <a:t>the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system to create a 'hit'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usually 10% - restricted by DRM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information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707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Emailing 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results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information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8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1457</TotalTime>
  <Words>759</Words>
  <Application>Microsoft Office PowerPoint</Application>
  <PresentationFormat>Custom</PresentationFormat>
  <Paragraphs>279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 </vt:lpstr>
      <vt:lpstr>Outline of session</vt:lpstr>
      <vt:lpstr>Context (1) </vt:lpstr>
      <vt:lpstr>Context (2)</vt:lpstr>
      <vt:lpstr>How we promote eBooks to students</vt:lpstr>
      <vt:lpstr>What they tell us!</vt:lpstr>
      <vt:lpstr>eBooks matrix</vt:lpstr>
      <vt:lpstr>What we tested</vt:lpstr>
      <vt:lpstr>Licences</vt:lpstr>
      <vt:lpstr>Facilitating the users’ reading experience - online readers</vt:lpstr>
      <vt:lpstr>Inconsistencies across the different platforms – online readers</vt:lpstr>
      <vt:lpstr>Online Reader vs. Download</vt:lpstr>
      <vt:lpstr>Key finding</vt:lpstr>
      <vt:lpstr>iOS versus Android</vt:lpstr>
      <vt:lpstr>Usability testing</vt:lpstr>
      <vt:lpstr>Main conclusions 1</vt:lpstr>
      <vt:lpstr>Main conclusions 2</vt:lpstr>
      <vt:lpstr>Recommendations (1)</vt:lpstr>
      <vt:lpstr>Recommendations (2)</vt:lpstr>
      <vt:lpstr>Questions or comments?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Maggie Sarjantson</dc:creator>
  <cp:lastModifiedBy>Graham Stone</cp:lastModifiedBy>
  <cp:revision>177</cp:revision>
  <cp:lastPrinted>2015-12-07T15:05:21Z</cp:lastPrinted>
  <dcterms:created xsi:type="dcterms:W3CDTF">2015-11-13T09:21:36Z</dcterms:created>
  <dcterms:modified xsi:type="dcterms:W3CDTF">2015-12-09T08:35:36Z</dcterms:modified>
</cp:coreProperties>
</file>