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1" r:id="rId1"/>
    <p:sldMasterId id="2147483702" r:id="rId2"/>
    <p:sldMasterId id="2147483703" r:id="rId3"/>
    <p:sldMasterId id="2147483704" r:id="rId4"/>
    <p:sldMasterId id="2147483705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6" r:id="rId13"/>
    <p:sldId id="263" r:id="rId14"/>
    <p:sldId id="264" r:id="rId15"/>
    <p:sldId id="265" r:id="rId16"/>
  </p:sldIdLst>
  <p:sldSz cx="9144000" cy="6858000" type="screen4x3"/>
  <p:notesSz cx="6797675" cy="9926638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14" autoAdjust="0"/>
  </p:normalViewPr>
  <p:slideViewPr>
    <p:cSldViewPr>
      <p:cViewPr varScale="1">
        <p:scale>
          <a:sx n="80" d="100"/>
          <a:sy n="80" d="100"/>
        </p:scale>
        <p:origin x="-24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958" cy="49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1098" y="0"/>
            <a:ext cx="2944958" cy="496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6323645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670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>
            <a:spLocks noGrp="1"/>
          </p:cNvSpPr>
          <p:nvPr>
            <p:ph type="sldNum" idx="12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7284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981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700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6116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were able to gather statistics on MyReading usage; we define usage as the number of times a list is accessed and how many times items in the lists are clicked on.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7643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20409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sldNum" idx="12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1108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GB" sz="1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Long term plan for the project mapped out – carry out a questionnaire survey and possibly some ethnographic research as well, design and deliver training, 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lang="en-GB" sz="1200" b="0" i="0" u="none" strike="noStrike" cap="none" baseline="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cap="none" baseline="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Quick wins are crucial in a project like this. </a:t>
            </a: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Decided to target staff across business school with empty reading lists.  Great quick win to ensure everyone at least has some sort of reading list where appropriate / required.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cap="none" baseline="0" dirty="0" smtClean="0">
              <a:solidFill>
                <a:schemeClr val="dk1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	</a:t>
            </a:r>
          </a:p>
          <a:p>
            <a:pPr marL="0" marR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sz="1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5231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dirty="0" smtClean="0">
                <a:latin typeface="Calibri" panose="020F0502020204030204" pitchFamily="34" charset="0"/>
              </a:rPr>
              <a:t>Lots of data available about the reading lists – able to</a:t>
            </a:r>
            <a:r>
              <a:rPr lang="en-GB" sz="1200" b="0" baseline="0" dirty="0" smtClean="0">
                <a:latin typeface="Calibri" panose="020F0502020204030204" pitchFamily="34" charset="0"/>
              </a:rPr>
              <a:t> quickly identify areas needing attention.</a:t>
            </a:r>
            <a:endParaRPr lang="en-GB" sz="1200" b="0" dirty="0" smtClean="0">
              <a:latin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dirty="0" smtClean="0">
              <a:latin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dirty="0" smtClean="0">
                <a:latin typeface="Calibri" panose="020F0502020204030204" pitchFamily="34" charset="0"/>
              </a:rPr>
              <a:t>Report</a:t>
            </a:r>
            <a:r>
              <a:rPr lang="en-GB" sz="1200" b="0" baseline="0" dirty="0" smtClean="0">
                <a:latin typeface="Calibri" panose="020F0502020204030204" pitchFamily="34" charset="0"/>
              </a:rPr>
              <a:t> already created to award prize for best reading list last year – provides a snapshot of the </a:t>
            </a:r>
            <a:r>
              <a:rPr lang="en-GB" sz="1200" b="0" baseline="0" smtClean="0">
                <a:latin typeface="Calibri" panose="020F0502020204030204" pitchFamily="34" charset="0"/>
              </a:rPr>
              <a:t>bigger picture. </a:t>
            </a:r>
            <a:r>
              <a:rPr lang="en-GB" sz="1200" b="0" baseline="0" dirty="0" smtClean="0">
                <a:latin typeface="Calibri" panose="020F0502020204030204" pitchFamily="34" charset="0"/>
              </a:rPr>
              <a:t>Have added department information to filter list into smaller more useful chunks. Identify patterns and trends.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baseline="0" dirty="0" smtClean="0">
              <a:latin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baseline="0" dirty="0" smtClean="0">
                <a:latin typeface="Calibri" panose="020F0502020204030204" pitchFamily="34" charset="0"/>
              </a:rPr>
              <a:t>Will be interesting to compare with report at end of this academic year.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baseline="0" dirty="0" smtClean="0">
              <a:latin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baseline="0" dirty="0" smtClean="0">
              <a:latin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1" dirty="0" smtClean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07139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79606" y="4714876"/>
            <a:ext cx="5438464" cy="4467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building strong relationships with staff and fully embedding within the business school is key to project success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strike="noStrike" kern="1200" cap="none" baseline="0" dirty="0" smtClean="0">
              <a:solidFill>
                <a:schemeClr val="dk1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Understand your customers. Analyse the data and talk to people</a:t>
            </a: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! </a:t>
            </a:r>
            <a:endParaRPr lang="en-GB" sz="1200" b="0" i="0" u="none" strike="noStrike" kern="1200" cap="none" baseline="0" dirty="0" smtClean="0">
              <a:solidFill>
                <a:schemeClr val="dk1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strike="noStrike" kern="1200" cap="none" baseline="0" dirty="0" smtClean="0">
              <a:solidFill>
                <a:schemeClr val="dk1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Identify key teams to build initial links with – E-Learning and VLE team</a:t>
            </a:r>
            <a:endParaRPr lang="en-GB" sz="1200" b="0" i="0" u="none" strike="noStrike" kern="1200" cap="none" baseline="0" dirty="0">
              <a:solidFill>
                <a:schemeClr val="dk1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strike="noStrike" kern="1200" cap="none" baseline="0" dirty="0">
              <a:solidFill>
                <a:schemeClr val="dk1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Meet with department heads to seek buy in and support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200" b="0" i="0" u="none" strike="noStrike" kern="1200" cap="none" baseline="0" dirty="0" smtClean="0">
              <a:solidFill>
                <a:schemeClr val="dk1"/>
              </a:solidFill>
              <a:effectLst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Business school mentor – member of academic staff – useful to have access to insider knowledge </a:t>
            </a:r>
            <a:r>
              <a:rPr lang="en-GB" sz="1200" b="0" i="0" u="none" strike="noStrike" kern="1200" cap="none" baseline="0" dirty="0" smtClean="0">
                <a:solidFill>
                  <a:schemeClr val="dk1"/>
                </a:solidFill>
                <a:effectLst/>
                <a:latin typeface="Arial"/>
                <a:ea typeface="Arial"/>
                <a:cs typeface="Arial"/>
                <a:sym typeface="Arial"/>
              </a:rPr>
              <a:t>of community. </a:t>
            </a:r>
            <a:endParaRPr lang="en-GB" sz="1200" b="0" i="0" u="none" strike="noStrike" kern="1200" cap="none" baseline="0" dirty="0" smtClean="0">
              <a:solidFill>
                <a:schemeClr val="dk1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 txBox="1">
            <a:spLocks noGrp="1"/>
          </p:cNvSpPr>
          <p:nvPr>
            <p:ph type="sldNum" idx="12"/>
          </p:nvPr>
        </p:nvSpPr>
        <p:spPr>
          <a:xfrm>
            <a:off x="3851098" y="9428164"/>
            <a:ext cx="2944958" cy="496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lang="en-GB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0932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2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20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ctr" rtl="0">
              <a:spcBef>
                <a:spcPts val="36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18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ctr" rtl="0">
              <a:spcBef>
                <a:spcPts val="32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16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ctr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ctr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ctr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ctr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ctr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95287" y="258762"/>
            <a:ext cx="8229600" cy="900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 rot="5400000">
            <a:off x="2728118" y="-110330"/>
            <a:ext cx="3598862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•"/>
              <a:defRPr sz="2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–"/>
              <a:defRPr sz="20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•"/>
              <a:defRPr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–"/>
              <a:defRPr sz="16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 rot="5400000">
            <a:off x="4839493" y="2001043"/>
            <a:ext cx="5545137" cy="2060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 rot="5400000">
            <a:off x="639763" y="14288"/>
            <a:ext cx="5545137" cy="6034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•"/>
              <a:defRPr sz="2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–"/>
              <a:defRPr sz="20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•"/>
              <a:defRPr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–"/>
              <a:defRPr sz="16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95287" y="258762"/>
            <a:ext cx="8229600" cy="900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•"/>
              <a:defRPr sz="2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–"/>
              <a:defRPr sz="20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114300" algn="l" rtl="0">
              <a:spcBef>
                <a:spcPts val="36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•"/>
              <a:defRPr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27000" algn="l" rtl="0">
              <a:spcBef>
                <a:spcPts val="32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–"/>
              <a:defRPr sz="16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2" name="Shape 18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indent="0" rtl="0">
              <a:spcBef>
                <a:spcPts val="0"/>
              </a:spcBef>
              <a:buFont typeface="Calibri"/>
              <a:buNone/>
              <a:defRPr sz="1200"/>
            </a:lvl2pPr>
            <a:lvl3pPr marL="914400" indent="0" rtl="0">
              <a:spcBef>
                <a:spcPts val="0"/>
              </a:spcBef>
              <a:buFont typeface="Calibri"/>
              <a:buNone/>
              <a:defRPr sz="1000"/>
            </a:lvl3pPr>
            <a:lvl4pPr marL="1371600" indent="0" rtl="0">
              <a:spcBef>
                <a:spcPts val="0"/>
              </a:spcBef>
              <a:buFont typeface="Calibri"/>
              <a:buNone/>
              <a:defRPr sz="900"/>
            </a:lvl4pPr>
            <a:lvl5pPr marL="1828800" indent="0" rtl="0">
              <a:spcBef>
                <a:spcPts val="0"/>
              </a:spcBef>
              <a:buFont typeface="Calibri"/>
              <a:buNone/>
              <a:defRPr sz="900"/>
            </a:lvl5pPr>
            <a:lvl6pPr marL="2286000" indent="0" rtl="0">
              <a:spcBef>
                <a:spcPts val="0"/>
              </a:spcBef>
              <a:buFont typeface="Calibri"/>
              <a:buNone/>
              <a:defRPr sz="900"/>
            </a:lvl6pPr>
            <a:lvl7pPr marL="2743200" indent="0" rtl="0">
              <a:spcBef>
                <a:spcPts val="0"/>
              </a:spcBef>
              <a:buFont typeface="Calibri"/>
              <a:buNone/>
              <a:defRPr sz="900"/>
            </a:lvl7pPr>
            <a:lvl8pPr marL="3200400" indent="0" rtl="0">
              <a:spcBef>
                <a:spcPts val="0"/>
              </a:spcBef>
              <a:buFont typeface="Calibri"/>
              <a:buNone/>
              <a:defRPr sz="900"/>
            </a:lvl8pPr>
            <a:lvl9pPr marL="3657600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184" name="Shape 1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6" name="Shape 19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7" name="Shape 19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ctrTitle"/>
          </p:nvPr>
        </p:nvSpPr>
        <p:spPr>
          <a:xfrm>
            <a:off x="179388" y="260350"/>
            <a:ext cx="7772400" cy="900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4" name="Shape 24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45" name="Shape 2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75129" y="519591"/>
            <a:ext cx="1626749" cy="605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0" name="Shape 25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4" name="Shape 25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61" name="Shape 26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262" name="Shape 26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3" name="Shape 26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4" name="Shape 26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68" name="Shape 26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269" name="Shape 26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270" name="Shape 27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271" name="Shape 27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2" name="Shape 27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3" name="Shape 27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6" name="Shape 27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7" name="Shape 27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8" name="Shape 27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1" name="Shape 28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95287" y="258762"/>
            <a:ext cx="8229600" cy="900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12750" y="2205038"/>
            <a:ext cx="4038599" cy="3598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03750" y="2205038"/>
            <a:ext cx="4038599" cy="3598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286" name="Shape 28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287" name="Shape 2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8" name="Shape 2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2" name="Shape 29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294" name="Shape 29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5" name="Shape 29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6" name="Shape 29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0" name="Shape 30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1" name="Shape 30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2" name="Shape 30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7" name="Shape 30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8" name="Shape 30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ctrTitle"/>
          </p:nvPr>
        </p:nvSpPr>
        <p:spPr>
          <a:xfrm>
            <a:off x="179388" y="260350"/>
            <a:ext cx="7772400" cy="900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8" name="Shape 318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19" name="Shape 3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97725" y="358775"/>
            <a:ext cx="1485899" cy="823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2" name="Shape 3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3" name="Shape 3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4" name="Shape 3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5" name="Shape 3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8" name="Shape 3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29" name="Shape 3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0" name="Shape 3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1" name="Shape 3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5" name="Shape 3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6" name="Shape 3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7" name="Shape 3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8" name="Shape 3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345" name="Shape 3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6" name="Shape 3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7" name="Shape 3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0" name="Shape 3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1" name="Shape 3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2" name="Shape 3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95287" y="258762"/>
            <a:ext cx="8229600" cy="900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5" name="Shape 35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6" name="Shape 35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9" name="Shape 3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360" name="Shape 3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61" name="Shape 3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2" name="Shape 3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3" name="Shape 3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6" name="Shape 3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7" name="Shape 3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68" name="Shape 36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9" name="Shape 36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0" name="Shape 37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4" name="Shape 37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5" name="Shape 37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6" name="Shape 37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9" name="Shape 3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0" name="Shape 38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1" name="Shape 38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2" name="Shape 38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ctrTitle"/>
          </p:nvPr>
        </p:nvSpPr>
        <p:spPr>
          <a:xfrm>
            <a:off x="179388" y="260350"/>
            <a:ext cx="7772400" cy="900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2" name="Shape 39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393" name="Shape 3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97725" y="358775"/>
            <a:ext cx="1485899" cy="823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7" name="Shape 39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8" name="Shape 39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9" name="Shape 39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403" name="Shape 40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4" name="Shape 40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5" name="Shape 40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1" name="Shape 4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2" name="Shape 4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16" name="Shape 41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17" name="Shape 41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18" name="Shape 41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19" name="Shape 41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0" name="Shape 42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1" name="Shape 42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Shape 4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4" name="Shape 4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5" name="Shape 4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6" name="Shape 4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9" name="Shape 4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0" name="Shape 4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3" name="Shape 43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434" name="Shape 43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35" name="Shape 43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6" name="Shape 43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7" name="Shape 43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0" name="Shape 44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42" name="Shape 44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3" name="Shape 44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4" name="Shape 44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000"/>
            </a:lvl1pPr>
            <a:lvl2pPr marL="457200" indent="0" rtl="0">
              <a:spcBef>
                <a:spcPts val="0"/>
              </a:spcBef>
              <a:buFont typeface="Arial"/>
              <a:buNone/>
              <a:defRPr sz="1800"/>
            </a:lvl2pPr>
            <a:lvl3pPr marL="914400" indent="0" rtl="0">
              <a:spcBef>
                <a:spcPts val="0"/>
              </a:spcBef>
              <a:buFont typeface="Arial"/>
              <a:buNone/>
              <a:defRPr sz="1600"/>
            </a:lvl3pPr>
            <a:lvl4pPr marL="1371600" indent="0" rtl="0">
              <a:spcBef>
                <a:spcPts val="0"/>
              </a:spcBef>
              <a:buFont typeface="Arial"/>
              <a:buNone/>
              <a:defRPr sz="1400"/>
            </a:lvl4pPr>
            <a:lvl5pPr marL="1828800" indent="0" rtl="0">
              <a:spcBef>
                <a:spcPts val="0"/>
              </a:spcBef>
              <a:buFont typeface="Arial"/>
              <a:buNone/>
              <a:defRPr sz="1400"/>
            </a:lvl5pPr>
            <a:lvl6pPr marL="2286000" indent="0" rtl="0">
              <a:spcBef>
                <a:spcPts val="0"/>
              </a:spcBef>
              <a:buFont typeface="Arial"/>
              <a:buNone/>
              <a:defRPr sz="1400"/>
            </a:lvl6pPr>
            <a:lvl7pPr marL="2743200" indent="0" rtl="0">
              <a:spcBef>
                <a:spcPts val="0"/>
              </a:spcBef>
              <a:buFont typeface="Arial"/>
              <a:buNone/>
              <a:defRPr sz="1400"/>
            </a:lvl7pPr>
            <a:lvl8pPr marL="3200400" indent="0" rtl="0">
              <a:spcBef>
                <a:spcPts val="0"/>
              </a:spcBef>
              <a:buFont typeface="Arial"/>
              <a:buNone/>
              <a:defRPr sz="1400"/>
            </a:lvl8pPr>
            <a:lvl9pPr marL="3657600" indent="0" rtl="0">
              <a:spcBef>
                <a:spcPts val="0"/>
              </a:spcBef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Arial"/>
              <a:buNone/>
              <a:defRPr sz="2400" b="1"/>
            </a:lvl1pPr>
            <a:lvl2pPr marL="457200" indent="0" rtl="0">
              <a:spcBef>
                <a:spcPts val="0"/>
              </a:spcBef>
              <a:buFont typeface="Arial"/>
              <a:buNone/>
              <a:defRPr sz="2000" b="1"/>
            </a:lvl2pPr>
            <a:lvl3pPr marL="914400" indent="0" rtl="0">
              <a:spcBef>
                <a:spcPts val="0"/>
              </a:spcBef>
              <a:buFont typeface="Arial"/>
              <a:buNone/>
              <a:defRPr sz="1800" b="1"/>
            </a:lvl3pPr>
            <a:lvl4pPr marL="1371600" indent="0" rtl="0">
              <a:spcBef>
                <a:spcPts val="0"/>
              </a:spcBef>
              <a:buFont typeface="Arial"/>
              <a:buNone/>
              <a:defRPr sz="1600" b="1"/>
            </a:lvl4pPr>
            <a:lvl5pPr marL="1828800" indent="0" rtl="0">
              <a:spcBef>
                <a:spcPts val="0"/>
              </a:spcBef>
              <a:buFont typeface="Arial"/>
              <a:buNone/>
              <a:defRPr sz="1600" b="1"/>
            </a:lvl5pPr>
            <a:lvl6pPr marL="2286000" indent="0" rtl="0">
              <a:spcBef>
                <a:spcPts val="0"/>
              </a:spcBef>
              <a:buFont typeface="Arial"/>
              <a:buNone/>
              <a:defRPr sz="1600" b="1"/>
            </a:lvl6pPr>
            <a:lvl7pPr marL="2743200" indent="0" rtl="0">
              <a:spcBef>
                <a:spcPts val="0"/>
              </a:spcBef>
              <a:buFont typeface="Arial"/>
              <a:buNone/>
              <a:defRPr sz="1600" b="1"/>
            </a:lvl7pPr>
            <a:lvl8pPr marL="3200400" indent="0" rtl="0">
              <a:spcBef>
                <a:spcPts val="0"/>
              </a:spcBef>
              <a:buFont typeface="Arial"/>
              <a:buNone/>
              <a:defRPr sz="1600" b="1"/>
            </a:lvl8pPr>
            <a:lvl9pPr marL="3657600" indent="0" rtl="0">
              <a:spcBef>
                <a:spcPts val="0"/>
              </a:spcBef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rtl="0">
              <a:spcBef>
                <a:spcPts val="0"/>
              </a:spcBef>
              <a:defRPr sz="3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 sz="1400"/>
            </a:lvl1pPr>
            <a:lvl2pPr marL="457200" indent="0" rtl="0">
              <a:spcBef>
                <a:spcPts val="0"/>
              </a:spcBef>
              <a:buFont typeface="Arial"/>
              <a:buNone/>
              <a:defRPr sz="1200"/>
            </a:lvl2pPr>
            <a:lvl3pPr marL="914400" indent="0" rtl="0">
              <a:spcBef>
                <a:spcPts val="0"/>
              </a:spcBef>
              <a:buFont typeface="Arial"/>
              <a:buNone/>
              <a:defRPr sz="1000"/>
            </a:lvl3pPr>
            <a:lvl4pPr marL="1371600" indent="0" rtl="0">
              <a:spcBef>
                <a:spcPts val="0"/>
              </a:spcBef>
              <a:buFont typeface="Arial"/>
              <a:buNone/>
              <a:defRPr sz="900"/>
            </a:lvl4pPr>
            <a:lvl5pPr marL="1828800" indent="0" rtl="0">
              <a:spcBef>
                <a:spcPts val="0"/>
              </a:spcBef>
              <a:buFont typeface="Arial"/>
              <a:buNone/>
              <a:defRPr sz="900"/>
            </a:lvl5pPr>
            <a:lvl6pPr marL="2286000" indent="0" rtl="0">
              <a:spcBef>
                <a:spcPts val="0"/>
              </a:spcBef>
              <a:buFont typeface="Arial"/>
              <a:buNone/>
              <a:defRPr sz="900"/>
            </a:lvl6pPr>
            <a:lvl7pPr marL="2743200" indent="0" rtl="0">
              <a:spcBef>
                <a:spcPts val="0"/>
              </a:spcBef>
              <a:buFont typeface="Arial"/>
              <a:buNone/>
              <a:defRPr sz="900"/>
            </a:lvl7pPr>
            <a:lvl8pPr marL="3200400" indent="0" rtl="0">
              <a:spcBef>
                <a:spcPts val="0"/>
              </a:spcBef>
              <a:buFont typeface="Arial"/>
              <a:buNone/>
              <a:defRPr sz="900"/>
            </a:lvl8pPr>
            <a:lvl9pPr marL="3657600" indent="0" rtl="0">
              <a:spcBef>
                <a:spcPts val="0"/>
              </a:spcBef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6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8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9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image" Target="../media/image11.jpg"/><Relationship Id="rId5" Type="http://schemas.openxmlformats.org/officeDocument/2006/relationships/slideLayout" Target="../slideLayouts/slideLayout49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175" y="0"/>
            <a:ext cx="9140825" cy="175577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95287" y="258762"/>
            <a:ext cx="8229600" cy="9001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31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•"/>
              <a:defRPr sz="2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58750" algn="l" rtl="0">
              <a:spcBef>
                <a:spcPts val="40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–"/>
              <a:defRPr sz="20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114300" algn="l" rtl="0">
              <a:spcBef>
                <a:spcPts val="36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•"/>
              <a:defRPr sz="18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27000" algn="l" rtl="0">
              <a:spcBef>
                <a:spcPts val="32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–"/>
              <a:defRPr sz="16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39700" algn="l" rtl="0">
              <a:spcBef>
                <a:spcPts val="280"/>
              </a:spcBef>
              <a:spcAft>
                <a:spcPts val="0"/>
              </a:spcAft>
              <a:buClr>
                <a:srgbClr val="003772"/>
              </a:buClr>
              <a:buFont typeface="Arial"/>
              <a:buChar char="»"/>
              <a:defRPr sz="1400" b="0" i="0" u="none" strike="noStrike" cap="none" baseline="0">
                <a:solidFill>
                  <a:srgbClr val="00377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5757862"/>
            <a:ext cx="3598862" cy="695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6975129" y="519591"/>
            <a:ext cx="1626749" cy="6051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15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8225903" y="5877273"/>
            <a:ext cx="450552" cy="648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/>
          <p:cNvPicPr preferRelativeResize="0"/>
          <p:nvPr/>
        </p:nvPicPr>
        <p:blipFill rotWithShape="1">
          <a:blip r:embed="rId17">
            <a:alphaModFix/>
          </a:blip>
          <a:srcRect/>
          <a:stretch/>
        </p:blipFill>
        <p:spPr>
          <a:xfrm>
            <a:off x="7330992" y="5906589"/>
            <a:ext cx="625383" cy="625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4788023" y="5877271"/>
            <a:ext cx="1187117" cy="6778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Shape 18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6084167" y="5877271"/>
            <a:ext cx="1020870" cy="64807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24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200" b="0" i="0" u="none" strike="noStrike" cap="none" baseline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GB" sz="1200" b="0" i="0" u="none" strike="noStrike" cap="none" baseline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8" name="Shape 2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1" name="Shape 24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975129" y="519591"/>
            <a:ext cx="1626749" cy="6051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2" name="Shape 3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3" name="Shape 3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4" name="Shape 3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5" name="Shape 31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6975129" y="519591"/>
            <a:ext cx="1626749" cy="6051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7" name="Shape 38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spcBef>
                <a:spcPts val="320"/>
              </a:spcBef>
              <a:spcAft>
                <a:spcPts val="0"/>
              </a:spcAft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spcBef>
                <a:spcPts val="0"/>
              </a:spcBef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8" name="Shape 38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9" name="Shape 38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6975129" y="519591"/>
            <a:ext cx="1626749" cy="60515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539552" y="2247008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GB" sz="4800" b="1" dirty="0">
                <a:solidFill>
                  <a:schemeClr val="accent2"/>
                </a:solidFill>
              </a:rPr>
              <a:t>Online Reading </a:t>
            </a:r>
            <a:r>
              <a:rPr lang="en-GB" sz="4800" b="1" dirty="0" smtClean="0">
                <a:solidFill>
                  <a:schemeClr val="accent2"/>
                </a:solidFill>
              </a:rPr>
              <a:t>Lists: Winning Over The Business School</a:t>
            </a:r>
            <a:endParaRPr lang="en-GB" sz="4800" b="1" i="0" u="none" strike="noStrike" cap="none" baseline="0" dirty="0">
              <a:solidFill>
                <a:schemeClr val="accent2"/>
              </a:solidFill>
              <a:sym typeface="A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1371600" y="4340696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Alison Sharman 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Laura Williams</a:t>
            </a:r>
          </a:p>
          <a:p>
            <a:pPr marL="0" marR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24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/>
        </p:nvSpPr>
        <p:spPr>
          <a:xfrm>
            <a:off x="3491880" y="2020622"/>
            <a:ext cx="5616624" cy="34246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48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GB" sz="4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 Next Steps....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-Training Sessions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-Best Practice Guides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-Knowledge </a:t>
            </a:r>
            <a:r>
              <a:rPr lang="en-GB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sharing </a:t>
            </a:r>
            <a:r>
              <a:rPr lang="en-GB" sz="4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workshops for staff</a:t>
            </a:r>
            <a:endParaRPr lang="en-GB"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3253832" cy="352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Shape 2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056" y="1752600"/>
            <a:ext cx="3733800" cy="373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Shape 23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27983" y="2060848"/>
            <a:ext cx="4495800" cy="3551682"/>
          </a:xfrm>
          <a:prstGeom prst="ellipse">
            <a:avLst/>
          </a:prstGeom>
          <a:noFill/>
          <a:ln>
            <a:noFill/>
          </a:ln>
        </p:spPr>
      </p:pic>
      <p:sp>
        <p:nvSpPr>
          <p:cNvPr id="234" name="Shape 234"/>
          <p:cNvSpPr/>
          <p:nvPr/>
        </p:nvSpPr>
        <p:spPr>
          <a:xfrm>
            <a:off x="414556" y="332656"/>
            <a:ext cx="6540573" cy="11079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GB" sz="6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Any</a:t>
            </a:r>
            <a:r>
              <a:rPr lang="en-GB" sz="66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6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questions?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Shape 100"/>
          <p:cNvPicPr preferRelativeResize="0"/>
          <p:nvPr/>
        </p:nvPicPr>
        <p:blipFill rotWithShape="1">
          <a:blip r:embed="rId3">
            <a:alphaModFix/>
          </a:blip>
          <a:srcRect r="5997"/>
          <a:stretch/>
        </p:blipFill>
        <p:spPr>
          <a:xfrm>
            <a:off x="6444207" y="1844824"/>
            <a:ext cx="2471365" cy="3744415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95287" y="258762"/>
            <a:ext cx="8229600" cy="900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1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MyReading The background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23962" y="1772816"/>
            <a:ext cx="6480284" cy="35988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2008: Library received reading lists for only 40% of modules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 lists contained out of date or inaccurate information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Manual processes for reading list management were laborious and outdated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systematic, automated approach was required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377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377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95287" y="258762"/>
            <a:ext cx="8229600" cy="900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1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MyReading, an in-house system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251519" y="1772816"/>
            <a:ext cx="6048671" cy="35988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Developed in-house &amp; is fully integrated with Uni systems</a:t>
            </a: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1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ensure the provision of reading lists is a </a:t>
            </a:r>
            <a:r>
              <a:rPr lang="en-GB" sz="2400" b="0" i="0" u="none" strike="noStrike" cap="none" baseline="0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managed, positive</a:t>
            </a:r>
            <a:r>
              <a:rPr lang="en-GB" sz="2400" b="0" i="0" u="none" strike="noStrike" cap="none" baseline="0">
                <a:solidFill>
                  <a:srgbClr val="00377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experience for staff and students </a:t>
            </a:r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16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MyReading launched summer 2011</a:t>
            </a:r>
            <a:b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GB" sz="2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Academics create and maintain their own lists</a:t>
            </a:r>
          </a:p>
          <a:p>
            <a:pPr marL="342900" marR="0" lvl="0" indent="-190500" algn="l" rtl="0">
              <a:spcBef>
                <a:spcPts val="48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2400" b="0" i="0" u="none" strike="noStrike" cap="none" baseline="0">
              <a:solidFill>
                <a:srgbClr val="00377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44207" y="2311423"/>
            <a:ext cx="2376263" cy="22351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37856" y="1599157"/>
            <a:ext cx="6202496" cy="4206107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-180528" y="620687"/>
            <a:ext cx="7625663" cy="5973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790" b="1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Chart showing MyReading use from Jan 2012 – April 2015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395287" y="258762"/>
            <a:ext cx="8229600" cy="900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New Business School Post</a:t>
            </a:r>
          </a:p>
        </p:txBody>
      </p:sp>
      <p:pic>
        <p:nvPicPr>
          <p:cNvPr id="122" name="Shape 12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11450" y="2372160"/>
            <a:ext cx="3886200" cy="290265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427983" y="2011311"/>
            <a:ext cx="4608512" cy="32635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Reading List and Collection Development Librarian in post</a:t>
            </a:r>
          </a:p>
          <a:p>
            <a:pPr marL="0" marR="0" lvl="0" indent="0" algn="l" rtl="0">
              <a:spcBef>
                <a:spcPts val="22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11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Business School</a:t>
            </a:r>
          </a:p>
          <a:p>
            <a:pPr marL="0" marR="0" lvl="0" indent="0" algn="l" rtl="0">
              <a:spcBef>
                <a:spcPts val="240"/>
              </a:spcBef>
              <a:spcAft>
                <a:spcPts val="0"/>
              </a:spcAft>
              <a:buClr>
                <a:srgbClr val="003772"/>
              </a:buClr>
              <a:buFont typeface="Arial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GB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Started with Economics as a pilot, will then roll out to other subjects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33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105524" y="2594400"/>
            <a:ext cx="4506600" cy="166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1851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54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PROJECT </a:t>
            </a:r>
          </a:p>
          <a:p>
            <a:pPr marL="0" marR="0" lvl="0" indent="0" algn="r" rtl="0">
              <a:lnSpc>
                <a:spcPct val="101851"/>
              </a:lnSpc>
              <a:spcBef>
                <a:spcPts val="1080"/>
              </a:spcBef>
              <a:spcAft>
                <a:spcPts val="0"/>
              </a:spcAft>
              <a:buSzPct val="25000"/>
              <a:buNone/>
            </a:pPr>
            <a:r>
              <a:rPr lang="en-GB" sz="5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DELIVERABLES</a:t>
            </a:r>
          </a:p>
        </p:txBody>
      </p:sp>
      <p:pic>
        <p:nvPicPr>
          <p:cNvPr id="205" name="Shape 205"/>
          <p:cNvPicPr preferRelativeResize="0"/>
          <p:nvPr/>
        </p:nvPicPr>
        <p:blipFill rotWithShape="1">
          <a:blip r:embed="rId3">
            <a:alphaModFix/>
          </a:blip>
          <a:srcRect r="17725"/>
          <a:stretch/>
        </p:blipFill>
        <p:spPr>
          <a:xfrm>
            <a:off x="1947924" y="268499"/>
            <a:ext cx="7123500" cy="639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61144" y="1916832"/>
            <a:ext cx="6095031" cy="35283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long term strategy and the quick wins</a:t>
            </a:r>
          </a:p>
        </p:txBody>
      </p:sp>
      <p:pic>
        <p:nvPicPr>
          <p:cNvPr id="212" name="Shape 2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88123" y="1822669"/>
            <a:ext cx="2474913" cy="3743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2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512" y="1844824"/>
            <a:ext cx="3829276" cy="410445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008788" y="1772816"/>
            <a:ext cx="505208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latin typeface="Calibri" panose="020F0502020204030204" pitchFamily="34" charset="0"/>
              </a:rPr>
              <a:t>Making the Most </a:t>
            </a:r>
          </a:p>
          <a:p>
            <a:r>
              <a:rPr lang="en-GB" sz="4800" b="1" dirty="0" smtClean="0">
                <a:latin typeface="Calibri" panose="020F0502020204030204" pitchFamily="34" charset="0"/>
              </a:rPr>
              <a:t>of Metrics</a:t>
            </a:r>
            <a:endParaRPr lang="en-GB" sz="5400" b="1" dirty="0" smtClean="0">
              <a:latin typeface="Calibri" panose="020F0502020204030204" pitchFamily="34" charset="0"/>
            </a:endParaRPr>
          </a:p>
          <a:p>
            <a:endParaRPr lang="en-GB" sz="1800" b="1" dirty="0">
              <a:latin typeface="Calibri" panose="020F0502020204030204" pitchFamily="34" charset="0"/>
            </a:endParaRPr>
          </a:p>
          <a:p>
            <a:r>
              <a:rPr lang="en-GB" sz="4000" dirty="0" smtClean="0">
                <a:latin typeface="Calibri" panose="020F0502020204030204" pitchFamily="34" charset="0"/>
              </a:rPr>
              <a:t>How can we use our data to inform the project?</a:t>
            </a:r>
          </a:p>
          <a:p>
            <a:endParaRPr lang="en-GB" sz="3200" b="1" dirty="0" smtClean="0">
              <a:latin typeface="Calibri" panose="020F0502020204030204" pitchFamily="34" charset="0"/>
            </a:endParaRPr>
          </a:p>
          <a:p>
            <a:endParaRPr lang="en-GB" sz="4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22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" name="Shape 218"/>
          <p:cNvPicPr preferRelativeResize="0"/>
          <p:nvPr/>
        </p:nvPicPr>
        <p:blipFill rotWithShape="1">
          <a:blip r:embed="rId3">
            <a:alphaModFix/>
          </a:blip>
          <a:srcRect b="9043"/>
          <a:stretch/>
        </p:blipFill>
        <p:spPr>
          <a:xfrm>
            <a:off x="899591" y="3579916"/>
            <a:ext cx="3122417" cy="2242142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/>
          <p:nvPr/>
        </p:nvSpPr>
        <p:spPr>
          <a:xfrm>
            <a:off x="323528" y="1772816"/>
            <a:ext cx="8691063" cy="30100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6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Embedding within the </a:t>
            </a:r>
            <a:br>
              <a:rPr lang="en-GB" sz="6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GB" sz="6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Business School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04048" y="3753158"/>
            <a:ext cx="3257921" cy="206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White">
  <a:themeElements>
    <a:clrScheme name="3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M_University_of_Huddersfield (1)">
  <a:themeElements>
    <a:clrScheme name="dectemplat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Pink">
  <a:themeElements>
    <a:clrScheme name="Pi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Pink">
  <a:themeElements>
    <a:clrScheme name="1_Pi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432</Words>
  <Application>Microsoft Office PowerPoint</Application>
  <PresentationFormat>On-screen Show (4:3)</PresentationFormat>
  <Paragraphs>70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3_White</vt:lpstr>
      <vt:lpstr>Office Theme</vt:lpstr>
      <vt:lpstr>BM_University_of_Huddersfield (1)</vt:lpstr>
      <vt:lpstr>Pink</vt:lpstr>
      <vt:lpstr>1_Pink</vt:lpstr>
      <vt:lpstr>Online Reading Lists: Winning Over The Business School</vt:lpstr>
      <vt:lpstr>MyReading The background</vt:lpstr>
      <vt:lpstr>MyReading, an in-house system</vt:lpstr>
      <vt:lpstr>Chart showing MyReading use from Jan 2012 – April 2015</vt:lpstr>
      <vt:lpstr>New Business School Post</vt:lpstr>
      <vt:lpstr>PowerPoint Presentation</vt:lpstr>
      <vt:lpstr>The long term strategy and the quick wins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of a good presentation title….</dc:title>
  <dc:creator>Laura Williams</dc:creator>
  <cp:lastModifiedBy>Laura Williams</cp:lastModifiedBy>
  <cp:revision>10</cp:revision>
  <dcterms:modified xsi:type="dcterms:W3CDTF">2015-12-04T11:41:32Z</dcterms:modified>
</cp:coreProperties>
</file>