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61" r:id="rId4"/>
    <p:sldId id="263" r:id="rId5"/>
    <p:sldId id="265" r:id="rId6"/>
    <p:sldId id="262" r:id="rId7"/>
    <p:sldId id="264" r:id="rId8"/>
    <p:sldId id="259" r:id="rId9"/>
    <p:sldId id="258"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02" autoAdjust="0"/>
  </p:normalViewPr>
  <p:slideViewPr>
    <p:cSldViewPr snapToGrid="0">
      <p:cViewPr varScale="1">
        <p:scale>
          <a:sx n="57" d="100"/>
          <a:sy n="57" d="100"/>
        </p:scale>
        <p:origin x="1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7E05D-D021-4EAA-92CA-B507063BBF9F}" type="datetimeFigureOut">
              <a:rPr lang="en-GB" smtClean="0"/>
              <a:t>05/06/2015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AC2FA-5708-45A9-B759-146CCC5841CC}" type="slidenum">
              <a:rPr lang="en-GB" smtClean="0"/>
              <a:t>‹#›</a:t>
            </a:fld>
            <a:endParaRPr lang="en-GB"/>
          </a:p>
        </p:txBody>
      </p:sp>
    </p:spTree>
    <p:extLst>
      <p:ext uri="{BB962C8B-B14F-4D97-AF65-F5344CB8AC3E}">
        <p14:creationId xmlns:p14="http://schemas.microsoft.com/office/powerpoint/2010/main" val="170394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Preaching – rather ironic </a:t>
            </a:r>
            <a:r>
              <a:rPr lang="en-GB" dirty="0" err="1" smtClean="0"/>
              <a:t>lolz</a:t>
            </a:r>
            <a:r>
              <a:rPr lang="en-GB" dirty="0" smtClean="0"/>
              <a:t> :D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2</a:t>
            </a:fld>
            <a:endParaRPr lang="en-GB"/>
          </a:p>
        </p:txBody>
      </p:sp>
    </p:spTree>
    <p:extLst>
      <p:ext uri="{BB962C8B-B14F-4D97-AF65-F5344CB8AC3E}">
        <p14:creationId xmlns:p14="http://schemas.microsoft.com/office/powerpoint/2010/main" val="177474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Who –</a:t>
            </a:r>
            <a:r>
              <a:rPr lang="en-GB" baseline="0" dirty="0" smtClean="0"/>
              <a:t> knows who this is? (Philip Kotler) Who is familiar with his work? (Maybe not the best patron then) </a:t>
            </a:r>
            <a:endParaRPr lang="en-GB" dirty="0" smtClean="0"/>
          </a:p>
          <a:p>
            <a:endParaRPr lang="en-GB" dirty="0" smtClean="0"/>
          </a:p>
          <a:p>
            <a:r>
              <a:rPr lang="en-GB" dirty="0" smtClean="0"/>
              <a:t>Kardashians – marketing nothing. The ultimately meaningless marketing. </a:t>
            </a:r>
          </a:p>
          <a:p>
            <a:r>
              <a:rPr lang="en-GB" dirty="0" smtClean="0"/>
              <a:t>Patron saint of buzz marketing, viral marketing, self branding etc. Depicted with a </a:t>
            </a:r>
            <a:r>
              <a:rPr lang="en-GB" dirty="0" err="1" smtClean="0"/>
              <a:t>selfie</a:t>
            </a:r>
            <a:r>
              <a:rPr lang="en-GB" dirty="0" smtClean="0"/>
              <a:t> stick and plasma facial. </a:t>
            </a:r>
          </a:p>
          <a:p>
            <a:endParaRPr lang="en-GB" dirty="0" smtClean="0"/>
          </a:p>
          <a:p>
            <a:r>
              <a:rPr lang="en-GB" dirty="0" smtClean="0"/>
              <a:t>It’s not just marketing!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3</a:t>
            </a:fld>
            <a:endParaRPr lang="en-GB"/>
          </a:p>
        </p:txBody>
      </p:sp>
    </p:spTree>
    <p:extLst>
      <p:ext uri="{BB962C8B-B14F-4D97-AF65-F5344CB8AC3E}">
        <p14:creationId xmlns:p14="http://schemas.microsoft.com/office/powerpoint/2010/main" val="202961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Celebrities mirror the wider world. From a marketing perspective they are at the cutting edge – we can learn about social trends and fashions from them. </a:t>
            </a:r>
          </a:p>
          <a:p>
            <a:endParaRPr lang="en-GB" dirty="0" smtClean="0"/>
          </a:p>
          <a:p>
            <a:r>
              <a:rPr lang="en-GB" dirty="0" smtClean="0"/>
              <a:t>PEST – easy</a:t>
            </a:r>
            <a:r>
              <a:rPr lang="en-GB" baseline="0" dirty="0" smtClean="0"/>
              <a:t> to trend online but is there substance/change behind that. Builds into the IMC and new vs. old marketing debate. How influential is marketing? – Clearly lots of debate/ideas/conceptual narratives can be dealt with holistically and approachably via this. </a:t>
            </a:r>
            <a:endParaRPr lang="en-GB" dirty="0" smtClean="0"/>
          </a:p>
          <a:p>
            <a:endParaRPr lang="en-GB" dirty="0" smtClean="0"/>
          </a:p>
          <a:p>
            <a:r>
              <a:rPr lang="en-GB" dirty="0" smtClean="0"/>
              <a:t>News Review a successful example</a:t>
            </a:r>
            <a:r>
              <a:rPr lang="en-GB" baseline="0" dirty="0" smtClean="0"/>
              <a:t> of bringing this into the classroom – few responses first few weeks (Ebola example </a:t>
            </a:r>
            <a:r>
              <a:rPr lang="en-GB" baseline="0" dirty="0" err="1" smtClean="0"/>
              <a:t>lol</a:t>
            </a:r>
            <a:r>
              <a:rPr lang="en-GB" baseline="0" dirty="0" smtClean="0"/>
              <a:t>). But then picked up and having really original and detailed discussions by the end. </a:t>
            </a:r>
          </a:p>
          <a:p>
            <a:r>
              <a:rPr lang="en-GB" baseline="0" dirty="0" smtClean="0"/>
              <a:t>It enables students to bring in their knowledge/interests/sources.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4</a:t>
            </a:fld>
            <a:endParaRPr lang="en-GB"/>
          </a:p>
        </p:txBody>
      </p:sp>
    </p:spTree>
    <p:extLst>
      <p:ext uri="{BB962C8B-B14F-4D97-AF65-F5344CB8AC3E}">
        <p14:creationId xmlns:p14="http://schemas.microsoft.com/office/powerpoint/2010/main" val="289530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 Brown</a:t>
            </a:r>
          </a:p>
          <a:p>
            <a:r>
              <a:rPr lang="en-GB" dirty="0" smtClean="0"/>
              <a:t>Fred Talbot</a:t>
            </a:r>
          </a:p>
          <a:p>
            <a:r>
              <a:rPr lang="en-GB" dirty="0" smtClean="0"/>
              <a:t>Caitlyn</a:t>
            </a:r>
            <a:r>
              <a:rPr lang="en-GB" baseline="0" dirty="0" smtClean="0"/>
              <a:t> Jenner</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5</a:t>
            </a:fld>
            <a:endParaRPr lang="en-GB"/>
          </a:p>
        </p:txBody>
      </p:sp>
    </p:spTree>
    <p:extLst>
      <p:ext uri="{BB962C8B-B14F-4D97-AF65-F5344CB8AC3E}">
        <p14:creationId xmlns:p14="http://schemas.microsoft.com/office/powerpoint/2010/main" val="264001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examples of different models using Kardashians – BCG Box, Positioning map, 4P’s, Etc.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6</a:t>
            </a:fld>
            <a:endParaRPr lang="en-GB"/>
          </a:p>
        </p:txBody>
      </p:sp>
    </p:spTree>
    <p:extLst>
      <p:ext uri="{BB962C8B-B14F-4D97-AF65-F5344CB8AC3E}">
        <p14:creationId xmlns:p14="http://schemas.microsoft.com/office/powerpoint/2010/main" val="426084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Celebrity Endorsement Activity… Mock up some </a:t>
            </a:r>
            <a:r>
              <a:rPr lang="en-GB" smtClean="0"/>
              <a:t>fake adverts…</a:t>
            </a:r>
            <a:endParaRPr lang="en-GB"/>
          </a:p>
        </p:txBody>
      </p:sp>
      <p:sp>
        <p:nvSpPr>
          <p:cNvPr id="4" name="Slide Number Placeholder 3"/>
          <p:cNvSpPr>
            <a:spLocks noGrp="1"/>
          </p:cNvSpPr>
          <p:nvPr>
            <p:ph type="sldNum" sz="quarter" idx="10"/>
          </p:nvPr>
        </p:nvSpPr>
        <p:spPr/>
        <p:txBody>
          <a:bodyPr/>
          <a:lstStyle/>
          <a:p>
            <a:fld id="{853AC2FA-5708-45A9-B759-146CCC5841CC}" type="slidenum">
              <a:rPr lang="en-GB" smtClean="0"/>
              <a:t>7</a:t>
            </a:fld>
            <a:endParaRPr lang="en-GB"/>
          </a:p>
        </p:txBody>
      </p:sp>
    </p:spTree>
    <p:extLst>
      <p:ext uri="{BB962C8B-B14F-4D97-AF65-F5344CB8AC3E}">
        <p14:creationId xmlns:p14="http://schemas.microsoft.com/office/powerpoint/2010/main" val="419448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a:t>
            </a:r>
            <a:r>
              <a:rPr lang="en-GB" baseline="0" dirty="0" smtClean="0"/>
              <a:t> do the Illuminati example (again its no longer about religion – is now run by </a:t>
            </a:r>
            <a:r>
              <a:rPr lang="en-GB" baseline="0" dirty="0" err="1" smtClean="0"/>
              <a:t>Beyonce</a:t>
            </a:r>
            <a:r>
              <a:rPr lang="en-GB" baseline="0" dirty="0" smtClean="0"/>
              <a:t> and Jay-Z rather than the Jews). Joan Rivers was murdered by for exposing Michelle Obama as actually a man.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8</a:t>
            </a:fld>
            <a:endParaRPr lang="en-GB"/>
          </a:p>
        </p:txBody>
      </p:sp>
    </p:spTree>
    <p:extLst>
      <p:ext uri="{BB962C8B-B14F-4D97-AF65-F5344CB8AC3E}">
        <p14:creationId xmlns:p14="http://schemas.microsoft.com/office/powerpoint/2010/main" val="146298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like to propose Tanya Turner as our new VC. </a:t>
            </a:r>
            <a:endParaRPr lang="en-GB" dirty="0"/>
          </a:p>
        </p:txBody>
      </p:sp>
      <p:sp>
        <p:nvSpPr>
          <p:cNvPr id="4" name="Slide Number Placeholder 3"/>
          <p:cNvSpPr>
            <a:spLocks noGrp="1"/>
          </p:cNvSpPr>
          <p:nvPr>
            <p:ph type="sldNum" sz="quarter" idx="10"/>
          </p:nvPr>
        </p:nvSpPr>
        <p:spPr/>
        <p:txBody>
          <a:bodyPr/>
          <a:lstStyle/>
          <a:p>
            <a:fld id="{853AC2FA-5708-45A9-B759-146CCC5841CC}" type="slidenum">
              <a:rPr lang="en-GB" smtClean="0"/>
              <a:t>9</a:t>
            </a:fld>
            <a:endParaRPr lang="en-GB"/>
          </a:p>
        </p:txBody>
      </p:sp>
    </p:spTree>
    <p:extLst>
      <p:ext uri="{BB962C8B-B14F-4D97-AF65-F5344CB8AC3E}">
        <p14:creationId xmlns:p14="http://schemas.microsoft.com/office/powerpoint/2010/main" val="401674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I’m trying to do is keep relevant. Try to get students attention. We all know how difficult that is. This is a way of smuggling information out to them. Like a worming table in a </a:t>
            </a:r>
            <a:r>
              <a:rPr lang="en-GB" smtClean="0"/>
              <a:t>dog treat. </a:t>
            </a:r>
            <a:endParaRPr lang="en-GB"/>
          </a:p>
        </p:txBody>
      </p:sp>
      <p:sp>
        <p:nvSpPr>
          <p:cNvPr id="4" name="Slide Number Placeholder 3"/>
          <p:cNvSpPr>
            <a:spLocks noGrp="1"/>
          </p:cNvSpPr>
          <p:nvPr>
            <p:ph type="sldNum" sz="quarter" idx="10"/>
          </p:nvPr>
        </p:nvSpPr>
        <p:spPr/>
        <p:txBody>
          <a:bodyPr/>
          <a:lstStyle/>
          <a:p>
            <a:fld id="{853AC2FA-5708-45A9-B759-146CCC5841CC}" type="slidenum">
              <a:rPr lang="en-GB" smtClean="0"/>
              <a:t>10</a:t>
            </a:fld>
            <a:endParaRPr lang="en-GB"/>
          </a:p>
        </p:txBody>
      </p:sp>
    </p:spTree>
    <p:extLst>
      <p:ext uri="{BB962C8B-B14F-4D97-AF65-F5344CB8AC3E}">
        <p14:creationId xmlns:p14="http://schemas.microsoft.com/office/powerpoint/2010/main" val="388615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5D5E25-58A7-4A46-A6E0-F83DFEB61C46}"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33420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5E25-58A7-4A46-A6E0-F83DFEB61C46}"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44118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5E25-58A7-4A46-A6E0-F83DFEB61C46}"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377823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5E25-58A7-4A46-A6E0-F83DFEB61C46}"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10655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D5E25-58A7-4A46-A6E0-F83DFEB61C46}"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418754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D5E25-58A7-4A46-A6E0-F83DFEB61C46}" type="datetimeFigureOut">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143699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D5E25-58A7-4A46-A6E0-F83DFEB61C46}" type="datetimeFigureOut">
              <a:rPr lang="en-GB" smtClean="0"/>
              <a:t>05/06/2015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20269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5D5E25-58A7-4A46-A6E0-F83DFEB61C46}" type="datetimeFigureOut">
              <a:rPr lang="en-GB" smtClean="0"/>
              <a:t>05/06/2015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369444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5E25-58A7-4A46-A6E0-F83DFEB61C46}" type="datetimeFigureOut">
              <a:rPr lang="en-GB" smtClean="0"/>
              <a:t>05/06/2015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2262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5E25-58A7-4A46-A6E0-F83DFEB61C46}" type="datetimeFigureOut">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247480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5E25-58A7-4A46-A6E0-F83DFEB61C46}" type="datetimeFigureOut">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2170A-C1DE-4253-9837-C391C1F43749}" type="slidenum">
              <a:rPr lang="en-GB" smtClean="0"/>
              <a:t>‹#›</a:t>
            </a:fld>
            <a:endParaRPr lang="en-GB"/>
          </a:p>
        </p:txBody>
      </p:sp>
    </p:spTree>
    <p:extLst>
      <p:ext uri="{BB962C8B-B14F-4D97-AF65-F5344CB8AC3E}">
        <p14:creationId xmlns:p14="http://schemas.microsoft.com/office/powerpoint/2010/main" val="220742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D5E25-58A7-4A46-A6E0-F83DFEB61C46}" type="datetimeFigureOut">
              <a:rPr lang="en-GB" smtClean="0"/>
              <a:t>05/06/2015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2170A-C1DE-4253-9837-C391C1F43749}" type="slidenum">
              <a:rPr lang="en-GB" smtClean="0"/>
              <a:t>‹#›</a:t>
            </a:fld>
            <a:endParaRPr lang="en-GB"/>
          </a:p>
        </p:txBody>
      </p:sp>
    </p:spTree>
    <p:extLst>
      <p:ext uri="{BB962C8B-B14F-4D97-AF65-F5344CB8AC3E}">
        <p14:creationId xmlns:p14="http://schemas.microsoft.com/office/powerpoint/2010/main" val="11077360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Kar</a:t>
            </a:r>
            <a:r>
              <a:rPr lang="en-GB" dirty="0" smtClean="0">
                <a:solidFill>
                  <a:srgbClr val="FFC000"/>
                </a:solidFill>
              </a:rPr>
              <a:t>da</a:t>
            </a:r>
            <a:r>
              <a:rPr lang="en-GB" dirty="0" smtClean="0">
                <a:solidFill>
                  <a:srgbClr val="FFFF00"/>
                </a:solidFill>
              </a:rPr>
              <a:t>shi</a:t>
            </a:r>
            <a:r>
              <a:rPr lang="en-GB" dirty="0" smtClean="0">
                <a:solidFill>
                  <a:srgbClr val="00B050"/>
                </a:solidFill>
              </a:rPr>
              <a:t>an A</a:t>
            </a:r>
            <a:r>
              <a:rPr lang="en-GB" dirty="0" smtClean="0">
                <a:solidFill>
                  <a:srgbClr val="0070C0"/>
                </a:solidFill>
              </a:rPr>
              <a:t>na</a:t>
            </a:r>
            <a:r>
              <a:rPr lang="en-GB" dirty="0" smtClean="0">
                <a:solidFill>
                  <a:srgbClr val="7030A0"/>
                </a:solidFill>
              </a:rPr>
              <a:t>ly</a:t>
            </a:r>
            <a:r>
              <a:rPr lang="en-GB" dirty="0" smtClean="0">
                <a:solidFill>
                  <a:srgbClr val="CC00CC"/>
                </a:solidFill>
              </a:rPr>
              <a:t>sis</a:t>
            </a:r>
            <a:endParaRPr lang="en-GB" dirty="0">
              <a:solidFill>
                <a:srgbClr val="CC00CC"/>
              </a:solidFill>
            </a:endParaRPr>
          </a:p>
        </p:txBody>
      </p:sp>
      <p:sp>
        <p:nvSpPr>
          <p:cNvPr id="3" name="Subtitle 2"/>
          <p:cNvSpPr>
            <a:spLocks noGrp="1"/>
          </p:cNvSpPr>
          <p:nvPr>
            <p:ph type="subTitle" idx="1"/>
          </p:nvPr>
        </p:nvSpPr>
        <p:spPr/>
        <p:txBody>
          <a:bodyPr/>
          <a:lstStyle/>
          <a:p>
            <a:r>
              <a:rPr lang="en-GB" dirty="0" smtClean="0"/>
              <a:t>Using Celebrities in Teaching</a:t>
            </a:r>
            <a:endParaRPr lang="en-GB" dirty="0"/>
          </a:p>
        </p:txBody>
      </p:sp>
    </p:spTree>
    <p:extLst>
      <p:ext uri="{BB962C8B-B14F-4D97-AF65-F5344CB8AC3E}">
        <p14:creationId xmlns:p14="http://schemas.microsoft.com/office/powerpoint/2010/main" val="101687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98206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0015"/>
            <a:ext cx="6538443" cy="994172"/>
          </a:xfrm>
        </p:spPr>
        <p:txBody>
          <a:bodyPr/>
          <a:lstStyle/>
          <a:p>
            <a:r>
              <a:rPr lang="en-GB" dirty="0" smtClean="0">
                <a:solidFill>
                  <a:srgbClr val="FF0000"/>
                </a:solidFill>
              </a:rPr>
              <a:t>Patrons</a:t>
            </a:r>
            <a:endParaRPr lang="en-GB" dirty="0">
              <a:solidFill>
                <a:srgbClr val="FF0000"/>
              </a:solidFill>
            </a:endParaRPr>
          </a:p>
        </p:txBody>
      </p:sp>
      <p:sp>
        <p:nvSpPr>
          <p:cNvPr id="3" name="Content Placeholder 2"/>
          <p:cNvSpPr>
            <a:spLocks noGrp="1"/>
          </p:cNvSpPr>
          <p:nvPr>
            <p:ph idx="1"/>
          </p:nvPr>
        </p:nvSpPr>
        <p:spPr>
          <a:xfrm>
            <a:off x="628650" y="1681316"/>
            <a:ext cx="6538443" cy="3808657"/>
          </a:xfrm>
        </p:spPr>
        <p:txBody>
          <a:bodyPr/>
          <a:lstStyle/>
          <a:p>
            <a:r>
              <a:rPr lang="en-GB" dirty="0" smtClean="0"/>
              <a:t>St </a:t>
            </a:r>
            <a:r>
              <a:rPr lang="en-GB" dirty="0" err="1" smtClean="0"/>
              <a:t>Bernadino</a:t>
            </a:r>
            <a:r>
              <a:rPr lang="en-GB" dirty="0" smtClean="0"/>
              <a:t> of Siena (1380 – 1444)</a:t>
            </a:r>
          </a:p>
          <a:p>
            <a:pPr lvl="1"/>
            <a:r>
              <a:rPr lang="en-GB" dirty="0" smtClean="0"/>
              <a:t>Patron saint of advertisers and advertising, publicists and PR</a:t>
            </a:r>
          </a:p>
          <a:p>
            <a:pPr lvl="1"/>
            <a:r>
              <a:rPr lang="en-GB" dirty="0" smtClean="0"/>
              <a:t>His preaching </a:t>
            </a:r>
            <a:r>
              <a:rPr lang="en-GB" dirty="0"/>
              <a:t>was frequently directed against gambling, witchcraft, sodomy and </a:t>
            </a:r>
            <a:r>
              <a:rPr lang="en-GB" dirty="0" smtClean="0"/>
              <a:t>usury</a:t>
            </a:r>
          </a:p>
          <a:p>
            <a:pPr lvl="1"/>
            <a:r>
              <a:rPr lang="en-GB" dirty="0" smtClean="0"/>
              <a:t>Depicted with a three sided tablet representing the three bishoprics he turned down</a:t>
            </a:r>
            <a:endParaRPr lang="en-GB" dirty="0"/>
          </a:p>
        </p:txBody>
      </p:sp>
      <p:pic>
        <p:nvPicPr>
          <p:cNvPr id="4" name="Picture 3"/>
          <p:cNvPicPr>
            <a:picLocks noChangeAspect="1"/>
          </p:cNvPicPr>
          <p:nvPr/>
        </p:nvPicPr>
        <p:blipFill>
          <a:blip r:embed="rId3"/>
          <a:stretch>
            <a:fillRect/>
          </a:stretch>
        </p:blipFill>
        <p:spPr>
          <a:xfrm>
            <a:off x="7167092" y="426"/>
            <a:ext cx="1976907" cy="2823023"/>
          </a:xfrm>
          <a:prstGeom prst="rect">
            <a:avLst/>
          </a:prstGeom>
        </p:spPr>
      </p:pic>
      <p:sp>
        <p:nvSpPr>
          <p:cNvPr id="5" name="TextBox 4"/>
          <p:cNvSpPr txBox="1"/>
          <p:nvPr/>
        </p:nvSpPr>
        <p:spPr>
          <a:xfrm>
            <a:off x="7167091" y="3002549"/>
            <a:ext cx="1976907" cy="3108543"/>
          </a:xfrm>
          <a:prstGeom prst="rect">
            <a:avLst/>
          </a:prstGeom>
          <a:noFill/>
        </p:spPr>
        <p:txBody>
          <a:bodyPr wrap="square" rtlCol="0">
            <a:spAutoFit/>
          </a:bodyPr>
          <a:lstStyle/>
          <a:p>
            <a:r>
              <a:rPr lang="en-GB" sz="1400" i="1" dirty="0"/>
              <a:t>“Whenever you hear sodomy mentioned, each and every one of you spit on the ground and clean your mouth out as well. If they don't want to change their ways by any other means, maybe they will change when they're made fools of. Spit hard! Maybe the water of your spit will extinguish their fire.”</a:t>
            </a:r>
          </a:p>
        </p:txBody>
      </p:sp>
      <p:pic>
        <p:nvPicPr>
          <p:cNvPr id="6" name="Picture 5"/>
          <p:cNvPicPr>
            <a:picLocks noChangeAspect="1"/>
          </p:cNvPicPr>
          <p:nvPr/>
        </p:nvPicPr>
        <p:blipFill>
          <a:blip r:embed="rId4"/>
          <a:stretch>
            <a:fillRect/>
          </a:stretch>
        </p:blipFill>
        <p:spPr>
          <a:xfrm>
            <a:off x="628650" y="4667173"/>
            <a:ext cx="5970267" cy="1979857"/>
          </a:xfrm>
          <a:prstGeom prst="rect">
            <a:avLst/>
          </a:prstGeom>
        </p:spPr>
      </p:pic>
    </p:spTree>
    <p:extLst>
      <p:ext uri="{BB962C8B-B14F-4D97-AF65-F5344CB8AC3E}">
        <p14:creationId xmlns:p14="http://schemas.microsoft.com/office/powerpoint/2010/main" val="22559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8921" y="2610465"/>
            <a:ext cx="4114523" cy="2315496"/>
          </a:xfrm>
          <a:prstGeom prst="rect">
            <a:avLst/>
          </a:prstGeom>
        </p:spPr>
      </p:pic>
      <p:pic>
        <p:nvPicPr>
          <p:cNvPr id="5" name="Picture 4"/>
          <p:cNvPicPr>
            <a:picLocks noChangeAspect="1"/>
          </p:cNvPicPr>
          <p:nvPr/>
        </p:nvPicPr>
        <p:blipFill>
          <a:blip r:embed="rId4"/>
          <a:stretch>
            <a:fillRect/>
          </a:stretch>
        </p:blipFill>
        <p:spPr>
          <a:xfrm>
            <a:off x="151746" y="4243937"/>
            <a:ext cx="2429222" cy="2414500"/>
          </a:xfrm>
          <a:prstGeom prst="rect">
            <a:avLst/>
          </a:prstGeom>
        </p:spPr>
      </p:pic>
      <p:pic>
        <p:nvPicPr>
          <p:cNvPr id="6" name="Picture 5"/>
          <p:cNvPicPr>
            <a:picLocks noChangeAspect="1"/>
          </p:cNvPicPr>
          <p:nvPr/>
        </p:nvPicPr>
        <p:blipFill>
          <a:blip r:embed="rId5"/>
          <a:stretch>
            <a:fillRect/>
          </a:stretch>
        </p:blipFill>
        <p:spPr>
          <a:xfrm>
            <a:off x="5145597" y="190154"/>
            <a:ext cx="3846657" cy="2307994"/>
          </a:xfrm>
          <a:prstGeom prst="rect">
            <a:avLst/>
          </a:prstGeom>
        </p:spPr>
      </p:pic>
      <p:pic>
        <p:nvPicPr>
          <p:cNvPr id="7" name="Picture 6"/>
          <p:cNvPicPr>
            <a:picLocks noChangeAspect="1"/>
          </p:cNvPicPr>
          <p:nvPr/>
        </p:nvPicPr>
        <p:blipFill>
          <a:blip r:embed="rId6"/>
          <a:stretch>
            <a:fillRect/>
          </a:stretch>
        </p:blipFill>
        <p:spPr>
          <a:xfrm>
            <a:off x="151746" y="190154"/>
            <a:ext cx="2429222" cy="3494442"/>
          </a:xfrm>
          <a:prstGeom prst="rect">
            <a:avLst/>
          </a:prstGeom>
        </p:spPr>
      </p:pic>
      <p:pic>
        <p:nvPicPr>
          <p:cNvPr id="8" name="Picture 7"/>
          <p:cNvPicPr>
            <a:picLocks noChangeAspect="1"/>
          </p:cNvPicPr>
          <p:nvPr/>
        </p:nvPicPr>
        <p:blipFill>
          <a:blip r:embed="rId7"/>
          <a:stretch>
            <a:fillRect/>
          </a:stretch>
        </p:blipFill>
        <p:spPr>
          <a:xfrm>
            <a:off x="6971397" y="3252749"/>
            <a:ext cx="2031463" cy="3405688"/>
          </a:xfrm>
          <a:prstGeom prst="rect">
            <a:avLst/>
          </a:prstGeom>
        </p:spPr>
      </p:pic>
    </p:spTree>
    <p:extLst>
      <p:ext uri="{BB962C8B-B14F-4D97-AF65-F5344CB8AC3E}">
        <p14:creationId xmlns:p14="http://schemas.microsoft.com/office/powerpoint/2010/main" val="19950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Analysing</a:t>
            </a:r>
            <a:r>
              <a:rPr lang="en-GB" dirty="0" smtClean="0"/>
              <a:t> </a:t>
            </a:r>
            <a:endParaRPr lang="en-GB" dirty="0"/>
          </a:p>
        </p:txBody>
      </p:sp>
      <p:sp>
        <p:nvSpPr>
          <p:cNvPr id="3" name="Content Placeholder 2"/>
          <p:cNvSpPr>
            <a:spLocks noGrp="1"/>
          </p:cNvSpPr>
          <p:nvPr>
            <p:ph idx="1"/>
          </p:nvPr>
        </p:nvSpPr>
        <p:spPr>
          <a:xfrm>
            <a:off x="628651" y="1825624"/>
            <a:ext cx="4179324" cy="3999989"/>
          </a:xfrm>
        </p:spPr>
        <p:txBody>
          <a:bodyPr/>
          <a:lstStyle/>
          <a:p>
            <a:r>
              <a:rPr lang="en-GB" dirty="0" smtClean="0"/>
              <a:t>What is happening in the world this week?</a:t>
            </a:r>
          </a:p>
          <a:p>
            <a:pPr lvl="1"/>
            <a:r>
              <a:rPr lang="en-GB" dirty="0" smtClean="0"/>
              <a:t>What does this suggest in terms of wider PESTLE trends?</a:t>
            </a:r>
          </a:p>
          <a:p>
            <a:pPr lvl="1"/>
            <a:r>
              <a:rPr lang="en-GB" dirty="0" smtClean="0"/>
              <a:t>How might marketing respond to this? (opportunities and threats) </a:t>
            </a:r>
            <a:endParaRPr lang="en-GB" dirty="0"/>
          </a:p>
        </p:txBody>
      </p:sp>
      <p:pic>
        <p:nvPicPr>
          <p:cNvPr id="4" name="Picture 3"/>
          <p:cNvPicPr>
            <a:picLocks noChangeAspect="1"/>
          </p:cNvPicPr>
          <p:nvPr/>
        </p:nvPicPr>
        <p:blipFill>
          <a:blip r:embed="rId3"/>
          <a:stretch>
            <a:fillRect/>
          </a:stretch>
        </p:blipFill>
        <p:spPr>
          <a:xfrm>
            <a:off x="6548284" y="229124"/>
            <a:ext cx="2435942" cy="29231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910" y="3200352"/>
            <a:ext cx="3586316" cy="3562565"/>
          </a:xfrm>
          <a:prstGeom prst="rect">
            <a:avLst/>
          </a:prstGeom>
        </p:spPr>
      </p:pic>
    </p:spTree>
    <p:extLst>
      <p:ext uri="{BB962C8B-B14F-4D97-AF65-F5344CB8AC3E}">
        <p14:creationId xmlns:p14="http://schemas.microsoft.com/office/powerpoint/2010/main" val="416391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Applying</a:t>
            </a:r>
            <a:r>
              <a:rPr lang="en-GB" dirty="0" smtClean="0">
                <a:solidFill>
                  <a:srgbClr val="FFC000"/>
                </a:solidFill>
              </a:rPr>
              <a:t> </a:t>
            </a:r>
            <a:endParaRPr lang="en-GB" dirty="0">
              <a:solidFill>
                <a:srgbClr val="FFC000"/>
              </a:solidFill>
            </a:endParaRPr>
          </a:p>
        </p:txBody>
      </p:sp>
      <p:sp>
        <p:nvSpPr>
          <p:cNvPr id="3" name="Content Placeholder 2"/>
          <p:cNvSpPr>
            <a:spLocks noGrp="1"/>
          </p:cNvSpPr>
          <p:nvPr>
            <p:ph idx="1"/>
          </p:nvPr>
        </p:nvSpPr>
        <p:spPr>
          <a:xfrm>
            <a:off x="628650" y="2161381"/>
            <a:ext cx="4434417" cy="748242"/>
          </a:xfrm>
        </p:spPr>
        <p:txBody>
          <a:bodyPr/>
          <a:lstStyle/>
          <a:p>
            <a:r>
              <a:rPr lang="en-GB" dirty="0" smtClean="0"/>
              <a:t>Brand </a:t>
            </a:r>
            <a:r>
              <a:rPr lang="en-GB" dirty="0"/>
              <a:t>Rehabilitation </a:t>
            </a:r>
            <a:endParaRPr lang="en-GB" dirty="0"/>
          </a:p>
        </p:txBody>
      </p:sp>
      <p:sp>
        <p:nvSpPr>
          <p:cNvPr id="4" name="TextBox 3"/>
          <p:cNvSpPr txBox="1"/>
          <p:nvPr/>
        </p:nvSpPr>
        <p:spPr>
          <a:xfrm>
            <a:off x="628650" y="4876800"/>
            <a:ext cx="3471333"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Rebranding</a:t>
            </a:r>
            <a:endParaRPr lang="en-GB" sz="2800" dirty="0"/>
          </a:p>
        </p:txBody>
      </p:sp>
      <p:sp>
        <p:nvSpPr>
          <p:cNvPr id="5" name="TextBox 4"/>
          <p:cNvSpPr txBox="1"/>
          <p:nvPr/>
        </p:nvSpPr>
        <p:spPr>
          <a:xfrm>
            <a:off x="628650" y="3458630"/>
            <a:ext cx="3689350"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Brand Sustainability</a:t>
            </a:r>
            <a:endParaRPr lang="en-GB" sz="2800" dirty="0"/>
          </a:p>
        </p:txBody>
      </p:sp>
      <p:pic>
        <p:nvPicPr>
          <p:cNvPr id="6" name="Picture 5"/>
          <p:cNvPicPr>
            <a:picLocks noChangeAspect="1"/>
          </p:cNvPicPr>
          <p:nvPr/>
        </p:nvPicPr>
        <p:blipFill>
          <a:blip r:embed="rId3"/>
          <a:stretch>
            <a:fillRect/>
          </a:stretch>
        </p:blipFill>
        <p:spPr>
          <a:xfrm>
            <a:off x="4553215" y="47757"/>
            <a:ext cx="1857375" cy="2466975"/>
          </a:xfrm>
          <a:prstGeom prst="rect">
            <a:avLst/>
          </a:prstGeom>
        </p:spPr>
      </p:pic>
      <p:pic>
        <p:nvPicPr>
          <p:cNvPr id="7" name="Picture 6"/>
          <p:cNvPicPr>
            <a:picLocks noChangeAspect="1"/>
          </p:cNvPicPr>
          <p:nvPr/>
        </p:nvPicPr>
        <p:blipFill>
          <a:blip r:embed="rId4"/>
          <a:stretch>
            <a:fillRect/>
          </a:stretch>
        </p:blipFill>
        <p:spPr>
          <a:xfrm>
            <a:off x="5806535" y="575734"/>
            <a:ext cx="2985174" cy="1936618"/>
          </a:xfrm>
          <a:prstGeom prst="rect">
            <a:avLst/>
          </a:prstGeom>
        </p:spPr>
      </p:pic>
      <p:pic>
        <p:nvPicPr>
          <p:cNvPr id="8" name="Picture 7"/>
          <p:cNvPicPr>
            <a:picLocks noChangeAspect="1"/>
          </p:cNvPicPr>
          <p:nvPr/>
        </p:nvPicPr>
        <p:blipFill>
          <a:blip r:embed="rId5"/>
          <a:stretch>
            <a:fillRect/>
          </a:stretch>
        </p:blipFill>
        <p:spPr>
          <a:xfrm>
            <a:off x="4572000" y="2611042"/>
            <a:ext cx="2133600" cy="2133600"/>
          </a:xfrm>
          <a:prstGeom prst="rect">
            <a:avLst/>
          </a:prstGeom>
        </p:spPr>
      </p:pic>
      <p:pic>
        <p:nvPicPr>
          <p:cNvPr id="9" name="Picture 8"/>
          <p:cNvPicPr>
            <a:picLocks noChangeAspect="1"/>
          </p:cNvPicPr>
          <p:nvPr/>
        </p:nvPicPr>
        <p:blipFill>
          <a:blip r:embed="rId6"/>
          <a:stretch>
            <a:fillRect/>
          </a:stretch>
        </p:blipFill>
        <p:spPr>
          <a:xfrm>
            <a:off x="5806536" y="2758145"/>
            <a:ext cx="2985174" cy="1986498"/>
          </a:xfrm>
          <a:prstGeom prst="rect">
            <a:avLst/>
          </a:prstGeom>
        </p:spPr>
      </p:pic>
      <p:pic>
        <p:nvPicPr>
          <p:cNvPr id="11" name="Picture 10"/>
          <p:cNvPicPr>
            <a:picLocks noChangeAspect="1"/>
          </p:cNvPicPr>
          <p:nvPr/>
        </p:nvPicPr>
        <p:blipFill>
          <a:blip r:embed="rId7"/>
          <a:stretch>
            <a:fillRect/>
          </a:stretch>
        </p:blipFill>
        <p:spPr>
          <a:xfrm>
            <a:off x="4572000" y="3971270"/>
            <a:ext cx="3810000" cy="2857500"/>
          </a:xfrm>
          <a:prstGeom prst="rect">
            <a:avLst/>
          </a:prstGeom>
        </p:spPr>
      </p:pic>
      <p:pic>
        <p:nvPicPr>
          <p:cNvPr id="12" name="Picture 11"/>
          <p:cNvPicPr>
            <a:picLocks noChangeAspect="1"/>
          </p:cNvPicPr>
          <p:nvPr/>
        </p:nvPicPr>
        <p:blipFill>
          <a:blip r:embed="rId8"/>
          <a:stretch>
            <a:fillRect/>
          </a:stretch>
        </p:blipFill>
        <p:spPr>
          <a:xfrm>
            <a:off x="5947388" y="2824440"/>
            <a:ext cx="2844321" cy="3992029"/>
          </a:xfrm>
          <a:prstGeom prst="rect">
            <a:avLst/>
          </a:prstGeom>
        </p:spPr>
      </p:pic>
    </p:spTree>
    <p:extLst>
      <p:ext uri="{BB962C8B-B14F-4D97-AF65-F5344CB8AC3E}">
        <p14:creationId xmlns:p14="http://schemas.microsoft.com/office/powerpoint/2010/main" val="371762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Modelling</a:t>
            </a:r>
            <a:endParaRPr lang="en-GB" dirty="0">
              <a:solidFill>
                <a:srgbClr val="00B050"/>
              </a:solidFill>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1514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Problem Solving</a:t>
            </a:r>
            <a:endParaRPr lang="en-GB" dirty="0">
              <a:solidFill>
                <a:srgbClr val="00B0F0"/>
              </a:solidFill>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6098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4218"/>
            <a:ext cx="7886700" cy="1325563"/>
          </a:xfrm>
        </p:spPr>
        <p:txBody>
          <a:bodyPr/>
          <a:lstStyle/>
          <a:p>
            <a:r>
              <a:rPr lang="en-GB" dirty="0" smtClean="0">
                <a:solidFill>
                  <a:srgbClr val="0070C0"/>
                </a:solidFill>
              </a:rPr>
              <a:t>Sourcing</a:t>
            </a:r>
            <a:endParaRPr lang="en-GB" dirty="0">
              <a:solidFill>
                <a:srgbClr val="0070C0"/>
              </a:solidFill>
            </a:endParaRPr>
          </a:p>
        </p:txBody>
      </p:sp>
      <p:sp>
        <p:nvSpPr>
          <p:cNvPr id="3" name="Content Placeholder 2"/>
          <p:cNvSpPr>
            <a:spLocks noGrp="1"/>
          </p:cNvSpPr>
          <p:nvPr>
            <p:ph idx="1"/>
          </p:nvPr>
        </p:nvSpPr>
        <p:spPr>
          <a:xfrm>
            <a:off x="628649" y="2252134"/>
            <a:ext cx="8041217" cy="2912534"/>
          </a:xfrm>
        </p:spPr>
        <p:txBody>
          <a:bodyPr>
            <a:normAutofit/>
          </a:bodyPr>
          <a:lstStyle/>
          <a:p>
            <a:r>
              <a:rPr lang="en-GB" dirty="0" smtClean="0"/>
              <a:t>A concerned friend told us: </a:t>
            </a:r>
            <a:r>
              <a:rPr lang="en-GB" i="1" dirty="0" smtClean="0">
                <a:solidFill>
                  <a:srgbClr val="0070C0"/>
                </a:solidFill>
              </a:rPr>
              <a:t>“She’s losing sleep over Brad and </a:t>
            </a:r>
            <a:r>
              <a:rPr lang="en-GB" i="1" dirty="0" err="1" smtClean="0">
                <a:solidFill>
                  <a:srgbClr val="0070C0"/>
                </a:solidFill>
              </a:rPr>
              <a:t>Ange’s</a:t>
            </a:r>
            <a:r>
              <a:rPr lang="en-GB" i="1" dirty="0" smtClean="0">
                <a:solidFill>
                  <a:srgbClr val="0070C0"/>
                </a:solidFill>
              </a:rPr>
              <a:t> upcoming wedding. She’s not eating, she’s been drinking to much and she’s spending increasing amounts of time rattling around the grounds of her $15m Beverly Hills mansion.” </a:t>
            </a:r>
          </a:p>
          <a:p>
            <a:r>
              <a:rPr lang="en-GB" dirty="0" smtClean="0"/>
              <a:t>Reliability, Validity, Reputation, Independence, Triangulation, Conflicts of interest…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268" y="4790356"/>
            <a:ext cx="1924472" cy="1940644"/>
          </a:xfrm>
          <a:prstGeom prst="rect">
            <a:avLst/>
          </a:prstGeom>
        </p:spPr>
      </p:pic>
      <p:pic>
        <p:nvPicPr>
          <p:cNvPr id="5" name="Picture 4"/>
          <p:cNvPicPr>
            <a:picLocks noChangeAspect="1"/>
          </p:cNvPicPr>
          <p:nvPr/>
        </p:nvPicPr>
        <p:blipFill>
          <a:blip r:embed="rId4"/>
          <a:stretch>
            <a:fillRect/>
          </a:stretch>
        </p:blipFill>
        <p:spPr>
          <a:xfrm>
            <a:off x="7406754" y="158750"/>
            <a:ext cx="1561986" cy="2093383"/>
          </a:xfrm>
          <a:prstGeom prst="rect">
            <a:avLst/>
          </a:prstGeom>
        </p:spPr>
      </p:pic>
      <p:pic>
        <p:nvPicPr>
          <p:cNvPr id="6" name="Picture 5"/>
          <p:cNvPicPr>
            <a:picLocks noChangeAspect="1"/>
          </p:cNvPicPr>
          <p:nvPr/>
        </p:nvPicPr>
        <p:blipFill>
          <a:blip r:embed="rId5"/>
          <a:stretch>
            <a:fillRect/>
          </a:stretch>
        </p:blipFill>
        <p:spPr>
          <a:xfrm>
            <a:off x="5730318" y="158750"/>
            <a:ext cx="1534082" cy="2093383"/>
          </a:xfrm>
          <a:prstGeom prst="rect">
            <a:avLst/>
          </a:prstGeom>
        </p:spPr>
      </p:pic>
      <p:pic>
        <p:nvPicPr>
          <p:cNvPr id="7" name="Picture 6"/>
          <p:cNvPicPr>
            <a:picLocks noChangeAspect="1"/>
          </p:cNvPicPr>
          <p:nvPr/>
        </p:nvPicPr>
        <p:blipFill>
          <a:blip r:embed="rId6"/>
          <a:stretch>
            <a:fillRect/>
          </a:stretch>
        </p:blipFill>
        <p:spPr>
          <a:xfrm>
            <a:off x="2997164" y="158750"/>
            <a:ext cx="2590800" cy="1762125"/>
          </a:xfrm>
          <a:prstGeom prst="rect">
            <a:avLst/>
          </a:prstGeom>
        </p:spPr>
      </p:pic>
    </p:spTree>
    <p:extLst>
      <p:ext uri="{BB962C8B-B14F-4D97-AF65-F5344CB8AC3E}">
        <p14:creationId xmlns:p14="http://schemas.microsoft.com/office/powerpoint/2010/main" val="122447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C00CC"/>
                </a:solidFill>
              </a:rPr>
              <a:t>Inspiration</a:t>
            </a:r>
            <a:endParaRPr lang="en-GB" dirty="0">
              <a:solidFill>
                <a:srgbClr val="CC00CC"/>
              </a:solidFill>
            </a:endParaRPr>
          </a:p>
        </p:txBody>
      </p:sp>
      <p:sp>
        <p:nvSpPr>
          <p:cNvPr id="3" name="Content Placeholder 2"/>
          <p:cNvSpPr>
            <a:spLocks noGrp="1"/>
          </p:cNvSpPr>
          <p:nvPr>
            <p:ph idx="1"/>
          </p:nvPr>
        </p:nvSpPr>
        <p:spPr>
          <a:xfrm>
            <a:off x="628650" y="1825625"/>
            <a:ext cx="4349750" cy="4351338"/>
          </a:xfrm>
        </p:spPr>
        <p:txBody>
          <a:bodyPr/>
          <a:lstStyle/>
          <a:p>
            <a:r>
              <a:rPr lang="en-GB" dirty="0" smtClean="0"/>
              <a:t>Living the brand</a:t>
            </a:r>
          </a:p>
          <a:p>
            <a:r>
              <a:rPr lang="en-GB" dirty="0" smtClean="0"/>
              <a:t>Selling yourself</a:t>
            </a:r>
          </a:p>
          <a:p>
            <a:r>
              <a:rPr lang="en-GB" dirty="0" smtClean="0"/>
              <a:t>Aspiring </a:t>
            </a:r>
          </a:p>
          <a:p>
            <a:r>
              <a:rPr lang="en-GB" dirty="0" smtClean="0"/>
              <a:t>Keep on Trying </a:t>
            </a:r>
            <a:endParaRPr lang="en-GB" dirty="0"/>
          </a:p>
        </p:txBody>
      </p:sp>
      <p:pic>
        <p:nvPicPr>
          <p:cNvPr id="4" name="Picture 3"/>
          <p:cNvPicPr>
            <a:picLocks noChangeAspect="1"/>
          </p:cNvPicPr>
          <p:nvPr/>
        </p:nvPicPr>
        <p:blipFill>
          <a:blip r:embed="rId3"/>
          <a:stretch>
            <a:fillRect/>
          </a:stretch>
        </p:blipFill>
        <p:spPr>
          <a:xfrm>
            <a:off x="5144809" y="1441781"/>
            <a:ext cx="3846262" cy="2559513"/>
          </a:xfrm>
          <a:prstGeom prst="rect">
            <a:avLst/>
          </a:prstGeom>
        </p:spPr>
      </p:pic>
      <p:pic>
        <p:nvPicPr>
          <p:cNvPr id="5" name="Picture 4"/>
          <p:cNvPicPr>
            <a:picLocks noChangeAspect="1"/>
          </p:cNvPicPr>
          <p:nvPr/>
        </p:nvPicPr>
        <p:blipFill>
          <a:blip r:embed="rId4"/>
          <a:stretch>
            <a:fillRect/>
          </a:stretch>
        </p:blipFill>
        <p:spPr>
          <a:xfrm>
            <a:off x="5144809" y="4136229"/>
            <a:ext cx="3846262" cy="2557921"/>
          </a:xfrm>
          <a:prstGeom prst="rect">
            <a:avLst/>
          </a:prstGeom>
        </p:spPr>
      </p:pic>
      <p:pic>
        <p:nvPicPr>
          <p:cNvPr id="6" name="Picture 5"/>
          <p:cNvPicPr>
            <a:picLocks noChangeAspect="1"/>
          </p:cNvPicPr>
          <p:nvPr/>
        </p:nvPicPr>
        <p:blipFill>
          <a:blip r:embed="rId5"/>
          <a:stretch>
            <a:fillRect/>
          </a:stretch>
        </p:blipFill>
        <p:spPr>
          <a:xfrm>
            <a:off x="304800" y="4136229"/>
            <a:ext cx="4538133" cy="2556482"/>
          </a:xfrm>
          <a:prstGeom prst="rect">
            <a:avLst/>
          </a:prstGeom>
        </p:spPr>
      </p:pic>
    </p:spTree>
    <p:extLst>
      <p:ext uri="{BB962C8B-B14F-4D97-AF65-F5344CB8AC3E}">
        <p14:creationId xmlns:p14="http://schemas.microsoft.com/office/powerpoint/2010/main" val="41859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552</Words>
  <Application>Microsoft Office PowerPoint</Application>
  <PresentationFormat>On-screen Show (4:3)</PresentationFormat>
  <Paragraphs>56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Kardashian Analysis</vt:lpstr>
      <vt:lpstr>Patrons</vt:lpstr>
      <vt:lpstr>PowerPoint Presentation</vt:lpstr>
      <vt:lpstr>Analysing </vt:lpstr>
      <vt:lpstr>Applying </vt:lpstr>
      <vt:lpstr>Modelling</vt:lpstr>
      <vt:lpstr>Problem Solving</vt:lpstr>
      <vt:lpstr>Sourcing</vt:lpstr>
      <vt:lpstr>Inspiration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Kardashian Analysis</dc:title>
  <dc:creator>Brendan Canavan</dc:creator>
  <cp:lastModifiedBy>Brendan Canavan</cp:lastModifiedBy>
  <cp:revision>20</cp:revision>
  <dcterms:created xsi:type="dcterms:W3CDTF">2015-04-19T10:09:44Z</dcterms:created>
  <dcterms:modified xsi:type="dcterms:W3CDTF">2015-06-05T19:34:06Z</dcterms:modified>
</cp:coreProperties>
</file>