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57" r:id="rId15"/>
    <p:sldId id="258" r:id="rId16"/>
    <p:sldId id="284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5" r:id="rId4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78366" autoAdjust="0"/>
  </p:normalViewPr>
  <p:slideViewPr>
    <p:cSldViewPr>
      <p:cViewPr varScale="1">
        <p:scale>
          <a:sx n="72" d="100"/>
          <a:sy n="72" d="100"/>
        </p:scale>
        <p:origin x="21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Google%20Drive\_Inforum\loan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Google%20Drive\_Inforum\loan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Google%20Drive\_Inforum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Google%20Drive\_Inforum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AppData\Local\Microsoft\Windows\Temporary%20Internet%20Files\Content.Outlook\CPBD44JZ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AppData\Local\Microsoft\Windows\Temporary%20Internet%20Files\Content.Outlook\CPBD44JZ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AppData\Local\Microsoft\Windows\Temporary%20Internet%20Files\Content.Outlook\CPBD44JZ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ln w="63500"/>
          </c:spPr>
          <c:cat>
            <c:numRef>
              <c:f>Sheet1!$A$2:$A$17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12172</c:v>
                </c:pt>
                <c:pt idx="1">
                  <c:v>12350</c:v>
                </c:pt>
                <c:pt idx="2">
                  <c:v>12843</c:v>
                </c:pt>
                <c:pt idx="3">
                  <c:v>11822</c:v>
                </c:pt>
                <c:pt idx="4">
                  <c:v>12487</c:v>
                </c:pt>
                <c:pt idx="5">
                  <c:v>12242</c:v>
                </c:pt>
                <c:pt idx="6">
                  <c:v>12605</c:v>
                </c:pt>
                <c:pt idx="7">
                  <c:v>13149</c:v>
                </c:pt>
                <c:pt idx="8">
                  <c:v>13647</c:v>
                </c:pt>
                <c:pt idx="9">
                  <c:v>13565</c:v>
                </c:pt>
                <c:pt idx="10">
                  <c:v>13455</c:v>
                </c:pt>
                <c:pt idx="11">
                  <c:v>14224</c:v>
                </c:pt>
                <c:pt idx="12">
                  <c:v>14431</c:v>
                </c:pt>
                <c:pt idx="13">
                  <c:v>14464</c:v>
                </c:pt>
                <c:pt idx="14">
                  <c:v>14310</c:v>
                </c:pt>
                <c:pt idx="15">
                  <c:v>14156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797088"/>
        <c:axId val="434318928"/>
      </c:areaChart>
      <c:catAx>
        <c:axId val="4337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34318928"/>
        <c:crosses val="autoZero"/>
        <c:auto val="1"/>
        <c:lblAlgn val="ctr"/>
        <c:lblOffset val="100"/>
        <c:noMultiLvlLbl val="0"/>
      </c:catAx>
      <c:valAx>
        <c:axId val="434318928"/>
        <c:scaling>
          <c:orientation val="minMax"/>
          <c:max val="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33797088"/>
        <c:crosses val="autoZero"/>
        <c:crossBetween val="midCat"/>
        <c:majorUnit val="5000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rendline>
            <c:spPr>
              <a:ln w="101600">
                <a:solidFill>
                  <a:srgbClr val="FF000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Sheet1!$A$1:$A$17</c:f>
              <c:numCache>
                <c:formatCode>General</c:formatCode>
                <c:ptCount val="17"/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26.047239566217549</c:v>
                </c:pt>
                <c:pt idx="1">
                  <c:v>23.409473684210525</c:v>
                </c:pt>
                <c:pt idx="2">
                  <c:v>23.583664252900412</c:v>
                </c:pt>
                <c:pt idx="3">
                  <c:v>24.040263914735199</c:v>
                </c:pt>
                <c:pt idx="4">
                  <c:v>21.2639545126932</c:v>
                </c:pt>
                <c:pt idx="5">
                  <c:v>21.341447475902626</c:v>
                </c:pt>
                <c:pt idx="6">
                  <c:v>19.977231257437523</c:v>
                </c:pt>
                <c:pt idx="7">
                  <c:v>19.973534109057724</c:v>
                </c:pt>
                <c:pt idx="8">
                  <c:v>20.479152927383289</c:v>
                </c:pt>
                <c:pt idx="9">
                  <c:v>19.525691116844833</c:v>
                </c:pt>
                <c:pt idx="10">
                  <c:v>19.144630248978043</c:v>
                </c:pt>
                <c:pt idx="11">
                  <c:v>17.973565804274465</c:v>
                </c:pt>
                <c:pt idx="12">
                  <c:v>17.69260619499688</c:v>
                </c:pt>
                <c:pt idx="13">
                  <c:v>17.11317754424779</c:v>
                </c:pt>
                <c:pt idx="14">
                  <c:v>16.516561844863727</c:v>
                </c:pt>
                <c:pt idx="15">
                  <c:v>16.026207968352644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017392"/>
        <c:axId val="434017776"/>
      </c:areaChart>
      <c:catAx>
        <c:axId val="43401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34017776"/>
        <c:crosses val="autoZero"/>
        <c:auto val="1"/>
        <c:lblAlgn val="ctr"/>
        <c:lblOffset val="100"/>
        <c:tickLblSkip val="1"/>
        <c:noMultiLvlLbl val="0"/>
      </c:catAx>
      <c:valAx>
        <c:axId val="43401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34017392"/>
        <c:crossesAt val="1"/>
        <c:crossBetween val="midCat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numRef>
              <c:f>Sheet1!$B$39:$B$48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Sheet1!$F$39:$F$48</c:f>
              <c:numCache>
                <c:formatCode>General</c:formatCode>
                <c:ptCount val="10"/>
                <c:pt idx="0">
                  <c:v>3.5050823694356824E-2</c:v>
                </c:pt>
                <c:pt idx="1">
                  <c:v>8.8912256104685158E-2</c:v>
                </c:pt>
                <c:pt idx="2">
                  <c:v>0.17876551220699174</c:v>
                </c:pt>
                <c:pt idx="3">
                  <c:v>0.40597014925373132</c:v>
                </c:pt>
                <c:pt idx="4">
                  <c:v>0.49959976519558214</c:v>
                </c:pt>
                <c:pt idx="5">
                  <c:v>0.58959781006527701</c:v>
                </c:pt>
                <c:pt idx="6">
                  <c:v>0.70484423755691006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34091584"/>
        <c:axId val="434091968"/>
      </c:barChart>
      <c:catAx>
        <c:axId val="4340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091968"/>
        <c:crosses val="autoZero"/>
        <c:auto val="1"/>
        <c:lblAlgn val="ctr"/>
        <c:lblOffset val="100"/>
        <c:noMultiLvlLbl val="0"/>
      </c:catAx>
      <c:valAx>
        <c:axId val="434091968"/>
        <c:scaling>
          <c:orientation val="minMax"/>
          <c:max val="1"/>
        </c:scaling>
        <c:delete val="0"/>
        <c:axPos val="l"/>
        <c:majorGridlines>
          <c:spPr>
            <a:ln w="222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09158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numRef>
              <c:f>Sheet1!$A$31:$A$38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Sheet1!$B$31:$B$38</c:f>
              <c:numCache>
                <c:formatCode>General</c:formatCode>
                <c:ptCount val="8"/>
                <c:pt idx="0">
                  <c:v>1.35147797639911</c:v>
                </c:pt>
                <c:pt idx="1">
                  <c:v>1.4765187768675501</c:v>
                </c:pt>
                <c:pt idx="2">
                  <c:v>5.0319909884539697</c:v>
                </c:pt>
                <c:pt idx="3">
                  <c:v>5.507817919846298</c:v>
                </c:pt>
                <c:pt idx="4">
                  <c:v>9.4621499263002953</c:v>
                </c:pt>
                <c:pt idx="5">
                  <c:v>19.417054580797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34182624"/>
        <c:axId val="434183008"/>
      </c:barChart>
      <c:catAx>
        <c:axId val="4341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183008"/>
        <c:crosses val="autoZero"/>
        <c:auto val="1"/>
        <c:lblAlgn val="ctr"/>
        <c:lblOffset val="100"/>
        <c:noMultiLvlLbl val="0"/>
      </c:catAx>
      <c:valAx>
        <c:axId val="434183008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18262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386499</c:v>
                </c:pt>
                <c:pt idx="1">
                  <c:v>398500</c:v>
                </c:pt>
                <c:pt idx="2">
                  <c:v>388103</c:v>
                </c:pt>
                <c:pt idx="3">
                  <c:v>363296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Ebooks 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64177</c:v>
                </c:pt>
                <c:pt idx="1">
                  <c:v>88441</c:v>
                </c:pt>
                <c:pt idx="2">
                  <c:v>401963</c:v>
                </c:pt>
                <c:pt idx="3">
                  <c:v>484805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619408"/>
        <c:axId val="434621864"/>
      </c:barChart>
      <c:catAx>
        <c:axId val="43461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621864"/>
        <c:crosses val="autoZero"/>
        <c:auto val="1"/>
        <c:lblAlgn val="ctr"/>
        <c:lblOffset val="100"/>
        <c:noMultiLvlLbl val="0"/>
      </c:catAx>
      <c:valAx>
        <c:axId val="4346218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434619408"/>
        <c:crosses val="autoZero"/>
        <c:crossBetween val="between"/>
        <c:majorUnit val="2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386499</c:v>
                </c:pt>
                <c:pt idx="1">
                  <c:v>398500</c:v>
                </c:pt>
                <c:pt idx="2">
                  <c:v>388103</c:v>
                </c:pt>
                <c:pt idx="3">
                  <c:v>363296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Ebooks 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64177</c:v>
                </c:pt>
                <c:pt idx="1">
                  <c:v>88441</c:v>
                </c:pt>
                <c:pt idx="2">
                  <c:v>401963</c:v>
                </c:pt>
                <c:pt idx="3">
                  <c:v>484805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752512"/>
        <c:axId val="342752904"/>
      </c:barChart>
      <c:catAx>
        <c:axId val="34275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2"/>
                </a:solidFill>
              </a:defRPr>
            </a:pPr>
            <a:endParaRPr lang="en-US"/>
          </a:p>
        </c:txPr>
        <c:crossAx val="342752904"/>
        <c:crosses val="autoZero"/>
        <c:auto val="1"/>
        <c:lblAlgn val="ctr"/>
        <c:lblOffset val="100"/>
        <c:noMultiLvlLbl val="0"/>
      </c:catAx>
      <c:valAx>
        <c:axId val="342752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2"/>
                </a:solidFill>
              </a:defRPr>
            </a:pPr>
            <a:endParaRPr lang="en-US"/>
          </a:p>
        </c:txPr>
        <c:crossAx val="34275251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cat>
            <c:strRef>
              <c:f>Sheet1!$B$4:$E$4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1330</c:v>
                </c:pt>
                <c:pt idx="1">
                  <c:v>963</c:v>
                </c:pt>
                <c:pt idx="2">
                  <c:v>3839</c:v>
                </c:pt>
                <c:pt idx="3">
                  <c:v>537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E-journals</c:v>
                </c:pt>
              </c:strCache>
            </c:strRef>
          </c:tx>
          <c:invertIfNegative val="0"/>
          <c:cat>
            <c:strRef>
              <c:f>Sheet1!$B$4:$E$4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47923</c:v>
                </c:pt>
                <c:pt idx="1">
                  <c:v>60731</c:v>
                </c:pt>
                <c:pt idx="2">
                  <c:v>64499</c:v>
                </c:pt>
                <c:pt idx="3">
                  <c:v>51779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753688"/>
        <c:axId val="342754080"/>
      </c:barChart>
      <c:catAx>
        <c:axId val="342753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2"/>
                </a:solidFill>
              </a:defRPr>
            </a:pPr>
            <a:endParaRPr lang="en-US"/>
          </a:p>
        </c:txPr>
        <c:crossAx val="342754080"/>
        <c:crosses val="autoZero"/>
        <c:auto val="1"/>
        <c:lblAlgn val="ctr"/>
        <c:lblOffset val="100"/>
        <c:noMultiLvlLbl val="0"/>
      </c:catAx>
      <c:valAx>
        <c:axId val="342754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2"/>
                </a:solidFill>
              </a:defRPr>
            </a:pPr>
            <a:endParaRPr lang="en-US"/>
          </a:p>
        </c:txPr>
        <c:crossAx val="342753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5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8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2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6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4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1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4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49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4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12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71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21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4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97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08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88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0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48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2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9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4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8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QS_Stars_4Star_2014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8" name="Picture 17" descr="Uni of the year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6" name="Picture 15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L’ </a:t>
            </a:r>
            <a:r>
              <a:rPr lang="en-GB" dirty="0" err="1" smtClean="0">
                <a:solidFill>
                  <a:schemeClr val="tx1"/>
                </a:solidFill>
              </a:rPr>
              <a:t>exp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rience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 Huddersfield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utilisant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Intota</a:t>
            </a:r>
            <a:r>
              <a:rPr lang="en-GB" dirty="0" smtClean="0">
                <a:solidFill>
                  <a:schemeClr val="tx1"/>
                </a:solidFill>
              </a:rPr>
              <a:t> v1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Amy Devenney – Acquisitions manager</a:t>
            </a:r>
          </a:p>
          <a:p>
            <a:r>
              <a:rPr lang="en-GB" dirty="0" smtClean="0"/>
              <a:t>a.devenney@hud.ac.uk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28792" cy="900112"/>
          </a:xfrm>
        </p:spPr>
        <p:txBody>
          <a:bodyPr/>
          <a:lstStyle/>
          <a:p>
            <a:r>
              <a:rPr lang="en-GB" sz="2800" dirty="0" err="1" smtClean="0"/>
              <a:t>Nombre</a:t>
            </a:r>
            <a:r>
              <a:rPr lang="en-GB" sz="2800" dirty="0" smtClean="0"/>
              <a:t> </a:t>
            </a:r>
            <a:r>
              <a:rPr lang="en-GB" sz="2800" dirty="0" err="1" smtClean="0"/>
              <a:t>moyen</a:t>
            </a:r>
            <a:r>
              <a:rPr lang="en-GB" sz="2800" dirty="0" smtClean="0"/>
              <a:t> de </a:t>
            </a:r>
            <a:r>
              <a:rPr lang="en-GB" sz="2800" dirty="0" err="1" smtClean="0"/>
              <a:t>ouverture</a:t>
            </a:r>
            <a:r>
              <a:rPr lang="en-GB" sz="2800" dirty="0" smtClean="0"/>
              <a:t> de session du </a:t>
            </a:r>
            <a:r>
              <a:rPr lang="en-GB" sz="2800" dirty="0" err="1" smtClean="0"/>
              <a:t>livre</a:t>
            </a:r>
            <a:r>
              <a:rPr lang="en-GB" sz="2800" dirty="0" smtClean="0"/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électonique</a:t>
            </a:r>
            <a:r>
              <a:rPr lang="en-GB" sz="2800" dirty="0" smtClean="0"/>
              <a:t> par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étudiant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par an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13611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8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Nombre</a:t>
            </a:r>
            <a:r>
              <a:rPr lang="en-GB" dirty="0" smtClean="0"/>
              <a:t> du </a:t>
            </a:r>
            <a:r>
              <a:rPr lang="en-GB" dirty="0" err="1" smtClean="0">
                <a:solidFill>
                  <a:schemeClr val="accent1">
                    <a:lumMod val="90000"/>
                  </a:schemeClr>
                </a:solidFill>
              </a:rPr>
              <a:t>livres</a:t>
            </a:r>
            <a:r>
              <a:rPr lang="en-GB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90000"/>
                  </a:schemeClr>
                </a:solidFill>
              </a:rPr>
              <a:t>imprim</a:t>
            </a:r>
            <a:r>
              <a:rPr lang="en-GB" dirty="0" err="1" smtClean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livres</a:t>
            </a:r>
            <a:r>
              <a:rPr lang="en-GB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à Huddersfield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109676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0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6552976" cy="900112"/>
          </a:xfrm>
        </p:spPr>
        <p:txBody>
          <a:bodyPr/>
          <a:lstStyle/>
          <a:p>
            <a:r>
              <a:rPr lang="en-GB" dirty="0" err="1" smtClean="0"/>
              <a:t>Pourcentage</a:t>
            </a:r>
            <a:r>
              <a:rPr lang="en-GB" dirty="0" smtClean="0"/>
              <a:t> </a:t>
            </a:r>
            <a:r>
              <a:rPr lang="en-GB" dirty="0"/>
              <a:t>du </a:t>
            </a:r>
            <a:r>
              <a:rPr lang="en-GB" dirty="0" err="1">
                <a:solidFill>
                  <a:schemeClr val="accent1">
                    <a:lumMod val="90000"/>
                  </a:schemeClr>
                </a:solidFill>
              </a:rPr>
              <a:t>livres</a:t>
            </a:r>
            <a:r>
              <a:rPr lang="en-GB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90000"/>
                  </a:schemeClr>
                </a:solidFill>
              </a:rPr>
              <a:t>imprim</a:t>
            </a:r>
            <a:r>
              <a:rPr lang="en-GB" dirty="0" err="1" smtClean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livres</a:t>
            </a:r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59575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5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6552976" cy="900112"/>
          </a:xfrm>
        </p:spPr>
        <p:txBody>
          <a:bodyPr/>
          <a:lstStyle/>
          <a:p>
            <a:r>
              <a:rPr lang="en-GB" dirty="0" err="1" smtClean="0"/>
              <a:t>Pourcentage</a:t>
            </a:r>
            <a:r>
              <a:rPr lang="en-GB" dirty="0"/>
              <a:t> </a:t>
            </a:r>
            <a:r>
              <a:rPr lang="en-GB" dirty="0" smtClean="0"/>
              <a:t>de la </a:t>
            </a:r>
            <a:r>
              <a:rPr lang="en-GB" dirty="0" smtClean="0">
                <a:solidFill>
                  <a:schemeClr val="accent1"/>
                </a:solidFill>
              </a:rPr>
              <a:t>revues </a:t>
            </a:r>
            <a:r>
              <a:rPr lang="en-GB" dirty="0" err="1" smtClean="0">
                <a:solidFill>
                  <a:schemeClr val="accent1"/>
                </a:solidFill>
              </a:rPr>
              <a:t>imprim</a:t>
            </a:r>
            <a:r>
              <a:rPr lang="en-GB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revues </a:t>
            </a:r>
            <a:r>
              <a:rPr lang="en-GB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dirty="0">
              <a:solidFill>
                <a:schemeClr val="accent6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25772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Probl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avec Horizon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est</a:t>
            </a:r>
            <a:r>
              <a:rPr lang="en-GB" dirty="0" smtClean="0"/>
              <a:t> incapable de </a:t>
            </a:r>
            <a:r>
              <a:rPr lang="en-GB" dirty="0" err="1" smtClean="0"/>
              <a:t>gerer</a:t>
            </a:r>
            <a:r>
              <a:rPr lang="en-GB" dirty="0" smtClean="0"/>
              <a:t> l’ information de </a:t>
            </a:r>
            <a:r>
              <a:rPr lang="en-GB" dirty="0" err="1" smtClean="0"/>
              <a:t>gestion</a:t>
            </a:r>
            <a:r>
              <a:rPr lang="en-GB" dirty="0" smtClean="0"/>
              <a:t> pour resources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électronique</a:t>
            </a:r>
            <a:endParaRPr lang="en-GB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L’ OPAC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etait</a:t>
            </a:r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 incapable de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fournir</a:t>
            </a:r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 un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acc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resources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électronique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L’ OPAC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etait</a:t>
            </a:r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 incapable de </a:t>
            </a:r>
            <a:r>
              <a:rPr lang="en-GB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chercher</a:t>
            </a:r>
            <a:r>
              <a:rPr lang="en-GB" dirty="0" smtClean="0">
                <a:solidFill>
                  <a:srgbClr val="002060"/>
                </a:solidFill>
                <a:cs typeface="Arial" panose="020B0604020202020204" pitchFamily="34" charset="0"/>
              </a:rPr>
              <a:t> les resources  </a:t>
            </a:r>
            <a:r>
              <a:rPr lang="en-GB" dirty="0" err="1">
                <a:solidFill>
                  <a:srgbClr val="002060"/>
                </a:solidFill>
                <a:cs typeface="Arial" panose="020B0604020202020204" pitchFamily="34" charset="0"/>
              </a:rPr>
              <a:t>électronique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Pris</a:t>
            </a:r>
            <a:r>
              <a:rPr lang="en-GB" dirty="0" smtClean="0"/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Fournit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guichet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unique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Facile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pareil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à Google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879850"/>
            <a:ext cx="65817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Intota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 2012 </a:t>
            </a:r>
            <a:r>
              <a:rPr lang="en-GB" dirty="0" err="1" smtClean="0"/>
              <a:t>Intota</a:t>
            </a:r>
            <a:r>
              <a:rPr lang="en-GB" dirty="0" smtClean="0"/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dirty="0" err="1" smtClean="0"/>
              <a:t>tait</a:t>
            </a:r>
            <a:r>
              <a:rPr lang="en-GB" dirty="0" smtClean="0"/>
              <a:t> </a:t>
            </a:r>
            <a:r>
              <a:rPr lang="en-GB" dirty="0" err="1" smtClean="0"/>
              <a:t>annonc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Apparu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 Serials Solutions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maintenant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Impressionné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précédents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Bonne relation de travail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Intota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err="1" smtClean="0"/>
              <a:t>Publi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incrémentielle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Assessment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Foundation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Août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Fulfilment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Intota</a:t>
            </a:r>
            <a:r>
              <a:rPr lang="en-GB" dirty="0" smtClean="0"/>
              <a:t> Foundation - PDA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Probl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avec Horizon</a:t>
            </a:r>
            <a:endParaRPr lang="en-GB" dirty="0" smtClean="0"/>
          </a:p>
          <a:p>
            <a:pPr lvl="1"/>
            <a:r>
              <a:rPr lang="en-GB" dirty="0" err="1" smtClean="0"/>
              <a:t>Prenant</a:t>
            </a:r>
            <a:r>
              <a:rPr lang="en-GB" dirty="0" smtClean="0"/>
              <a:t> </a:t>
            </a:r>
            <a:r>
              <a:rPr lang="en-GB" dirty="0" err="1" smtClean="0"/>
              <a:t>remplir</a:t>
            </a:r>
            <a:r>
              <a:rPr lang="en-GB" dirty="0" smtClean="0"/>
              <a:t> tout les formats MARC </a:t>
            </a:r>
            <a:r>
              <a:rPr lang="en-GB" i="1" dirty="0" smtClean="0"/>
              <a:t>c. </a:t>
            </a:r>
            <a:r>
              <a:rPr lang="en-GB" dirty="0" smtClean="0"/>
              <a:t>2 </a:t>
            </a:r>
            <a:r>
              <a:rPr lang="en-GB" dirty="0" err="1" smtClean="0"/>
              <a:t>semaines</a:t>
            </a:r>
            <a:endParaRPr lang="en-GB" dirty="0" smtClean="0"/>
          </a:p>
          <a:p>
            <a:pPr lvl="1"/>
            <a:r>
              <a:rPr lang="en-GB" dirty="0" smtClean="0"/>
              <a:t>Intensive du personnel </a:t>
            </a:r>
          </a:p>
          <a:p>
            <a:pPr lvl="1"/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était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incapable de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tout les formats MARC et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cessé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travailler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Intota</a:t>
            </a:r>
            <a:r>
              <a:rPr lang="en-GB" dirty="0" smtClean="0"/>
              <a:t> Foundation - PDA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Mais</a:t>
            </a:r>
            <a:r>
              <a:rPr lang="en-GB" dirty="0" smtClean="0"/>
              <a:t> PDA </a:t>
            </a:r>
            <a:r>
              <a:rPr lang="en-GB" dirty="0" err="1" smtClean="0"/>
              <a:t>est</a:t>
            </a:r>
            <a:r>
              <a:rPr lang="en-GB" dirty="0" smtClean="0"/>
              <a:t> un </a:t>
            </a:r>
            <a:r>
              <a:rPr lang="en-GB" dirty="0" err="1" smtClean="0"/>
              <a:t>moyen</a:t>
            </a:r>
            <a:r>
              <a:rPr lang="en-GB" dirty="0" smtClean="0"/>
              <a:t> </a:t>
            </a:r>
            <a:r>
              <a:rPr lang="en-GB" dirty="0" err="1" smtClean="0"/>
              <a:t>reconnu</a:t>
            </a:r>
            <a:r>
              <a:rPr lang="en-GB" dirty="0" smtClean="0"/>
              <a:t> et </a:t>
            </a:r>
            <a:r>
              <a:rPr lang="en-GB" dirty="0" err="1" smtClean="0"/>
              <a:t>populaire</a:t>
            </a:r>
            <a:r>
              <a:rPr lang="en-GB" dirty="0" smtClean="0"/>
              <a:t> pour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developer la collection.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utilisateurs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aiment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PDA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Huddersfield 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25% du budget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à PDA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necessitons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copier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3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papier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</a:p>
          <a:p>
            <a:r>
              <a:rPr lang="fr-FR" dirty="0" smtClean="0"/>
              <a:t>Changement </a:t>
            </a:r>
            <a:r>
              <a:rPr lang="fr-FR" dirty="0"/>
              <a:t>dans le comportement de l'utilisateur et les collections des </a:t>
            </a:r>
            <a:r>
              <a:rPr lang="fr-FR" dirty="0" smtClean="0"/>
              <a:t>bibliothèques</a:t>
            </a:r>
          </a:p>
          <a:p>
            <a:r>
              <a:rPr lang="fr-FR" dirty="0" smtClean="0"/>
              <a:t>Problèmes </a:t>
            </a:r>
            <a:r>
              <a:rPr lang="fr-FR" dirty="0"/>
              <a:t>avec les </a:t>
            </a:r>
            <a:r>
              <a:rPr lang="fr-FR" dirty="0" smtClean="0"/>
              <a:t>SIGB</a:t>
            </a:r>
            <a:endParaRPr lang="fr-FR" dirty="0"/>
          </a:p>
          <a:p>
            <a:r>
              <a:rPr lang="fr-FR" dirty="0" smtClean="0"/>
              <a:t>Contexte d’ </a:t>
            </a:r>
            <a:r>
              <a:rPr lang="fr-FR" dirty="0" err="1" smtClean="0"/>
              <a:t>Intota</a:t>
            </a:r>
            <a:endParaRPr lang="fr-FR" dirty="0"/>
          </a:p>
          <a:p>
            <a:r>
              <a:rPr lang="fr-FR" dirty="0" smtClean="0"/>
              <a:t>Deux </a:t>
            </a:r>
            <a:r>
              <a:rPr lang="fr-FR" dirty="0"/>
              <a:t>études de </a:t>
            </a:r>
            <a:r>
              <a:rPr lang="fr-FR" dirty="0" smtClean="0"/>
              <a:t>cas</a:t>
            </a:r>
          </a:p>
          <a:p>
            <a:pPr lvl="1"/>
            <a:r>
              <a:rPr lang="fr-FR" dirty="0" smtClean="0"/>
              <a:t>PDA</a:t>
            </a:r>
            <a:endParaRPr lang="en-GB" dirty="0"/>
          </a:p>
          <a:p>
            <a:pPr lvl="1"/>
            <a:r>
              <a:rPr lang="en-GB" dirty="0" err="1" smtClean="0"/>
              <a:t>Intota</a:t>
            </a:r>
            <a:r>
              <a:rPr lang="en-GB" dirty="0" smtClean="0"/>
              <a:t> Foundation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4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Intota</a:t>
            </a:r>
            <a:r>
              <a:rPr lang="en-GB" dirty="0" smtClean="0"/>
              <a:t> Foundation - PDA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Peut</a:t>
            </a:r>
            <a:r>
              <a:rPr lang="en-GB" dirty="0" smtClean="0"/>
              <a:t> copier avec tout les titres</a:t>
            </a:r>
          </a:p>
          <a:p>
            <a:r>
              <a:rPr lang="en-GB" dirty="0" smtClean="0"/>
              <a:t>Mises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à jour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quotidennes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automatiques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exploitations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Les titres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précis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 gain de temps du personnel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Intota Foundation – la gestion des abonnements pr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écédemment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 un </a:t>
            </a:r>
            <a:r>
              <a:rPr lang="en-GB" dirty="0" err="1"/>
              <a:t>f</a:t>
            </a:r>
            <a:r>
              <a:rPr lang="en-GB" dirty="0" err="1" smtClean="0"/>
              <a:t>euille</a:t>
            </a:r>
            <a:r>
              <a:rPr lang="en-GB" dirty="0" smtClean="0"/>
              <a:t> de </a:t>
            </a:r>
            <a:r>
              <a:rPr lang="en-GB" dirty="0" err="1" smtClean="0"/>
              <a:t>calcul</a:t>
            </a:r>
            <a:r>
              <a:rPr lang="en-GB" dirty="0" smtClean="0"/>
              <a:t> (Microsoft Excel)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82296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Intota</a:t>
            </a:r>
            <a:r>
              <a:rPr lang="en-GB" dirty="0"/>
              <a:t> Foundation – la </a:t>
            </a:r>
            <a:r>
              <a:rPr lang="en-GB" dirty="0" err="1"/>
              <a:t>gestion</a:t>
            </a:r>
            <a:r>
              <a:rPr lang="en-GB" dirty="0"/>
              <a:t> des </a:t>
            </a:r>
            <a:r>
              <a:rPr lang="en-GB" dirty="0" err="1"/>
              <a:t>abonnements</a:t>
            </a:r>
            <a:r>
              <a:rPr lang="en-GB" dirty="0"/>
              <a:t> </a:t>
            </a:r>
            <a:r>
              <a:rPr lang="en-GB" dirty="0" err="1"/>
              <a:t>pr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écédemment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propriété individuelle</a:t>
            </a:r>
          </a:p>
          <a:p>
            <a:r>
              <a:rPr lang="fr-FR" dirty="0"/>
              <a:t>Difficulté à extraire les informations nécessaires</a:t>
            </a:r>
          </a:p>
          <a:p>
            <a:r>
              <a:rPr lang="fr-FR" dirty="0"/>
              <a:t>erreur</a:t>
            </a:r>
          </a:p>
          <a:p>
            <a:r>
              <a:rPr lang="fr-FR" dirty="0"/>
              <a:t>La duplication du travail</a:t>
            </a:r>
          </a:p>
          <a:p>
            <a:r>
              <a:rPr lang="fr-FR" dirty="0"/>
              <a:t>Manque d'information financière précise en temps réel</a:t>
            </a:r>
          </a:p>
          <a:p>
            <a:r>
              <a:rPr lang="fr-FR" dirty="0"/>
              <a:t>Manque de chance pour le développement</a:t>
            </a:r>
          </a:p>
          <a:p>
            <a:r>
              <a:rPr lang="fr-FR" dirty="0"/>
              <a:t>Le recours à la conscience personnelle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1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5"/>
            <a:ext cx="5380806" cy="3960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Intota</a:t>
            </a:r>
            <a:r>
              <a:rPr lang="en-GB" dirty="0"/>
              <a:t> Foundation – la </a:t>
            </a:r>
            <a:r>
              <a:rPr lang="en-GB" dirty="0" err="1"/>
              <a:t>gestion</a:t>
            </a:r>
            <a:r>
              <a:rPr lang="en-GB" dirty="0"/>
              <a:t> des </a:t>
            </a:r>
            <a:r>
              <a:rPr lang="en-GB" dirty="0" err="1"/>
              <a:t>abonnements</a:t>
            </a:r>
            <a:r>
              <a:rPr lang="en-GB" dirty="0"/>
              <a:t> </a:t>
            </a:r>
            <a:r>
              <a:rPr lang="en-GB" dirty="0" err="1" smtClean="0"/>
              <a:t>maintenant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1920" y="1988840"/>
            <a:ext cx="5048250" cy="341947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256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Intota</a:t>
            </a:r>
            <a:r>
              <a:rPr lang="en-GB" dirty="0"/>
              <a:t> Foundation – la </a:t>
            </a:r>
            <a:r>
              <a:rPr lang="en-GB" dirty="0" err="1"/>
              <a:t>gestion</a:t>
            </a:r>
            <a:r>
              <a:rPr lang="en-GB" dirty="0"/>
              <a:t> des </a:t>
            </a:r>
            <a:r>
              <a:rPr lang="en-GB" dirty="0" err="1"/>
              <a:t>abonnements</a:t>
            </a:r>
            <a:r>
              <a:rPr lang="en-GB" dirty="0"/>
              <a:t> </a:t>
            </a:r>
            <a:r>
              <a:rPr lang="en-GB" dirty="0" err="1" smtClean="0"/>
              <a:t>maintenant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05" y="2060849"/>
            <a:ext cx="4012307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204864"/>
            <a:ext cx="568642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339479"/>
            <a:ext cx="44481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Intota</a:t>
            </a:r>
            <a:r>
              <a:rPr lang="en-GB" dirty="0"/>
              <a:t> Foundation – la </a:t>
            </a:r>
            <a:r>
              <a:rPr lang="en-GB" dirty="0" err="1"/>
              <a:t>gestion</a:t>
            </a:r>
            <a:r>
              <a:rPr lang="en-GB" dirty="0"/>
              <a:t> des </a:t>
            </a:r>
            <a:r>
              <a:rPr lang="en-GB" dirty="0" err="1"/>
              <a:t>abonnements</a:t>
            </a:r>
            <a:r>
              <a:rPr lang="en-GB" dirty="0"/>
              <a:t> </a:t>
            </a:r>
            <a:r>
              <a:rPr lang="en-GB" dirty="0" err="1"/>
              <a:t>maintenant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132856"/>
            <a:ext cx="8229600" cy="151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916832"/>
            <a:ext cx="3600400" cy="39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Intota</a:t>
            </a:r>
            <a:r>
              <a:rPr lang="en-GB" dirty="0"/>
              <a:t> Foundation – </a:t>
            </a:r>
            <a:r>
              <a:rPr lang="en-GB" dirty="0" err="1" smtClean="0"/>
              <a:t>avantages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Normalisation</a:t>
            </a:r>
            <a:endParaRPr lang="fr-FR" dirty="0"/>
          </a:p>
          <a:p>
            <a:r>
              <a:rPr lang="fr-FR" dirty="0"/>
              <a:t>Une responsabilité partagée</a:t>
            </a:r>
          </a:p>
          <a:p>
            <a:r>
              <a:rPr lang="fr-FR" dirty="0"/>
              <a:t>L'information financière exacte</a:t>
            </a:r>
          </a:p>
          <a:p>
            <a:r>
              <a:rPr lang="fr-FR" dirty="0"/>
              <a:t>Opportunité pour le développement dans le futur</a:t>
            </a:r>
          </a:p>
          <a:p>
            <a:r>
              <a:rPr lang="fr-FR" dirty="0"/>
              <a:t>Diminution du risque d'erreur</a:t>
            </a:r>
          </a:p>
          <a:p>
            <a:r>
              <a:rPr lang="fr-FR" dirty="0"/>
              <a:t>Facilité de génération de rapports</a:t>
            </a:r>
          </a:p>
          <a:p>
            <a:r>
              <a:rPr lang="fr-FR" dirty="0"/>
              <a:t>Le temps du personnel accrue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6624984" cy="900112"/>
          </a:xfrm>
        </p:spPr>
        <p:txBody>
          <a:bodyPr/>
          <a:lstStyle/>
          <a:p>
            <a:r>
              <a:rPr lang="en-GB" dirty="0" err="1"/>
              <a:t>Fondation</a:t>
            </a:r>
            <a:r>
              <a:rPr lang="en-GB" dirty="0"/>
              <a:t> </a:t>
            </a:r>
            <a:r>
              <a:rPr lang="en-GB" dirty="0" err="1"/>
              <a:t>Intota</a:t>
            </a:r>
            <a:r>
              <a:rPr lang="en-GB" dirty="0"/>
              <a:t> - </a:t>
            </a:r>
            <a:r>
              <a:rPr lang="en-GB" dirty="0" err="1"/>
              <a:t>problèmes</a:t>
            </a:r>
            <a:r>
              <a:rPr lang="en-GB" dirty="0"/>
              <a:t> </a:t>
            </a:r>
            <a:r>
              <a:rPr lang="en-GB" dirty="0" err="1"/>
              <a:t>rencontrés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Summon</a:t>
            </a:r>
            <a:r>
              <a:rPr lang="fr-FR" dirty="0" smtClean="0"/>
              <a:t>: temps </a:t>
            </a:r>
            <a:r>
              <a:rPr lang="fr-FR" dirty="0"/>
              <a:t>pour mettre à jour 5-9 </a:t>
            </a:r>
            <a:r>
              <a:rPr lang="fr-FR" dirty="0" smtClean="0"/>
              <a:t>jours</a:t>
            </a:r>
          </a:p>
          <a:p>
            <a:r>
              <a:rPr lang="fr-FR" dirty="0" smtClean="0"/>
              <a:t>Les </a:t>
            </a:r>
            <a:r>
              <a:rPr lang="fr-FR" dirty="0"/>
              <a:t>retards dans les articles ajoutés à la base de </a:t>
            </a:r>
            <a:r>
              <a:rPr lang="fr-FR" dirty="0" smtClean="0"/>
              <a:t>connaissances</a:t>
            </a:r>
          </a:p>
          <a:p>
            <a:r>
              <a:rPr lang="fr-FR" dirty="0" smtClean="0"/>
              <a:t>Incohérences </a:t>
            </a:r>
            <a:r>
              <a:rPr lang="fr-FR" dirty="0"/>
              <a:t>dans les étalages dans les dossiers internes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2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 de la scène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kern="1200" dirty="0" err="1" smtClean="0">
                <a:solidFill>
                  <a:srgbClr val="FFC000"/>
                </a:solidFill>
                <a:cs typeface="Arial" charset="0"/>
              </a:rPr>
              <a:t>Huddersfield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Huddersfield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situ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l’Angleterre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 Leeds et Manchester.</a:t>
            </a:r>
          </a:p>
          <a:p>
            <a:r>
              <a:rPr lang="en-GB" dirty="0" smtClean="0"/>
              <a:t>Le population </a:t>
            </a:r>
            <a:r>
              <a:rPr lang="en-GB" dirty="0" err="1" smtClean="0"/>
              <a:t>est</a:t>
            </a:r>
            <a:r>
              <a:rPr lang="en-GB" dirty="0" smtClean="0"/>
              <a:t> 162,949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87" y="2060849"/>
            <a:ext cx="2222773" cy="3634308"/>
          </a:xfrm>
        </p:spPr>
      </p:pic>
    </p:spTree>
    <p:extLst>
      <p:ext uri="{BB962C8B-B14F-4D97-AF65-F5344CB8AC3E}">
        <p14:creationId xmlns:p14="http://schemas.microsoft.com/office/powerpoint/2010/main" val="996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Réglage de la scène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kern="1200" dirty="0">
                <a:solidFill>
                  <a:srgbClr val="FFC000"/>
                </a:solidFill>
                <a:ea typeface="+mn-ea"/>
                <a:cs typeface="Arial" charset="0"/>
              </a:rPr>
              <a:t>University of Huddersfield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879975" cy="3888258"/>
          </a:xfrm>
        </p:spPr>
        <p:txBody>
          <a:bodyPr/>
          <a:lstStyle/>
          <a:p>
            <a:r>
              <a:rPr lang="fr-FR" sz="2400" dirty="0"/>
              <a:t>Université de taille moyenne dans le Nord de l'Angleterre</a:t>
            </a:r>
          </a:p>
          <a:p>
            <a:pPr lvl="1"/>
            <a:r>
              <a:rPr lang="fr-FR" sz="2000" dirty="0" smtClean="0"/>
              <a:t>24,000 </a:t>
            </a:r>
            <a:r>
              <a:rPr lang="fr-FR" sz="2000" dirty="0"/>
              <a:t>étudiants </a:t>
            </a:r>
            <a:endParaRPr lang="fr-FR" sz="2000" dirty="0" smtClean="0"/>
          </a:p>
          <a:p>
            <a:pPr marL="0" indent="0">
              <a:buNone/>
            </a:pPr>
            <a:endParaRPr lang="fr-FR" sz="2400" i="1" dirty="0" smtClean="0"/>
          </a:p>
          <a:p>
            <a:pPr marL="0" indent="0">
              <a:buNone/>
            </a:pPr>
            <a:r>
              <a:rPr lang="fr-FR" sz="2400" i="1" dirty="0" smtClean="0"/>
              <a:t>Son objectif est de </a:t>
            </a:r>
            <a:r>
              <a:rPr lang="fr-FR" sz="2400" i="1" dirty="0"/>
              <a:t>devenir une institution de recherche  </a:t>
            </a:r>
            <a:r>
              <a:rPr lang="fr-FR" sz="2400" i="1" dirty="0" smtClean="0"/>
              <a:t>reconnu internationalement </a:t>
            </a:r>
            <a:endParaRPr lang="en-GB" sz="2400" dirty="0" smtClean="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148263" y="2492375"/>
            <a:ext cx="24479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485" name="Picture 2" descr="C:\Users\librsaw\AppData\Local\Microsoft\Windows\Temporary Internet Files\Content.IE5\RRPJPQY6\MP9004092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27225"/>
            <a:ext cx="17049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Users\librsaw\AppData\Local\Microsoft\Windows\Temporary Internet Files\Content.IE5\IUXRMZMI\MP9001826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996952"/>
            <a:ext cx="1836738" cy="2755900"/>
          </a:xfrm>
        </p:spPr>
      </p:pic>
    </p:spTree>
    <p:extLst>
      <p:ext uri="{BB962C8B-B14F-4D97-AF65-F5344CB8AC3E}">
        <p14:creationId xmlns:p14="http://schemas.microsoft.com/office/powerpoint/2010/main" val="26452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 de la scène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kern="1200" dirty="0">
                <a:solidFill>
                  <a:srgbClr val="FFC000"/>
                </a:solidFill>
                <a:cs typeface="Arial" charset="0"/>
              </a:rPr>
              <a:t>University </a:t>
            </a:r>
            <a:r>
              <a:rPr lang="en-US" sz="3200" i="1" kern="1200" dirty="0" smtClean="0">
                <a:solidFill>
                  <a:srgbClr val="FFC000"/>
                </a:solidFill>
                <a:cs typeface="Arial" charset="0"/>
              </a:rPr>
              <a:t>Library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7625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2"/>
          <a:stretch/>
        </p:blipFill>
        <p:spPr>
          <a:xfrm>
            <a:off x="4716016" y="1898750"/>
            <a:ext cx="1633686" cy="166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02" y="3026464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 de la scène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kern="1200" dirty="0" smtClean="0">
                <a:solidFill>
                  <a:srgbClr val="FFC000"/>
                </a:solidFill>
                <a:cs typeface="Arial" charset="0"/>
              </a:rPr>
              <a:t>Horizon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 </a:t>
            </a:r>
            <a:r>
              <a:rPr lang="fr-FR" dirty="0" err="1" smtClean="0"/>
              <a:t>SirsiDynix</a:t>
            </a:r>
            <a:endParaRPr lang="fr-FR" dirty="0"/>
          </a:p>
          <a:p>
            <a:r>
              <a:rPr lang="fr-FR" dirty="0" smtClean="0"/>
              <a:t>Pris </a:t>
            </a:r>
            <a:r>
              <a:rPr lang="fr-FR" dirty="0"/>
              <a:t>en </a:t>
            </a:r>
            <a:r>
              <a:rPr lang="fr-FR" dirty="0" smtClean="0"/>
              <a:t>1995</a:t>
            </a:r>
          </a:p>
          <a:p>
            <a:r>
              <a:rPr lang="fr-FR" dirty="0" smtClean="0"/>
              <a:t>Conçu </a:t>
            </a:r>
            <a:r>
              <a:rPr lang="fr-FR" dirty="0"/>
              <a:t>autour tâche départementale par exemple acquisitions, la </a:t>
            </a:r>
            <a:r>
              <a:rPr lang="fr-FR" dirty="0" smtClean="0"/>
              <a:t>circulation</a:t>
            </a:r>
          </a:p>
          <a:p>
            <a:r>
              <a:rPr lang="fr-FR" dirty="0" smtClean="0"/>
              <a:t>Récemment </a:t>
            </a:r>
            <a:r>
              <a:rPr lang="fr-FR" dirty="0"/>
              <a:t>mis à jour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663"/>
            <a:ext cx="6552976" cy="754211"/>
          </a:xfrm>
        </p:spPr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nombre</a:t>
            </a:r>
            <a:r>
              <a:rPr lang="en-GB" dirty="0" smtClean="0"/>
              <a:t> total des </a:t>
            </a:r>
            <a:r>
              <a:rPr lang="en-GB" dirty="0" err="1" smtClean="0"/>
              <a:t>etudiants</a:t>
            </a:r>
            <a:r>
              <a:rPr lang="en-GB" dirty="0" smtClean="0"/>
              <a:t> unique </a:t>
            </a:r>
            <a:r>
              <a:rPr lang="en-GB" dirty="0" err="1" smtClean="0"/>
              <a:t>emprunt</a:t>
            </a:r>
            <a:r>
              <a:rPr lang="en-GB" dirty="0" smtClean="0"/>
              <a:t> le </a:t>
            </a:r>
            <a:r>
              <a:rPr lang="en-GB" dirty="0" err="1" smtClean="0"/>
              <a:t>livres</a:t>
            </a:r>
            <a:r>
              <a:rPr lang="en-GB" dirty="0" smtClean="0"/>
              <a:t> </a:t>
            </a:r>
            <a:r>
              <a:rPr lang="en-GB" dirty="0" err="1" smtClean="0"/>
              <a:t>imprim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 an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389109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7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6480968" cy="900112"/>
          </a:xfrm>
        </p:spPr>
        <p:txBody>
          <a:bodyPr/>
          <a:lstStyle/>
          <a:p>
            <a:r>
              <a:rPr lang="en-GB" dirty="0" err="1" smtClean="0"/>
              <a:t>Nombre</a:t>
            </a:r>
            <a:r>
              <a:rPr lang="en-GB" dirty="0" smtClean="0"/>
              <a:t> </a:t>
            </a:r>
            <a:r>
              <a:rPr lang="en-GB" dirty="0" err="1" smtClean="0"/>
              <a:t>moyen</a:t>
            </a:r>
            <a:r>
              <a:rPr lang="en-GB" dirty="0" smtClean="0"/>
              <a:t> du </a:t>
            </a:r>
            <a:r>
              <a:rPr lang="en-GB" dirty="0" err="1" smtClean="0"/>
              <a:t>livres</a:t>
            </a:r>
            <a:r>
              <a:rPr lang="en-GB" dirty="0" smtClean="0"/>
              <a:t> </a:t>
            </a:r>
            <a:r>
              <a:rPr lang="en-GB" dirty="0" err="1" smtClean="0"/>
              <a:t>imprim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empruntés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etudiant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 an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40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6552976" cy="900112"/>
          </a:xfrm>
        </p:spPr>
        <p:txBody>
          <a:bodyPr/>
          <a:lstStyle/>
          <a:p>
            <a:r>
              <a:rPr lang="en-GB" dirty="0" err="1" smtClean="0"/>
              <a:t>Pourcentage</a:t>
            </a:r>
            <a:r>
              <a:rPr lang="en-GB" dirty="0" smtClean="0"/>
              <a:t> des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étudiants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le</a:t>
            </a:r>
            <a:r>
              <a:rPr lang="en-GB" sz="3200" dirty="0"/>
              <a:t> </a:t>
            </a:r>
            <a:r>
              <a:rPr lang="en-GB" sz="3200" dirty="0" err="1"/>
              <a:t>livre</a:t>
            </a:r>
            <a:r>
              <a:rPr lang="en-GB" sz="3200" dirty="0"/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électonique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à Huddersfield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75844"/>
              </p:ext>
            </p:extLst>
          </p:nvPr>
        </p:nvGraphicFramePr>
        <p:xfrm>
          <a:off x="412750" y="2205038"/>
          <a:ext cx="8229600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2643</TotalTime>
  <Words>555</Words>
  <Application>Microsoft Office PowerPoint</Application>
  <PresentationFormat>On-screen Show (4:3)</PresentationFormat>
  <Paragraphs>116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L’ expérience de l’ université d’ Huddersfield utilisant Intota v1</vt:lpstr>
      <vt:lpstr>Contenu papier</vt:lpstr>
      <vt:lpstr>Réglage de la scène Huddersfield</vt:lpstr>
      <vt:lpstr>Réglage de la scène University of Huddersfield</vt:lpstr>
      <vt:lpstr>Réglage de la scène University Library</vt:lpstr>
      <vt:lpstr>Réglage de la scène Horizon</vt:lpstr>
      <vt:lpstr>Le nombre total des etudiants unique emprunt le livres imprimé par an</vt:lpstr>
      <vt:lpstr>Nombre moyen du livres imprimé empruntés par etudiant par an</vt:lpstr>
      <vt:lpstr>Pourcentage des étudiants utilisant le livre électonique à Huddersfield</vt:lpstr>
      <vt:lpstr>Nombre moyen de ouverture de session du livre électonique par étudiant et par an</vt:lpstr>
      <vt:lpstr>Nombre du livres imprimés et livres électronique à Huddersfield </vt:lpstr>
      <vt:lpstr>Pourcentage du livres imprimés et livres électronique</vt:lpstr>
      <vt:lpstr>Pourcentage de la revues imprimés et revues électronique  </vt:lpstr>
      <vt:lpstr>Problèmes avec Horizon</vt:lpstr>
      <vt:lpstr>Summon</vt:lpstr>
      <vt:lpstr>Intota</vt:lpstr>
      <vt:lpstr>Intota</vt:lpstr>
      <vt:lpstr>Intota Foundation - PDA</vt:lpstr>
      <vt:lpstr>Intota Foundation - PDA</vt:lpstr>
      <vt:lpstr>Intota Foundation - PDA</vt:lpstr>
      <vt:lpstr>Intota Foundation – la gestion des abonnements précédemment</vt:lpstr>
      <vt:lpstr>Intota Foundation – la gestion des abonnements précédemment</vt:lpstr>
      <vt:lpstr>Intota Foundation – la gestion des abonnements maintenant</vt:lpstr>
      <vt:lpstr>Intota Foundation – la gestion des abonnements maintenant</vt:lpstr>
      <vt:lpstr>Intota Foundation – la gestion des abonnements maintenant</vt:lpstr>
      <vt:lpstr>Intota Foundation – avantages</vt:lpstr>
      <vt:lpstr>Fondation Intota - problèmes rencontrés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111</cp:revision>
  <dcterms:created xsi:type="dcterms:W3CDTF">2012-10-10T08:25:01Z</dcterms:created>
  <dcterms:modified xsi:type="dcterms:W3CDTF">2015-11-19T12:28:22Z</dcterms:modified>
</cp:coreProperties>
</file>