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 id="2147483807" r:id="rId14"/>
    <p:sldMasterId id="2147483831" r:id="rId15"/>
  </p:sldMasterIdLst>
  <p:notesMasterIdLst>
    <p:notesMasterId r:id="rId47"/>
  </p:notesMasterIdLst>
  <p:handoutMasterIdLst>
    <p:handoutMasterId r:id="rId48"/>
  </p:handoutMasterIdLst>
  <p:sldIdLst>
    <p:sldId id="295" r:id="rId16"/>
    <p:sldId id="280" r:id="rId17"/>
    <p:sldId id="296" r:id="rId18"/>
    <p:sldId id="297" r:id="rId19"/>
    <p:sldId id="298" r:id="rId20"/>
    <p:sldId id="299" r:id="rId21"/>
    <p:sldId id="300" r:id="rId22"/>
    <p:sldId id="287" r:id="rId23"/>
    <p:sldId id="302" r:id="rId24"/>
    <p:sldId id="288" r:id="rId25"/>
    <p:sldId id="289" r:id="rId26"/>
    <p:sldId id="301" r:id="rId27"/>
    <p:sldId id="303" r:id="rId28"/>
    <p:sldId id="304" r:id="rId29"/>
    <p:sldId id="290" r:id="rId30"/>
    <p:sldId id="293" r:id="rId31"/>
    <p:sldId id="308" r:id="rId32"/>
    <p:sldId id="309" r:id="rId33"/>
    <p:sldId id="310" r:id="rId34"/>
    <p:sldId id="312" r:id="rId35"/>
    <p:sldId id="313" r:id="rId36"/>
    <p:sldId id="307" r:id="rId37"/>
    <p:sldId id="311" r:id="rId38"/>
    <p:sldId id="291" r:id="rId39"/>
    <p:sldId id="294" r:id="rId40"/>
    <p:sldId id="314" r:id="rId41"/>
    <p:sldId id="318" r:id="rId42"/>
    <p:sldId id="315" r:id="rId43"/>
    <p:sldId id="316" r:id="rId44"/>
    <p:sldId id="317" r:id="rId45"/>
    <p:sldId id="292" r:id="rId46"/>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guide id="3" orient="horz" pos="2928">
          <p15:clr>
            <a:srgbClr val="A4A3A4"/>
          </p15:clr>
        </p15:guide>
        <p15:guide id="4"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ACC"/>
    <a:srgbClr val="D9C3DB"/>
    <a:srgbClr val="CBBBE3"/>
    <a:srgbClr val="CABFDF"/>
    <a:srgbClr val="C4BBE3"/>
    <a:srgbClr val="B5B7E9"/>
    <a:srgbClr val="B1BCED"/>
    <a:srgbClr val="ACD1F2"/>
    <a:srgbClr val="ADE4F1"/>
    <a:srgbClr val="0037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0" autoAdjust="0"/>
    <p:restoredTop sz="94650" autoAdjust="0"/>
  </p:normalViewPr>
  <p:slideViewPr>
    <p:cSldViewPr>
      <p:cViewPr varScale="1">
        <p:scale>
          <a:sx n="111" d="100"/>
          <a:sy n="111" d="100"/>
        </p:scale>
        <p:origin x="-19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338"/>
        <p:guide orient="horz" pos="3127"/>
        <p:guide pos="203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4.0965066150053978E-2"/>
                  <c:y val="-9.4767436515179312E-2"/>
                </c:manualLayout>
              </c:layout>
              <c:showLegendKey val="0"/>
              <c:showVal val="0"/>
              <c:showCatName val="1"/>
              <c:showSerName val="0"/>
              <c:showPercent val="1"/>
              <c:showBubbleSize val="0"/>
            </c:dLbl>
            <c:dLbl>
              <c:idx val="1"/>
              <c:layout>
                <c:manualLayout>
                  <c:x val="-1.8799978127734041E-2"/>
                  <c:y val="4.6178550597841886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Printing</c:v>
                </c:pt>
                <c:pt idx="1">
                  <c:v>Postage/ Stationery</c:v>
                </c:pt>
                <c:pt idx="2">
                  <c:v>Admin Costs</c:v>
                </c:pt>
                <c:pt idx="3">
                  <c:v>Proof/ Copy Editing</c:v>
                </c:pt>
                <c:pt idx="4">
                  <c:v>Typesetting</c:v>
                </c:pt>
              </c:strCache>
            </c:strRef>
          </c:cat>
          <c:val>
            <c:numRef>
              <c:f>Sheet1!$C$2:$C$6</c:f>
              <c:numCache>
                <c:formatCode>0%</c:formatCode>
                <c:ptCount val="5"/>
                <c:pt idx="0">
                  <c:v>0.68262411347518226</c:v>
                </c:pt>
                <c:pt idx="1">
                  <c:v>2.1867612293144285E-2</c:v>
                </c:pt>
                <c:pt idx="2">
                  <c:v>0.14775413711583976</c:v>
                </c:pt>
                <c:pt idx="3">
                  <c:v>7.3877068557919631E-2</c:v>
                </c:pt>
                <c:pt idx="4">
                  <c:v>7.3877068557919631E-2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9" y="1"/>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20/10/2015</a:t>
            </a:fld>
            <a:endParaRPr lang="en-GB"/>
          </a:p>
        </p:txBody>
      </p:sp>
      <p:sp>
        <p:nvSpPr>
          <p:cNvPr id="4" name="Footer Placeholder 3"/>
          <p:cNvSpPr>
            <a:spLocks noGrp="1"/>
          </p:cNvSpPr>
          <p:nvPr>
            <p:ph type="ftr" sz="quarter" idx="2"/>
          </p:nvPr>
        </p:nvSpPr>
        <p:spPr>
          <a:xfrm>
            <a:off x="1" y="9428163"/>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9" y="9428163"/>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1"/>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9" y="1"/>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1" y="9428163"/>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9" y="9428163"/>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CD13A5BF-E54A-4924-8A7D-FBAD56F48A17}" type="slidenum">
              <a:rPr lang="en-GB" sz="1200" smtClean="0"/>
              <a:pPr eaLnBrk="1" hangingPunct="1"/>
              <a:t>1</a:t>
            </a:fld>
            <a:endParaRPr lang="en-GB"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6" descr="UofH w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GB"/>
              <a:t>Click to edit Master title style</a:t>
            </a:r>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r>
              <a:rPr lang="en-GB"/>
              <a:t>Click to edit Master subtitle style</a:t>
            </a:r>
          </a:p>
        </p:txBody>
      </p:sp>
    </p:spTree>
    <p:extLst>
      <p:ext uri="{BB962C8B-B14F-4D97-AF65-F5344CB8AC3E}">
        <p14:creationId xmlns:p14="http://schemas.microsoft.com/office/powerpoint/2010/main" val="47863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B3C355-DB43-4424-BF27-62139B98E15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834821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026B24F-D319-4843-BE70-6937306040E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30933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A08FDA-0439-44FD-9B45-C6BB4AD90EB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98933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D05B88-7E5B-4A27-B401-AE494BF36B1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086237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8285155-4EC0-41FE-8F77-61AA9124C15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9853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6346C55-847E-41CA-9A23-8780D25A3CB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47933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41DB8F-401B-4374-B84C-3D2E6AF753F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237641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E856B-8A0D-4E0B-8CD5-03B9538399E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420432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32AAAF0-1B31-48F4-AA8C-54EB4D230B8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954632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FA93FAE-8494-4B18-A366-6BF590AC152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045322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0002868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1629381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4161506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1719671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32010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905785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5366790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6176446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81849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3208930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303300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7.png"/><Relationship Id="rId10" Type="http://schemas.openxmlformats.org/officeDocument/2006/relationships/slideLayout" Target="../slideLayouts/slideLayout109.xml"/><Relationship Id="rId19" Type="http://schemas.openxmlformats.org/officeDocument/2006/relationships/image" Target="../media/image11.emf"/><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7.png"/><Relationship Id="rId10" Type="http://schemas.openxmlformats.org/officeDocument/2006/relationships/slideLayout" Target="../slideLayouts/slideLayout120.xml"/><Relationship Id="rId19" Type="http://schemas.openxmlformats.org/officeDocument/2006/relationships/image" Target="../media/image11.emf"/><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7.png"/><Relationship Id="rId10" Type="http://schemas.openxmlformats.org/officeDocument/2006/relationships/slideLayout" Target="../slideLayouts/slideLayout131.xml"/><Relationship Id="rId19" Type="http://schemas.openxmlformats.org/officeDocument/2006/relationships/image" Target="../media/image11.emf"/><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7.png"/><Relationship Id="rId10" Type="http://schemas.openxmlformats.org/officeDocument/2006/relationships/slideLayout" Target="../slideLayouts/slideLayout142.xml"/><Relationship Id="rId19" Type="http://schemas.openxmlformats.org/officeDocument/2006/relationships/image" Target="../media/image11.emf"/><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6.png"/><Relationship Id="rId18" Type="http://schemas.openxmlformats.org/officeDocument/2006/relationships/image" Target="../media/image11.emf"/><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17" Type="http://schemas.openxmlformats.org/officeDocument/2006/relationships/image" Target="../media/image10.jpeg"/><Relationship Id="rId2" Type="http://schemas.openxmlformats.org/officeDocument/2006/relationships/slideLayout" Target="../slideLayouts/slideLayout156.xml"/><Relationship Id="rId16" Type="http://schemas.openxmlformats.org/officeDocument/2006/relationships/image" Target="../media/image9.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8.jpeg"/><Relationship Id="rId10" Type="http://schemas.openxmlformats.org/officeDocument/2006/relationships/slideLayout" Target="../slideLayouts/slideLayout164.xml"/><Relationship Id="rId19" Type="http://schemas.openxmlformats.org/officeDocument/2006/relationships/image" Target="../media/image2.png"/><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19" Type="http://schemas.openxmlformats.org/officeDocument/2006/relationships/image" Target="../media/image12.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7.png"/><Relationship Id="rId10" Type="http://schemas.openxmlformats.org/officeDocument/2006/relationships/slideLayout" Target="../slideLayouts/slideLayout65.xml"/><Relationship Id="rId19" Type="http://schemas.openxmlformats.org/officeDocument/2006/relationships/image" Target="../media/image11.emf"/><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png"/><Relationship Id="rId10" Type="http://schemas.openxmlformats.org/officeDocument/2006/relationships/slideLayout" Target="../slideLayouts/slideLayout76.xml"/><Relationship Id="rId19" Type="http://schemas.openxmlformats.org/officeDocument/2006/relationships/image" Target="../media/image11.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7.png"/><Relationship Id="rId10" Type="http://schemas.openxmlformats.org/officeDocument/2006/relationships/slideLayout" Target="../slideLayouts/slideLayout87.xml"/><Relationship Id="rId19" Type="http://schemas.openxmlformats.org/officeDocument/2006/relationships/image" Target="../media/image11.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8.jpeg"/><Relationship Id="rId10" Type="http://schemas.openxmlformats.org/officeDocument/2006/relationships/slideLayout" Target="../slideLayouts/slideLayout98.xml"/><Relationship Id="rId19"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1029" name="Picture 5" descr="C:\Users\adseps2\Desktop\hudd_uni_marque_Mono_white_withoutH.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Arial" charset="0"/>
                <a:cs typeface="+mn-cs"/>
              </a:defRPr>
            </a:lvl1pPr>
          </a:lstStyle>
          <a:p>
            <a:pPr>
              <a:defRPr/>
            </a:pPr>
            <a:endParaRPr lang="en-GB">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cs typeface="+mn-cs"/>
              </a:defRPr>
            </a:lvl1pPr>
          </a:lstStyle>
          <a:p>
            <a:pPr>
              <a:defRPr/>
            </a:pPr>
            <a:endParaRPr lang="en-GB">
              <a:solidFill>
                <a:srgbClr val="000000"/>
              </a:solidFill>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spcBef>
                <a:spcPct val="0"/>
              </a:spcBef>
            </a:pPr>
            <a:fld id="{DA8E9C03-9927-4167-B5B1-5CC474EDD334}" type="slidenum">
              <a:rPr lang="en-GB" altLang="en-US" smtClean="0">
                <a:solidFill>
                  <a:srgbClr val="000000"/>
                </a:solidFill>
                <a:latin typeface="Arial" panose="020B0604020202020204" pitchFamily="34" charset="0"/>
                <a:cs typeface="Arial" panose="020B0604020202020204" pitchFamily="34" charset="0"/>
              </a:rPr>
              <a:pPr>
                <a:spcBef>
                  <a:spcPct val="0"/>
                </a:spcBef>
              </a:pPr>
              <a:t>‹#›</a:t>
            </a:fld>
            <a:endParaRPr lang="en-GB" altLang="en-US" smtClean="0">
              <a:solidFill>
                <a:srgbClr val="000000"/>
              </a:solidFill>
              <a:latin typeface="Arial" panose="020B0604020202020204" pitchFamily="34" charset="0"/>
              <a:cs typeface="Arial" panose="020B0604020202020204" pitchFamily="34" charset="0"/>
            </a:endParaRPr>
          </a:p>
        </p:txBody>
      </p:sp>
      <p:pic>
        <p:nvPicPr>
          <p:cNvPr id="1031" name="Picture 8" descr="UofH w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62580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solidFill>
                <a:srgbClr val="000000"/>
              </a:solidFill>
            </a:endParaRPr>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2" name="Picture 5" descr="C:\Users\adseps2\Desktop\hudd_uni_marque_Mono_white_withoutH.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271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8" name="Picture 5" descr="C:\Users\adseps2\Desktop\hudd_uni_marque_Mono_white_withoutH.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8" name="Picture 5" descr="C:\Users\adseps2\Desktop\hudd_uni_marque_Mono_white_withoutH.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8" name="Picture 5" descr="C:\Users\adseps2\Desktop\hudd_uni_marque_Mono_white_withoutH.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2" descr="C:\Users\adseps2\Desktop\hudd_uni_marque_RGB_withoutH.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6958" y="708909"/>
            <a:ext cx="1485475" cy="3452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3" name="Picture 5" descr="C:\Users\adseps2\Desktop\hudd_uni_marque_Mono_white_withoutH.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2" name="Picture 5" descr="C:\Users\adseps2\Desktop\hudd_uni_marque_Mono_white_withoutH.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89.xml"/><Relationship Id="rId4" Type="http://schemas.openxmlformats.org/officeDocument/2006/relationships/hyperlink" Target="http://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9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g"/><Relationship Id="rId2" Type="http://schemas.openxmlformats.org/officeDocument/2006/relationships/image" Target="../media/image40.png"/><Relationship Id="rId1" Type="http://schemas.openxmlformats.org/officeDocument/2006/relationships/slideLayout" Target="../slideLayouts/slideLayout92.xml"/><Relationship Id="rId6" Type="http://schemas.openxmlformats.org/officeDocument/2006/relationships/image" Target="../media/image44.jpeg"/><Relationship Id="rId5" Type="http://schemas.openxmlformats.org/officeDocument/2006/relationships/image" Target="../media/image43.gif"/><Relationship Id="rId4" Type="http://schemas.openxmlformats.org/officeDocument/2006/relationships/image" Target="../media/image42.jpg"/><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g"/><Relationship Id="rId1" Type="http://schemas.openxmlformats.org/officeDocument/2006/relationships/slideLayout" Target="../slideLayouts/slideLayout9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2.png"/><Relationship Id="rId1" Type="http://schemas.openxmlformats.org/officeDocument/2006/relationships/slideLayout" Target="../slideLayouts/slideLayout158.xml"/><Relationship Id="rId6" Type="http://schemas.openxmlformats.org/officeDocument/2006/relationships/hyperlink" Target="http://jisclamp.mimas.ac.uk/" TargetMode="External"/><Relationship Id="rId5" Type="http://schemas.openxmlformats.org/officeDocument/2006/relationships/hyperlink" Target="mailto:g.stone@hud.ac.uk" TargetMode="External"/><Relationship Id="rId4" Type="http://schemas.openxmlformats.org/officeDocument/2006/relationships/hyperlink" Target="http://unipress.hud.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9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p:txBody>
          <a:bodyPr/>
          <a:lstStyle/>
          <a:p>
            <a:pPr algn="ctr"/>
            <a:r>
              <a:rPr lang="en-GB" sz="2800" dirty="0">
                <a:solidFill>
                  <a:schemeClr val="tx1"/>
                </a:solidFill>
              </a:rPr>
              <a:t>Scholarly publishing in the library </a:t>
            </a:r>
            <a:endParaRPr lang="en-GB" sz="2800" dirty="0" smtClean="0">
              <a:solidFill>
                <a:schemeClr val="tx1"/>
              </a:solidFill>
            </a:endParaRPr>
          </a:p>
        </p:txBody>
      </p:sp>
      <p:sp>
        <p:nvSpPr>
          <p:cNvPr id="18435" name="Subtitle 4"/>
          <p:cNvSpPr>
            <a:spLocks noGrp="1"/>
          </p:cNvSpPr>
          <p:nvPr>
            <p:ph type="subTitle" idx="1"/>
          </p:nvPr>
        </p:nvSpPr>
        <p:spPr/>
        <p:txBody>
          <a:bodyPr/>
          <a:lstStyle/>
          <a:p>
            <a:r>
              <a:rPr lang="en-US" dirty="0" smtClean="0"/>
              <a:t>Graham Stone</a:t>
            </a:r>
          </a:p>
          <a:p>
            <a:r>
              <a:rPr lang="en-US" dirty="0" smtClean="0"/>
              <a:t>Information Resources Manager</a:t>
            </a:r>
          </a:p>
        </p:txBody>
      </p:sp>
      <p:sp>
        <p:nvSpPr>
          <p:cNvPr id="18436" name="TextBox 5"/>
          <p:cNvSpPr txBox="1">
            <a:spLocks noChangeArrowheads="1"/>
          </p:cNvSpPr>
          <p:nvPr/>
        </p:nvSpPr>
        <p:spPr bwMode="auto">
          <a:xfrm>
            <a:off x="549275" y="303213"/>
            <a:ext cx="6902450" cy="9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GB" sz="2800" dirty="0" smtClean="0">
                <a:solidFill>
                  <a:schemeClr val="bg1"/>
                </a:solidFill>
                <a:latin typeface="+mj-lt"/>
                <a:ea typeface="+mj-ea"/>
                <a:cs typeface="+mj-cs"/>
              </a:rPr>
              <a:t>The </a:t>
            </a:r>
            <a:r>
              <a:rPr lang="en-GB" sz="2800" dirty="0">
                <a:solidFill>
                  <a:schemeClr val="bg1"/>
                </a:solidFill>
                <a:latin typeface="+mj-lt"/>
                <a:ea typeface="+mj-ea"/>
                <a:cs typeface="+mj-cs"/>
              </a:rPr>
              <a:t>Institution as a </a:t>
            </a:r>
            <a:r>
              <a:rPr lang="en-GB" sz="2800" dirty="0" smtClean="0">
                <a:solidFill>
                  <a:schemeClr val="bg1"/>
                </a:solidFill>
                <a:latin typeface="+mj-lt"/>
                <a:ea typeface="+mj-ea"/>
                <a:cs typeface="+mj-cs"/>
              </a:rPr>
              <a:t>Publisher</a:t>
            </a:r>
          </a:p>
          <a:p>
            <a:pPr eaLnBrk="1" hangingPunct="1">
              <a:defRPr/>
            </a:pPr>
            <a:r>
              <a:rPr lang="en-GB" sz="2400" i="1" smtClean="0">
                <a:solidFill>
                  <a:srgbClr val="FFC000"/>
                </a:solidFill>
              </a:rPr>
              <a:t>22 </a:t>
            </a:r>
            <a:r>
              <a:rPr lang="en-GB" sz="2400" i="1" dirty="0" smtClean="0">
                <a:solidFill>
                  <a:srgbClr val="FFC000"/>
                </a:solidFill>
              </a:rPr>
              <a:t>October 2015, Bangor University</a:t>
            </a:r>
          </a:p>
        </p:txBody>
      </p:sp>
      <p:sp>
        <p:nvSpPr>
          <p:cNvPr id="18437" name="TextBox 4"/>
          <p:cNvSpPr txBox="1">
            <a:spLocks noChangeArrowheads="1"/>
          </p:cNvSpPr>
          <p:nvPr/>
        </p:nvSpPr>
        <p:spPr bwMode="auto">
          <a:xfrm>
            <a:off x="5929057" y="5013176"/>
            <a:ext cx="2948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r" eaLnBrk="1" hangingPunct="1"/>
            <a:r>
              <a:rPr lang="en-GB" dirty="0">
                <a:cs typeface="Arial" charset="0"/>
              </a:rPr>
              <a:t>http://</a:t>
            </a:r>
            <a:r>
              <a:rPr lang="en-GB" dirty="0" smtClean="0">
                <a:cs typeface="Arial" charset="0"/>
              </a:rPr>
              <a:t>eprints.hud.ac.uk/25755/</a:t>
            </a:r>
            <a:endParaRPr lang="en-GB" dirty="0">
              <a:cs typeface="Arial" charset="0"/>
            </a:endParaRPr>
          </a:p>
        </p:txBody>
      </p:sp>
      <p:pic>
        <p:nvPicPr>
          <p:cNvPr id="18438" name="Picture 4" descr="88x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5444653"/>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5"/>
          <p:cNvSpPr txBox="1">
            <a:spLocks noChangeArrowheads="1"/>
          </p:cNvSpPr>
          <p:nvPr/>
        </p:nvSpPr>
        <p:spPr bwMode="auto">
          <a:xfrm>
            <a:off x="7215188" y="5373216"/>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GB" sz="800">
                <a:cs typeface="Arial" charset="0"/>
              </a:rPr>
              <a:t>This work is licensed under a </a:t>
            </a:r>
            <a:r>
              <a:rPr lang="en-GB" sz="800">
                <a:cs typeface="Arial" charset="0"/>
                <a:hlinkClick r:id="rId4"/>
              </a:rPr>
              <a:t>Creative Commons Attribution 3.0 </a:t>
            </a:r>
            <a:r>
              <a:rPr lang="en-GB" sz="800">
                <a:cs typeface="Arial" charset="0"/>
              </a:rPr>
              <a:t>Unported License</a:t>
            </a:r>
          </a:p>
        </p:txBody>
      </p:sp>
    </p:spTree>
    <p:extLst>
      <p:ext uri="{BB962C8B-B14F-4D97-AF65-F5344CB8AC3E}">
        <p14:creationId xmlns:p14="http://schemas.microsoft.com/office/powerpoint/2010/main" val="266520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Noise in and as music</a:t>
            </a:r>
            <a:endParaRPr lang="en-GB" sz="2400" i="1" dirty="0">
              <a:solidFill>
                <a:srgbClr val="FFC000"/>
              </a:solidFill>
              <a:cs typeface="Arial" panose="020B0604020202020204" pitchFamily="34" charset="0"/>
            </a:endParaRPr>
          </a:p>
        </p:txBody>
      </p:sp>
      <p:sp>
        <p:nvSpPr>
          <p:cNvPr id="3" name="Content Placeholder 2"/>
          <p:cNvSpPr>
            <a:spLocks noGrp="1"/>
          </p:cNvSpPr>
          <p:nvPr>
            <p:ph sz="half" idx="1"/>
          </p:nvPr>
        </p:nvSpPr>
        <p:spPr/>
        <p:txBody>
          <a:bodyPr/>
          <a:lstStyle/>
          <a:p>
            <a:r>
              <a:rPr lang="en-GB" dirty="0" smtClean="0"/>
              <a:t>Published Oct 2013</a:t>
            </a:r>
          </a:p>
          <a:p>
            <a:pPr lvl="1"/>
            <a:r>
              <a:rPr lang="en-GB" dirty="0" smtClean="0"/>
              <a:t>83 copies sold</a:t>
            </a:r>
          </a:p>
          <a:p>
            <a:pPr lvl="1"/>
            <a:r>
              <a:rPr lang="en-GB" dirty="0" smtClean="0"/>
              <a:t>1,867 copies downloaded</a:t>
            </a:r>
          </a:p>
          <a:p>
            <a:pPr lvl="1"/>
            <a:endParaRPr lang="en-GB" dirty="0" smtClean="0"/>
          </a:p>
          <a:p>
            <a:endParaRPr lang="en-GB" dirty="0" smtClean="0"/>
          </a:p>
          <a:p>
            <a:pPr lvl="1"/>
            <a:endParaRPr lang="en-GB" dirty="0" smtClean="0"/>
          </a:p>
          <a:p>
            <a:pPr lvl="1"/>
            <a:endParaRPr lang="en-GB" dirty="0"/>
          </a:p>
          <a:p>
            <a:endParaRPr lang="en-GB"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988840"/>
            <a:ext cx="2273573" cy="227357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501008"/>
            <a:ext cx="4599820" cy="14662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4077072"/>
            <a:ext cx="4571999" cy="1565552"/>
          </a:xfrm>
          <a:prstGeom prst="rect">
            <a:avLst/>
          </a:prstGeom>
        </p:spPr>
      </p:pic>
    </p:spTree>
    <p:extLst>
      <p:ext uri="{BB962C8B-B14F-4D97-AF65-F5344CB8AC3E}">
        <p14:creationId xmlns:p14="http://schemas.microsoft.com/office/powerpoint/2010/main" val="41061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err="1">
                <a:solidFill>
                  <a:srgbClr val="FFC000"/>
                </a:solidFill>
                <a:cs typeface="Arial" panose="020B0604020202020204" pitchFamily="34" charset="0"/>
              </a:rPr>
              <a:t>Shibusa</a:t>
            </a:r>
            <a:r>
              <a:rPr lang="en-GB" sz="2400" i="1" dirty="0">
                <a:solidFill>
                  <a:srgbClr val="FFC000"/>
                </a:solidFill>
                <a:cs typeface="Arial" panose="020B0604020202020204" pitchFamily="34" charset="0"/>
              </a:rPr>
              <a:t>: extracting beauty</a:t>
            </a:r>
          </a:p>
        </p:txBody>
      </p:sp>
      <p:sp>
        <p:nvSpPr>
          <p:cNvPr id="3" name="Content Placeholder 2"/>
          <p:cNvSpPr>
            <a:spLocks noGrp="1"/>
          </p:cNvSpPr>
          <p:nvPr>
            <p:ph sz="half" idx="1"/>
          </p:nvPr>
        </p:nvSpPr>
        <p:spPr/>
        <p:txBody>
          <a:bodyPr/>
          <a:lstStyle/>
          <a:p>
            <a:r>
              <a:rPr lang="en-GB" dirty="0" smtClean="0"/>
              <a:t>Published Mar 2012</a:t>
            </a:r>
          </a:p>
          <a:p>
            <a:pPr lvl="1"/>
            <a:r>
              <a:rPr lang="en-GB" dirty="0" smtClean="0"/>
              <a:t>76 copies sold</a:t>
            </a:r>
          </a:p>
          <a:p>
            <a:r>
              <a:rPr lang="en-GB" dirty="0" smtClean="0"/>
              <a:t>OA from April 2014</a:t>
            </a:r>
          </a:p>
          <a:p>
            <a:pPr lvl="1"/>
            <a:r>
              <a:rPr lang="en-GB" dirty="0" smtClean="0"/>
              <a:t>584 </a:t>
            </a:r>
            <a:r>
              <a:rPr lang="en-GB" dirty="0"/>
              <a:t>copies </a:t>
            </a:r>
            <a:r>
              <a:rPr lang="en-GB" dirty="0" smtClean="0"/>
              <a:t>downloaded</a:t>
            </a:r>
          </a:p>
          <a:p>
            <a:pPr lvl="1"/>
            <a:endParaRPr lang="en-GB" dirty="0" smtClean="0"/>
          </a:p>
          <a:p>
            <a:endParaRPr lang="en-GB" dirty="0" smtClean="0"/>
          </a:p>
          <a:p>
            <a:pPr lvl="1"/>
            <a:endParaRPr lang="en-GB" dirty="0" smtClean="0"/>
          </a:p>
          <a:p>
            <a:pPr lvl="1"/>
            <a:endParaRPr lang="en-GB" dirty="0"/>
          </a:p>
          <a:p>
            <a:endParaRPr lang="en-GB" dirty="0" smtClean="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77661" y="2132856"/>
            <a:ext cx="2417589" cy="24175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221088"/>
            <a:ext cx="4105851" cy="1248722"/>
          </a:xfrm>
          <a:prstGeom prst="rect">
            <a:avLst/>
          </a:prstGeom>
        </p:spPr>
      </p:pic>
    </p:spTree>
    <p:extLst>
      <p:ext uri="{BB962C8B-B14F-4D97-AF65-F5344CB8AC3E}">
        <p14:creationId xmlns:p14="http://schemas.microsoft.com/office/powerpoint/2010/main" val="17483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Discoverability</a:t>
            </a:r>
            <a:endParaRPr lang="en-GB" sz="2400" i="1" dirty="0">
              <a:solidFill>
                <a:srgbClr val="FFC000"/>
              </a:solidFill>
              <a:cs typeface="Arial" panose="020B0604020202020204" pitchFamily="34" charset="0"/>
            </a:endParaRPr>
          </a:p>
        </p:txBody>
      </p:sp>
      <p:sp>
        <p:nvSpPr>
          <p:cNvPr id="3" name="Content Placeholder 2"/>
          <p:cNvSpPr>
            <a:spLocks noGrp="1"/>
          </p:cNvSpPr>
          <p:nvPr>
            <p:ph sz="half" idx="1"/>
          </p:nvPr>
        </p:nvSpPr>
        <p:spPr/>
        <p:txBody>
          <a:bodyPr/>
          <a:lstStyle/>
          <a:p>
            <a:r>
              <a:rPr lang="en-GB" sz="2400" dirty="0" smtClean="0"/>
              <a:t>Google</a:t>
            </a:r>
          </a:p>
          <a:p>
            <a:pPr lvl="1"/>
            <a:r>
              <a:rPr lang="en-GB" sz="2000" dirty="0" smtClean="0"/>
              <a:t>Via OAI-PMH compliance in the Repository</a:t>
            </a:r>
          </a:p>
          <a:p>
            <a:r>
              <a:rPr lang="en-GB" sz="2400" dirty="0" smtClean="0"/>
              <a:t>Library web scale discovery</a:t>
            </a:r>
          </a:p>
          <a:p>
            <a:pPr lvl="1"/>
            <a:r>
              <a:rPr lang="en-GB" sz="2000" dirty="0" smtClean="0"/>
              <a:t>DOAB membership</a:t>
            </a:r>
          </a:p>
          <a:p>
            <a:r>
              <a:rPr lang="en-GB" sz="2400" dirty="0" err="1"/>
              <a:t>Jisc</a:t>
            </a:r>
            <a:r>
              <a:rPr lang="en-GB" sz="2400" dirty="0"/>
              <a:t>/OAPEN Open Access Monograph Service</a:t>
            </a:r>
            <a:endParaRPr lang="en-GB" sz="2400" dirty="0" smtClean="0"/>
          </a:p>
          <a:p>
            <a:pPr lvl="1"/>
            <a:endParaRPr lang="en-GB" dirty="0" smtClean="0"/>
          </a:p>
          <a:p>
            <a:pPr lvl="1"/>
            <a:endParaRPr lang="en-GB" dirty="0"/>
          </a:p>
          <a:p>
            <a:endParaRPr lang="en-GB" dirty="0" smtClean="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9139" y="2205038"/>
            <a:ext cx="3667822" cy="3598862"/>
          </a:xfrm>
        </p:spPr>
      </p:pic>
    </p:spTree>
    <p:extLst>
      <p:ext uri="{BB962C8B-B14F-4D97-AF65-F5344CB8AC3E}">
        <p14:creationId xmlns:p14="http://schemas.microsoft.com/office/powerpoint/2010/main" val="26075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258763"/>
            <a:ext cx="8229600" cy="1298575"/>
          </a:xfrm>
        </p:spPr>
        <p:txBody>
          <a:bodyPr/>
          <a:lstStyle/>
          <a:p>
            <a:pPr>
              <a:defRPr/>
            </a:pPr>
            <a:r>
              <a:rPr lang="en-GB" dirty="0" smtClean="0"/>
              <a:t>JISC Digital infrastructure: </a:t>
            </a:r>
            <a:br>
              <a:rPr lang="en-GB" dirty="0" smtClean="0"/>
            </a:br>
            <a:r>
              <a:rPr lang="en-GB" dirty="0" smtClean="0"/>
              <a:t>campus-based publications</a:t>
            </a:r>
            <a:br>
              <a:rPr lang="en-GB" dirty="0" smtClean="0"/>
            </a:br>
            <a:r>
              <a:rPr lang="ca-ES" sz="2400" i="1" kern="1200" dirty="0" smtClean="0">
                <a:solidFill>
                  <a:srgbClr val="FFC000"/>
                </a:solidFill>
                <a:ea typeface="+mn-ea"/>
                <a:cs typeface="Arial" charset="0"/>
              </a:rPr>
              <a:t>May - Oct </a:t>
            </a:r>
            <a:r>
              <a:rPr lang="ca-ES" sz="2400" i="1" kern="1200" dirty="0">
                <a:solidFill>
                  <a:srgbClr val="FFC000"/>
                </a:solidFill>
                <a:ea typeface="+mn-ea"/>
                <a:cs typeface="Arial" charset="0"/>
              </a:rPr>
              <a:t>2011</a:t>
            </a:r>
            <a:endParaRPr lang="en-GB" sz="2400" i="1" kern="1200" dirty="0">
              <a:solidFill>
                <a:srgbClr val="FFC000"/>
              </a:solidFill>
              <a:ea typeface="+mn-ea"/>
              <a:cs typeface="Arial" charset="0"/>
            </a:endParaRPr>
          </a:p>
        </p:txBody>
      </p:sp>
      <p:pic>
        <p:nvPicPr>
          <p:cNvPr id="2560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50925" y="1989138"/>
            <a:ext cx="7370763" cy="3814762"/>
          </a:xfrm>
        </p:spPr>
      </p:pic>
    </p:spTree>
    <p:extLst>
      <p:ext uri="{BB962C8B-B14F-4D97-AF65-F5344CB8AC3E}">
        <p14:creationId xmlns:p14="http://schemas.microsoft.com/office/powerpoint/2010/main" val="2036225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258763"/>
            <a:ext cx="8229600" cy="1298575"/>
          </a:xfrm>
        </p:spPr>
        <p:txBody>
          <a:bodyPr/>
          <a:lstStyle/>
          <a:p>
            <a:pPr>
              <a:defRPr/>
            </a:pPr>
            <a:r>
              <a:rPr lang="en-GB" dirty="0" smtClean="0"/>
              <a:t>Huddersfield Open Access Publishing</a:t>
            </a:r>
            <a:br>
              <a:rPr lang="en-GB" dirty="0" smtClean="0"/>
            </a:br>
            <a:r>
              <a:rPr lang="ca-ES" sz="2400" i="1" kern="1200" dirty="0" smtClean="0">
                <a:solidFill>
                  <a:srgbClr val="FFC000"/>
                </a:solidFill>
                <a:ea typeface="+mn-ea"/>
                <a:cs typeface="Arial" charset="0"/>
              </a:rPr>
              <a:t>Proposal</a:t>
            </a:r>
            <a:endParaRPr lang="en-GB" sz="2400" i="1" kern="1200" dirty="0">
              <a:solidFill>
                <a:srgbClr val="FFC000"/>
              </a:solidFill>
              <a:ea typeface="+mn-ea"/>
              <a:cs typeface="Arial" charset="0"/>
            </a:endParaRPr>
          </a:p>
        </p:txBody>
      </p:sp>
      <p:sp>
        <p:nvSpPr>
          <p:cNvPr id="26627" name="Content Placeholder 1"/>
          <p:cNvSpPr>
            <a:spLocks noGrp="1"/>
          </p:cNvSpPr>
          <p:nvPr>
            <p:ph idx="1"/>
          </p:nvPr>
        </p:nvSpPr>
        <p:spPr/>
        <p:txBody>
          <a:bodyPr/>
          <a:lstStyle/>
          <a:p>
            <a:r>
              <a:rPr lang="en-US" smtClean="0"/>
              <a:t>The HOAP project attempts to bring together the two systems of delivering OA research articles</a:t>
            </a:r>
          </a:p>
          <a:p>
            <a:pPr lvl="1"/>
            <a:r>
              <a:rPr lang="en-US" smtClean="0"/>
              <a:t>OA repositories</a:t>
            </a:r>
          </a:p>
          <a:p>
            <a:pPr lvl="1"/>
            <a:r>
              <a:rPr lang="en-US" smtClean="0"/>
              <a:t>OA journals</a:t>
            </a:r>
            <a:endParaRPr lang="en-GB" smtClean="0"/>
          </a:p>
          <a:p>
            <a:r>
              <a:rPr lang="en-US" smtClean="0"/>
              <a:t>The project has developed a low cost, sustainable OA journal publishing platform using EPrints Institutional Repository software </a:t>
            </a:r>
          </a:p>
        </p:txBody>
      </p:sp>
    </p:spTree>
    <p:extLst>
      <p:ext uri="{BB962C8B-B14F-4D97-AF65-F5344CB8AC3E}">
        <p14:creationId xmlns:p14="http://schemas.microsoft.com/office/powerpoint/2010/main" val="411885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OA journals</a:t>
            </a:r>
            <a:endParaRPr lang="en-GB" sz="2400" i="1" dirty="0">
              <a:solidFill>
                <a:srgbClr val="FFC000"/>
              </a:solidFill>
              <a:cs typeface="Arial" panose="020B0604020202020204" pitchFamily="34" charset="0"/>
            </a:endParaRPr>
          </a:p>
        </p:txBody>
      </p:sp>
      <p:sp>
        <p:nvSpPr>
          <p:cNvPr id="15" name="Content Placeholder 2"/>
          <p:cNvSpPr>
            <a:spLocks noGrp="1"/>
          </p:cNvSpPr>
          <p:nvPr>
            <p:ph sz="half" idx="1"/>
          </p:nvPr>
        </p:nvSpPr>
        <p:spPr/>
        <p:txBody>
          <a:bodyPr/>
          <a:lstStyle/>
          <a:p>
            <a:pPr marL="342900" lvl="1" indent="-342900">
              <a:buFontTx/>
              <a:buChar char="•"/>
            </a:pPr>
            <a:r>
              <a:rPr lang="en-GB" dirty="0"/>
              <a:t>Based on the </a:t>
            </a:r>
            <a:r>
              <a:rPr lang="en-GB" dirty="0" err="1"/>
              <a:t>Jisc</a:t>
            </a:r>
            <a:r>
              <a:rPr lang="en-GB" dirty="0"/>
              <a:t> HOAP project (2011)</a:t>
            </a:r>
          </a:p>
          <a:p>
            <a:r>
              <a:rPr lang="en-GB" dirty="0" smtClean="0"/>
              <a:t>7 current Journals</a:t>
            </a:r>
          </a:p>
          <a:p>
            <a:pPr lvl="1"/>
            <a:r>
              <a:rPr lang="en-GB" dirty="0" smtClean="0"/>
              <a:t>+1 archived title</a:t>
            </a:r>
          </a:p>
          <a:p>
            <a:pPr lvl="1"/>
            <a:r>
              <a:rPr lang="en-GB" dirty="0" smtClean="0"/>
              <a:t>Hosted via the University Repository</a:t>
            </a:r>
          </a:p>
          <a:p>
            <a:pPr lvl="1"/>
            <a:r>
              <a:rPr lang="en-GB" dirty="0" smtClean="0"/>
              <a:t>Preserved in Portico</a:t>
            </a:r>
          </a:p>
          <a:p>
            <a:pPr marL="457200" lvl="1" indent="0">
              <a:buNone/>
            </a:pPr>
            <a:endParaRPr lang="en-GB" dirty="0" smtClean="0"/>
          </a:p>
          <a:p>
            <a:pPr lvl="1"/>
            <a:endParaRPr lang="en-GB" dirty="0"/>
          </a:p>
          <a:p>
            <a:endParaRPr lang="en-GB"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54" y="2132856"/>
            <a:ext cx="3135174" cy="3815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8566" y="2752218"/>
            <a:ext cx="936104" cy="13093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4060388"/>
            <a:ext cx="1844598" cy="11688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215" y="2648085"/>
            <a:ext cx="936104" cy="12521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6414" y="3861048"/>
            <a:ext cx="891530" cy="126069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336" y="2132856"/>
            <a:ext cx="1104494" cy="139305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6267" y="5069129"/>
            <a:ext cx="2913112" cy="59718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6216" y="4149080"/>
            <a:ext cx="769654" cy="769654"/>
          </a:xfrm>
          <a:prstGeom prst="rect">
            <a:avLst/>
          </a:prstGeom>
        </p:spPr>
      </p:pic>
    </p:spTree>
    <p:extLst>
      <p:ext uri="{BB962C8B-B14F-4D97-AF65-F5344CB8AC3E}">
        <p14:creationId xmlns:p14="http://schemas.microsoft.com/office/powerpoint/2010/main" val="2529175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Teaching in Lifelong Learning</a:t>
            </a:r>
            <a:endParaRPr lang="en-GB" sz="2400" i="1" dirty="0">
              <a:solidFill>
                <a:srgbClr val="FFC000"/>
              </a:solidFill>
              <a:cs typeface="Arial" panose="020B0604020202020204" pitchFamily="34" charset="0"/>
            </a:endParaRPr>
          </a:p>
        </p:txBody>
      </p:sp>
      <p:sp>
        <p:nvSpPr>
          <p:cNvPr id="15" name="Content Placeholder 2"/>
          <p:cNvSpPr>
            <a:spLocks noGrp="1"/>
          </p:cNvSpPr>
          <p:nvPr>
            <p:ph sz="half" idx="1"/>
          </p:nvPr>
        </p:nvSpPr>
        <p:spPr/>
        <p:txBody>
          <a:bodyPr/>
          <a:lstStyle/>
          <a:p>
            <a:r>
              <a:rPr lang="en-GB" sz="2000" dirty="0"/>
              <a:t>Back-run of 42 articles</a:t>
            </a:r>
          </a:p>
          <a:p>
            <a:r>
              <a:rPr lang="en-GB" sz="2000" dirty="0" err="1"/>
              <a:t>CrossRef</a:t>
            </a:r>
            <a:r>
              <a:rPr lang="en-GB" sz="2000" dirty="0"/>
              <a:t> membership</a:t>
            </a:r>
          </a:p>
          <a:p>
            <a:pPr lvl="1"/>
            <a:r>
              <a:rPr lang="en-GB" sz="1600" dirty="0" smtClean="0"/>
              <a:t>200 </a:t>
            </a:r>
            <a:r>
              <a:rPr lang="en-GB" sz="1600" dirty="0"/>
              <a:t>DOIs added to references</a:t>
            </a:r>
          </a:p>
          <a:p>
            <a:r>
              <a:rPr lang="en-US" sz="2000" dirty="0" err="1" smtClean="0"/>
              <a:t>Licence</a:t>
            </a:r>
            <a:r>
              <a:rPr lang="en-US" sz="2000" dirty="0" smtClean="0"/>
              <a:t> </a:t>
            </a:r>
            <a:r>
              <a:rPr lang="en-US" sz="2000" dirty="0"/>
              <a:t>to </a:t>
            </a:r>
            <a:r>
              <a:rPr lang="en-US" sz="2000" dirty="0" smtClean="0"/>
              <a:t>Publish</a:t>
            </a:r>
            <a:r>
              <a:rPr lang="en-US" sz="2000" dirty="0"/>
              <a:t> </a:t>
            </a:r>
            <a:r>
              <a:rPr lang="en-US" sz="2000" dirty="0" smtClean="0"/>
              <a:t>(</a:t>
            </a:r>
            <a:r>
              <a:rPr lang="en-US" sz="2000" dirty="0" err="1" smtClean="0"/>
              <a:t>LtP</a:t>
            </a:r>
            <a:r>
              <a:rPr lang="en-US" sz="2000" dirty="0"/>
              <a:t>) </a:t>
            </a:r>
          </a:p>
          <a:p>
            <a:pPr lvl="1"/>
            <a:r>
              <a:rPr lang="en-US" sz="1600" dirty="0"/>
              <a:t>Allows the author to retain the copyright under a </a:t>
            </a:r>
            <a:r>
              <a:rPr lang="en-US" sz="1600" dirty="0" smtClean="0"/>
              <a:t>CC BY </a:t>
            </a:r>
            <a:r>
              <a:rPr lang="en-US" sz="1600" dirty="0" err="1" smtClean="0"/>
              <a:t>licence</a:t>
            </a:r>
            <a:endParaRPr lang="en-GB" sz="1600" dirty="0"/>
          </a:p>
          <a:p>
            <a:r>
              <a:rPr lang="en-US" sz="2000" dirty="0" smtClean="0"/>
              <a:t>Membership </a:t>
            </a:r>
            <a:r>
              <a:rPr lang="en-US" sz="2000" dirty="0"/>
              <a:t>of COPE</a:t>
            </a:r>
          </a:p>
          <a:p>
            <a:pPr lvl="1"/>
            <a:r>
              <a:rPr lang="en-US" sz="1600" dirty="0"/>
              <a:t>A forum for editors and publishers of peer-reviewed journals to discuss all aspects of publication </a:t>
            </a:r>
            <a:r>
              <a:rPr lang="en-US" sz="1600" dirty="0" smtClean="0"/>
              <a:t>ethics</a:t>
            </a:r>
            <a:endParaRPr lang="en-GB" sz="1600" dirty="0"/>
          </a:p>
          <a:p>
            <a:pPr marL="457200" lvl="1" indent="0">
              <a:buNone/>
            </a:pPr>
            <a:endParaRPr lang="en-GB" sz="1600" dirty="0" smtClean="0"/>
          </a:p>
          <a:p>
            <a:pPr lvl="1"/>
            <a:endParaRPr lang="en-GB" sz="1600" dirty="0"/>
          </a:p>
          <a:p>
            <a:endParaRPr lang="en-GB" sz="1600" dirty="0" smtClean="0"/>
          </a:p>
        </p:txBody>
      </p:sp>
      <p:pic>
        <p:nvPicPr>
          <p:cNvPr id="21" name="Content Placeholder 2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3750" y="2496238"/>
            <a:ext cx="4038600" cy="3016461"/>
          </a:xfr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564904"/>
            <a:ext cx="7921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265810"/>
            <a:ext cx="708780" cy="24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118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Usage</a:t>
            </a:r>
            <a:endParaRPr lang="en-GB" sz="2400" i="1" dirty="0">
              <a:solidFill>
                <a:srgbClr val="FFC000"/>
              </a:solidFill>
              <a:cs typeface="Arial" panose="020B0604020202020204" pitchFamily="34" charset="0"/>
            </a:endParaRPr>
          </a:p>
        </p:txBody>
      </p:sp>
      <p:sp>
        <p:nvSpPr>
          <p:cNvPr id="15" name="Content Placeholder 2"/>
          <p:cNvSpPr>
            <a:spLocks noGrp="1"/>
          </p:cNvSpPr>
          <p:nvPr>
            <p:ph idx="1"/>
          </p:nvPr>
        </p:nvSpPr>
        <p:spPr/>
        <p:txBody>
          <a:bodyPr/>
          <a:lstStyle/>
          <a:p>
            <a:pPr marL="457200" lvl="1" indent="0">
              <a:buNone/>
            </a:pPr>
            <a:endParaRPr lang="en-GB" sz="1600" dirty="0" smtClean="0"/>
          </a:p>
          <a:p>
            <a:pPr lvl="1"/>
            <a:endParaRPr lang="en-GB" sz="1600" dirty="0"/>
          </a:p>
          <a:p>
            <a:endParaRPr lang="en-GB"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72816"/>
            <a:ext cx="6011114" cy="31246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708920"/>
            <a:ext cx="4363059" cy="2972215"/>
          </a:xfrm>
          <a:prstGeom prst="rect">
            <a:avLst/>
          </a:prstGeom>
        </p:spPr>
      </p:pic>
    </p:spTree>
    <p:extLst>
      <p:ext uri="{BB962C8B-B14F-4D97-AF65-F5344CB8AC3E}">
        <p14:creationId xmlns:p14="http://schemas.microsoft.com/office/powerpoint/2010/main" val="193878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cs typeface="Arial" panose="020B0604020202020204" pitchFamily="34" charset="0"/>
              </a:rPr>
              <a:t>Fields: journal of Huddersfield student research</a:t>
            </a:r>
            <a:endParaRPr lang="en-GB" dirty="0"/>
          </a:p>
        </p:txBody>
      </p:sp>
      <p:sp>
        <p:nvSpPr>
          <p:cNvPr id="4" name="Content Placeholder 3"/>
          <p:cNvSpPr>
            <a:spLocks noGrp="1"/>
          </p:cNvSpPr>
          <p:nvPr>
            <p:ph sz="half" idx="1"/>
          </p:nvPr>
        </p:nvSpPr>
        <p:spPr>
          <a:xfrm>
            <a:off x="412750" y="2205038"/>
            <a:ext cx="6175474" cy="3598862"/>
          </a:xfrm>
        </p:spPr>
        <p:txBody>
          <a:bodyPr/>
          <a:lstStyle/>
          <a:p>
            <a:endParaRPr lang="en-GB" sz="1600" dirty="0" smtClean="0"/>
          </a:p>
          <a:p>
            <a:r>
              <a:rPr lang="en-GB" sz="1600" dirty="0" smtClean="0"/>
              <a:t>Fully peer reviewed by academic staff</a:t>
            </a:r>
          </a:p>
          <a:p>
            <a:r>
              <a:rPr lang="en-GB" sz="1600" dirty="0" smtClean="0"/>
              <a:t>3 submissions per School (up to 21 articles)</a:t>
            </a:r>
          </a:p>
          <a:p>
            <a:pPr lvl="1"/>
            <a:r>
              <a:rPr lang="en-GB" sz="1200" dirty="0" smtClean="0"/>
              <a:t>Combination of best dissertations and student submissions</a:t>
            </a:r>
          </a:p>
          <a:p>
            <a:r>
              <a:rPr lang="en-GB" sz="1600" dirty="0" smtClean="0"/>
              <a:t>Writing workshop held in July</a:t>
            </a:r>
          </a:p>
          <a:p>
            <a:r>
              <a:rPr lang="en-GB" sz="1600" dirty="0" smtClean="0"/>
              <a:t>Peer reviewed by School Ed. Boards in September</a:t>
            </a:r>
          </a:p>
          <a:p>
            <a:r>
              <a:rPr lang="en-GB" sz="1600" dirty="0" smtClean="0"/>
              <a:t>Peer reviewed by Fields Ed. Board in October</a:t>
            </a:r>
          </a:p>
          <a:p>
            <a:r>
              <a:rPr lang="en-GB" sz="1600" dirty="0" smtClean="0"/>
              <a:t>Published in January/February </a:t>
            </a:r>
            <a:endParaRPr lang="en-GB" sz="1600" dirty="0"/>
          </a:p>
          <a:p>
            <a:endParaRPr lang="en-GB" sz="1600" dirty="0" smtClean="0"/>
          </a:p>
          <a:p>
            <a:endParaRPr lang="en-GB" sz="1600" dirty="0"/>
          </a:p>
          <a:p>
            <a:endParaRPr lang="en-GB" sz="1600" dirty="0" smtClean="0"/>
          </a:p>
          <a:p>
            <a:r>
              <a:rPr lang="en-GB" sz="1200" dirty="0"/>
              <a:t>Stone, G., Jensen, K. &amp; Beech, M. (2016). Publishing undergraduate research: linking teaching and research through a dedicated peer reviewed open access journal. Journal of scholarly publishing.</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4248" y="2204864"/>
            <a:ext cx="1905000" cy="1905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824" y="4149080"/>
            <a:ext cx="2450912" cy="1695124"/>
          </a:xfrm>
          <a:prstGeom prst="rect">
            <a:avLst/>
          </a:prstGeom>
        </p:spPr>
      </p:pic>
    </p:spTree>
    <p:extLst>
      <p:ext uri="{BB962C8B-B14F-4D97-AF65-F5344CB8AC3E}">
        <p14:creationId xmlns:p14="http://schemas.microsoft.com/office/powerpoint/2010/main" val="3935796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cs typeface="Arial" panose="020B0604020202020204" pitchFamily="34" charset="0"/>
              </a:rPr>
              <a:t>Fields: journal of Huddersfield student research</a:t>
            </a:r>
            <a:endParaRPr lang="en-GB" dirty="0"/>
          </a:p>
        </p:txBody>
      </p:sp>
      <p:sp>
        <p:nvSpPr>
          <p:cNvPr id="5" name="Content Placeholder 4"/>
          <p:cNvSpPr>
            <a:spLocks noGrp="1"/>
          </p:cNvSpPr>
          <p:nvPr>
            <p:ph idx="1"/>
          </p:nvPr>
        </p:nvSpPr>
        <p:spPr>
          <a:xfrm>
            <a:off x="412750" y="3212976"/>
            <a:ext cx="8229600" cy="2590924"/>
          </a:xfrm>
        </p:spPr>
        <p:txBody>
          <a:bodyPr/>
          <a:lstStyle/>
          <a:p>
            <a:pPr marL="0" indent="0" algn="ctr">
              <a:buNone/>
            </a:pPr>
            <a:endParaRPr lang="en-GB" sz="2000" i="1" dirty="0" smtClean="0"/>
          </a:p>
          <a:p>
            <a:pPr marL="0" indent="0" algn="ctr">
              <a:buNone/>
            </a:pPr>
            <a:r>
              <a:rPr lang="en-GB" sz="2000" i="1" dirty="0" smtClean="0"/>
              <a:t>The </a:t>
            </a:r>
            <a:r>
              <a:rPr lang="en-GB" sz="2000" i="1" dirty="0"/>
              <a:t>experience of writing for the journal has certainly been a positive one. It has allowed </a:t>
            </a:r>
            <a:r>
              <a:rPr lang="en-GB" sz="2000" i="1" dirty="0" smtClean="0"/>
              <a:t>me </a:t>
            </a:r>
            <a:r>
              <a:rPr lang="en-GB" sz="2000" i="1" dirty="0"/>
              <a:t>to develop publication skills, improve my academic work and take on board different perceptions </a:t>
            </a:r>
            <a:r>
              <a:rPr lang="en-GB" sz="2000" i="1" dirty="0" smtClean="0"/>
              <a:t>and </a:t>
            </a:r>
            <a:r>
              <a:rPr lang="en-GB" sz="2000" i="1" dirty="0"/>
              <a:t>criticisms. The opportunity has also allowed me to revisit a piece of work that </a:t>
            </a:r>
            <a:r>
              <a:rPr lang="en-GB" sz="2000" i="1" dirty="0" smtClean="0"/>
              <a:t>I am </a:t>
            </a:r>
            <a:r>
              <a:rPr lang="en-GB" sz="2000" i="1" dirty="0"/>
              <a:t>particularly </a:t>
            </a:r>
            <a:r>
              <a:rPr lang="en-GB" sz="2000" i="1" dirty="0" smtClean="0"/>
              <a:t>proud of </a:t>
            </a:r>
            <a:r>
              <a:rPr lang="en-GB" sz="2000" i="1" dirty="0"/>
              <a:t>and present it to a wider </a:t>
            </a:r>
            <a:r>
              <a:rPr lang="en-GB" sz="2000" i="1" dirty="0" smtClean="0"/>
              <a:t>audience.</a:t>
            </a:r>
          </a:p>
          <a:p>
            <a:pPr marL="0" indent="0" algn="r">
              <a:buNone/>
            </a:pPr>
            <a:endParaRPr lang="en-GB" sz="1200" i="1" dirty="0" smtClean="0"/>
          </a:p>
          <a:p>
            <a:pPr marL="0" indent="0" algn="r">
              <a:buNone/>
            </a:pPr>
            <a:r>
              <a:rPr lang="en-GB" sz="1200" i="1" dirty="0" smtClean="0"/>
              <a:t>Reece Goscinski commenting on </a:t>
            </a:r>
            <a:r>
              <a:rPr lang="en-GB" sz="1200" i="1" dirty="0"/>
              <a:t>To What Extent Does the Ideological Construct of Collectivism Continue to Govern the British Trade Union and Labour Movement? Fields: journal of Huddersfield student research, 1 (1). e11.</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24211" cy="3429000"/>
          </a:xfrm>
          <a:prstGeom prst="rect">
            <a:avLst/>
          </a:prstGeom>
        </p:spPr>
      </p:pic>
    </p:spTree>
    <p:extLst>
      <p:ext uri="{BB962C8B-B14F-4D97-AF65-F5344CB8AC3E}">
        <p14:creationId xmlns:p14="http://schemas.microsoft.com/office/powerpoint/2010/main" val="101421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Re-Launched 2010</a:t>
            </a:r>
            <a:endParaRPr lang="en-GB" sz="2400" i="1" dirty="0">
              <a:solidFill>
                <a:srgbClr val="FFC000"/>
              </a:solidFill>
              <a:cs typeface="Arial" panose="020B0604020202020204" pitchFamily="34" charset="0"/>
            </a:endParaRPr>
          </a:p>
        </p:txBody>
      </p:sp>
      <p:sp>
        <p:nvSpPr>
          <p:cNvPr id="3" name="Content Placeholder 2"/>
          <p:cNvSpPr>
            <a:spLocks noGrp="1"/>
          </p:cNvSpPr>
          <p:nvPr>
            <p:ph sz="half" idx="1"/>
          </p:nvPr>
        </p:nvSpPr>
        <p:spPr/>
        <p:txBody>
          <a:bodyPr/>
          <a:lstStyle/>
          <a:p>
            <a:r>
              <a:rPr lang="en-GB" dirty="0" smtClean="0"/>
              <a:t>Re-launched as an open access press*</a:t>
            </a:r>
          </a:p>
          <a:p>
            <a:pPr lvl="1"/>
            <a:r>
              <a:rPr lang="en-GB" dirty="0" smtClean="0"/>
              <a:t>Scholarly monographs</a:t>
            </a:r>
          </a:p>
          <a:p>
            <a:pPr lvl="1"/>
            <a:r>
              <a:rPr lang="en-GB" dirty="0" smtClean="0"/>
              <a:t>Peer reviewed journals</a:t>
            </a:r>
          </a:p>
          <a:p>
            <a:pPr lvl="1"/>
            <a:r>
              <a:rPr lang="en-GB" dirty="0" smtClean="0"/>
              <a:t>Sound Recordings</a:t>
            </a:r>
          </a:p>
          <a:p>
            <a:pPr marL="457200" lvl="1" indent="0">
              <a:buNone/>
            </a:pPr>
            <a:endParaRPr lang="en-GB"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3750" y="2204864"/>
            <a:ext cx="4038600" cy="2752181"/>
          </a:xfrm>
        </p:spPr>
      </p:pic>
      <p:sp>
        <p:nvSpPr>
          <p:cNvPr id="6" name="TextBox 5"/>
          <p:cNvSpPr txBox="1"/>
          <p:nvPr/>
        </p:nvSpPr>
        <p:spPr>
          <a:xfrm>
            <a:off x="899592" y="5466710"/>
            <a:ext cx="3341941" cy="338554"/>
          </a:xfrm>
          <a:prstGeom prst="rect">
            <a:avLst/>
          </a:prstGeom>
          <a:noFill/>
        </p:spPr>
        <p:txBody>
          <a:bodyPr wrap="none" rtlCol="0">
            <a:spAutoFit/>
          </a:bodyPr>
          <a:lstStyle/>
          <a:p>
            <a:r>
              <a:rPr lang="en-GB" dirty="0" smtClean="0"/>
              <a:t>*We are still working on the OA bit!</a:t>
            </a:r>
            <a:endParaRPr lang="en-GB" dirty="0"/>
          </a:p>
        </p:txBody>
      </p:sp>
    </p:spTree>
    <p:extLst>
      <p:ext uri="{BB962C8B-B14F-4D97-AF65-F5344CB8AC3E}">
        <p14:creationId xmlns:p14="http://schemas.microsoft.com/office/powerpoint/2010/main" val="2505019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Journal discoverability</a:t>
            </a:r>
            <a:endParaRPr lang="en-GB" sz="2400" i="1" dirty="0">
              <a:solidFill>
                <a:srgbClr val="FFC000"/>
              </a:solidFill>
              <a:cs typeface="Arial" panose="020B0604020202020204" pitchFamily="34" charset="0"/>
            </a:endParaRPr>
          </a:p>
        </p:txBody>
      </p:sp>
      <p:sp>
        <p:nvSpPr>
          <p:cNvPr id="3" name="Content Placeholder 2"/>
          <p:cNvSpPr>
            <a:spLocks noGrp="1"/>
          </p:cNvSpPr>
          <p:nvPr>
            <p:ph sz="half" idx="1"/>
          </p:nvPr>
        </p:nvSpPr>
        <p:spPr>
          <a:xfrm>
            <a:off x="412750" y="2205038"/>
            <a:ext cx="3871218" cy="3598862"/>
          </a:xfrm>
        </p:spPr>
        <p:txBody>
          <a:bodyPr/>
          <a:lstStyle/>
          <a:p>
            <a:r>
              <a:rPr lang="en-GB" sz="2400" dirty="0" smtClean="0"/>
              <a:t>Google</a:t>
            </a:r>
          </a:p>
          <a:p>
            <a:pPr lvl="1"/>
            <a:r>
              <a:rPr lang="en-GB" sz="2000" dirty="0" smtClean="0"/>
              <a:t>Via OAI-PMH compliance in the Repository</a:t>
            </a:r>
          </a:p>
          <a:p>
            <a:r>
              <a:rPr lang="en-GB" sz="2400" dirty="0" smtClean="0"/>
              <a:t>Library web scale discovery</a:t>
            </a:r>
          </a:p>
          <a:p>
            <a:pPr lvl="1"/>
            <a:r>
              <a:rPr lang="en-GB" sz="2000" dirty="0" smtClean="0"/>
              <a:t>DOAJ membership</a:t>
            </a:r>
          </a:p>
          <a:p>
            <a:pPr lvl="2"/>
            <a:r>
              <a:rPr lang="en-GB" dirty="0" err="1" smtClean="0"/>
              <a:t>TiLL</a:t>
            </a:r>
            <a:endParaRPr lang="en-GB" dirty="0" smtClean="0"/>
          </a:p>
          <a:p>
            <a:pPr lvl="2"/>
            <a:r>
              <a:rPr lang="en-GB" dirty="0" smtClean="0"/>
              <a:t>Journal of performance magic</a:t>
            </a:r>
          </a:p>
          <a:p>
            <a:r>
              <a:rPr lang="en-GB" sz="2400" dirty="0" smtClean="0"/>
              <a:t>Scopus/A&amp;Is?</a:t>
            </a:r>
          </a:p>
          <a:p>
            <a:pPr lvl="1"/>
            <a:endParaRPr lang="en-GB" dirty="0"/>
          </a:p>
          <a:p>
            <a:endParaRPr lang="en-GB"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63888" y="3068960"/>
            <a:ext cx="5503681" cy="2088232"/>
          </a:xfrm>
        </p:spPr>
      </p:pic>
    </p:spTree>
    <p:extLst>
      <p:ext uri="{BB962C8B-B14F-4D97-AF65-F5344CB8AC3E}">
        <p14:creationId xmlns:p14="http://schemas.microsoft.com/office/powerpoint/2010/main" val="205285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DOAJ seal</a:t>
            </a:r>
            <a:endParaRPr lang="en-GB" sz="2400" i="1" dirty="0">
              <a:solidFill>
                <a:srgbClr val="FFC000"/>
              </a:solidFill>
              <a:cs typeface="Arial" panose="020B0604020202020204" pitchFamily="34" charset="0"/>
            </a:endParaRPr>
          </a:p>
        </p:txBody>
      </p:sp>
      <p:sp>
        <p:nvSpPr>
          <p:cNvPr id="3" name="Content Placeholder 2"/>
          <p:cNvSpPr>
            <a:spLocks noGrp="1"/>
          </p:cNvSpPr>
          <p:nvPr>
            <p:ph sz="half" idx="1"/>
          </p:nvPr>
        </p:nvSpPr>
        <p:spPr>
          <a:xfrm>
            <a:off x="412750" y="2205038"/>
            <a:ext cx="7471618" cy="3598862"/>
          </a:xfrm>
        </p:spPr>
        <p:txBody>
          <a:bodyPr/>
          <a:lstStyle/>
          <a:p>
            <a:pPr lvl="1"/>
            <a:endParaRPr lang="en-GB" sz="1600" dirty="0"/>
          </a:p>
          <a:p>
            <a:r>
              <a:rPr lang="en-GB" sz="1600" dirty="0"/>
              <a:t>To qualify for the Seal the journal must:</a:t>
            </a:r>
          </a:p>
          <a:p>
            <a:pPr lvl="1"/>
            <a:r>
              <a:rPr lang="en-GB" sz="1200" dirty="0" smtClean="0"/>
              <a:t>have </a:t>
            </a:r>
            <a:r>
              <a:rPr lang="en-GB" sz="1200" dirty="0"/>
              <a:t>an archival and preservation arrangement in place with an external party such as CLOCKSS, LOCKSS, Portico;</a:t>
            </a:r>
          </a:p>
          <a:p>
            <a:pPr lvl="1"/>
            <a:r>
              <a:rPr lang="en-GB" sz="1200" dirty="0" smtClean="0"/>
              <a:t>provide </a:t>
            </a:r>
            <a:r>
              <a:rPr lang="en-GB" sz="1200" dirty="0"/>
              <a:t>permanent identifiers in the published content such as DOIs;</a:t>
            </a:r>
          </a:p>
          <a:p>
            <a:pPr lvl="1"/>
            <a:r>
              <a:rPr lang="en-GB" sz="1200" dirty="0" smtClean="0"/>
              <a:t>provide </a:t>
            </a:r>
            <a:r>
              <a:rPr lang="en-GB" sz="1200" dirty="0"/>
              <a:t>article level metadata to DOAJ;</a:t>
            </a:r>
          </a:p>
          <a:p>
            <a:pPr lvl="1"/>
            <a:r>
              <a:rPr lang="en-GB" sz="1200" dirty="0" smtClean="0"/>
              <a:t>embed </a:t>
            </a:r>
            <a:r>
              <a:rPr lang="en-GB" sz="1200" dirty="0"/>
              <a:t>machine-readable CC licensing information in article level metadata;</a:t>
            </a:r>
          </a:p>
          <a:p>
            <a:pPr lvl="1"/>
            <a:r>
              <a:rPr lang="en-GB" sz="1200" dirty="0" smtClean="0"/>
              <a:t>allow </a:t>
            </a:r>
            <a:r>
              <a:rPr lang="en-GB" sz="1200" dirty="0"/>
              <a:t>reuse and remixing of content in accordance with a CC BY, CC BY-SA or CC BY-NC license;</a:t>
            </a:r>
          </a:p>
          <a:p>
            <a:pPr lvl="1"/>
            <a:r>
              <a:rPr lang="en-GB" sz="1200" dirty="0" smtClean="0"/>
              <a:t>have </a:t>
            </a:r>
            <a:r>
              <a:rPr lang="en-GB" sz="1200" dirty="0"/>
              <a:t>a deposit policy registered in a deposit policy directory such as SHERPA/</a:t>
            </a:r>
            <a:r>
              <a:rPr lang="en-GB" sz="1200" dirty="0" err="1"/>
              <a:t>RoMEO</a:t>
            </a:r>
            <a:r>
              <a:rPr lang="en-GB" sz="1200" dirty="0"/>
              <a:t>;</a:t>
            </a:r>
          </a:p>
          <a:p>
            <a:pPr lvl="1"/>
            <a:r>
              <a:rPr lang="en-GB" sz="1200" dirty="0" smtClean="0"/>
              <a:t>allow </a:t>
            </a:r>
            <a:r>
              <a:rPr lang="en-GB" sz="1200" dirty="0"/>
              <a:t>the author to hold the copyright without </a:t>
            </a:r>
            <a:r>
              <a:rPr lang="en-GB" sz="1200" dirty="0" smtClean="0"/>
              <a:t>restriction</a:t>
            </a:r>
            <a:endParaRPr lang="en-GB" sz="1200" dirty="0"/>
          </a:p>
          <a:p>
            <a:endParaRPr lang="en-GB" sz="1600" dirty="0"/>
          </a:p>
          <a:p>
            <a:r>
              <a:rPr lang="en-GB" sz="1600" dirty="0"/>
              <a:t>To date, 88 out of </a:t>
            </a:r>
            <a:r>
              <a:rPr lang="en-GB" sz="1600" dirty="0" smtClean="0"/>
              <a:t>10,619 journals in DOAJ have </a:t>
            </a:r>
            <a:r>
              <a:rPr lang="en-GB" sz="1600" dirty="0"/>
              <a:t>qualified for the </a:t>
            </a:r>
            <a:r>
              <a:rPr lang="en-GB" sz="1600" dirty="0" smtClean="0"/>
              <a:t>Seal</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6296" y="1988840"/>
            <a:ext cx="1407790" cy="1407790"/>
          </a:xfrm>
        </p:spPr>
      </p:pic>
    </p:spTree>
    <p:extLst>
      <p:ext uri="{BB962C8B-B14F-4D97-AF65-F5344CB8AC3E}">
        <p14:creationId xmlns:p14="http://schemas.microsoft.com/office/powerpoint/2010/main" val="2568092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258763"/>
            <a:ext cx="8229600" cy="938212"/>
          </a:xfrm>
        </p:spPr>
        <p:txBody>
          <a:bodyPr/>
          <a:lstStyle/>
          <a:p>
            <a:pPr>
              <a:defRPr/>
            </a:pPr>
            <a:r>
              <a:rPr lang="en-GB" dirty="0"/>
              <a:t>University of Huddersfield Press</a:t>
            </a:r>
            <a:r>
              <a:rPr lang="en-GB" dirty="0" smtClean="0"/>
              <a:t/>
            </a:r>
            <a:br>
              <a:rPr lang="en-GB" dirty="0" smtClean="0"/>
            </a:br>
            <a:r>
              <a:rPr lang="ca-ES" sz="2400" i="1" kern="1200" dirty="0" smtClean="0">
                <a:solidFill>
                  <a:srgbClr val="FFC000"/>
                </a:solidFill>
                <a:ea typeface="+mn-ea"/>
                <a:cs typeface="Arial" charset="0"/>
              </a:rPr>
              <a:t>Cost benefits for TiLL</a:t>
            </a:r>
            <a:endParaRPr lang="en-GB" sz="2400" i="1" kern="1200" dirty="0">
              <a:solidFill>
                <a:srgbClr val="FFC000"/>
              </a:solidFill>
              <a:ea typeface="+mn-ea"/>
              <a:cs typeface="Arial" charset="0"/>
            </a:endParaRPr>
          </a:p>
        </p:txBody>
      </p:sp>
      <p:sp>
        <p:nvSpPr>
          <p:cNvPr id="36867" name="Content Placeholder 1"/>
          <p:cNvSpPr>
            <a:spLocks noGrp="1"/>
          </p:cNvSpPr>
          <p:nvPr>
            <p:ph idx="1"/>
          </p:nvPr>
        </p:nvSpPr>
        <p:spPr/>
        <p:txBody>
          <a:bodyPr/>
          <a:lstStyle/>
          <a:p>
            <a:endParaRPr lang="en-US" smtClean="0"/>
          </a:p>
        </p:txBody>
      </p:sp>
      <p:graphicFrame>
        <p:nvGraphicFramePr>
          <p:cNvPr id="5" name="Chart 4"/>
          <p:cNvGraphicFramePr>
            <a:graphicFrameLocks/>
          </p:cNvGraphicFramePr>
          <p:nvPr>
            <p:extLst>
              <p:ext uri="{D42A27DB-BD31-4B8C-83A1-F6EECF244321}">
                <p14:modId xmlns:p14="http://schemas.microsoft.com/office/powerpoint/2010/main" val="3570743387"/>
              </p:ext>
            </p:extLst>
          </p:nvPr>
        </p:nvGraphicFramePr>
        <p:xfrm>
          <a:off x="1151620" y="1484784"/>
          <a:ext cx="684076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5937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ca-ES" sz="2400" i="1" kern="1200" dirty="0" smtClean="0">
                <a:solidFill>
                  <a:srgbClr val="FFC000"/>
                </a:solidFill>
                <a:cs typeface="Arial" charset="0"/>
              </a:rPr>
              <a:t>Journal costs</a:t>
            </a:r>
            <a:endParaRPr lang="en-GB" dirty="0"/>
          </a:p>
        </p:txBody>
      </p:sp>
      <p:sp>
        <p:nvSpPr>
          <p:cNvPr id="4" name="Content Placeholder 3"/>
          <p:cNvSpPr>
            <a:spLocks noGrp="1"/>
          </p:cNvSpPr>
          <p:nvPr>
            <p:ph sz="half" idx="1"/>
          </p:nvPr>
        </p:nvSpPr>
        <p:spPr/>
        <p:txBody>
          <a:bodyPr/>
          <a:lstStyle/>
          <a:p>
            <a:r>
              <a:rPr lang="en-GB" sz="2400" dirty="0" smtClean="0"/>
              <a:t>Set up costs</a:t>
            </a:r>
          </a:p>
          <a:p>
            <a:pPr lvl="1"/>
            <a:r>
              <a:rPr lang="en-GB" sz="2000" dirty="0" smtClean="0"/>
              <a:t>£750 for landing page and coding (paid by School or Research Centre)</a:t>
            </a:r>
          </a:p>
          <a:p>
            <a:r>
              <a:rPr lang="en-GB" sz="2400" dirty="0" smtClean="0"/>
              <a:t>Recurrent costs</a:t>
            </a:r>
          </a:p>
          <a:p>
            <a:pPr lvl="1"/>
            <a:r>
              <a:rPr lang="en-GB" sz="2000" dirty="0" smtClean="0"/>
              <a:t>£2750 + £50 per year for DOIs</a:t>
            </a:r>
          </a:p>
          <a:p>
            <a:pPr lvl="1"/>
            <a:r>
              <a:rPr lang="en-GB" sz="2000" dirty="0" smtClean="0"/>
              <a:t>Staffing costs – CLS</a:t>
            </a:r>
          </a:p>
          <a:p>
            <a:pPr lvl="1"/>
            <a:r>
              <a:rPr lang="en-GB" sz="2000" dirty="0" smtClean="0"/>
              <a:t>Maintenance costs included in Repository hosting charges</a:t>
            </a:r>
            <a:endParaRPr lang="en-GB" sz="2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3573016"/>
            <a:ext cx="4243266" cy="1846394"/>
          </a:xfrm>
        </p:spPr>
      </p:pic>
    </p:spTree>
    <p:extLst>
      <p:ext uri="{BB962C8B-B14F-4D97-AF65-F5344CB8AC3E}">
        <p14:creationId xmlns:p14="http://schemas.microsoft.com/office/powerpoint/2010/main" val="1486132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OA </a:t>
            </a:r>
            <a:r>
              <a:rPr lang="en-GB" sz="2400" i="1" dirty="0">
                <a:solidFill>
                  <a:srgbClr val="FFC000"/>
                </a:solidFill>
                <a:cs typeface="Arial" panose="020B0604020202020204" pitchFamily="34" charset="0"/>
              </a:rPr>
              <a:t>journals</a:t>
            </a:r>
            <a:r>
              <a:rPr lang="en-GB" sz="2400" i="1" dirty="0" smtClean="0">
                <a:solidFill>
                  <a:srgbClr val="FFC000"/>
                </a:solidFill>
                <a:cs typeface="Arial" panose="020B0604020202020204" pitchFamily="34" charset="0"/>
              </a:rPr>
              <a:t> - </a:t>
            </a:r>
            <a:r>
              <a:rPr lang="en-GB" sz="2400" i="1" dirty="0">
                <a:solidFill>
                  <a:srgbClr val="FFC000"/>
                </a:solidFill>
                <a:cs typeface="Arial" panose="020B0604020202020204" pitchFamily="34" charset="0"/>
              </a:rPr>
              <a:t>Growing the author </a:t>
            </a:r>
            <a:r>
              <a:rPr lang="en-GB" sz="2400" i="1" dirty="0" smtClean="0">
                <a:solidFill>
                  <a:srgbClr val="FFC000"/>
                </a:solidFill>
                <a:cs typeface="Arial" panose="020B0604020202020204" pitchFamily="34" charset="0"/>
              </a:rPr>
              <a:t>pool</a:t>
            </a:r>
            <a:endParaRPr lang="en-GB" sz="2400" i="1" dirty="0">
              <a:solidFill>
                <a:srgbClr val="FFC000"/>
              </a:solidFill>
              <a:cs typeface="Arial" panose="020B0604020202020204" pitchFamily="34" charset="0"/>
            </a:endParaRPr>
          </a:p>
        </p:txBody>
      </p:sp>
      <p:sp>
        <p:nvSpPr>
          <p:cNvPr id="15" name="Content Placeholder 2"/>
          <p:cNvSpPr>
            <a:spLocks noGrp="1"/>
          </p:cNvSpPr>
          <p:nvPr>
            <p:ph sz="half" idx="1"/>
          </p:nvPr>
        </p:nvSpPr>
        <p:spPr/>
        <p:txBody>
          <a:bodyPr/>
          <a:lstStyle/>
          <a:p>
            <a:r>
              <a:rPr lang="en-GB" dirty="0" smtClean="0"/>
              <a:t>New titles planned</a:t>
            </a:r>
          </a:p>
          <a:p>
            <a:pPr lvl="1"/>
            <a:r>
              <a:rPr lang="en-GB" dirty="0" smtClean="0"/>
              <a:t>1 launching in 2016</a:t>
            </a:r>
          </a:p>
          <a:p>
            <a:pPr lvl="1"/>
            <a:r>
              <a:rPr lang="en-GB" dirty="0" smtClean="0"/>
              <a:t>1 in development</a:t>
            </a:r>
          </a:p>
          <a:p>
            <a:pPr lvl="1"/>
            <a:r>
              <a:rPr lang="en-GB" dirty="0" smtClean="0"/>
              <a:t>2 at proposal stage</a:t>
            </a:r>
          </a:p>
          <a:p>
            <a:pPr lvl="1"/>
            <a:r>
              <a:rPr lang="en-GB" dirty="0" smtClean="0"/>
              <a:t>Attracting societies, charities and research institutes</a:t>
            </a:r>
          </a:p>
          <a:p>
            <a:pPr lvl="1"/>
            <a:endParaRPr lang="en-GB" dirty="0"/>
          </a:p>
          <a:p>
            <a:endParaRPr lang="en-GB"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7322" y="2852936"/>
            <a:ext cx="3275856" cy="1252692"/>
          </a:xfrm>
          <a:prstGeom prst="rect">
            <a:avLst/>
          </a:prstGeom>
        </p:spPr>
      </p:pic>
    </p:spTree>
    <p:extLst>
      <p:ext uri="{BB962C8B-B14F-4D97-AF65-F5344CB8AC3E}">
        <p14:creationId xmlns:p14="http://schemas.microsoft.com/office/powerpoint/2010/main" val="3400419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Huddersfield Contemporary Records</a:t>
            </a:r>
            <a:endParaRPr lang="en-GB" dirty="0"/>
          </a:p>
        </p:txBody>
      </p:sp>
      <p:sp>
        <p:nvSpPr>
          <p:cNvPr id="3" name="Content Placeholder 2"/>
          <p:cNvSpPr>
            <a:spLocks noGrp="1"/>
          </p:cNvSpPr>
          <p:nvPr>
            <p:ph sz="half" idx="1"/>
          </p:nvPr>
        </p:nvSpPr>
        <p:spPr/>
        <p:txBody>
          <a:bodyPr/>
          <a:lstStyle/>
          <a:p>
            <a:r>
              <a:rPr lang="en-GB" dirty="0" smtClean="0"/>
              <a:t>7 CDs &amp; 1 DVD</a:t>
            </a:r>
          </a:p>
          <a:p>
            <a:r>
              <a:rPr lang="en-GB" dirty="0" smtClean="0"/>
              <a:t>1 Digital download album</a:t>
            </a:r>
          </a:p>
          <a:p>
            <a:r>
              <a:rPr lang="en-GB" dirty="0" smtClean="0"/>
              <a:t>Published with </a:t>
            </a:r>
            <a:r>
              <a:rPr lang="en-GB" dirty="0" err="1" smtClean="0"/>
              <a:t>CeReNeM</a:t>
            </a:r>
            <a:r>
              <a:rPr lang="en-GB" dirty="0" smtClean="0"/>
              <a:t> and /</a:t>
            </a:r>
            <a:r>
              <a:rPr lang="en-GB" dirty="0" err="1" smtClean="0"/>
              <a:t>hcmf</a:t>
            </a:r>
            <a:endParaRPr lang="en-GB" dirty="0" smtClean="0"/>
          </a:p>
          <a:p>
            <a:r>
              <a:rPr lang="en-GB" dirty="0" smtClean="0"/>
              <a:t>Distributed via NMC</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6355" y="2267705"/>
            <a:ext cx="1152128" cy="103499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840" y="2708920"/>
            <a:ext cx="1080120" cy="10801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484" y="3430067"/>
            <a:ext cx="1125488" cy="112548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3104168"/>
            <a:ext cx="1125488" cy="112548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3666912"/>
            <a:ext cx="1093440" cy="109344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5803" y="4217685"/>
            <a:ext cx="1085334" cy="1085334"/>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9484" y="1917084"/>
            <a:ext cx="1125488" cy="1125488"/>
          </a:xfrm>
          <a:prstGeom prst="rect">
            <a:avLst/>
          </a:prstGeom>
        </p:spPr>
      </p:pic>
    </p:spTree>
    <p:extLst>
      <p:ext uri="{BB962C8B-B14F-4D97-AF65-F5344CB8AC3E}">
        <p14:creationId xmlns:p14="http://schemas.microsoft.com/office/powerpoint/2010/main" val="327593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latin typeface="Arial" charset="0"/>
                <a:cs typeface="Arial" panose="020B0604020202020204" pitchFamily="34" charset="0"/>
              </a:rPr>
              <a:t>REF 2014</a:t>
            </a:r>
            <a:endParaRPr lang="en-GB" sz="2400" i="1" dirty="0">
              <a:solidFill>
                <a:srgbClr val="FFC000"/>
              </a:solidFill>
              <a:latin typeface="Arial" charset="0"/>
              <a:cs typeface="Arial" panose="020B0604020202020204" pitchFamily="34" charset="0"/>
            </a:endParaRPr>
          </a:p>
        </p:txBody>
      </p:sp>
      <p:sp>
        <p:nvSpPr>
          <p:cNvPr id="6" name="Content Placeholder 5"/>
          <p:cNvSpPr>
            <a:spLocks noGrp="1"/>
          </p:cNvSpPr>
          <p:nvPr>
            <p:ph idx="1"/>
          </p:nvPr>
        </p:nvSpPr>
        <p:spPr/>
        <p:txBody>
          <a:bodyPr/>
          <a:lstStyle/>
          <a:p>
            <a:r>
              <a:rPr lang="en-GB" sz="2000" dirty="0" err="1" smtClean="0"/>
              <a:t>UoA</a:t>
            </a:r>
            <a:r>
              <a:rPr lang="en-GB" sz="2000" dirty="0" smtClean="0"/>
              <a:t> 35</a:t>
            </a:r>
            <a:r>
              <a:rPr lang="en-GB" sz="2000" dirty="0"/>
              <a:t>: Music, Drama, Dance and Performing </a:t>
            </a:r>
            <a:r>
              <a:rPr lang="en-GB" sz="2000" dirty="0" smtClean="0"/>
              <a:t>Arts</a:t>
            </a:r>
          </a:p>
          <a:p>
            <a:pPr lvl="1"/>
            <a:r>
              <a:rPr lang="en-GB" sz="1600" dirty="0" smtClean="0"/>
              <a:t>100 research outputs</a:t>
            </a:r>
          </a:p>
          <a:p>
            <a:pPr lvl="1"/>
            <a:r>
              <a:rPr lang="en-GB" sz="1600" dirty="0" smtClean="0"/>
              <a:t>11% included a Press publication (sometimes as part of a portfolio item)</a:t>
            </a:r>
          </a:p>
          <a:p>
            <a:pPr lvl="1"/>
            <a:endParaRPr lang="en-GB" sz="1600" dirty="0" smtClean="0"/>
          </a:p>
          <a:p>
            <a:pPr lvl="1"/>
            <a:r>
              <a:rPr lang="en-GB" sz="1600" dirty="0" smtClean="0"/>
              <a:t>4th </a:t>
            </a:r>
            <a:r>
              <a:rPr lang="en-GB" sz="1600" dirty="0"/>
              <a:t>in UK </a:t>
            </a:r>
            <a:r>
              <a:rPr lang="en-GB" sz="1600" dirty="0" smtClean="0"/>
              <a:t>for research impact</a:t>
            </a:r>
          </a:p>
          <a:p>
            <a:pPr lvl="1"/>
            <a:r>
              <a:rPr lang="en-GB" sz="1600" dirty="0"/>
              <a:t>1st Yorkshire</a:t>
            </a:r>
          </a:p>
          <a:p>
            <a:pPr lvl="1"/>
            <a:r>
              <a:rPr lang="en-GB" sz="1600" dirty="0" smtClean="0"/>
              <a:t>1st </a:t>
            </a:r>
            <a:r>
              <a:rPr lang="en-GB" sz="1600" dirty="0"/>
              <a:t>post-92 </a:t>
            </a:r>
            <a:r>
              <a:rPr lang="en-GB" sz="1600" dirty="0" smtClean="0"/>
              <a:t>overall</a:t>
            </a:r>
          </a:p>
          <a:p>
            <a:pPr lvl="1"/>
            <a:endParaRPr lang="en-GB" sz="1600" dirty="0" smtClean="0"/>
          </a:p>
          <a:p>
            <a:r>
              <a:rPr lang="en-GB" sz="2000" dirty="0" smtClean="0"/>
              <a:t>QR funding per item has been calculated, which shows the true return on investment for the Press</a:t>
            </a:r>
          </a:p>
        </p:txBody>
      </p:sp>
    </p:spTree>
    <p:extLst>
      <p:ext uri="{BB962C8B-B14F-4D97-AF65-F5344CB8AC3E}">
        <p14:creationId xmlns:p14="http://schemas.microsoft.com/office/powerpoint/2010/main" val="1791898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latin typeface="Arial" charset="0"/>
                <a:cs typeface="Arial" panose="020B0604020202020204" pitchFamily="34" charset="0"/>
              </a:rPr>
              <a:t>REF 2014</a:t>
            </a:r>
            <a:endParaRPr lang="en-GB" sz="2400" i="1" dirty="0">
              <a:solidFill>
                <a:srgbClr val="FFC000"/>
              </a:solidFill>
              <a:latin typeface="Arial" charset="0"/>
              <a:cs typeface="Arial" panose="020B0604020202020204" pitchFamily="34" charset="0"/>
            </a:endParaRPr>
          </a:p>
        </p:txBody>
      </p:sp>
      <p:sp>
        <p:nvSpPr>
          <p:cNvPr id="6" name="Content Placeholder 5"/>
          <p:cNvSpPr>
            <a:spLocks noGrp="1"/>
          </p:cNvSpPr>
          <p:nvPr>
            <p:ph idx="1"/>
          </p:nvPr>
        </p:nvSpPr>
        <p:spPr/>
        <p:txBody>
          <a:bodyPr/>
          <a:lstStyle/>
          <a:p>
            <a:r>
              <a:rPr lang="en-GB" sz="2000" dirty="0" err="1" smtClean="0"/>
              <a:t>UoA</a:t>
            </a:r>
            <a:r>
              <a:rPr lang="en-GB" sz="2000" dirty="0" smtClean="0"/>
              <a:t> 35</a:t>
            </a:r>
            <a:r>
              <a:rPr lang="en-GB" sz="2000" dirty="0"/>
              <a:t>: Music, Drama, Dance and Performing </a:t>
            </a:r>
            <a:r>
              <a:rPr lang="en-GB" sz="2000" dirty="0" smtClean="0"/>
              <a:t>Arts</a:t>
            </a:r>
          </a:p>
          <a:p>
            <a:pPr lvl="1"/>
            <a:r>
              <a:rPr lang="en-GB" sz="1600" dirty="0" smtClean="0"/>
              <a:t>100 research outputs</a:t>
            </a:r>
          </a:p>
          <a:p>
            <a:pPr lvl="1"/>
            <a:r>
              <a:rPr lang="en-GB" sz="1600" dirty="0" smtClean="0"/>
              <a:t>11% included a Press publication (sometimes as part of a portfolio item)</a:t>
            </a:r>
          </a:p>
          <a:p>
            <a:pPr lvl="1"/>
            <a:endParaRPr lang="en-GB" sz="1600" dirty="0" smtClean="0"/>
          </a:p>
          <a:p>
            <a:pPr lvl="1"/>
            <a:r>
              <a:rPr lang="en-GB" sz="1600" dirty="0" smtClean="0"/>
              <a:t>4th </a:t>
            </a:r>
            <a:r>
              <a:rPr lang="en-GB" sz="1600" dirty="0"/>
              <a:t>in UK </a:t>
            </a:r>
            <a:r>
              <a:rPr lang="en-GB" sz="1600" dirty="0" smtClean="0"/>
              <a:t>for research impact</a:t>
            </a:r>
          </a:p>
          <a:p>
            <a:pPr lvl="1"/>
            <a:r>
              <a:rPr lang="en-GB" sz="1600" b="1" dirty="0" smtClean="0">
                <a:solidFill>
                  <a:srgbClr val="FF0000"/>
                </a:solidFill>
              </a:rPr>
              <a:t>1st Yorkshire</a:t>
            </a:r>
          </a:p>
          <a:p>
            <a:pPr lvl="1"/>
            <a:r>
              <a:rPr lang="en-GB" sz="1600" dirty="0" smtClean="0"/>
              <a:t>1st </a:t>
            </a:r>
            <a:r>
              <a:rPr lang="en-GB" sz="1600" dirty="0"/>
              <a:t>post-92 </a:t>
            </a:r>
            <a:r>
              <a:rPr lang="en-GB" sz="1600" dirty="0" smtClean="0"/>
              <a:t>overall</a:t>
            </a:r>
          </a:p>
          <a:p>
            <a:pPr lvl="1"/>
            <a:endParaRPr lang="en-GB" sz="1600" dirty="0" smtClean="0"/>
          </a:p>
          <a:p>
            <a:r>
              <a:rPr lang="en-GB" sz="2000" dirty="0" smtClean="0"/>
              <a:t>QR funding per item has been calculated, which shows the true return on investment for the Press</a:t>
            </a:r>
          </a:p>
        </p:txBody>
      </p:sp>
    </p:spTree>
    <p:extLst>
      <p:ext uri="{BB962C8B-B14F-4D97-AF65-F5344CB8AC3E}">
        <p14:creationId xmlns:p14="http://schemas.microsoft.com/office/powerpoint/2010/main" val="260035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latin typeface="Arial" charset="0"/>
                <a:cs typeface="Arial" panose="020B0604020202020204" pitchFamily="34" charset="0"/>
              </a:rPr>
              <a:t>Sustainability and innovation</a:t>
            </a:r>
            <a:endParaRPr lang="en-GB" sz="2400" i="1" dirty="0">
              <a:solidFill>
                <a:srgbClr val="FFC000"/>
              </a:solidFill>
              <a:latin typeface="Arial"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t>In order to be sustainable and innovate in future years the Press needs:</a:t>
            </a:r>
          </a:p>
          <a:p>
            <a:pPr lvl="1"/>
            <a:r>
              <a:rPr lang="en-GB" dirty="0" smtClean="0"/>
              <a:t>Additional staffing</a:t>
            </a:r>
          </a:p>
          <a:p>
            <a:pPr lvl="2"/>
            <a:r>
              <a:rPr lang="en-GB" dirty="0" smtClean="0"/>
              <a:t>A publications </a:t>
            </a:r>
            <a:r>
              <a:rPr lang="en-GB" dirty="0"/>
              <a:t>and marketing </a:t>
            </a:r>
            <a:r>
              <a:rPr lang="en-GB" dirty="0" smtClean="0"/>
              <a:t>manager has been proposed</a:t>
            </a:r>
          </a:p>
          <a:p>
            <a:pPr lvl="2"/>
            <a:r>
              <a:rPr lang="en-GB" dirty="0" smtClean="0"/>
              <a:t>Otherwise there is a risk that it will become a victim of its own success</a:t>
            </a:r>
          </a:p>
          <a:p>
            <a:pPr lvl="1"/>
            <a:r>
              <a:rPr lang="en-GB" dirty="0" smtClean="0"/>
              <a:t>Sustained funding from the University</a:t>
            </a:r>
          </a:p>
          <a:p>
            <a:pPr lvl="2"/>
            <a:r>
              <a:rPr lang="en-GB" dirty="0" smtClean="0"/>
              <a:t>This will allow greater freedom to help develop future monographs/journals</a:t>
            </a:r>
          </a:p>
          <a:p>
            <a:pPr lvl="2"/>
            <a:r>
              <a:rPr lang="en-GB" dirty="0" smtClean="0"/>
              <a:t>It will also allow the Press to grow at a sustainable rate</a:t>
            </a:r>
          </a:p>
          <a:p>
            <a:pPr lvl="1"/>
            <a:endParaRPr lang="en-GB" dirty="0"/>
          </a:p>
        </p:txBody>
      </p:sp>
    </p:spTree>
    <p:extLst>
      <p:ext uri="{BB962C8B-B14F-4D97-AF65-F5344CB8AC3E}">
        <p14:creationId xmlns:p14="http://schemas.microsoft.com/office/powerpoint/2010/main" val="2741379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latin typeface="Arial" charset="0"/>
                <a:cs typeface="Arial" panose="020B0604020202020204" pitchFamily="34" charset="0"/>
              </a:rPr>
              <a:t>Collaboration</a:t>
            </a:r>
            <a:endParaRPr lang="en-GB" sz="2400" i="1" dirty="0">
              <a:solidFill>
                <a:srgbClr val="FFC000"/>
              </a:solidFill>
              <a:latin typeface="Arial"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t>We don’t actually know how many UK university presses there are!</a:t>
            </a:r>
          </a:p>
          <a:p>
            <a:pPr lvl="1"/>
            <a:r>
              <a:rPr lang="en-GB" dirty="0" smtClean="0"/>
              <a:t>21 in 2002, 17 in </a:t>
            </a:r>
            <a:r>
              <a:rPr lang="en-GB" dirty="0"/>
              <a:t>2004… (</a:t>
            </a:r>
            <a:r>
              <a:rPr lang="en-GB" dirty="0" smtClean="0"/>
              <a:t>Hardy &amp; </a:t>
            </a:r>
            <a:r>
              <a:rPr lang="en-GB" dirty="0"/>
              <a:t>Oppenheim, </a:t>
            </a:r>
            <a:r>
              <a:rPr lang="en-GB" dirty="0" smtClean="0"/>
              <a:t>2004</a:t>
            </a:r>
            <a:r>
              <a:rPr lang="en-GB" dirty="0"/>
              <a:t>)</a:t>
            </a:r>
            <a:endParaRPr lang="en-GB" dirty="0" smtClean="0"/>
          </a:p>
          <a:p>
            <a:pPr lvl="1"/>
            <a:r>
              <a:rPr lang="en-GB" dirty="0"/>
              <a:t>Oxford, Cambridge, Bristol (Polity Press), Wales, Manchester, Liverpool and </a:t>
            </a:r>
            <a:r>
              <a:rPr lang="en-GB" dirty="0" smtClean="0"/>
              <a:t>Edinburgh (7)</a:t>
            </a:r>
          </a:p>
          <a:p>
            <a:pPr lvl="1"/>
            <a:r>
              <a:rPr lang="en-GB" dirty="0"/>
              <a:t>Buckingham, Chester, Hertfordshire, Huddersfield, Imperial, Institute of Education, UCL, </a:t>
            </a:r>
            <a:r>
              <a:rPr lang="en-GB" dirty="0" err="1"/>
              <a:t>UCLan</a:t>
            </a:r>
            <a:r>
              <a:rPr lang="en-GB" dirty="0"/>
              <a:t>, Westminster and </a:t>
            </a:r>
            <a:r>
              <a:rPr lang="en-GB" dirty="0" smtClean="0"/>
              <a:t>York (10 – Cond, 2014)</a:t>
            </a:r>
          </a:p>
          <a:p>
            <a:pPr lvl="1"/>
            <a:r>
              <a:rPr lang="en-GB" dirty="0" smtClean="0"/>
              <a:t>Cardiff, White Rose </a:t>
            </a:r>
            <a:r>
              <a:rPr lang="en-GB" dirty="0"/>
              <a:t>and St Andrew’s University Presses can be added</a:t>
            </a:r>
            <a:endParaRPr lang="en-GB" dirty="0" smtClean="0"/>
          </a:p>
          <a:p>
            <a:endParaRPr lang="en-GB" dirty="0"/>
          </a:p>
        </p:txBody>
      </p:sp>
    </p:spTree>
    <p:extLst>
      <p:ext uri="{BB962C8B-B14F-4D97-AF65-F5344CB8AC3E}">
        <p14:creationId xmlns:p14="http://schemas.microsoft.com/office/powerpoint/2010/main" val="13649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Aims and objectives</a:t>
            </a:r>
            <a:endParaRPr lang="en-GB" sz="2400" i="1" dirty="0">
              <a:solidFill>
                <a:srgbClr val="FFC000"/>
              </a:solidFill>
              <a:cs typeface="Arial" panose="020B0604020202020204" pitchFamily="34" charset="0"/>
            </a:endParaRPr>
          </a:p>
        </p:txBody>
      </p:sp>
      <p:sp>
        <p:nvSpPr>
          <p:cNvPr id="3" name="Content Placeholder 2"/>
          <p:cNvSpPr>
            <a:spLocks noGrp="1"/>
          </p:cNvSpPr>
          <p:nvPr>
            <p:ph idx="1"/>
          </p:nvPr>
        </p:nvSpPr>
        <p:spPr/>
        <p:txBody>
          <a:bodyPr/>
          <a:lstStyle/>
          <a:p>
            <a:r>
              <a:rPr lang="en-GB" dirty="0" smtClean="0"/>
              <a:t>To encourage new and aspiring authors to publish in their areas of subject expertise</a:t>
            </a:r>
          </a:p>
          <a:p>
            <a:pPr lvl="1"/>
            <a:r>
              <a:rPr lang="en-GB" dirty="0" smtClean="0"/>
              <a:t>Scholarly monographs related to specific areas of research in the University, one off conference proceedings and titles of local, regional or national interest</a:t>
            </a:r>
          </a:p>
          <a:p>
            <a:pPr lvl="1"/>
            <a:r>
              <a:rPr lang="en-GB" dirty="0" smtClean="0"/>
              <a:t>Journals and other specialist series such as annual conference proceedings</a:t>
            </a:r>
          </a:p>
          <a:p>
            <a:pPr lvl="1"/>
            <a:r>
              <a:rPr lang="en-GB" dirty="0" smtClean="0"/>
              <a:t>Sound recordings (via Huddersfield Contemporary Records)</a:t>
            </a:r>
          </a:p>
          <a:p>
            <a:pPr lvl="1"/>
            <a:endParaRPr lang="en-GB" dirty="0"/>
          </a:p>
          <a:p>
            <a:endParaRPr lang="en-GB" dirty="0" smtClean="0"/>
          </a:p>
        </p:txBody>
      </p:sp>
    </p:spTree>
    <p:extLst>
      <p:ext uri="{BB962C8B-B14F-4D97-AF65-F5344CB8AC3E}">
        <p14:creationId xmlns:p14="http://schemas.microsoft.com/office/powerpoint/2010/main" val="1579641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latin typeface="Arial" charset="0"/>
                <a:cs typeface="Arial" panose="020B0604020202020204" pitchFamily="34" charset="0"/>
              </a:rPr>
              <a:t>Collaboration</a:t>
            </a:r>
            <a:endParaRPr lang="en-GB" sz="2400" i="1" dirty="0">
              <a:solidFill>
                <a:srgbClr val="FFC000"/>
              </a:solidFill>
              <a:latin typeface="Arial"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t>Northern Collaboration Shared Press Meeting in 2014</a:t>
            </a:r>
          </a:p>
          <a:p>
            <a:pPr lvl="1"/>
            <a:r>
              <a:rPr lang="en-GB" dirty="0" smtClean="0"/>
              <a:t>The need for a piece of research to understand the lay of the land regarding UK University Presses and what they publish</a:t>
            </a:r>
          </a:p>
          <a:p>
            <a:pPr lvl="1"/>
            <a:r>
              <a:rPr lang="en-GB" dirty="0" smtClean="0"/>
              <a:t>Work on a set of best practice guidelines to assist New University Presses	</a:t>
            </a:r>
          </a:p>
          <a:p>
            <a:pPr lvl="2"/>
            <a:r>
              <a:rPr lang="en-GB" dirty="0" smtClean="0"/>
              <a:t>Not a shared platform!</a:t>
            </a:r>
          </a:p>
          <a:p>
            <a:pPr lvl="1"/>
            <a:r>
              <a:rPr lang="en-GB" dirty="0" smtClean="0"/>
              <a:t>Develop a UK/European chapter of the Library Publishing Coalition</a:t>
            </a:r>
          </a:p>
          <a:p>
            <a:pPr lvl="2"/>
            <a:r>
              <a:rPr lang="en-GB" dirty="0" smtClean="0"/>
              <a:t>Membership?</a:t>
            </a:r>
          </a:p>
          <a:p>
            <a:pPr lvl="2"/>
            <a:r>
              <a:rPr lang="en-GB" dirty="0" smtClean="0"/>
              <a:t>Annual conference?</a:t>
            </a:r>
          </a:p>
          <a:p>
            <a:endParaRPr lang="en-GB" dirty="0"/>
          </a:p>
        </p:txBody>
      </p:sp>
    </p:spTree>
    <p:extLst>
      <p:ext uri="{BB962C8B-B14F-4D97-AF65-F5344CB8AC3E}">
        <p14:creationId xmlns:p14="http://schemas.microsoft.com/office/powerpoint/2010/main" val="103277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sz="2400" i="1" kern="1200" dirty="0">
              <a:solidFill>
                <a:srgbClr val="FFC000"/>
              </a:solidFill>
              <a:cs typeface="Arial" pitchFamily="34" charset="0"/>
            </a:endParaRPr>
          </a:p>
        </p:txBody>
      </p:sp>
      <p:sp>
        <p:nvSpPr>
          <p:cNvPr id="66563" name="Content Placeholder 2"/>
          <p:cNvSpPr>
            <a:spLocks noGrp="1"/>
          </p:cNvSpPr>
          <p:nvPr>
            <p:ph sz="half" idx="1"/>
          </p:nvPr>
        </p:nvSpPr>
        <p:spPr/>
        <p:txBody>
          <a:bodyPr/>
          <a:lstStyle/>
          <a:p>
            <a:pPr marL="0" indent="0" algn="ctr">
              <a:buFontTx/>
              <a:buNone/>
            </a:pPr>
            <a:endParaRPr lang="en-GB" altLang="en-US" sz="2000" smtClean="0">
              <a:solidFill>
                <a:schemeClr val="tx1"/>
              </a:solidFill>
              <a:latin typeface="Caviar Dreams" pitchFamily="34" charset="0"/>
            </a:endParaRPr>
          </a:p>
          <a:p>
            <a:pPr marL="0" indent="0" algn="ctr">
              <a:buFontTx/>
              <a:buNone/>
            </a:pPr>
            <a:endParaRPr lang="en-GB" altLang="en-US" sz="2000" smtClean="0">
              <a:solidFill>
                <a:schemeClr val="tx1"/>
              </a:solidFill>
              <a:latin typeface="Caviar Dreams" pitchFamily="34" charset="0"/>
            </a:endParaRPr>
          </a:p>
          <a:p>
            <a:pPr marL="0" indent="0" algn="ctr">
              <a:buFontTx/>
              <a:buNone/>
            </a:pPr>
            <a:endParaRPr lang="en-GB" altLang="en-US" sz="2000" smtClean="0">
              <a:solidFill>
                <a:schemeClr val="tx1"/>
              </a:solidFill>
              <a:latin typeface="Caviar Dreams" pitchFamily="34" charset="0"/>
            </a:endParaRPr>
          </a:p>
          <a:p>
            <a:pPr marL="0" indent="0" algn="ctr">
              <a:buFontTx/>
              <a:buNone/>
            </a:pPr>
            <a:endParaRPr lang="en-GB" altLang="en-US" sz="2000" smtClean="0">
              <a:solidFill>
                <a:schemeClr val="tx1"/>
              </a:solidFill>
              <a:latin typeface="Caviar Dreams" pitchFamily="34" charset="0"/>
            </a:endParaRPr>
          </a:p>
          <a:p>
            <a:pPr marL="0" indent="0" algn="ctr">
              <a:buFontTx/>
              <a:buNone/>
            </a:pPr>
            <a:endParaRPr lang="en-GB" altLang="en-US" sz="2000" smtClean="0">
              <a:solidFill>
                <a:schemeClr val="tx1"/>
              </a:solidFill>
              <a:latin typeface="Caviar Dreams" pitchFamily="34" charset="0"/>
            </a:endParaRPr>
          </a:p>
          <a:p>
            <a:pPr marL="0" indent="0">
              <a:buFontTx/>
              <a:buNone/>
            </a:pPr>
            <a:endParaRPr lang="en-US" altLang="en-US" sz="2000" smtClean="0"/>
          </a:p>
        </p:txBody>
      </p:sp>
      <p:pic>
        <p:nvPicPr>
          <p:cNvPr id="66565" name="Picture 4" descr="88x3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4619476"/>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5"/>
          <p:cNvSpPr txBox="1">
            <a:spLocks noChangeArrowheads="1"/>
          </p:cNvSpPr>
          <p:nvPr/>
        </p:nvSpPr>
        <p:spPr bwMode="auto">
          <a:xfrm>
            <a:off x="7215188" y="4548039"/>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772"/>
                </a:solidFill>
                <a:latin typeface="Arial" panose="020B0604020202020204" pitchFamily="34" charset="0"/>
              </a:defRPr>
            </a:lvl1pPr>
            <a:lvl2pPr marL="742950" indent="-285750">
              <a:spcBef>
                <a:spcPct val="20000"/>
              </a:spcBef>
              <a:buChar char="–"/>
              <a:defRPr sz="2000">
                <a:solidFill>
                  <a:srgbClr val="003772"/>
                </a:solidFill>
                <a:latin typeface="Arial" panose="020B0604020202020204" pitchFamily="34" charset="0"/>
              </a:defRPr>
            </a:lvl2pPr>
            <a:lvl3pPr marL="1143000" indent="-228600">
              <a:spcBef>
                <a:spcPct val="20000"/>
              </a:spcBef>
              <a:buChar char="•"/>
              <a:defRPr sz="2400">
                <a:solidFill>
                  <a:srgbClr val="003772"/>
                </a:solidFill>
                <a:latin typeface="Arial" panose="020B0604020202020204" pitchFamily="34" charset="0"/>
              </a:defRPr>
            </a:lvl3pPr>
            <a:lvl4pPr marL="1600200" indent="-228600">
              <a:spcBef>
                <a:spcPct val="20000"/>
              </a:spcBef>
              <a:buChar char="–"/>
              <a:defRPr sz="1600">
                <a:solidFill>
                  <a:srgbClr val="003772"/>
                </a:solidFill>
                <a:latin typeface="Arial" panose="020B0604020202020204" pitchFamily="34" charset="0"/>
              </a:defRPr>
            </a:lvl4pPr>
            <a:lvl5pPr marL="2057400" indent="-228600">
              <a:spcBef>
                <a:spcPct val="20000"/>
              </a:spcBef>
              <a:buChar char="»"/>
              <a:defRPr sz="1400">
                <a:solidFill>
                  <a:srgbClr val="003772"/>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772"/>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772"/>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772"/>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772"/>
                </a:solidFill>
                <a:latin typeface="Arial" panose="020B0604020202020204" pitchFamily="34" charset="0"/>
              </a:defRPr>
            </a:lvl9pPr>
          </a:lstStyle>
          <a:p>
            <a:pPr>
              <a:spcBef>
                <a:spcPct val="0"/>
              </a:spcBef>
              <a:buFontTx/>
              <a:buNone/>
            </a:pPr>
            <a:r>
              <a:rPr lang="en-GB" altLang="en-US" sz="800" dirty="0">
                <a:solidFill>
                  <a:srgbClr val="000000"/>
                </a:solidFill>
              </a:rPr>
              <a:t>This work is licensed under a </a:t>
            </a:r>
            <a:r>
              <a:rPr lang="en-GB" altLang="en-US" sz="800" dirty="0">
                <a:solidFill>
                  <a:srgbClr val="000000"/>
                </a:solidFill>
                <a:hlinkClick r:id="rId3"/>
              </a:rPr>
              <a:t>Creative Commons Attribution 3.0 </a:t>
            </a:r>
            <a:r>
              <a:rPr lang="en-GB" altLang="en-US" sz="800" dirty="0" err="1">
                <a:solidFill>
                  <a:srgbClr val="000000"/>
                </a:solidFill>
              </a:rPr>
              <a:t>Unported</a:t>
            </a:r>
            <a:r>
              <a:rPr lang="en-GB" altLang="en-US" sz="800" dirty="0">
                <a:solidFill>
                  <a:srgbClr val="000000"/>
                </a:solidFill>
              </a:rPr>
              <a:t> License</a:t>
            </a:r>
          </a:p>
        </p:txBody>
      </p:sp>
      <p:sp>
        <p:nvSpPr>
          <p:cNvPr id="66567" name="TextBox 1"/>
          <p:cNvSpPr txBox="1">
            <a:spLocks noChangeArrowheads="1"/>
          </p:cNvSpPr>
          <p:nvPr/>
        </p:nvSpPr>
        <p:spPr bwMode="auto">
          <a:xfrm>
            <a:off x="633302" y="2060848"/>
            <a:ext cx="487511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3772"/>
                </a:solidFill>
                <a:latin typeface="Arial" panose="020B0604020202020204" pitchFamily="34" charset="0"/>
              </a:defRPr>
            </a:lvl1pPr>
            <a:lvl2pPr marL="742950" indent="-285750">
              <a:spcBef>
                <a:spcPct val="20000"/>
              </a:spcBef>
              <a:buChar char="–"/>
              <a:defRPr sz="2000">
                <a:solidFill>
                  <a:srgbClr val="003772"/>
                </a:solidFill>
                <a:latin typeface="Arial" panose="020B0604020202020204" pitchFamily="34" charset="0"/>
              </a:defRPr>
            </a:lvl2pPr>
            <a:lvl3pPr marL="1143000" indent="-228600">
              <a:spcBef>
                <a:spcPct val="20000"/>
              </a:spcBef>
              <a:buChar char="•"/>
              <a:defRPr sz="2400">
                <a:solidFill>
                  <a:srgbClr val="003772"/>
                </a:solidFill>
                <a:latin typeface="Arial" panose="020B0604020202020204" pitchFamily="34" charset="0"/>
              </a:defRPr>
            </a:lvl3pPr>
            <a:lvl4pPr marL="1600200" indent="-228600">
              <a:spcBef>
                <a:spcPct val="20000"/>
              </a:spcBef>
              <a:buChar char="–"/>
              <a:defRPr sz="1600">
                <a:solidFill>
                  <a:srgbClr val="003772"/>
                </a:solidFill>
                <a:latin typeface="Arial" panose="020B0604020202020204" pitchFamily="34" charset="0"/>
              </a:defRPr>
            </a:lvl4pPr>
            <a:lvl5pPr marL="2057400" indent="-228600">
              <a:spcBef>
                <a:spcPct val="20000"/>
              </a:spcBef>
              <a:buChar char="»"/>
              <a:defRPr sz="1400">
                <a:solidFill>
                  <a:srgbClr val="003772"/>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772"/>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772"/>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772"/>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772"/>
                </a:solidFill>
                <a:latin typeface="Arial" panose="020B0604020202020204" pitchFamily="34" charset="0"/>
              </a:defRPr>
            </a:lvl9pPr>
          </a:lstStyle>
          <a:p>
            <a:pPr>
              <a:spcBef>
                <a:spcPct val="0"/>
              </a:spcBef>
              <a:buFontTx/>
              <a:buNone/>
            </a:pPr>
            <a:r>
              <a:rPr lang="en-GB" altLang="en-US" sz="2000" dirty="0" smtClean="0">
                <a:solidFill>
                  <a:srgbClr val="000000"/>
                </a:solidFill>
              </a:rPr>
              <a:t>University of Huddersfield Press</a:t>
            </a:r>
          </a:p>
          <a:p>
            <a:pPr>
              <a:spcBef>
                <a:spcPct val="0"/>
              </a:spcBef>
              <a:buFontTx/>
              <a:buNone/>
            </a:pPr>
            <a:r>
              <a:rPr lang="en-GB" altLang="en-US" sz="2000" dirty="0">
                <a:solidFill>
                  <a:srgbClr val="000000"/>
                </a:solidFill>
                <a:hlinkClick r:id="rId4"/>
              </a:rPr>
              <a:t>http://unipress.hud.ac.uk</a:t>
            </a:r>
            <a:r>
              <a:rPr lang="en-GB" altLang="en-US" sz="2000" dirty="0" smtClean="0">
                <a:solidFill>
                  <a:srgbClr val="000000"/>
                </a:solidFill>
                <a:hlinkClick r:id="rId4"/>
              </a:rPr>
              <a:t>/</a:t>
            </a:r>
            <a:endParaRPr lang="en-GB" altLang="en-US" sz="2000" dirty="0" smtClean="0">
              <a:solidFill>
                <a:srgbClr val="000000"/>
              </a:solidFill>
            </a:endParaRPr>
          </a:p>
          <a:p>
            <a:pPr>
              <a:spcBef>
                <a:spcPct val="0"/>
              </a:spcBef>
              <a:buFontTx/>
              <a:buNone/>
            </a:pPr>
            <a:endParaRPr lang="en-GB" altLang="en-US" sz="2000" dirty="0">
              <a:solidFill>
                <a:srgbClr val="000000"/>
              </a:solidFill>
            </a:endParaRPr>
          </a:p>
          <a:p>
            <a:pPr algn="r">
              <a:buFontTx/>
              <a:buNone/>
            </a:pPr>
            <a:r>
              <a:rPr lang="en-GB" altLang="en-US" sz="2000" dirty="0" smtClean="0">
                <a:solidFill>
                  <a:srgbClr val="000000"/>
                </a:solidFill>
                <a:latin typeface="Caviar Dreams" pitchFamily="34" charset="0"/>
              </a:rPr>
              <a:t>Graham </a:t>
            </a:r>
            <a:r>
              <a:rPr lang="en-GB" altLang="en-US" sz="2000" dirty="0">
                <a:solidFill>
                  <a:srgbClr val="000000"/>
                </a:solidFill>
                <a:latin typeface="Caviar Dreams" pitchFamily="34" charset="0"/>
              </a:rPr>
              <a:t>Stone</a:t>
            </a:r>
          </a:p>
          <a:p>
            <a:pPr algn="r">
              <a:buFontTx/>
              <a:buNone/>
            </a:pPr>
            <a:r>
              <a:rPr lang="en-GB" altLang="en-US" sz="2000" dirty="0">
                <a:solidFill>
                  <a:srgbClr val="000000"/>
                </a:solidFill>
                <a:latin typeface="Caviar Dreams" pitchFamily="34" charset="0"/>
                <a:hlinkClick r:id="rId5"/>
              </a:rPr>
              <a:t>g.stone@hud.ac.uk</a:t>
            </a:r>
            <a:endParaRPr lang="en-GB" altLang="en-US" sz="2000" dirty="0">
              <a:solidFill>
                <a:srgbClr val="000000"/>
              </a:solidFill>
              <a:latin typeface="Caviar Dreams" pitchFamily="34" charset="0"/>
            </a:endParaRPr>
          </a:p>
          <a:p>
            <a:pPr algn="r">
              <a:buFontTx/>
              <a:buNone/>
            </a:pPr>
            <a:r>
              <a:rPr lang="en-GB" altLang="en-US" sz="2000" dirty="0">
                <a:solidFill>
                  <a:srgbClr val="000000"/>
                </a:solidFill>
                <a:latin typeface="Caviar Dreams" pitchFamily="34" charset="0"/>
                <a:hlinkClick r:id="rId6"/>
              </a:rPr>
              <a:t>@</a:t>
            </a:r>
            <a:r>
              <a:rPr lang="en-GB" altLang="en-US" sz="2000" dirty="0" err="1">
                <a:solidFill>
                  <a:srgbClr val="000000"/>
                </a:solidFill>
                <a:latin typeface="Caviar Dreams" pitchFamily="34" charset="0"/>
                <a:hlinkClick r:id="rId6"/>
              </a:rPr>
              <a:t>Graham_Stone</a:t>
            </a:r>
            <a:endParaRPr lang="en-GB" altLang="en-US" sz="1800" dirty="0">
              <a:solidFill>
                <a:srgbClr val="000000"/>
              </a:solidFill>
              <a:latin typeface="Caviar Dreams" pitchFamily="34" charset="0"/>
              <a:hlinkClick r:id="rId6"/>
            </a:endParaRPr>
          </a:p>
          <a:p>
            <a:pPr algn="r">
              <a:spcBef>
                <a:spcPct val="0"/>
              </a:spcBef>
              <a:buFontTx/>
              <a:buNone/>
            </a:pPr>
            <a:endParaRPr lang="en-GB" altLang="en-US" sz="2000" dirty="0" smtClean="0">
              <a:solidFill>
                <a:srgbClr val="000000"/>
              </a:solidFill>
            </a:endParaRPr>
          </a:p>
        </p:txBody>
      </p:sp>
      <p:sp>
        <p:nvSpPr>
          <p:cNvPr id="7" name="TextBox 4"/>
          <p:cNvSpPr txBox="1">
            <a:spLocks noChangeArrowheads="1"/>
          </p:cNvSpPr>
          <p:nvPr/>
        </p:nvSpPr>
        <p:spPr bwMode="auto">
          <a:xfrm>
            <a:off x="5929057" y="4149080"/>
            <a:ext cx="2948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r" eaLnBrk="1" hangingPunct="1"/>
            <a:r>
              <a:rPr lang="en-GB" dirty="0">
                <a:cs typeface="Arial" charset="0"/>
              </a:rPr>
              <a:t>http://</a:t>
            </a:r>
            <a:r>
              <a:rPr lang="en-GB" dirty="0" smtClean="0">
                <a:cs typeface="Arial" charset="0"/>
              </a:rPr>
              <a:t>eprints.hud.ac.uk/25755/</a:t>
            </a:r>
            <a:endParaRPr lang="en-GB" dirty="0">
              <a:cs typeface="Arial" charset="0"/>
            </a:endParaRPr>
          </a:p>
        </p:txBody>
      </p:sp>
    </p:spTree>
    <p:extLst>
      <p:ext uri="{BB962C8B-B14F-4D97-AF65-F5344CB8AC3E}">
        <p14:creationId xmlns:p14="http://schemas.microsoft.com/office/powerpoint/2010/main" val="417411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a:solidFill>
                  <a:srgbClr val="FFC000"/>
                </a:solidFill>
                <a:cs typeface="Arial" panose="020B0604020202020204" pitchFamily="34" charset="0"/>
              </a:rPr>
              <a:t>Aims and objectives</a:t>
            </a:r>
            <a:endParaRPr lang="en-GB" dirty="0"/>
          </a:p>
        </p:txBody>
      </p:sp>
      <p:sp>
        <p:nvSpPr>
          <p:cNvPr id="3" name="Content Placeholder 2"/>
          <p:cNvSpPr>
            <a:spLocks noGrp="1"/>
          </p:cNvSpPr>
          <p:nvPr>
            <p:ph idx="1"/>
          </p:nvPr>
        </p:nvSpPr>
        <p:spPr/>
        <p:txBody>
          <a:bodyPr/>
          <a:lstStyle/>
          <a:p>
            <a:r>
              <a:rPr lang="en-GB" sz="2000" dirty="0" smtClean="0"/>
              <a:t>The </a:t>
            </a:r>
            <a:r>
              <a:rPr lang="en-GB" sz="2000" dirty="0"/>
              <a:t>principles governing the Press going forward are that:</a:t>
            </a:r>
          </a:p>
          <a:p>
            <a:pPr lvl="1"/>
            <a:r>
              <a:rPr lang="en-GB" sz="1600" dirty="0" smtClean="0"/>
              <a:t>All </a:t>
            </a:r>
            <a:r>
              <a:rPr lang="en-GB" sz="1600" dirty="0"/>
              <a:t>material published should be of high quality and peer reviewed</a:t>
            </a:r>
          </a:p>
          <a:p>
            <a:pPr lvl="1"/>
            <a:r>
              <a:rPr lang="en-GB" sz="1600" dirty="0" smtClean="0"/>
              <a:t>As </a:t>
            </a:r>
            <a:r>
              <a:rPr lang="en-GB" sz="1600" dirty="0"/>
              <a:t>a general rule, material should be published on Open Access via the University Repository, in order to maximise the potential for dissemination to as wide an audience as possible.  Publications may also be made available by print-on-demand. </a:t>
            </a:r>
          </a:p>
          <a:p>
            <a:pPr lvl="1"/>
            <a:r>
              <a:rPr lang="en-GB" sz="1600" dirty="0" smtClean="0"/>
              <a:t>The </a:t>
            </a:r>
            <a:r>
              <a:rPr lang="en-GB" sz="1600" dirty="0"/>
              <a:t>Press will operate on a cost recovery profit sharing model, with any surplus being reinvested into the Press</a:t>
            </a:r>
          </a:p>
          <a:p>
            <a:endParaRPr lang="en-GB" sz="2000" dirty="0" smtClean="0"/>
          </a:p>
          <a:p>
            <a:r>
              <a:rPr lang="en-GB" sz="2000" dirty="0" smtClean="0"/>
              <a:t>The </a:t>
            </a:r>
            <a:r>
              <a:rPr lang="en-GB" sz="2000" dirty="0"/>
              <a:t>vision of the Press is to produce a ‘robust scholarly ecosystem</a:t>
            </a:r>
            <a:r>
              <a:rPr lang="en-GB" sz="2000" dirty="0" smtClean="0"/>
              <a:t>’</a:t>
            </a:r>
            <a:endParaRPr lang="en-GB" dirty="0"/>
          </a:p>
        </p:txBody>
      </p:sp>
    </p:spTree>
    <p:extLst>
      <p:ext uri="{BB962C8B-B14F-4D97-AF65-F5344CB8AC3E}">
        <p14:creationId xmlns:p14="http://schemas.microsoft.com/office/powerpoint/2010/main" val="1065268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cs typeface="Arial" panose="020B0604020202020204" pitchFamily="34" charset="0"/>
              </a:rPr>
              <a:t>Governance</a:t>
            </a:r>
            <a:endParaRPr lang="en-GB" dirty="0"/>
          </a:p>
        </p:txBody>
      </p:sp>
      <p:sp>
        <p:nvSpPr>
          <p:cNvPr id="3" name="Content Placeholder 2"/>
          <p:cNvSpPr>
            <a:spLocks noGrp="1"/>
          </p:cNvSpPr>
          <p:nvPr>
            <p:ph idx="1"/>
          </p:nvPr>
        </p:nvSpPr>
        <p:spPr/>
        <p:txBody>
          <a:bodyPr/>
          <a:lstStyle/>
          <a:p>
            <a:r>
              <a:rPr lang="en-GB" sz="1600" dirty="0"/>
              <a:t>Prof Tim Thornton 	</a:t>
            </a:r>
            <a:r>
              <a:rPr lang="en-GB" sz="1600" dirty="0" smtClean="0"/>
              <a:t>Deputy Vice-Chancellor (Chair)</a:t>
            </a:r>
            <a:endParaRPr lang="en-GB" sz="1600" dirty="0"/>
          </a:p>
          <a:p>
            <a:r>
              <a:rPr lang="en-GB" sz="1600" dirty="0"/>
              <a:t>Sue White 	</a:t>
            </a:r>
            <a:r>
              <a:rPr lang="en-GB" sz="1600" dirty="0" smtClean="0"/>
              <a:t>	Director </a:t>
            </a:r>
            <a:r>
              <a:rPr lang="en-GB" sz="1600" dirty="0"/>
              <a:t>of Computing and Library Services</a:t>
            </a:r>
          </a:p>
          <a:p>
            <a:r>
              <a:rPr lang="en-GB" sz="1600" dirty="0"/>
              <a:t>Prof Chris Cowton 	Dean of the Business School</a:t>
            </a:r>
          </a:p>
          <a:p>
            <a:r>
              <a:rPr lang="en-GB" sz="1600" dirty="0"/>
              <a:t>Prof Janet Hargreaves 	Associate Dean, </a:t>
            </a:r>
            <a:r>
              <a:rPr lang="en-GB" sz="1600" dirty="0" smtClean="0"/>
              <a:t>School of Human and Health Studies</a:t>
            </a:r>
            <a:endParaRPr lang="en-GB" sz="1600" dirty="0"/>
          </a:p>
          <a:p>
            <a:r>
              <a:rPr lang="en-GB" sz="1600" dirty="0"/>
              <a:t>Dr Martyn Walker 	Head of </a:t>
            </a:r>
            <a:r>
              <a:rPr lang="en-GB" sz="1600" dirty="0" err="1"/>
              <a:t>Dept</a:t>
            </a:r>
            <a:r>
              <a:rPr lang="en-GB" sz="1600" dirty="0"/>
              <a:t>, Post-Compulsory Education and Training</a:t>
            </a:r>
          </a:p>
          <a:p>
            <a:r>
              <a:rPr lang="en-GB" sz="1600" dirty="0"/>
              <a:t>Prof Monty Adkins 	Professor of Experimental Electronic </a:t>
            </a:r>
            <a:r>
              <a:rPr lang="en-GB" sz="1600" dirty="0" smtClean="0"/>
              <a:t>Music</a:t>
            </a:r>
          </a:p>
          <a:p>
            <a:r>
              <a:rPr lang="en-GB" sz="1600" dirty="0" smtClean="0"/>
              <a:t>Dr Tracy Turner	</a:t>
            </a:r>
            <a:r>
              <a:rPr lang="en-GB" sz="1600" dirty="0"/>
              <a:t>	</a:t>
            </a:r>
            <a:r>
              <a:rPr lang="en-GB" sz="1600" dirty="0" smtClean="0"/>
              <a:t>Deputy </a:t>
            </a:r>
            <a:r>
              <a:rPr lang="en-GB" sz="1600" dirty="0"/>
              <a:t>Director of Research and Enterprise</a:t>
            </a:r>
          </a:p>
          <a:p>
            <a:r>
              <a:rPr lang="en-GB" sz="1600" dirty="0"/>
              <a:t>Graham Stone 	</a:t>
            </a:r>
            <a:r>
              <a:rPr lang="en-GB" sz="1600" dirty="0" smtClean="0"/>
              <a:t>	University </a:t>
            </a:r>
            <a:r>
              <a:rPr lang="en-GB" sz="1600" dirty="0"/>
              <a:t>Press Manager</a:t>
            </a:r>
          </a:p>
          <a:p>
            <a:r>
              <a:rPr lang="en-GB" sz="1600" dirty="0"/>
              <a:t>Rebecca McCall 	University Solicitor</a:t>
            </a:r>
          </a:p>
          <a:p>
            <a:r>
              <a:rPr lang="en-GB" sz="1600" dirty="0"/>
              <a:t>Megan Beech 	</a:t>
            </a:r>
            <a:r>
              <a:rPr lang="en-GB" sz="1600" dirty="0" smtClean="0"/>
              <a:t>	Marketing </a:t>
            </a:r>
            <a:r>
              <a:rPr lang="en-GB" sz="1600" dirty="0"/>
              <a:t>Officer - Research and Enterprise</a:t>
            </a:r>
          </a:p>
          <a:p>
            <a:r>
              <a:rPr lang="en-GB" sz="1600" dirty="0"/>
              <a:t>Lisa Ward 	</a:t>
            </a:r>
            <a:r>
              <a:rPr lang="en-GB" sz="1600" dirty="0" smtClean="0"/>
              <a:t>	Head </a:t>
            </a:r>
            <a:r>
              <a:rPr lang="en-GB" sz="1600" dirty="0"/>
              <a:t>of Teaching and Learning </a:t>
            </a:r>
            <a:r>
              <a:rPr lang="en-GB" sz="1600" dirty="0" smtClean="0"/>
              <a:t>Institute</a:t>
            </a:r>
            <a:endParaRPr lang="en-GB" sz="1600" dirty="0"/>
          </a:p>
        </p:txBody>
      </p:sp>
    </p:spTree>
    <p:extLst>
      <p:ext uri="{BB962C8B-B14F-4D97-AF65-F5344CB8AC3E}">
        <p14:creationId xmlns:p14="http://schemas.microsoft.com/office/powerpoint/2010/main" val="323709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cs typeface="Arial" panose="020B0604020202020204" pitchFamily="34" charset="0"/>
              </a:rPr>
              <a:t>Proposals</a:t>
            </a:r>
            <a:endParaRPr lang="en-GB" dirty="0"/>
          </a:p>
        </p:txBody>
      </p:sp>
      <p:sp>
        <p:nvSpPr>
          <p:cNvPr id="4" name="Content Placeholder 3"/>
          <p:cNvSpPr>
            <a:spLocks noGrp="1"/>
          </p:cNvSpPr>
          <p:nvPr>
            <p:ph sz="half" idx="1"/>
          </p:nvPr>
        </p:nvSpPr>
        <p:spPr/>
        <p:txBody>
          <a:bodyPr/>
          <a:lstStyle/>
          <a:p>
            <a:r>
              <a:rPr lang="en-GB" sz="2000" dirty="0" smtClean="0"/>
              <a:t>Proposal forms submitted to the Press Board for journals and books</a:t>
            </a:r>
          </a:p>
          <a:p>
            <a:pPr lvl="1"/>
            <a:r>
              <a:rPr lang="en-GB" sz="1800" dirty="0" smtClean="0"/>
              <a:t>Usually after initial meeting</a:t>
            </a:r>
          </a:p>
          <a:p>
            <a:pPr lvl="1"/>
            <a:r>
              <a:rPr lang="en-GB" sz="1800" dirty="0" smtClean="0"/>
              <a:t>Sample chapters for monographs sent for peer review</a:t>
            </a:r>
          </a:p>
          <a:p>
            <a:pPr lvl="1"/>
            <a:r>
              <a:rPr lang="en-GB" sz="1800" dirty="0" smtClean="0"/>
              <a:t>Journal Ed. boards scrutinised</a:t>
            </a:r>
          </a:p>
          <a:p>
            <a:pPr lvl="1"/>
            <a:r>
              <a:rPr lang="en-GB" sz="1800" dirty="0" smtClean="0"/>
              <a:t>Marketing proposal requested</a:t>
            </a:r>
            <a:endParaRPr lang="en-GB" sz="1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0673">
            <a:off x="6156176" y="2276871"/>
            <a:ext cx="2428636" cy="356860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2170">
            <a:off x="5652120" y="1628800"/>
            <a:ext cx="2365039" cy="3438739"/>
          </a:xfrm>
          <a:prstGeom prst="rect">
            <a:avLst/>
          </a:prstGeo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21000733">
            <a:off x="4511626" y="1521845"/>
            <a:ext cx="2402550" cy="3598862"/>
          </a:xfrm>
        </p:spPr>
      </p:pic>
    </p:spTree>
    <p:extLst>
      <p:ext uri="{BB962C8B-B14F-4D97-AF65-F5344CB8AC3E}">
        <p14:creationId xmlns:p14="http://schemas.microsoft.com/office/powerpoint/2010/main" val="101694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cs typeface="Arial" panose="020B0604020202020204" pitchFamily="34" charset="0"/>
              </a:rPr>
              <a:t>Author attitudes</a:t>
            </a:r>
            <a:endParaRPr lang="en-GB" dirty="0"/>
          </a:p>
        </p:txBody>
      </p:sp>
      <p:sp>
        <p:nvSpPr>
          <p:cNvPr id="3" name="Content Placeholder 2"/>
          <p:cNvSpPr>
            <a:spLocks noGrp="1"/>
          </p:cNvSpPr>
          <p:nvPr>
            <p:ph idx="1"/>
          </p:nvPr>
        </p:nvSpPr>
        <p:spPr/>
        <p:txBody>
          <a:bodyPr/>
          <a:lstStyle/>
          <a:p>
            <a:r>
              <a:rPr lang="en-GB" sz="2000" dirty="0" smtClean="0"/>
              <a:t>Journals</a:t>
            </a:r>
            <a:endParaRPr lang="en-GB" sz="2000" dirty="0"/>
          </a:p>
          <a:p>
            <a:pPr lvl="1"/>
            <a:r>
              <a:rPr lang="en-GB" sz="1600" dirty="0" smtClean="0"/>
              <a:t>Open access seems to be the accepted norm for journals – it has never come up for discussion!</a:t>
            </a:r>
          </a:p>
          <a:p>
            <a:pPr lvl="1"/>
            <a:r>
              <a:rPr lang="en-GB" sz="1600" dirty="0" smtClean="0"/>
              <a:t>Policy not to charge APCs is attractive</a:t>
            </a:r>
            <a:endParaRPr lang="en-GB" sz="1600" dirty="0"/>
          </a:p>
          <a:p>
            <a:endParaRPr lang="en-GB" sz="2000" dirty="0" smtClean="0"/>
          </a:p>
          <a:p>
            <a:r>
              <a:rPr lang="en-GB" sz="2000" dirty="0" smtClean="0"/>
              <a:t>Monographs</a:t>
            </a:r>
          </a:p>
          <a:p>
            <a:pPr lvl="1"/>
            <a:r>
              <a:rPr lang="en-GB" sz="1600" dirty="0"/>
              <a:t>Initial publications were not OA as agreements pre-dated the ‘re-launch’</a:t>
            </a:r>
          </a:p>
          <a:p>
            <a:pPr lvl="1"/>
            <a:r>
              <a:rPr lang="en-GB" sz="1600" dirty="0" smtClean="0"/>
              <a:t>One retrospective conversion to OA has now happened</a:t>
            </a:r>
          </a:p>
          <a:p>
            <a:pPr lvl="1"/>
            <a:r>
              <a:rPr lang="en-GB" sz="1600" dirty="0" smtClean="0"/>
              <a:t>An embargoed OA monograph is about to go live</a:t>
            </a:r>
          </a:p>
          <a:p>
            <a:pPr lvl="1"/>
            <a:r>
              <a:rPr lang="en-GB" sz="1600" dirty="0" smtClean="0"/>
              <a:t>New authors are all keen to go OA plus </a:t>
            </a:r>
            <a:r>
              <a:rPr lang="en-GB" sz="1600" dirty="0" err="1" smtClean="0"/>
              <a:t>PoD</a:t>
            </a:r>
            <a:r>
              <a:rPr lang="en-GB" sz="1600" dirty="0" smtClean="0"/>
              <a:t> copies</a:t>
            </a:r>
          </a:p>
          <a:p>
            <a:pPr lvl="1"/>
            <a:r>
              <a:rPr lang="en-GB" sz="1600" dirty="0" smtClean="0"/>
              <a:t>So far, no issues with CC BY</a:t>
            </a:r>
          </a:p>
          <a:p>
            <a:pPr lvl="1"/>
            <a:endParaRPr lang="en-GB" dirty="0"/>
          </a:p>
        </p:txBody>
      </p:sp>
    </p:spTree>
    <p:extLst>
      <p:ext uri="{BB962C8B-B14F-4D97-AF65-F5344CB8AC3E}">
        <p14:creationId xmlns:p14="http://schemas.microsoft.com/office/powerpoint/2010/main" val="826078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a:t>
            </a:r>
            <a:r>
              <a:rPr lang="en-GB" dirty="0" smtClean="0"/>
              <a:t>Press</a:t>
            </a:r>
            <a:r>
              <a:rPr lang="en-GB" dirty="0"/>
              <a:t/>
            </a:r>
            <a:br>
              <a:rPr lang="en-GB" dirty="0"/>
            </a:br>
            <a:r>
              <a:rPr lang="en-GB" sz="2400" i="1" dirty="0" smtClean="0">
                <a:solidFill>
                  <a:srgbClr val="FFC000"/>
                </a:solidFill>
                <a:cs typeface="Arial" panose="020B0604020202020204" pitchFamily="34" charset="0"/>
              </a:rPr>
              <a:t>Open Access Monographs</a:t>
            </a:r>
            <a:endParaRPr lang="en-GB" sz="2400" i="1" dirty="0">
              <a:solidFill>
                <a:srgbClr val="FFC000"/>
              </a:solidFill>
              <a:cs typeface="Arial" panose="020B0604020202020204" pitchFamily="34" charset="0"/>
            </a:endParaRPr>
          </a:p>
        </p:txBody>
      </p:sp>
      <p:sp>
        <p:nvSpPr>
          <p:cNvPr id="3" name="Content Placeholder 2"/>
          <p:cNvSpPr>
            <a:spLocks noGrp="1"/>
          </p:cNvSpPr>
          <p:nvPr>
            <p:ph sz="half" idx="1"/>
          </p:nvPr>
        </p:nvSpPr>
        <p:spPr/>
        <p:txBody>
          <a:bodyPr/>
          <a:lstStyle/>
          <a:p>
            <a:r>
              <a:rPr lang="en-GB" dirty="0" smtClean="0"/>
              <a:t>12 monographs published since 2011</a:t>
            </a:r>
          </a:p>
          <a:p>
            <a:r>
              <a:rPr lang="en-GB" dirty="0" smtClean="0"/>
              <a:t>6 OA monographs</a:t>
            </a:r>
          </a:p>
          <a:p>
            <a:pPr lvl="1"/>
            <a:r>
              <a:rPr lang="en-GB" dirty="0" smtClean="0"/>
              <a:t>PDF on OA</a:t>
            </a:r>
          </a:p>
          <a:p>
            <a:pPr lvl="1"/>
            <a:r>
              <a:rPr lang="en-GB" dirty="0" smtClean="0"/>
              <a:t>Print on sale via the University online store, Amazon, </a:t>
            </a:r>
            <a:r>
              <a:rPr lang="en-GB" dirty="0" err="1" smtClean="0"/>
              <a:t>Waterstone’s</a:t>
            </a:r>
            <a:r>
              <a:rPr lang="en-GB" dirty="0" smtClean="0"/>
              <a:t> etc.</a:t>
            </a:r>
          </a:p>
          <a:p>
            <a:pPr lvl="1"/>
            <a:endParaRPr lang="en-GB" dirty="0" smtClean="0"/>
          </a:p>
          <a:p>
            <a:pPr lvl="1"/>
            <a:endParaRPr lang="en-GB" dirty="0"/>
          </a:p>
          <a:p>
            <a:endParaRPr lang="en-GB"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56176" y="3212976"/>
            <a:ext cx="1524000" cy="1524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000250"/>
            <a:ext cx="1905000" cy="14287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149080"/>
            <a:ext cx="1148348" cy="163926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6907" y="1884971"/>
            <a:ext cx="1524000" cy="1524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6976" y="4005064"/>
            <a:ext cx="1524000" cy="1524000"/>
          </a:xfrm>
          <a:prstGeom prst="rect">
            <a:avLst/>
          </a:prstGeom>
        </p:spPr>
      </p:pic>
    </p:spTree>
    <p:extLst>
      <p:ext uri="{BB962C8B-B14F-4D97-AF65-F5344CB8AC3E}">
        <p14:creationId xmlns:p14="http://schemas.microsoft.com/office/powerpoint/2010/main" val="26993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Huddersfield Press</a:t>
            </a:r>
            <a:br>
              <a:rPr lang="en-GB" dirty="0"/>
            </a:br>
            <a:r>
              <a:rPr lang="en-GB" sz="2400" i="1" dirty="0" smtClean="0">
                <a:solidFill>
                  <a:srgbClr val="FFC000"/>
                </a:solidFill>
                <a:cs typeface="Arial" panose="020B0604020202020204" pitchFamily="34" charset="0"/>
              </a:rPr>
              <a:t>Monograph costs</a:t>
            </a:r>
            <a:endParaRPr lang="en-GB" dirty="0"/>
          </a:p>
        </p:txBody>
      </p:sp>
      <p:sp>
        <p:nvSpPr>
          <p:cNvPr id="3" name="Content Placeholder 2"/>
          <p:cNvSpPr>
            <a:spLocks noGrp="1"/>
          </p:cNvSpPr>
          <p:nvPr>
            <p:ph sz="half" idx="1"/>
          </p:nvPr>
        </p:nvSpPr>
        <p:spPr>
          <a:xfrm>
            <a:off x="412750" y="2060848"/>
            <a:ext cx="4038600" cy="3598862"/>
          </a:xfrm>
        </p:spPr>
        <p:txBody>
          <a:bodyPr/>
          <a:lstStyle/>
          <a:p>
            <a:r>
              <a:rPr lang="en-GB" sz="1600" dirty="0" smtClean="0"/>
              <a:t>£4,000 for up to 100,000 words</a:t>
            </a:r>
          </a:p>
          <a:p>
            <a:r>
              <a:rPr lang="en-GB" sz="1600" dirty="0" smtClean="0"/>
              <a:t>Costs to be paid by funder, Research Centre, QR money, Computing and Library Services</a:t>
            </a:r>
          </a:p>
          <a:p>
            <a:r>
              <a:rPr lang="en-GB" sz="1600" dirty="0"/>
              <a:t>Admin/staffing costs met by CLS</a:t>
            </a:r>
          </a:p>
          <a:p>
            <a:r>
              <a:rPr lang="en-GB" sz="1600" dirty="0" smtClean="0"/>
              <a:t>UCL </a:t>
            </a:r>
            <a:r>
              <a:rPr lang="en-GB" sz="1600" dirty="0"/>
              <a:t>have similar charges, however, all charges are waved for UCL </a:t>
            </a:r>
            <a:r>
              <a:rPr lang="en-GB" sz="1600" dirty="0" smtClean="0"/>
              <a:t>authors</a:t>
            </a:r>
          </a:p>
          <a:p>
            <a:r>
              <a:rPr lang="en-GB" sz="1600" dirty="0" smtClean="0"/>
              <a:t>OA with </a:t>
            </a:r>
            <a:r>
              <a:rPr lang="en-GB" sz="1600" dirty="0" err="1" smtClean="0"/>
              <a:t>PoD</a:t>
            </a:r>
            <a:r>
              <a:rPr lang="en-GB" sz="1600" dirty="0" smtClean="0"/>
              <a:t> restricted </a:t>
            </a:r>
            <a:r>
              <a:rPr lang="en-GB" sz="1600" dirty="0"/>
              <a:t>to around £25 per </a:t>
            </a:r>
            <a:r>
              <a:rPr lang="en-GB" sz="1600" dirty="0" smtClean="0"/>
              <a:t>copy</a:t>
            </a:r>
          </a:p>
          <a:p>
            <a:r>
              <a:rPr lang="en-GB" sz="1600" dirty="0" smtClean="0"/>
              <a:t>70 </a:t>
            </a:r>
            <a:r>
              <a:rPr lang="en-GB" sz="1600" dirty="0"/>
              <a:t>sales would give a surplus of £</a:t>
            </a:r>
            <a:r>
              <a:rPr lang="en-GB" sz="1600" dirty="0" smtClean="0"/>
              <a:t>1,750</a:t>
            </a:r>
          </a:p>
          <a:p>
            <a:r>
              <a:rPr lang="en-GB" sz="1600" dirty="0" smtClean="0"/>
              <a:t>This </a:t>
            </a:r>
            <a:r>
              <a:rPr lang="en-GB" sz="1600" dirty="0"/>
              <a:t>surplus would then be used for marketing and recurrent expenditure for the </a:t>
            </a:r>
            <a:r>
              <a:rPr lang="en-GB" sz="1600" dirty="0" smtClean="0"/>
              <a:t>Press</a:t>
            </a:r>
            <a:endParaRPr lang="en-GB" sz="1600" dirty="0"/>
          </a:p>
          <a:p>
            <a:endParaRPr lang="en-GB" sz="2400" dirty="0" smtClean="0"/>
          </a:p>
          <a:p>
            <a:endParaRPr lang="en-GB"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772816"/>
            <a:ext cx="2664296" cy="4087345"/>
          </a:xfrm>
        </p:spPr>
      </p:pic>
    </p:spTree>
    <p:extLst>
      <p:ext uri="{BB962C8B-B14F-4D97-AF65-F5344CB8AC3E}">
        <p14:creationId xmlns:p14="http://schemas.microsoft.com/office/powerpoint/2010/main" val="1465629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M_University_of_Huddersfield">
  <a:themeElements>
    <a:clrScheme name="BM_University_of_Huddersfi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M_University_of_Huddersfie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BM_University_of_Huddersfi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M_University_of_Huddersfiel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M_University_of_Huddersfiel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M_University_of_Huddersfiel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M_University_of_Huddersfiel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M_University_of_Huddersfiel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M_University_of_Huddersfiel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M_University_of_Huddersfiel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M_University_of_Huddersfiel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M_University_of_Huddersfiel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M_University_of_Huddersfiel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M_University_of_Huddersfiel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BM_University_of_Huddersfield (1)</Template>
  <TotalTime>3987</TotalTime>
  <Words>1431</Words>
  <Application>Microsoft Office PowerPoint</Application>
  <PresentationFormat>On-screen Show (4:3)</PresentationFormat>
  <Paragraphs>226</Paragraphs>
  <Slides>31</Slides>
  <Notes>1</Notes>
  <HiddenSlides>0</HiddenSlides>
  <MMClips>0</MMClips>
  <ScaleCrop>false</ScaleCrop>
  <HeadingPairs>
    <vt:vector size="4" baseType="variant">
      <vt:variant>
        <vt:lpstr>Theme</vt:lpstr>
      </vt:variant>
      <vt:variant>
        <vt:i4>15</vt:i4>
      </vt:variant>
      <vt:variant>
        <vt:lpstr>Slide Titles</vt:lpstr>
      </vt:variant>
      <vt:variant>
        <vt:i4>31</vt:i4>
      </vt:variant>
    </vt:vector>
  </HeadingPairs>
  <TitlesOfParts>
    <vt:vector size="46"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BM_University_of_Huddersfield</vt:lpstr>
      <vt:lpstr>9_White</vt:lpstr>
      <vt:lpstr>Scholarly publishing in the library </vt:lpstr>
      <vt:lpstr>University of Huddersfield Press Re-Launched 2010</vt:lpstr>
      <vt:lpstr>University of Huddersfield Press Aims and objectives</vt:lpstr>
      <vt:lpstr>University of Huddersfield Press Aims and objectives</vt:lpstr>
      <vt:lpstr>University of Huddersfield Press Governance</vt:lpstr>
      <vt:lpstr>University of Huddersfield Press Proposals</vt:lpstr>
      <vt:lpstr>University of Huddersfield Press Author attitudes</vt:lpstr>
      <vt:lpstr>University of Huddersfield Press Open Access Monographs</vt:lpstr>
      <vt:lpstr>University of Huddersfield Press Monograph costs</vt:lpstr>
      <vt:lpstr>University of Huddersfield Press Noise in and as music</vt:lpstr>
      <vt:lpstr>University of Huddersfield Press Shibusa: extracting beauty</vt:lpstr>
      <vt:lpstr>University of Huddersfield Press Discoverability</vt:lpstr>
      <vt:lpstr>JISC Digital infrastructure:  campus-based publications May - Oct 2011</vt:lpstr>
      <vt:lpstr>Huddersfield Open Access Publishing Proposal</vt:lpstr>
      <vt:lpstr>University of Huddersfield Press OA journals</vt:lpstr>
      <vt:lpstr>University of Huddersfield Press Teaching in Lifelong Learning</vt:lpstr>
      <vt:lpstr>University of Huddersfield Press Usage</vt:lpstr>
      <vt:lpstr>University of Huddersfield Press Fields: journal of Huddersfield student research</vt:lpstr>
      <vt:lpstr>University of Huddersfield Press Fields: journal of Huddersfield student research</vt:lpstr>
      <vt:lpstr>University of Huddersfield Press Journal discoverability</vt:lpstr>
      <vt:lpstr>University of Huddersfield Press DOAJ seal</vt:lpstr>
      <vt:lpstr>University of Huddersfield Press Cost benefits for TiLL</vt:lpstr>
      <vt:lpstr>University of Huddersfield Press Journal costs</vt:lpstr>
      <vt:lpstr>University of Huddersfield Press OA journals - Growing the author pool</vt:lpstr>
      <vt:lpstr>Huddersfield Contemporary Records</vt:lpstr>
      <vt:lpstr>University of Huddersfield Press REF 2014</vt:lpstr>
      <vt:lpstr>University of Huddersfield Press REF 2014</vt:lpstr>
      <vt:lpstr>University of Huddersfield Press Sustainability and innovation</vt:lpstr>
      <vt:lpstr>University of Huddersfield Press Collaboration</vt:lpstr>
      <vt:lpstr>University of Huddersfield Press Collaboration</vt:lpstr>
      <vt:lpstr>PowerPoint Presentation</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Graham Stone</cp:lastModifiedBy>
  <cp:revision>160</cp:revision>
  <cp:lastPrinted>2015-10-20T08:30:50Z</cp:lastPrinted>
  <dcterms:created xsi:type="dcterms:W3CDTF">2012-10-10T08:25:01Z</dcterms:created>
  <dcterms:modified xsi:type="dcterms:W3CDTF">2015-10-20T08:31:05Z</dcterms:modified>
</cp:coreProperties>
</file>