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Lst>
  <p:notesMasterIdLst>
    <p:notesMasterId r:id="rId27"/>
  </p:notesMasterIdLst>
  <p:handoutMasterIdLst>
    <p:handoutMasterId r:id="rId28"/>
  </p:handoutMasterIdLst>
  <p:sldIdLst>
    <p:sldId id="256" r:id="rId14"/>
    <p:sldId id="287" r:id="rId15"/>
    <p:sldId id="293" r:id="rId16"/>
    <p:sldId id="278" r:id="rId17"/>
    <p:sldId id="280" r:id="rId18"/>
    <p:sldId id="277" r:id="rId19"/>
    <p:sldId id="274" r:id="rId20"/>
    <p:sldId id="275" r:id="rId21"/>
    <p:sldId id="294" r:id="rId22"/>
    <p:sldId id="281" r:id="rId23"/>
    <p:sldId id="279" r:id="rId24"/>
    <p:sldId id="292" r:id="rId25"/>
    <p:sldId id="295" r:id="rId26"/>
  </p:sldIdLst>
  <p:sldSz cx="9144000" cy="6858000" type="screen4x3"/>
  <p:notesSz cx="6794500" cy="9931400"/>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userDrawn="1">
          <p15:clr>
            <a:srgbClr val="A4A3A4"/>
          </p15:clr>
        </p15:guide>
        <p15:guide id="2" pos="2140" userDrawn="1">
          <p15:clr>
            <a:srgbClr val="A4A3A4"/>
          </p15:clr>
        </p15:guide>
        <p15:guide id="3" orient="horz" pos="3127">
          <p15:clr>
            <a:srgbClr val="A4A3A4"/>
          </p15:clr>
        </p15:guide>
        <p15:guide id="4"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FF"/>
    <a:srgbClr val="547E00"/>
    <a:srgbClr val="669900"/>
    <a:srgbClr val="0AADF6"/>
    <a:srgbClr val="25B6F7"/>
    <a:srgbClr val="22A8FA"/>
    <a:srgbClr val="38B0FA"/>
    <a:srgbClr val="3399FF"/>
    <a:srgbClr val="415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6" autoAdjust="0"/>
    <p:restoredTop sz="83495" autoAdjust="0"/>
  </p:normalViewPr>
  <p:slideViewPr>
    <p:cSldViewPr>
      <p:cViewPr>
        <p:scale>
          <a:sx n="50" d="100"/>
          <a:sy n="50" d="100"/>
        </p:scale>
        <p:origin x="-2946" y="-9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orient="horz" pos="3127"/>
        <p:guide pos="2140"/>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82"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300" y="0"/>
            <a:ext cx="2943582" cy="497126"/>
          </a:xfrm>
          <a:prstGeom prst="rect">
            <a:avLst/>
          </a:prstGeom>
        </p:spPr>
        <p:txBody>
          <a:bodyPr vert="horz" lIns="91440" tIns="45720" rIns="91440" bIns="45720" rtlCol="0"/>
          <a:lstStyle>
            <a:lvl1pPr algn="r">
              <a:defRPr sz="1200"/>
            </a:lvl1pPr>
          </a:lstStyle>
          <a:p>
            <a:fld id="{B3341F0D-A85E-4298-816F-5AB6EAC735BA}" type="datetimeFigureOut">
              <a:rPr lang="en-GB" smtClean="0"/>
              <a:pPr/>
              <a:t>15/09/2015</a:t>
            </a:fld>
            <a:endParaRPr lang="en-GB"/>
          </a:p>
        </p:txBody>
      </p:sp>
      <p:sp>
        <p:nvSpPr>
          <p:cNvPr id="4" name="Footer Placeholder 3"/>
          <p:cNvSpPr>
            <a:spLocks noGrp="1"/>
          </p:cNvSpPr>
          <p:nvPr>
            <p:ph type="ftr" sz="quarter" idx="2"/>
          </p:nvPr>
        </p:nvSpPr>
        <p:spPr>
          <a:xfrm>
            <a:off x="0" y="9432688"/>
            <a:ext cx="2943582" cy="4971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300" y="9432688"/>
            <a:ext cx="2943582" cy="497125"/>
          </a:xfrm>
          <a:prstGeom prst="rect">
            <a:avLst/>
          </a:prstGeom>
        </p:spPr>
        <p:txBody>
          <a:bodyPr vert="horz" lIns="91440" tIns="45720" rIns="91440" bIns="45720" rtlCol="0" anchor="b"/>
          <a:lstStyle>
            <a:lvl1pPr algn="r">
              <a:defRPr sz="1200"/>
            </a:lvl1pPr>
          </a:lstStyle>
          <a:p>
            <a:fld id="{619DDA89-17D9-44A0-B2F0-D0F90BF6B5E8}" type="slidenum">
              <a:rPr lang="en-GB" smtClean="0"/>
              <a:pPr/>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358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49300" y="0"/>
            <a:ext cx="2943582"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9288" y="4717139"/>
            <a:ext cx="5435924" cy="4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32688"/>
            <a:ext cx="2943582" cy="4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49300" y="9432688"/>
            <a:ext cx="2943582" cy="4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val="65335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39DEAA8-E457-4A4C-B12A-F069F34E7C32}" type="slidenum">
              <a:rPr lang="en-GB" smtClean="0"/>
              <a:t>10</a:t>
            </a:fld>
            <a:endParaRPr lang="en-GB"/>
          </a:p>
        </p:txBody>
      </p:sp>
    </p:spTree>
    <p:extLst>
      <p:ext uri="{BB962C8B-B14F-4D97-AF65-F5344CB8AC3E}">
        <p14:creationId xmlns:p14="http://schemas.microsoft.com/office/powerpoint/2010/main" val="4196943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B08F58B-8110-471A-8C39-32526D9BBCBE}" type="slidenum">
              <a:rPr lang="en-GB" smtClean="0"/>
              <a:pPr/>
              <a:t>11</a:t>
            </a:fld>
            <a:endParaRPr lang="en-GB"/>
          </a:p>
        </p:txBody>
      </p:sp>
    </p:spTree>
    <p:extLst>
      <p:ext uri="{BB962C8B-B14F-4D97-AF65-F5344CB8AC3E}">
        <p14:creationId xmlns:p14="http://schemas.microsoft.com/office/powerpoint/2010/main" val="3598612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12</a:t>
            </a:fld>
            <a:endParaRPr lang="en-GB"/>
          </a:p>
        </p:txBody>
      </p:sp>
    </p:spTree>
    <p:extLst>
      <p:ext uri="{BB962C8B-B14F-4D97-AF65-F5344CB8AC3E}">
        <p14:creationId xmlns:p14="http://schemas.microsoft.com/office/powerpoint/2010/main" val="24479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smtClean="0"/>
          </a:p>
        </p:txBody>
      </p:sp>
      <p:sp>
        <p:nvSpPr>
          <p:cNvPr id="4" name="Slide Number Placeholder 3"/>
          <p:cNvSpPr>
            <a:spLocks noGrp="1"/>
          </p:cNvSpPr>
          <p:nvPr>
            <p:ph type="sldNum" sz="quarter" idx="10"/>
          </p:nvPr>
        </p:nvSpPr>
        <p:spPr/>
        <p:txBody>
          <a:bodyPr/>
          <a:lstStyle/>
          <a:p>
            <a:fld id="{9B08F58B-8110-471A-8C39-32526D9BBCBE}" type="slidenum">
              <a:rPr lang="en-GB" smtClean="0"/>
              <a:pPr/>
              <a:t>2</a:t>
            </a:fld>
            <a:endParaRPr lang="en-GB"/>
          </a:p>
        </p:txBody>
      </p:sp>
    </p:spTree>
    <p:extLst>
      <p:ext uri="{BB962C8B-B14F-4D97-AF65-F5344CB8AC3E}">
        <p14:creationId xmlns:p14="http://schemas.microsoft.com/office/powerpoint/2010/main" val="145435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B08F58B-8110-471A-8C39-32526D9BBCBE}" type="slidenum">
              <a:rPr lang="en-GB" smtClean="0"/>
              <a:pPr/>
              <a:t>3</a:t>
            </a:fld>
            <a:endParaRPr lang="en-GB"/>
          </a:p>
        </p:txBody>
      </p:sp>
    </p:spTree>
    <p:extLst>
      <p:ext uri="{BB962C8B-B14F-4D97-AF65-F5344CB8AC3E}">
        <p14:creationId xmlns:p14="http://schemas.microsoft.com/office/powerpoint/2010/main" val="145435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a:t>
            </a:fld>
            <a:endParaRPr lang="en-GB"/>
          </a:p>
        </p:txBody>
      </p:sp>
    </p:spTree>
    <p:extLst>
      <p:ext uri="{BB962C8B-B14F-4D97-AF65-F5344CB8AC3E}">
        <p14:creationId xmlns:p14="http://schemas.microsoft.com/office/powerpoint/2010/main" val="15304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5</a:t>
            </a:fld>
            <a:endParaRPr lang="en-GB"/>
          </a:p>
        </p:txBody>
      </p:sp>
    </p:spTree>
    <p:extLst>
      <p:ext uri="{BB962C8B-B14F-4D97-AF65-F5344CB8AC3E}">
        <p14:creationId xmlns:p14="http://schemas.microsoft.com/office/powerpoint/2010/main" val="303954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E051194-1C5F-7740-855F-A4DD7F157D49}" type="slidenum">
              <a:rPr lang="en-US" smtClean="0"/>
              <a:t>6</a:t>
            </a:fld>
            <a:endParaRPr lang="en-US"/>
          </a:p>
        </p:txBody>
      </p:sp>
    </p:spTree>
    <p:extLst>
      <p:ext uri="{BB962C8B-B14F-4D97-AF65-F5344CB8AC3E}">
        <p14:creationId xmlns:p14="http://schemas.microsoft.com/office/powerpoint/2010/main" val="63050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4" name="Slide Number Placeholder 3"/>
          <p:cNvSpPr>
            <a:spLocks noGrp="1"/>
          </p:cNvSpPr>
          <p:nvPr>
            <p:ph type="sldNum" sz="quarter" idx="10"/>
          </p:nvPr>
        </p:nvSpPr>
        <p:spPr/>
        <p:txBody>
          <a:bodyPr/>
          <a:lstStyle/>
          <a:p>
            <a:fld id="{3E051194-1C5F-7740-855F-A4DD7F157D4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8748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3E051194-1C5F-7740-855F-A4DD7F157D4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8748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baseline="0" dirty="0" smtClean="0"/>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a:p>
        </p:txBody>
      </p:sp>
    </p:spTree>
    <p:extLst>
      <p:ext uri="{BB962C8B-B14F-4D97-AF65-F5344CB8AC3E}">
        <p14:creationId xmlns:p14="http://schemas.microsoft.com/office/powerpoint/2010/main" val="935055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0250" name="Picture 10"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347140" name="Picture 4"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3323" name="Picture 11"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8.png"/><Relationship Id="rId18" Type="http://schemas.openxmlformats.org/officeDocument/2006/relationships/image" Target="../media/image1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10.jpeg"/><Relationship Id="rId2" Type="http://schemas.openxmlformats.org/officeDocument/2006/relationships/slideLayout" Target="../slideLayouts/slideLayout101.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8.png"/><Relationship Id="rId10" Type="http://schemas.openxmlformats.org/officeDocument/2006/relationships/slideLayout" Target="../slideLayouts/slideLayout109.xml"/><Relationship Id="rId19" Type="http://schemas.openxmlformats.org/officeDocument/2006/relationships/image" Target="../media/image12.emf"/><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9.png"/><Relationship Id="rId18"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10.jpeg"/><Relationship Id="rId2" Type="http://schemas.openxmlformats.org/officeDocument/2006/relationships/slideLayout" Target="../slideLayouts/slideLayout112.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8.png"/><Relationship Id="rId10" Type="http://schemas.openxmlformats.org/officeDocument/2006/relationships/slideLayout" Target="../slideLayouts/slideLayout120.xml"/><Relationship Id="rId19" Type="http://schemas.openxmlformats.org/officeDocument/2006/relationships/image" Target="../media/image12.emf"/><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0.png"/><Relationship Id="rId18"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10.jpeg"/><Relationship Id="rId2" Type="http://schemas.openxmlformats.org/officeDocument/2006/relationships/slideLayout" Target="../slideLayouts/slideLayout123.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8.png"/><Relationship Id="rId10" Type="http://schemas.openxmlformats.org/officeDocument/2006/relationships/slideLayout" Target="../slideLayouts/slideLayout131.xml"/><Relationship Id="rId19" Type="http://schemas.openxmlformats.org/officeDocument/2006/relationships/image" Target="../media/image12.emf"/><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1.png"/><Relationship Id="rId18" Type="http://schemas.openxmlformats.org/officeDocument/2006/relationships/image" Target="../media/image1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10.jpeg"/><Relationship Id="rId2" Type="http://schemas.openxmlformats.org/officeDocument/2006/relationships/slideLayout" Target="../slideLayouts/slideLayout134.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8.png"/><Relationship Id="rId10" Type="http://schemas.openxmlformats.org/officeDocument/2006/relationships/slideLayout" Target="../slideLayouts/slideLayout142.xml"/><Relationship Id="rId19" Type="http://schemas.openxmlformats.org/officeDocument/2006/relationships/image" Target="../media/image12.emf"/><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18" Type="http://schemas.openxmlformats.org/officeDocument/2006/relationships/image" Target="../media/image12.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1.jpeg"/><Relationship Id="rId2" Type="http://schemas.openxmlformats.org/officeDocument/2006/relationships/slideLayout" Target="../slideLayouts/slideLayout46.xml"/><Relationship Id="rId16" Type="http://schemas.openxmlformats.org/officeDocument/2006/relationships/image" Target="../media/image10.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9.jpeg"/><Relationship Id="rId10" Type="http://schemas.openxmlformats.org/officeDocument/2006/relationships/slideLayout" Target="../slideLayouts/slideLayout54.xml"/><Relationship Id="rId19" Type="http://schemas.openxmlformats.org/officeDocument/2006/relationships/image" Target="../media/image13.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4.png"/><Relationship Id="rId18" Type="http://schemas.openxmlformats.org/officeDocument/2006/relationships/image" Target="../media/image1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10.jpeg"/><Relationship Id="rId2" Type="http://schemas.openxmlformats.org/officeDocument/2006/relationships/slideLayout" Target="../slideLayouts/slideLayout57.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8.png"/><Relationship Id="rId10" Type="http://schemas.openxmlformats.org/officeDocument/2006/relationships/slideLayout" Target="../slideLayouts/slideLayout65.xml"/><Relationship Id="rId19" Type="http://schemas.openxmlformats.org/officeDocument/2006/relationships/image" Target="../media/image12.emf"/><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5.png"/><Relationship Id="rId18"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10.jpeg"/><Relationship Id="rId2" Type="http://schemas.openxmlformats.org/officeDocument/2006/relationships/slideLayout" Target="../slideLayouts/slideLayout68.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8.png"/><Relationship Id="rId10" Type="http://schemas.openxmlformats.org/officeDocument/2006/relationships/slideLayout" Target="../slideLayouts/slideLayout76.xml"/><Relationship Id="rId19" Type="http://schemas.openxmlformats.org/officeDocument/2006/relationships/image" Target="../media/image12.emf"/><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6.png"/><Relationship Id="rId18" Type="http://schemas.openxmlformats.org/officeDocument/2006/relationships/image" Target="../media/image1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10.jpeg"/><Relationship Id="rId2" Type="http://schemas.openxmlformats.org/officeDocument/2006/relationships/slideLayout" Target="../slideLayouts/slideLayout79.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8.png"/><Relationship Id="rId10" Type="http://schemas.openxmlformats.org/officeDocument/2006/relationships/slideLayout" Target="../slideLayouts/slideLayout87.xml"/><Relationship Id="rId19" Type="http://schemas.openxmlformats.org/officeDocument/2006/relationships/image" Target="../media/image12.emf"/><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7.png"/><Relationship Id="rId18" Type="http://schemas.openxmlformats.org/officeDocument/2006/relationships/image" Target="../media/image1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1.jpeg"/><Relationship Id="rId2" Type="http://schemas.openxmlformats.org/officeDocument/2006/relationships/slideLayout" Target="../slideLayouts/slideLayout90.xml"/><Relationship Id="rId16" Type="http://schemas.openxmlformats.org/officeDocument/2006/relationships/image" Target="../media/image10.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9.jpeg"/><Relationship Id="rId10" Type="http://schemas.openxmlformats.org/officeDocument/2006/relationships/slideLayout" Target="../slideLayouts/slideLayout98.xml"/><Relationship Id="rId19" Type="http://schemas.openxmlformats.org/officeDocument/2006/relationships/image" Target="../media/image2.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seps2\Downloads\the_award.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5" name="Picture 10"/>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seps2\Downloads\the_award.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5"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6" name="Picture 10"/>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gif"/><Relationship Id="rId2" Type="http://schemas.openxmlformats.org/officeDocument/2006/relationships/notesSlide" Target="../notesSlides/notesSlide10.xml"/><Relationship Id="rId1" Type="http://schemas.openxmlformats.org/officeDocument/2006/relationships/slideLayout" Target="../slideLayouts/slideLayout13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1.xml"/><Relationship Id="rId1" Type="http://schemas.openxmlformats.org/officeDocument/2006/relationships/slideLayout" Target="../slideLayouts/slideLayout139.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34.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4.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39.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1.jpe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9.xml"/><Relationship Id="rId6" Type="http://schemas.openxmlformats.org/officeDocument/2006/relationships/image" Target="../media/image36.pn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3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xfrm>
            <a:off x="179512" y="548680"/>
            <a:ext cx="7772400" cy="900113"/>
          </a:xfrm>
          <a:noFill/>
          <a:ln/>
        </p:spPr>
        <p:txBody>
          <a:bodyPr/>
          <a:lstStyle/>
          <a:p>
            <a:r>
              <a:rPr lang="en-GB" sz="3200" dirty="0"/>
              <a:t>Exploring e-portfolios in a discipline specific </a:t>
            </a:r>
            <a:r>
              <a:rPr lang="en-GB" sz="3200" dirty="0" smtClean="0"/>
              <a:t>context</a:t>
            </a:r>
            <a:endParaRPr lang="en-GB" sz="3200" dirty="0"/>
          </a:p>
        </p:txBody>
      </p:sp>
      <p:sp>
        <p:nvSpPr>
          <p:cNvPr id="4" name="Subtitle 3"/>
          <p:cNvSpPr>
            <a:spLocks noGrp="1"/>
          </p:cNvSpPr>
          <p:nvPr>
            <p:ph type="subTitle" sz="quarter" idx="1"/>
          </p:nvPr>
        </p:nvSpPr>
        <p:spPr/>
        <p:txBody>
          <a:bodyPr/>
          <a:lstStyle/>
          <a:p>
            <a:endParaRPr lang="en-GB"/>
          </a:p>
        </p:txBody>
      </p:sp>
      <p:sp>
        <p:nvSpPr>
          <p:cNvPr id="3" name="Rectangle 18"/>
          <p:cNvSpPr>
            <a:spLocks noChangeArrowheads="1"/>
          </p:cNvSpPr>
          <p:nvPr/>
        </p:nvSpPr>
        <p:spPr bwMode="auto">
          <a:xfrm>
            <a:off x="1908175" y="5229225"/>
            <a:ext cx="5184775" cy="1224112"/>
          </a:xfrm>
          <a:prstGeom prst="rect">
            <a:avLst/>
          </a:prstGeom>
          <a:solidFill>
            <a:schemeClr val="bg1">
              <a:alpha val="65000"/>
            </a:schemeClr>
          </a:solidFill>
          <a:ln w="3175">
            <a:noFill/>
            <a:miter lim="800000"/>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lgn="ctr" eaLnBrk="1" hangingPunct="1">
              <a:spcBef>
                <a:spcPct val="0"/>
              </a:spcBef>
            </a:pPr>
            <a:r>
              <a:rPr lang="en-GB" altLang="en-US" sz="1800" dirty="0" smtClean="0">
                <a:latin typeface="Calibri" pitchFamily="34" charset="0"/>
                <a:ea typeface="Calibri" pitchFamily="34" charset="0"/>
                <a:cs typeface="Calibri" pitchFamily="34" charset="0"/>
              </a:rPr>
              <a:t>Vidya Kannara and Dr Amanda Tinker </a:t>
            </a:r>
          </a:p>
          <a:p>
            <a:pPr algn="ctr" eaLnBrk="1" hangingPunct="1">
              <a:spcBef>
                <a:spcPct val="0"/>
              </a:spcBef>
            </a:pPr>
            <a:r>
              <a:rPr lang="en-GB" altLang="en-US" sz="1800" dirty="0" smtClean="0">
                <a:latin typeface="Calibri" pitchFamily="34" charset="0"/>
                <a:ea typeface="Calibri" pitchFamily="34" charset="0"/>
                <a:cs typeface="Calibri" pitchFamily="34" charset="0"/>
              </a:rPr>
              <a:t>ALT Conference</a:t>
            </a:r>
            <a:endParaRPr lang="en-GB" altLang="en-US" sz="1800" dirty="0">
              <a:latin typeface="Calibri" pitchFamily="34" charset="0"/>
              <a:ea typeface="Calibri" pitchFamily="34" charset="0"/>
              <a:cs typeface="Calibri" pitchFamily="34" charset="0"/>
            </a:endParaRPr>
          </a:p>
          <a:p>
            <a:pPr algn="ctr" eaLnBrk="1" hangingPunct="1">
              <a:spcBef>
                <a:spcPct val="0"/>
              </a:spcBef>
            </a:pPr>
            <a:r>
              <a:rPr lang="en-GB" altLang="en-US" sz="1800" dirty="0">
                <a:latin typeface="Calibri" pitchFamily="34" charset="0"/>
                <a:ea typeface="Calibri" pitchFamily="34" charset="0"/>
                <a:cs typeface="Calibri" pitchFamily="34" charset="0"/>
              </a:rPr>
              <a:t>University of </a:t>
            </a:r>
            <a:r>
              <a:rPr lang="en-GB" altLang="en-US" sz="1800" dirty="0" smtClean="0">
                <a:latin typeface="Calibri" pitchFamily="34" charset="0"/>
                <a:ea typeface="Calibri" pitchFamily="34" charset="0"/>
                <a:cs typeface="Calibri" pitchFamily="34" charset="0"/>
              </a:rPr>
              <a:t>Manchester</a:t>
            </a:r>
          </a:p>
          <a:p>
            <a:pPr algn="ctr" eaLnBrk="1" hangingPunct="1">
              <a:spcBef>
                <a:spcPct val="0"/>
              </a:spcBef>
            </a:pPr>
            <a:r>
              <a:rPr lang="en-GB" altLang="en-US" sz="1800" dirty="0" smtClean="0">
                <a:latin typeface="Calibri" pitchFamily="34" charset="0"/>
                <a:ea typeface="Calibri" pitchFamily="34" charset="0"/>
                <a:cs typeface="Calibri" pitchFamily="34" charset="0"/>
              </a:rPr>
              <a:t>8 – 10 September 2015</a:t>
            </a:r>
            <a:r>
              <a:rPr lang="en-GB" altLang="en-US" b="1" dirty="0"/>
              <a:t/>
            </a:r>
            <a:br>
              <a:rPr lang="en-GB" altLang="en-US" b="1" dirty="0"/>
            </a:br>
            <a:r>
              <a:rPr lang="en-GB" altLang="en-US" b="1" dirty="0"/>
              <a:t/>
            </a:r>
            <a:br>
              <a:rPr lang="en-GB" altLang="en-US" b="1" dirty="0"/>
            </a:br>
            <a:endParaRPr lang="en-GB" alt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p:cNvGrpSpPr/>
          <p:nvPr/>
        </p:nvGrpSpPr>
        <p:grpSpPr>
          <a:xfrm>
            <a:off x="3527075" y="17930"/>
            <a:ext cx="5523575" cy="3850747"/>
            <a:chOff x="23664" y="2858983"/>
            <a:chExt cx="5523575" cy="3850747"/>
          </a:xfrm>
        </p:grpSpPr>
        <p:pic>
          <p:nvPicPr>
            <p:cNvPr id="4" name="Picture"/>
            <p:cNvPicPr/>
            <p:nvPr/>
          </p:nvPicPr>
          <p:blipFill>
            <a:blip r:embed="rId3"/>
            <a:stretch>
              <a:fillRect/>
            </a:stretch>
          </p:blipFill>
          <p:spPr bwMode="auto">
            <a:xfrm>
              <a:off x="23664" y="2858983"/>
              <a:ext cx="5523575" cy="3629049"/>
            </a:xfrm>
            <a:prstGeom prst="rect">
              <a:avLst/>
            </a:prstGeom>
            <a:noFill/>
            <a:ln w="9525">
              <a:noFill/>
              <a:miter lim="800000"/>
              <a:headEnd/>
              <a:tailEnd/>
            </a:ln>
          </p:spPr>
        </p:pic>
        <p:sp>
          <p:nvSpPr>
            <p:cNvPr id="5" name="TextBox 4"/>
            <p:cNvSpPr txBox="1"/>
            <p:nvPr/>
          </p:nvSpPr>
          <p:spPr>
            <a:xfrm>
              <a:off x="506679" y="6478898"/>
              <a:ext cx="5040560" cy="230832"/>
            </a:xfrm>
            <a:prstGeom prst="rect">
              <a:avLst/>
            </a:prstGeom>
            <a:noFill/>
          </p:spPr>
          <p:txBody>
            <a:bodyPr wrap="square" rtlCol="0">
              <a:spAutoFit/>
            </a:bodyPr>
            <a:lstStyle/>
            <a:p>
              <a:pPr algn="r"/>
              <a:r>
                <a:rPr lang="en-GB" sz="900" dirty="0"/>
                <a:t>Barrett </a:t>
              </a:r>
              <a:r>
                <a:rPr lang="en-GB" sz="900" dirty="0" smtClean="0"/>
                <a:t> (2011)</a:t>
              </a:r>
              <a:endParaRPr lang="en-GB" sz="900" dirty="0"/>
            </a:p>
          </p:txBody>
        </p:sp>
      </p:grpSp>
      <p:grpSp>
        <p:nvGrpSpPr>
          <p:cNvPr id="13" name="Group 12"/>
          <p:cNvGrpSpPr/>
          <p:nvPr/>
        </p:nvGrpSpPr>
        <p:grpSpPr>
          <a:xfrm>
            <a:off x="3157323" y="4047155"/>
            <a:ext cx="2212801" cy="2701654"/>
            <a:chOff x="2843808" y="4016"/>
            <a:chExt cx="2212801" cy="2701654"/>
          </a:xfrm>
        </p:grpSpPr>
        <p:pic>
          <p:nvPicPr>
            <p:cNvPr id="7" name="Picture"/>
            <p:cNvPicPr/>
            <p:nvPr/>
          </p:nvPicPr>
          <p:blipFill>
            <a:blip r:embed="rId4"/>
            <a:stretch>
              <a:fillRect/>
            </a:stretch>
          </p:blipFill>
          <p:spPr bwMode="auto">
            <a:xfrm>
              <a:off x="3688457" y="4016"/>
              <a:ext cx="1368152" cy="2550046"/>
            </a:xfrm>
            <a:prstGeom prst="rect">
              <a:avLst/>
            </a:prstGeom>
            <a:noFill/>
            <a:ln w="9525">
              <a:noFill/>
              <a:miter lim="800000"/>
              <a:headEnd/>
              <a:tailEnd/>
            </a:ln>
          </p:spPr>
        </p:pic>
        <p:sp>
          <p:nvSpPr>
            <p:cNvPr id="3" name="TextBox 2"/>
            <p:cNvSpPr txBox="1"/>
            <p:nvPr/>
          </p:nvSpPr>
          <p:spPr>
            <a:xfrm>
              <a:off x="2843808" y="2474838"/>
              <a:ext cx="2212801" cy="230832"/>
            </a:xfrm>
            <a:prstGeom prst="rect">
              <a:avLst/>
            </a:prstGeom>
            <a:noFill/>
          </p:spPr>
          <p:txBody>
            <a:bodyPr wrap="square" rtlCol="0">
              <a:spAutoFit/>
            </a:bodyPr>
            <a:lstStyle/>
            <a:p>
              <a:pPr algn="r"/>
              <a:r>
                <a:rPr lang="en-GB" sz="900" dirty="0" err="1" smtClean="0"/>
                <a:t>Himpsl-Gutermann</a:t>
              </a:r>
              <a:r>
                <a:rPr lang="en-GB" sz="900" dirty="0" smtClean="0"/>
                <a:t> (</a:t>
              </a:r>
              <a:r>
                <a:rPr lang="en-GB" sz="900" dirty="0"/>
                <a:t>2012)</a:t>
              </a:r>
            </a:p>
          </p:txBody>
        </p:sp>
      </p:grpSp>
      <p:grpSp>
        <p:nvGrpSpPr>
          <p:cNvPr id="12" name="Group 11"/>
          <p:cNvGrpSpPr/>
          <p:nvPr/>
        </p:nvGrpSpPr>
        <p:grpSpPr>
          <a:xfrm>
            <a:off x="397219" y="3817947"/>
            <a:ext cx="3192152" cy="2691705"/>
            <a:chOff x="83704" y="89223"/>
            <a:chExt cx="3192152" cy="2691705"/>
          </a:xfrm>
        </p:grpSpPr>
        <p:pic>
          <p:nvPicPr>
            <p:cNvPr id="6" name="Picture"/>
            <p:cNvPicPr/>
            <p:nvPr/>
          </p:nvPicPr>
          <p:blipFill>
            <a:blip r:embed="rId5"/>
            <a:stretch>
              <a:fillRect/>
            </a:stretch>
          </p:blipFill>
          <p:spPr bwMode="auto">
            <a:xfrm>
              <a:off x="83704" y="89223"/>
              <a:ext cx="3192152" cy="2442815"/>
            </a:xfrm>
            <a:prstGeom prst="rect">
              <a:avLst/>
            </a:prstGeom>
            <a:noFill/>
            <a:ln w="9525">
              <a:noFill/>
              <a:miter lim="800000"/>
              <a:headEnd/>
              <a:tailEnd/>
            </a:ln>
          </p:spPr>
        </p:pic>
        <p:sp>
          <p:nvSpPr>
            <p:cNvPr id="9" name="TextBox 8"/>
            <p:cNvSpPr txBox="1"/>
            <p:nvPr/>
          </p:nvSpPr>
          <p:spPr>
            <a:xfrm>
              <a:off x="755576" y="2550096"/>
              <a:ext cx="2520280" cy="230832"/>
            </a:xfrm>
            <a:prstGeom prst="rect">
              <a:avLst/>
            </a:prstGeom>
            <a:noFill/>
          </p:spPr>
          <p:txBody>
            <a:bodyPr wrap="square" rtlCol="0">
              <a:spAutoFit/>
            </a:bodyPr>
            <a:lstStyle/>
            <a:p>
              <a:pPr algn="r"/>
              <a:r>
                <a:rPr lang="en-GB" sz="900" dirty="0" err="1" smtClean="0"/>
                <a:t>Hartnell</a:t>
              </a:r>
              <a:r>
                <a:rPr lang="en-GB" sz="900" dirty="0" smtClean="0"/>
                <a:t>-Young et al (2007)</a:t>
              </a:r>
              <a:endParaRPr lang="en-GB" sz="900" dirty="0"/>
            </a:p>
          </p:txBody>
        </p:sp>
      </p:grpSp>
      <p:grpSp>
        <p:nvGrpSpPr>
          <p:cNvPr id="15" name="Group 14"/>
          <p:cNvGrpSpPr/>
          <p:nvPr/>
        </p:nvGrpSpPr>
        <p:grpSpPr>
          <a:xfrm>
            <a:off x="179512" y="692696"/>
            <a:ext cx="3312368" cy="2608517"/>
            <a:chOff x="5580112" y="32345"/>
            <a:chExt cx="3312368" cy="2608517"/>
          </a:xfrm>
        </p:grpSpPr>
        <p:pic>
          <p:nvPicPr>
            <p:cNvPr id="8" name="Picture"/>
            <p:cNvPicPr/>
            <p:nvPr/>
          </p:nvPicPr>
          <p:blipFill>
            <a:blip r:embed="rId6"/>
            <a:stretch>
              <a:fillRect/>
            </a:stretch>
          </p:blipFill>
          <p:spPr bwMode="auto">
            <a:xfrm>
              <a:off x="5580112" y="32345"/>
              <a:ext cx="3312368" cy="2370577"/>
            </a:xfrm>
            <a:prstGeom prst="rect">
              <a:avLst/>
            </a:prstGeom>
            <a:noFill/>
            <a:ln w="9525">
              <a:noFill/>
              <a:miter lim="800000"/>
              <a:headEnd/>
              <a:tailEnd/>
            </a:ln>
          </p:spPr>
        </p:pic>
        <p:sp>
          <p:nvSpPr>
            <p:cNvPr id="10" name="TextBox 9"/>
            <p:cNvSpPr txBox="1"/>
            <p:nvPr/>
          </p:nvSpPr>
          <p:spPr>
            <a:xfrm>
              <a:off x="7812360" y="2410030"/>
              <a:ext cx="1080120" cy="230832"/>
            </a:xfrm>
            <a:prstGeom prst="rect">
              <a:avLst/>
            </a:prstGeom>
            <a:noFill/>
          </p:spPr>
          <p:txBody>
            <a:bodyPr wrap="square" rtlCol="0">
              <a:spAutoFit/>
            </a:bodyPr>
            <a:lstStyle/>
            <a:p>
              <a:r>
                <a:rPr lang="en-GB" sz="900" dirty="0" smtClean="0"/>
                <a:t>Siemens (2004)</a:t>
              </a:r>
              <a:endParaRPr lang="en-GB" sz="900" dirty="0"/>
            </a:p>
          </p:txBody>
        </p:sp>
      </p:grpSp>
      <p:grpSp>
        <p:nvGrpSpPr>
          <p:cNvPr id="16" name="Group 15"/>
          <p:cNvGrpSpPr/>
          <p:nvPr/>
        </p:nvGrpSpPr>
        <p:grpSpPr>
          <a:xfrm>
            <a:off x="5725871" y="3959003"/>
            <a:ext cx="3418127" cy="2857767"/>
            <a:chOff x="5547239" y="3140968"/>
            <a:chExt cx="3418127" cy="2857767"/>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7239" y="3140968"/>
              <a:ext cx="3418127" cy="2606322"/>
            </a:xfrm>
            <a:prstGeom prst="rect">
              <a:avLst/>
            </a:prstGeom>
          </p:spPr>
        </p:pic>
        <p:sp>
          <p:nvSpPr>
            <p:cNvPr id="11" name="TextBox 10"/>
            <p:cNvSpPr txBox="1"/>
            <p:nvPr/>
          </p:nvSpPr>
          <p:spPr>
            <a:xfrm>
              <a:off x="6752565" y="5767903"/>
              <a:ext cx="2212801" cy="230832"/>
            </a:xfrm>
            <a:prstGeom prst="rect">
              <a:avLst/>
            </a:prstGeom>
            <a:noFill/>
          </p:spPr>
          <p:txBody>
            <a:bodyPr wrap="square" rtlCol="0">
              <a:spAutoFit/>
            </a:bodyPr>
            <a:lstStyle/>
            <a:p>
              <a:pPr algn="r"/>
              <a:r>
                <a:rPr lang="en-GB" sz="900" dirty="0" smtClean="0"/>
                <a:t>Rate (2010)</a:t>
              </a:r>
              <a:endParaRPr lang="en-GB" sz="900" dirty="0"/>
            </a:p>
          </p:txBody>
        </p:sp>
      </p:grpSp>
    </p:spTree>
    <p:extLst>
      <p:ext uri="{BB962C8B-B14F-4D97-AF65-F5344CB8AC3E}">
        <p14:creationId xmlns:p14="http://schemas.microsoft.com/office/powerpoint/2010/main" val="3222664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67744" y="2852936"/>
            <a:ext cx="5184576" cy="338554"/>
          </a:xfrm>
          <a:prstGeom prst="rect">
            <a:avLst/>
          </a:prstGeom>
          <a:noFill/>
        </p:spPr>
        <p:txBody>
          <a:bodyPr wrap="square" rtlCol="0">
            <a:spAutoFit/>
          </a:bodyPr>
          <a:lstStyle/>
          <a:p>
            <a:r>
              <a:rPr lang="en-GB" dirty="0" smtClean="0"/>
              <a:t>Our model</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6464524"/>
          </a:xfrm>
          <a:prstGeom prst="rect">
            <a:avLst/>
          </a:prstGeom>
        </p:spPr>
      </p:pic>
      <p:sp>
        <p:nvSpPr>
          <p:cNvPr id="4" name="TextBox 3"/>
          <p:cNvSpPr txBox="1"/>
          <p:nvPr/>
        </p:nvSpPr>
        <p:spPr>
          <a:xfrm>
            <a:off x="3347864" y="6546830"/>
            <a:ext cx="5832648" cy="307777"/>
          </a:xfrm>
          <a:prstGeom prst="rect">
            <a:avLst/>
          </a:prstGeom>
          <a:noFill/>
        </p:spPr>
        <p:txBody>
          <a:bodyPr wrap="square" rtlCol="0">
            <a:spAutoFit/>
          </a:bodyPr>
          <a:lstStyle/>
          <a:p>
            <a:pPr algn="r"/>
            <a:r>
              <a:rPr lang="en-GB" sz="1400" dirty="0" err="1" smtClean="0"/>
              <a:t>Dr.</a:t>
            </a:r>
            <a:r>
              <a:rPr lang="en-GB" sz="1400" dirty="0" smtClean="0"/>
              <a:t> Amanda Tinker &amp; </a:t>
            </a:r>
            <a:r>
              <a:rPr lang="en-GB" sz="1400" dirty="0" err="1" smtClean="0"/>
              <a:t>Vidya</a:t>
            </a:r>
            <a:r>
              <a:rPr lang="en-GB" sz="1400" dirty="0" smtClean="0"/>
              <a:t> </a:t>
            </a:r>
            <a:r>
              <a:rPr lang="en-GB" sz="1400" dirty="0" err="1" smtClean="0"/>
              <a:t>Kannara</a:t>
            </a:r>
            <a:r>
              <a:rPr lang="en-GB" sz="1400" dirty="0" smtClean="0"/>
              <a:t> – University of Huddersfield</a:t>
            </a:r>
            <a:endParaRPr lang="en-GB" sz="1400" dirty="0"/>
          </a:p>
        </p:txBody>
      </p:sp>
    </p:spTree>
    <p:extLst>
      <p:ext uri="{BB962C8B-B14F-4D97-AF65-F5344CB8AC3E}">
        <p14:creationId xmlns:p14="http://schemas.microsoft.com/office/powerpoint/2010/main" val="1848747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3800" b="23489"/>
          <a:stretch/>
        </p:blipFill>
        <p:spPr>
          <a:xfrm>
            <a:off x="3321245" y="1231885"/>
            <a:ext cx="5137931" cy="1754354"/>
          </a:xfrm>
          <a:prstGeom prst="rect">
            <a:avLst/>
          </a:prstGeom>
        </p:spPr>
      </p:pic>
      <p:sp>
        <p:nvSpPr>
          <p:cNvPr id="3" name="Content Placeholder 2"/>
          <p:cNvSpPr>
            <a:spLocks noGrp="1"/>
          </p:cNvSpPr>
          <p:nvPr>
            <p:ph idx="1"/>
          </p:nvPr>
        </p:nvSpPr>
        <p:spPr>
          <a:xfrm>
            <a:off x="274517" y="2780928"/>
            <a:ext cx="3046728" cy="2128214"/>
          </a:xfrm>
          <a:prstGeom prst="roundRect">
            <a:avLst/>
          </a:prstGeom>
          <a:ln w="28575">
            <a:solidFill>
              <a:srgbClr val="C00000"/>
            </a:solidFill>
          </a:ln>
        </p:spPr>
        <p:txBody>
          <a:bodyPr/>
          <a:lstStyle/>
          <a:p>
            <a:pPr marL="0" lvl="1" indent="0">
              <a:buNone/>
            </a:pPr>
            <a:r>
              <a:rPr lang="en-GB" sz="1800" dirty="0">
                <a:solidFill>
                  <a:schemeClr val="tx1"/>
                </a:solidFill>
                <a:ea typeface="+mn-ea"/>
                <a:cs typeface="+mn-cs"/>
              </a:rPr>
              <a:t>Yet, in </a:t>
            </a:r>
            <a:r>
              <a:rPr lang="en-GB" sz="1800" dirty="0">
                <a:solidFill>
                  <a:srgbClr val="C00000"/>
                </a:solidFill>
                <a:ea typeface="+mn-ea"/>
                <a:cs typeface="+mn-cs"/>
              </a:rPr>
              <a:t>transition</a:t>
            </a:r>
            <a:r>
              <a:rPr lang="en-GB" sz="1800" dirty="0">
                <a:solidFill>
                  <a:schemeClr val="tx1"/>
                </a:solidFill>
                <a:ea typeface="+mn-ea"/>
                <a:cs typeface="+mn-cs"/>
              </a:rPr>
              <a:t> and in </a:t>
            </a:r>
            <a:r>
              <a:rPr lang="en-GB" sz="1800" dirty="0">
                <a:solidFill>
                  <a:srgbClr val="C00000"/>
                </a:solidFill>
                <a:ea typeface="+mn-ea"/>
                <a:cs typeface="+mn-cs"/>
              </a:rPr>
              <a:t>tandem</a:t>
            </a:r>
            <a:r>
              <a:rPr lang="en-GB" sz="1800" dirty="0">
                <a:solidFill>
                  <a:schemeClr val="tx1"/>
                </a:solidFill>
                <a:ea typeface="+mn-ea"/>
                <a:cs typeface="+mn-cs"/>
              </a:rPr>
              <a:t>.... </a:t>
            </a:r>
          </a:p>
          <a:p>
            <a:pPr marL="0" lvl="1" indent="0">
              <a:buNone/>
            </a:pPr>
            <a:r>
              <a:rPr lang="en-GB" sz="1800" dirty="0" smtClean="0">
                <a:solidFill>
                  <a:schemeClr val="tx1"/>
                </a:solidFill>
                <a:ea typeface="+mn-ea"/>
                <a:cs typeface="+mn-cs"/>
              </a:rPr>
              <a:t>	</a:t>
            </a:r>
            <a:r>
              <a:rPr lang="en-GB" sz="1600" dirty="0" smtClean="0">
                <a:solidFill>
                  <a:schemeClr val="tx1"/>
                </a:solidFill>
                <a:ea typeface="+mn-ea"/>
                <a:cs typeface="+mn-cs"/>
              </a:rPr>
              <a:t>Currently viewed as </a:t>
            </a:r>
            <a:r>
              <a:rPr lang="en-GB" sz="1600" dirty="0">
                <a:solidFill>
                  <a:schemeClr val="tx1"/>
                </a:solidFill>
                <a:ea typeface="+mn-ea"/>
                <a:cs typeface="+mn-cs"/>
              </a:rPr>
              <a:t>a welcome </a:t>
            </a:r>
            <a:r>
              <a:rPr lang="en-GB" sz="1600" dirty="0" smtClean="0">
                <a:solidFill>
                  <a:schemeClr val="tx1"/>
                </a:solidFill>
                <a:ea typeface="+mn-ea"/>
                <a:cs typeface="+mn-cs"/>
              </a:rPr>
              <a:t>addition </a:t>
            </a:r>
            <a:r>
              <a:rPr lang="en-GB" sz="1600" dirty="0">
                <a:solidFill>
                  <a:schemeClr val="tx1"/>
                </a:solidFill>
                <a:ea typeface="+mn-ea"/>
                <a:cs typeface="+mn-cs"/>
              </a:rPr>
              <a:t>(not replacement) to the tactile, physical portfolio</a:t>
            </a:r>
            <a:r>
              <a:rPr lang="en-GB" sz="1600" dirty="0" smtClean="0">
                <a:solidFill>
                  <a:schemeClr val="tx1"/>
                </a:solidFill>
                <a:ea typeface="+mn-ea"/>
                <a:cs typeface="+mn-cs"/>
              </a:rPr>
              <a:t>.</a:t>
            </a:r>
          </a:p>
        </p:txBody>
      </p:sp>
      <p:sp>
        <p:nvSpPr>
          <p:cNvPr id="5" name="Rectangle 4"/>
          <p:cNvSpPr/>
          <p:nvPr/>
        </p:nvSpPr>
        <p:spPr>
          <a:xfrm>
            <a:off x="827584" y="908720"/>
            <a:ext cx="3528392" cy="646331"/>
          </a:xfrm>
          <a:prstGeom prst="rect">
            <a:avLst/>
          </a:prstGeom>
          <a:noFill/>
          <a:ln>
            <a:noFill/>
          </a:ln>
        </p:spPr>
        <p:txBody>
          <a:bodyPr wrap="square" lIns="91440" tIns="45720" rIns="91440" bIns="45720">
            <a:spAutoFit/>
          </a:bodyPr>
          <a:lstStyle/>
          <a:p>
            <a:r>
              <a:rPr lang="en-GB" sz="3600" b="1" i="1" kern="0" dirty="0">
                <a:ln>
                  <a:solidFill>
                    <a:schemeClr val="accent5"/>
                  </a:solidFill>
                </a:ln>
                <a:effectLst>
                  <a:outerShdw blurRad="38100" dist="38100" dir="2700000" algn="tl">
                    <a:srgbClr val="000000">
                      <a:alpha val="43137"/>
                    </a:srgbClr>
                  </a:outerShdw>
                </a:effectLst>
                <a:latin typeface="Arial"/>
              </a:rPr>
              <a:t>E-Portfolios</a:t>
            </a:r>
            <a:endParaRPr lang="en-US" sz="3600" b="1" i="1" dirty="0">
              <a:ln>
                <a:solidFill>
                  <a:schemeClr val="accent5"/>
                </a:solidFill>
              </a:ln>
              <a:effectLst>
                <a:outerShdw blurRad="38100" dist="38100" dir="2700000" algn="tl">
                  <a:srgbClr val="000000">
                    <a:alpha val="43137"/>
                  </a:srgbClr>
                </a:outerShdw>
              </a:effectLst>
            </a:endParaRPr>
          </a:p>
        </p:txBody>
      </p:sp>
      <p:sp>
        <p:nvSpPr>
          <p:cNvPr id="8" name="Rounded Rectangle 7"/>
          <p:cNvSpPr/>
          <p:nvPr/>
        </p:nvSpPr>
        <p:spPr>
          <a:xfrm>
            <a:off x="3491880" y="3068960"/>
            <a:ext cx="5472244" cy="3439239"/>
          </a:xfrm>
          <a:prstGeom prst="roundRect">
            <a:avLst>
              <a:gd name="adj" fmla="val 13885"/>
            </a:avLst>
          </a:prstGeom>
          <a:ln w="28575">
            <a:solidFill>
              <a:srgbClr val="00B0F0"/>
            </a:solidFill>
          </a:ln>
        </p:spPr>
        <p:txBody>
          <a:bodyPr wrap="square">
            <a:spAutoFit/>
          </a:bodyPr>
          <a:lstStyle/>
          <a:p>
            <a:pPr marL="342900" lvl="0" indent="-342900">
              <a:buFontTx/>
              <a:buChar char="•"/>
            </a:pPr>
            <a:r>
              <a:rPr lang="en-GB" sz="2000" kern="0" dirty="0">
                <a:solidFill>
                  <a:srgbClr val="003772"/>
                </a:solidFill>
                <a:latin typeface="Arial"/>
              </a:rPr>
              <a:t>Raise awareness of e-portfolio potential amongst staff</a:t>
            </a:r>
          </a:p>
          <a:p>
            <a:pPr marL="342900" lvl="0" indent="-342900">
              <a:buFontTx/>
              <a:buChar char="•"/>
            </a:pPr>
            <a:r>
              <a:rPr lang="en-GB" sz="2000" kern="0" dirty="0">
                <a:solidFill>
                  <a:srgbClr val="003772"/>
                </a:solidFill>
                <a:latin typeface="Arial"/>
              </a:rPr>
              <a:t>Capture student perceptions</a:t>
            </a:r>
          </a:p>
          <a:p>
            <a:pPr marL="342900" lvl="0" indent="-342900">
              <a:buFontTx/>
              <a:buChar char="•"/>
            </a:pPr>
            <a:r>
              <a:rPr lang="en-GB" sz="2000" kern="0" dirty="0">
                <a:solidFill>
                  <a:srgbClr val="003772"/>
                </a:solidFill>
                <a:latin typeface="Arial"/>
              </a:rPr>
              <a:t>Pilot our e-portfolio ‘journey’ model and appropriate tools with 1-2 courses</a:t>
            </a:r>
          </a:p>
          <a:p>
            <a:pPr marL="342900" lvl="0" indent="-342900">
              <a:buFontTx/>
              <a:buChar char="•"/>
            </a:pPr>
            <a:r>
              <a:rPr lang="en-GB" sz="2000" kern="0" dirty="0">
                <a:solidFill>
                  <a:srgbClr val="003772"/>
                </a:solidFill>
                <a:latin typeface="Arial"/>
              </a:rPr>
              <a:t>Connect and combine e-portfolio activities across the University</a:t>
            </a:r>
          </a:p>
          <a:p>
            <a:pPr marL="342900" lvl="0" indent="-342900">
              <a:buFontTx/>
              <a:buChar char="•"/>
            </a:pPr>
            <a:r>
              <a:rPr lang="en-GB" sz="2000" kern="0" dirty="0">
                <a:solidFill>
                  <a:srgbClr val="003772"/>
                </a:solidFill>
                <a:latin typeface="Arial"/>
              </a:rPr>
              <a:t>Disseminate findings to inform University strategy</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23528" y="-77787"/>
            <a:ext cx="8229600" cy="900112"/>
          </a:xfrm>
        </p:spPr>
        <p:txBody>
          <a:bodyPr/>
          <a:lstStyle/>
          <a:p>
            <a:r>
              <a:rPr lang="en-GB" dirty="0" smtClean="0"/>
              <a:t>Conclusion and Future Directions</a:t>
            </a:r>
            <a:endParaRPr lang="en-GB" dirty="0"/>
          </a:p>
        </p:txBody>
      </p:sp>
    </p:spTree>
    <p:extLst>
      <p:ext uri="{BB962C8B-B14F-4D97-AF65-F5344CB8AC3E}">
        <p14:creationId xmlns:p14="http://schemas.microsoft.com/office/powerpoint/2010/main" val="2402563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900112"/>
          </a:xfrm>
        </p:spPr>
        <p:txBody>
          <a:bodyPr/>
          <a:lstStyle/>
          <a:p>
            <a:r>
              <a:rPr lang="en-GB" dirty="0" smtClean="0"/>
              <a:t>References</a:t>
            </a:r>
            <a:endParaRPr lang="en-GB" dirty="0"/>
          </a:p>
        </p:txBody>
      </p:sp>
      <p:sp>
        <p:nvSpPr>
          <p:cNvPr id="4" name="Content Placeholder 3"/>
          <p:cNvSpPr txBox="1">
            <a:spLocks noGrp="1"/>
          </p:cNvSpPr>
          <p:nvPr>
            <p:ph idx="1"/>
          </p:nvPr>
        </p:nvSpPr>
        <p:spPr>
          <a:xfrm>
            <a:off x="323528" y="1844825"/>
            <a:ext cx="8640960" cy="4007251"/>
          </a:xfrm>
          <a:prstGeom prst="rect">
            <a:avLst/>
          </a:prstGeom>
          <a:noFill/>
        </p:spPr>
        <p:txBody>
          <a:bodyPr wrap="square" rtlCol="0">
            <a:spAutoFit/>
          </a:bodyPr>
          <a:lstStyle/>
          <a:p>
            <a:pPr marL="0" indent="0">
              <a:buNone/>
            </a:pPr>
            <a:r>
              <a:rPr lang="en-GB" sz="1200" dirty="0" smtClean="0">
                <a:solidFill>
                  <a:schemeClr val="accent2"/>
                </a:solidFill>
              </a:rPr>
              <a:t>Barrett, </a:t>
            </a:r>
            <a:r>
              <a:rPr lang="en-GB" sz="1200" dirty="0">
                <a:solidFill>
                  <a:schemeClr val="accent2"/>
                </a:solidFill>
              </a:rPr>
              <a:t>H</a:t>
            </a:r>
            <a:r>
              <a:rPr lang="en-GB" sz="1200" dirty="0" smtClean="0">
                <a:solidFill>
                  <a:schemeClr val="accent2"/>
                </a:solidFill>
              </a:rPr>
              <a:t>. (2011). </a:t>
            </a:r>
            <a:r>
              <a:rPr lang="en-GB" sz="1200" i="1" dirty="0">
                <a:solidFill>
                  <a:schemeClr val="accent2"/>
                </a:solidFill>
              </a:rPr>
              <a:t>Balancing </a:t>
            </a:r>
            <a:r>
              <a:rPr lang="en-GB" sz="1200" i="1" dirty="0" smtClean="0">
                <a:solidFill>
                  <a:schemeClr val="accent2"/>
                </a:solidFill>
              </a:rPr>
              <a:t>two faces </a:t>
            </a:r>
            <a:r>
              <a:rPr lang="en-GB" sz="1200" i="1" dirty="0">
                <a:solidFill>
                  <a:schemeClr val="accent2"/>
                </a:solidFill>
              </a:rPr>
              <a:t>of </a:t>
            </a:r>
            <a:r>
              <a:rPr lang="en-GB" sz="1200" i="1" dirty="0" smtClean="0">
                <a:solidFill>
                  <a:schemeClr val="accent2"/>
                </a:solidFill>
              </a:rPr>
              <a:t>e-portfolio</a:t>
            </a:r>
            <a:r>
              <a:rPr lang="en-GB" sz="1200" dirty="0" smtClean="0">
                <a:solidFill>
                  <a:schemeClr val="accent2"/>
                </a:solidFill>
              </a:rPr>
              <a:t>.  Retrieved from: http</a:t>
            </a:r>
            <a:r>
              <a:rPr lang="en-GB" sz="1200" dirty="0">
                <a:solidFill>
                  <a:schemeClr val="accent2"/>
                </a:solidFill>
              </a:rPr>
              <a:t>://electronicportfolios.org/balance/balancingarticle2.pdf</a:t>
            </a:r>
          </a:p>
          <a:p>
            <a:pPr marL="0" indent="0">
              <a:buNone/>
            </a:pPr>
            <a:endParaRPr lang="en-GB" sz="1200" dirty="0"/>
          </a:p>
          <a:p>
            <a:pPr marL="0" indent="0">
              <a:buNone/>
            </a:pPr>
            <a:r>
              <a:rPr lang="en-GB" sz="1200" dirty="0" smtClean="0"/>
              <a:t>Bender, D.M. </a:t>
            </a:r>
            <a:r>
              <a:rPr lang="en-GB" sz="1200" dirty="0"/>
              <a:t>(2012</a:t>
            </a:r>
            <a:r>
              <a:rPr lang="en-GB" sz="1200" dirty="0" smtClean="0"/>
              <a:t>). </a:t>
            </a:r>
            <a:r>
              <a:rPr lang="en-GB" sz="1200" i="1" dirty="0"/>
              <a:t>Design </a:t>
            </a:r>
            <a:r>
              <a:rPr lang="en-GB" sz="1200" i="1" dirty="0" smtClean="0"/>
              <a:t>portfolios</a:t>
            </a:r>
            <a:r>
              <a:rPr lang="en-GB" sz="1200" i="1" dirty="0"/>
              <a:t>: moving from traditional to digita</a:t>
            </a:r>
            <a:r>
              <a:rPr lang="en-GB" sz="1200" dirty="0"/>
              <a:t>l, 2nd </a:t>
            </a:r>
            <a:r>
              <a:rPr lang="en-GB" sz="1200" dirty="0" smtClean="0"/>
              <a:t>edition.  New York: Fairchild Books.</a:t>
            </a:r>
            <a:br>
              <a:rPr lang="en-GB" sz="1200" dirty="0" smtClean="0"/>
            </a:br>
            <a:endParaRPr lang="en-GB" sz="1200" dirty="0"/>
          </a:p>
          <a:p>
            <a:pPr marL="0" indent="0">
              <a:buNone/>
            </a:pPr>
            <a:r>
              <a:rPr lang="en-GB" sz="1200" dirty="0" err="1" smtClean="0"/>
              <a:t>Eisenman</a:t>
            </a:r>
            <a:r>
              <a:rPr lang="en-GB" sz="1200" dirty="0" smtClean="0"/>
              <a:t>, S. </a:t>
            </a:r>
            <a:r>
              <a:rPr lang="en-GB" sz="1200" dirty="0"/>
              <a:t>(2006</a:t>
            </a:r>
            <a:r>
              <a:rPr lang="en-GB" sz="1200" dirty="0" smtClean="0"/>
              <a:t>), </a:t>
            </a:r>
            <a:r>
              <a:rPr lang="en-GB" sz="1200" i="1" dirty="0" smtClean="0"/>
              <a:t>Building design portfolios </a:t>
            </a:r>
            <a:r>
              <a:rPr lang="en-GB" sz="1200" i="1" dirty="0"/>
              <a:t>: innovative concepts for presenting your </a:t>
            </a:r>
            <a:r>
              <a:rPr lang="en-GB" sz="1200" i="1" dirty="0" smtClean="0"/>
              <a:t>work. </a:t>
            </a:r>
            <a:r>
              <a:rPr lang="en-GB" sz="1200" dirty="0" smtClean="0"/>
              <a:t>Beverly, Massachusetts: Rockport Publishers.</a:t>
            </a:r>
          </a:p>
          <a:p>
            <a:pPr marL="0" indent="0">
              <a:buNone/>
            </a:pPr>
            <a:endParaRPr lang="en-GB" sz="1200" dirty="0"/>
          </a:p>
          <a:p>
            <a:pPr marL="0" indent="0">
              <a:buNone/>
            </a:pPr>
            <a:r>
              <a:rPr lang="en-GB" sz="1200" dirty="0" err="1" smtClean="0"/>
              <a:t>Hartnell</a:t>
            </a:r>
            <a:r>
              <a:rPr lang="en-GB" sz="1200" dirty="0" smtClean="0"/>
              <a:t>-Young</a:t>
            </a:r>
            <a:r>
              <a:rPr lang="en-GB" sz="1200" dirty="0"/>
              <a:t>, E., Harrison, C., Crook, C., Pemberton, R., Joyce, G., Fisher, T. and Davies, L. (2007) </a:t>
            </a:r>
            <a:r>
              <a:rPr lang="en-GB" sz="1200" i="1" dirty="0"/>
              <a:t>Impact study of </a:t>
            </a:r>
            <a:r>
              <a:rPr lang="en-GB" sz="1200" i="1" dirty="0" smtClean="0"/>
              <a:t>e-portfolios </a:t>
            </a:r>
            <a:r>
              <a:rPr lang="en-GB" sz="1200" i="1" dirty="0"/>
              <a:t>on </a:t>
            </a:r>
            <a:r>
              <a:rPr lang="en-GB" sz="1200" i="1" dirty="0" smtClean="0"/>
              <a:t>learning</a:t>
            </a:r>
            <a:r>
              <a:rPr lang="en-GB" sz="1200" i="1" dirty="0"/>
              <a:t>, BECTA evidence and research directorate</a:t>
            </a:r>
            <a:r>
              <a:rPr lang="en-GB" sz="1200" dirty="0"/>
              <a:t>. </a:t>
            </a:r>
            <a:r>
              <a:rPr lang="en-GB" sz="1200" dirty="0" smtClean="0"/>
              <a:t>Retrieved from </a:t>
            </a:r>
            <a:r>
              <a:rPr lang="en-GB" sz="1200" u="sng" dirty="0" smtClean="0"/>
              <a:t>http</a:t>
            </a:r>
            <a:r>
              <a:rPr lang="en-GB" sz="1200" u="sng" dirty="0"/>
              <a:t>://</a:t>
            </a:r>
            <a:r>
              <a:rPr lang="en-GB" sz="1200" u="sng" dirty="0" smtClean="0"/>
              <a:t>partners.becta.org.uk/upload-dir/downloads/page_documents/research/impact_study_eportfolios.pdf </a:t>
            </a:r>
          </a:p>
          <a:p>
            <a:pPr marL="0" indent="0">
              <a:buNone/>
            </a:pPr>
            <a:endParaRPr lang="en-GB" sz="1200" u="sng" dirty="0"/>
          </a:p>
          <a:p>
            <a:pPr marL="0" indent="0">
              <a:buNone/>
            </a:pPr>
            <a:r>
              <a:rPr lang="en-GB" sz="1200" dirty="0" err="1" smtClean="0"/>
              <a:t>Himpsl-Gutermann</a:t>
            </a:r>
            <a:r>
              <a:rPr lang="en-GB" sz="1200" dirty="0" smtClean="0"/>
              <a:t>, K. </a:t>
            </a:r>
            <a:r>
              <a:rPr lang="en-GB" sz="1200" dirty="0"/>
              <a:t>(2012). </a:t>
            </a:r>
            <a:r>
              <a:rPr lang="en-GB" sz="1200" i="1" dirty="0" smtClean="0"/>
              <a:t>E-portfolios </a:t>
            </a:r>
            <a:r>
              <a:rPr lang="en-GB" sz="1200" i="1" dirty="0"/>
              <a:t>in der </a:t>
            </a:r>
            <a:r>
              <a:rPr lang="en-GB" sz="1200" i="1" dirty="0" err="1"/>
              <a:t>universitären</a:t>
            </a:r>
            <a:r>
              <a:rPr lang="en-GB" sz="1200" i="1" dirty="0"/>
              <a:t> </a:t>
            </a:r>
            <a:r>
              <a:rPr lang="en-GB" sz="1200" i="1" dirty="0" err="1"/>
              <a:t>Weiterbildung</a:t>
            </a:r>
            <a:r>
              <a:rPr lang="en-GB" sz="1200" i="1" dirty="0"/>
              <a:t>. </a:t>
            </a:r>
            <a:r>
              <a:rPr lang="en-GB" sz="1200" i="1" dirty="0" err="1"/>
              <a:t>Studierende</a:t>
            </a:r>
            <a:r>
              <a:rPr lang="en-GB" sz="1200" i="1" dirty="0"/>
              <a:t> </a:t>
            </a:r>
            <a:r>
              <a:rPr lang="en-GB" sz="1200" i="1" dirty="0" err="1"/>
              <a:t>im</a:t>
            </a:r>
            <a:r>
              <a:rPr lang="en-GB" sz="1200" i="1" dirty="0"/>
              <a:t> </a:t>
            </a:r>
            <a:r>
              <a:rPr lang="en-GB" sz="1200" i="1" dirty="0" err="1"/>
              <a:t>Spannungsfeld</a:t>
            </a:r>
            <a:r>
              <a:rPr lang="en-GB" sz="1200" i="1" dirty="0"/>
              <a:t> von </a:t>
            </a:r>
            <a:r>
              <a:rPr lang="en-GB" sz="1200" i="1" dirty="0" err="1"/>
              <a:t>r</a:t>
            </a:r>
            <a:r>
              <a:rPr lang="en-GB" sz="1200" i="1" dirty="0" err="1" smtClean="0"/>
              <a:t>eflexivem</a:t>
            </a:r>
            <a:r>
              <a:rPr lang="en-GB" sz="1200" i="1" dirty="0" smtClean="0"/>
              <a:t> </a:t>
            </a:r>
            <a:r>
              <a:rPr lang="en-GB" sz="1200" i="1" dirty="0" err="1"/>
              <a:t>l</a:t>
            </a:r>
            <a:r>
              <a:rPr lang="en-GB" sz="1200" i="1" dirty="0" err="1" smtClean="0"/>
              <a:t>ernen</a:t>
            </a:r>
            <a:r>
              <a:rPr lang="en-GB" sz="1200" i="1" dirty="0" smtClean="0"/>
              <a:t> </a:t>
            </a:r>
            <a:r>
              <a:rPr lang="en-GB" sz="1200" i="1" dirty="0"/>
              <a:t>und </a:t>
            </a:r>
            <a:r>
              <a:rPr lang="en-GB" sz="1200" i="1" dirty="0" smtClean="0"/>
              <a:t>digital </a:t>
            </a:r>
            <a:r>
              <a:rPr lang="en-GB" sz="1200" i="1" dirty="0"/>
              <a:t>c</a:t>
            </a:r>
            <a:r>
              <a:rPr lang="en-GB" sz="1200" i="1" dirty="0" smtClean="0"/>
              <a:t>areer </a:t>
            </a:r>
            <a:r>
              <a:rPr lang="en-GB" sz="1200" i="1" dirty="0"/>
              <a:t>i</a:t>
            </a:r>
            <a:r>
              <a:rPr lang="en-GB" sz="1200" i="1" dirty="0" smtClean="0"/>
              <a:t>dentity</a:t>
            </a:r>
            <a:r>
              <a:rPr lang="en-GB" sz="1200" i="1" dirty="0"/>
              <a:t>.</a:t>
            </a:r>
            <a:r>
              <a:rPr lang="en-GB" sz="1200" dirty="0"/>
              <a:t> </a:t>
            </a:r>
            <a:r>
              <a:rPr lang="en-GB" sz="1200" dirty="0" err="1"/>
              <a:t>Boizenburg</a:t>
            </a:r>
            <a:r>
              <a:rPr lang="en-GB" sz="1200" dirty="0"/>
              <a:t>: </a:t>
            </a:r>
            <a:r>
              <a:rPr lang="en-GB" sz="1200" dirty="0" err="1"/>
              <a:t>Verlag</a:t>
            </a:r>
            <a:r>
              <a:rPr lang="en-GB" sz="1200" dirty="0"/>
              <a:t> Werner </a:t>
            </a:r>
            <a:r>
              <a:rPr lang="en-GB" sz="1200" dirty="0" err="1"/>
              <a:t>Hülsbusch</a:t>
            </a:r>
            <a:r>
              <a:rPr lang="en-GB" sz="1200" dirty="0"/>
              <a:t>, p.262.</a:t>
            </a:r>
            <a:endParaRPr lang="en-GB" sz="1200" dirty="0" smtClean="0"/>
          </a:p>
          <a:p>
            <a:pPr marL="0" indent="0">
              <a:buNone/>
            </a:pPr>
            <a:endParaRPr lang="en-GB" sz="1200" dirty="0" smtClean="0"/>
          </a:p>
          <a:p>
            <a:pPr marL="0" indent="0">
              <a:buNone/>
            </a:pPr>
            <a:r>
              <a:rPr lang="en-GB" sz="1200" dirty="0" smtClean="0"/>
              <a:t>Rate, N. </a:t>
            </a:r>
            <a:r>
              <a:rPr lang="en-GB" sz="1200" dirty="0"/>
              <a:t>(</a:t>
            </a:r>
            <a:r>
              <a:rPr lang="en-GB" sz="1200" dirty="0" smtClean="0"/>
              <a:t>2010). </a:t>
            </a:r>
            <a:r>
              <a:rPr lang="en-GB" sz="1200" i="1" dirty="0"/>
              <a:t>Why use e-portfolios? - CORE breakfast seminar with Nick </a:t>
            </a:r>
            <a:r>
              <a:rPr lang="en-GB" sz="1200" i="1" dirty="0" smtClean="0"/>
              <a:t>Rate. </a:t>
            </a:r>
            <a:r>
              <a:rPr lang="en-GB" sz="1200" dirty="0" smtClean="0"/>
              <a:t>Retrieved from:  http</a:t>
            </a:r>
            <a:r>
              <a:rPr lang="en-GB" sz="1200" dirty="0"/>
              <a:t>://www.core-ed.org/about/media-releases/breakfast-seminars/why-use-e-portfolios-core-breakfast-seminar-nick-rate</a:t>
            </a:r>
            <a:endParaRPr lang="en-GB" sz="1200" dirty="0" smtClean="0"/>
          </a:p>
          <a:p>
            <a:pPr marL="0" indent="0">
              <a:buNone/>
            </a:pPr>
            <a:endParaRPr lang="en-GB" sz="1200" dirty="0" smtClean="0"/>
          </a:p>
          <a:p>
            <a:pPr marL="0" indent="0">
              <a:buNone/>
            </a:pPr>
            <a:r>
              <a:rPr lang="en-GB" sz="1200" dirty="0" smtClean="0"/>
              <a:t>Siemens, G.  </a:t>
            </a:r>
            <a:r>
              <a:rPr lang="en-GB" sz="1200" dirty="0"/>
              <a:t>(</a:t>
            </a:r>
            <a:r>
              <a:rPr lang="en-GB" sz="1200" dirty="0" smtClean="0"/>
              <a:t>2004) </a:t>
            </a:r>
            <a:r>
              <a:rPr lang="en-GB" sz="1200" i="1" dirty="0" err="1" smtClean="0"/>
              <a:t>eportfolios</a:t>
            </a:r>
            <a:r>
              <a:rPr lang="en-GB" sz="1200" dirty="0" smtClean="0"/>
              <a:t> Retrieved from: http://www.elearnspace.or/Articles/eportfolios.htm  </a:t>
            </a:r>
            <a:endParaRPr lang="en-GB" sz="1200" dirty="0"/>
          </a:p>
        </p:txBody>
      </p:sp>
    </p:spTree>
    <p:extLst>
      <p:ext uri="{BB962C8B-B14F-4D97-AF65-F5344CB8AC3E}">
        <p14:creationId xmlns:p14="http://schemas.microsoft.com/office/powerpoint/2010/main" val="2683182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solidFill>
            <a:srgbClr val="FFFFFF">
              <a:alpha val="89804"/>
            </a:srgb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4" name="TextBox 3"/>
          <p:cNvSpPr txBox="1"/>
          <p:nvPr/>
        </p:nvSpPr>
        <p:spPr>
          <a:xfrm>
            <a:off x="683568" y="476672"/>
            <a:ext cx="7488832" cy="646331"/>
          </a:xfrm>
          <a:prstGeom prst="rect">
            <a:avLst/>
          </a:prstGeom>
          <a:noFill/>
        </p:spPr>
        <p:txBody>
          <a:bodyPr wrap="square" rtlCol="0">
            <a:spAutoFit/>
          </a:bodyPr>
          <a:lstStyle/>
          <a:p>
            <a:r>
              <a:rPr lang="en-GB" sz="3600" dirty="0" smtClean="0"/>
              <a:t>Tradition of the Design Portfolio</a:t>
            </a:r>
            <a:endParaRPr lang="en-GB"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052736"/>
            <a:ext cx="5686425" cy="5686425"/>
          </a:xfrm>
          <a:prstGeom prst="rect">
            <a:avLst/>
          </a:prstGeom>
        </p:spPr>
      </p:pic>
    </p:spTree>
    <p:extLst>
      <p:ext uri="{BB962C8B-B14F-4D97-AF65-F5344CB8AC3E}">
        <p14:creationId xmlns:p14="http://schemas.microsoft.com/office/powerpoint/2010/main" val="128040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052736"/>
            <a:ext cx="5686425" cy="5686425"/>
          </a:xfrm>
          <a:prstGeom prst="rect">
            <a:avLst/>
          </a:prstGeom>
        </p:spPr>
      </p:pic>
      <p:sp>
        <p:nvSpPr>
          <p:cNvPr id="5" name="TextBox 4"/>
          <p:cNvSpPr txBox="1"/>
          <p:nvPr/>
        </p:nvSpPr>
        <p:spPr>
          <a:xfrm>
            <a:off x="3923928" y="1241253"/>
            <a:ext cx="3888432" cy="830997"/>
          </a:xfrm>
          <a:prstGeom prst="rect">
            <a:avLst/>
          </a:prstGeom>
          <a:solidFill>
            <a:srgbClr val="FFFFFF">
              <a:alpha val="80000"/>
            </a:srgbClr>
          </a:solidFill>
        </p:spPr>
        <p:txBody>
          <a:bodyPr wrap="square" rtlCol="0">
            <a:spAutoFit/>
          </a:bodyPr>
          <a:lstStyle/>
          <a:p>
            <a:r>
              <a:rPr lang="en-GB" dirty="0" smtClean="0"/>
              <a:t>“By definition, a design portfolio is a grouping of loose sheets collected in a </a:t>
            </a:r>
            <a:r>
              <a:rPr lang="en-GB" dirty="0" smtClean="0">
                <a:solidFill>
                  <a:srgbClr val="00B0F0"/>
                </a:solidFill>
              </a:rPr>
              <a:t>portable case</a:t>
            </a:r>
            <a:r>
              <a:rPr lang="en-GB" dirty="0" smtClean="0"/>
              <a:t>”</a:t>
            </a:r>
            <a:endParaRPr lang="en-GB" dirty="0"/>
          </a:p>
        </p:txBody>
      </p:sp>
      <p:sp>
        <p:nvSpPr>
          <p:cNvPr id="6" name="TextBox 5"/>
          <p:cNvSpPr txBox="1"/>
          <p:nvPr/>
        </p:nvSpPr>
        <p:spPr>
          <a:xfrm>
            <a:off x="323527" y="2244974"/>
            <a:ext cx="4231541" cy="1077218"/>
          </a:xfrm>
          <a:prstGeom prst="rect">
            <a:avLst/>
          </a:prstGeom>
          <a:solidFill>
            <a:srgbClr val="FFFFFF">
              <a:alpha val="80000"/>
            </a:srgbClr>
          </a:solidFill>
        </p:spPr>
        <p:txBody>
          <a:bodyPr wrap="square" rtlCol="0">
            <a:spAutoFit/>
          </a:bodyPr>
          <a:lstStyle/>
          <a:p>
            <a:r>
              <a:rPr lang="en-GB" dirty="0" smtClean="0"/>
              <a:t>“By the middle of the twentieth century...a portfolio, of </a:t>
            </a:r>
            <a:r>
              <a:rPr lang="en-GB" dirty="0" smtClean="0">
                <a:solidFill>
                  <a:srgbClr val="00B0F0"/>
                </a:solidFill>
              </a:rPr>
              <a:t>a carried case</a:t>
            </a:r>
            <a:r>
              <a:rPr lang="en-GB" dirty="0" smtClean="0"/>
              <a:t>, similar to those that architects produce, became </a:t>
            </a:r>
            <a:r>
              <a:rPr lang="en-GB" dirty="0" smtClean="0">
                <a:solidFill>
                  <a:srgbClr val="00B0F0"/>
                </a:solidFill>
              </a:rPr>
              <a:t>a routine appendage </a:t>
            </a:r>
            <a:r>
              <a:rPr lang="en-GB" dirty="0" smtClean="0"/>
              <a:t>for any aspiring student.”</a:t>
            </a:r>
            <a:endParaRPr lang="en-GB" dirty="0"/>
          </a:p>
        </p:txBody>
      </p:sp>
      <p:sp>
        <p:nvSpPr>
          <p:cNvPr id="8" name="TextBox 7"/>
          <p:cNvSpPr txBox="1"/>
          <p:nvPr/>
        </p:nvSpPr>
        <p:spPr>
          <a:xfrm>
            <a:off x="683568" y="476672"/>
            <a:ext cx="7488832" cy="646331"/>
          </a:xfrm>
          <a:prstGeom prst="rect">
            <a:avLst/>
          </a:prstGeom>
          <a:noFill/>
        </p:spPr>
        <p:txBody>
          <a:bodyPr wrap="square" rtlCol="0">
            <a:spAutoFit/>
          </a:bodyPr>
          <a:lstStyle/>
          <a:p>
            <a:r>
              <a:rPr lang="en-GB" sz="3600" dirty="0" smtClean="0"/>
              <a:t>Tradition of the Design Portfolio</a:t>
            </a:r>
            <a:endParaRPr lang="en-GB" sz="3600" dirty="0"/>
          </a:p>
        </p:txBody>
      </p:sp>
      <p:grpSp>
        <p:nvGrpSpPr>
          <p:cNvPr id="10" name="Group 9"/>
          <p:cNvGrpSpPr/>
          <p:nvPr/>
        </p:nvGrpSpPr>
        <p:grpSpPr>
          <a:xfrm>
            <a:off x="395536" y="5100250"/>
            <a:ext cx="6624736" cy="1641118"/>
            <a:chOff x="591812" y="4950437"/>
            <a:chExt cx="6624736" cy="1641118"/>
          </a:xfrm>
        </p:grpSpPr>
        <p:sp>
          <p:nvSpPr>
            <p:cNvPr id="11" name="TextBox 10"/>
            <p:cNvSpPr txBox="1"/>
            <p:nvPr/>
          </p:nvSpPr>
          <p:spPr>
            <a:xfrm>
              <a:off x="591812" y="4950437"/>
              <a:ext cx="6624736" cy="1323439"/>
            </a:xfrm>
            <a:prstGeom prst="rect">
              <a:avLst/>
            </a:prstGeom>
            <a:solidFill>
              <a:srgbClr val="FFFFFF">
                <a:alpha val="80000"/>
              </a:srgbClr>
            </a:solidFill>
          </p:spPr>
          <p:txBody>
            <a:bodyPr wrap="square" rtlCol="0">
              <a:spAutoFit/>
            </a:bodyPr>
            <a:lstStyle/>
            <a:p>
              <a:r>
                <a:rPr lang="en-GB" dirty="0" smtClean="0"/>
                <a:t>“The </a:t>
              </a:r>
              <a:r>
                <a:rPr lang="en-GB" dirty="0" smtClean="0">
                  <a:solidFill>
                    <a:srgbClr val="00B0F0"/>
                  </a:solidFill>
                </a:rPr>
                <a:t>‘Exit Portfolio’ </a:t>
              </a:r>
              <a:r>
                <a:rPr lang="en-GB" dirty="0" smtClean="0"/>
                <a:t>- ....the portfolio you [the student] will use when you complete your education and are stepping into the workforce full time...you are exiting the educational phase of your life as an architect, interior designer, or landscape architect.  This is when your portfolio will receive the </a:t>
              </a:r>
              <a:r>
                <a:rPr lang="en-GB" dirty="0" smtClean="0">
                  <a:solidFill>
                    <a:srgbClr val="00B0F0"/>
                  </a:solidFill>
                </a:rPr>
                <a:t>most scrutiny by several, if not many, practitioners</a:t>
              </a:r>
              <a:r>
                <a:rPr lang="en-GB" dirty="0" smtClean="0"/>
                <a:t>”.</a:t>
              </a:r>
              <a:endParaRPr lang="en-GB" dirty="0"/>
            </a:p>
          </p:txBody>
        </p:sp>
        <p:sp>
          <p:nvSpPr>
            <p:cNvPr id="12" name="TextBox 11"/>
            <p:cNvSpPr txBox="1"/>
            <p:nvPr/>
          </p:nvSpPr>
          <p:spPr>
            <a:xfrm>
              <a:off x="4968044" y="6283778"/>
              <a:ext cx="2248504" cy="307777"/>
            </a:xfrm>
            <a:prstGeom prst="rect">
              <a:avLst/>
            </a:prstGeom>
            <a:solidFill>
              <a:srgbClr val="FFFFFF">
                <a:alpha val="0"/>
              </a:srgbClr>
            </a:solidFill>
          </p:spPr>
          <p:txBody>
            <a:bodyPr wrap="square" rtlCol="0">
              <a:spAutoFit/>
            </a:bodyPr>
            <a:lstStyle/>
            <a:p>
              <a:r>
                <a:rPr lang="en-GB" sz="1400" dirty="0" smtClean="0"/>
                <a:t>Bender (2012, p.28)</a:t>
              </a:r>
              <a:endParaRPr lang="en-GB" sz="1400" dirty="0"/>
            </a:p>
          </p:txBody>
        </p:sp>
      </p:grpSp>
      <p:grpSp>
        <p:nvGrpSpPr>
          <p:cNvPr id="14" name="Group 13"/>
          <p:cNvGrpSpPr/>
          <p:nvPr/>
        </p:nvGrpSpPr>
        <p:grpSpPr>
          <a:xfrm>
            <a:off x="3275856" y="3493780"/>
            <a:ext cx="5616624" cy="1372003"/>
            <a:chOff x="3059832" y="3384287"/>
            <a:chExt cx="5616624" cy="1372003"/>
          </a:xfrm>
        </p:grpSpPr>
        <p:sp>
          <p:nvSpPr>
            <p:cNvPr id="15" name="TextBox 14"/>
            <p:cNvSpPr txBox="1"/>
            <p:nvPr/>
          </p:nvSpPr>
          <p:spPr>
            <a:xfrm>
              <a:off x="3059832" y="3384287"/>
              <a:ext cx="5616624" cy="1077218"/>
            </a:xfrm>
            <a:prstGeom prst="rect">
              <a:avLst/>
            </a:prstGeom>
            <a:solidFill>
              <a:srgbClr val="FFFFFF">
                <a:alpha val="80000"/>
              </a:srgbClr>
            </a:solidFill>
          </p:spPr>
          <p:txBody>
            <a:bodyPr wrap="square" rtlCol="0">
              <a:spAutoFit/>
            </a:bodyPr>
            <a:lstStyle/>
            <a:p>
              <a:r>
                <a:rPr lang="en-GB" dirty="0" smtClean="0"/>
                <a:t>“‘</a:t>
              </a:r>
              <a:r>
                <a:rPr lang="en-GB" dirty="0">
                  <a:solidFill>
                    <a:srgbClr val="00B0F0"/>
                  </a:solidFill>
                </a:rPr>
                <a:t>Send me your URL</a:t>
              </a:r>
              <a:r>
                <a:rPr lang="en-GB" dirty="0" smtClean="0"/>
                <a:t>’ is fast becoming a more common request than ‘bring in your portfolio’. But according to many design leaders, </a:t>
              </a:r>
              <a:r>
                <a:rPr lang="en-GB" dirty="0" smtClean="0">
                  <a:solidFill>
                    <a:srgbClr val="00B0F0"/>
                  </a:solidFill>
                </a:rPr>
                <a:t>a website</a:t>
              </a:r>
              <a:r>
                <a:rPr lang="en-GB" dirty="0" smtClean="0"/>
                <a:t> is generally considered an introduction – </a:t>
              </a:r>
              <a:r>
                <a:rPr lang="en-GB" dirty="0" smtClean="0">
                  <a:solidFill>
                    <a:srgbClr val="00B0F0"/>
                  </a:solidFill>
                </a:rPr>
                <a:t>a preview to the print portfolio that will follow.”</a:t>
              </a:r>
              <a:endParaRPr lang="en-GB" dirty="0">
                <a:solidFill>
                  <a:srgbClr val="00B0F0"/>
                </a:solidFill>
              </a:endParaRPr>
            </a:p>
          </p:txBody>
        </p:sp>
        <p:sp>
          <p:nvSpPr>
            <p:cNvPr id="16" name="TextBox 15"/>
            <p:cNvSpPr txBox="1"/>
            <p:nvPr/>
          </p:nvSpPr>
          <p:spPr>
            <a:xfrm>
              <a:off x="6397373" y="4448513"/>
              <a:ext cx="2279083" cy="307777"/>
            </a:xfrm>
            <a:prstGeom prst="rect">
              <a:avLst/>
            </a:prstGeom>
            <a:solidFill>
              <a:srgbClr val="FFFFFF">
                <a:alpha val="50196"/>
              </a:srgbClr>
            </a:solidFill>
          </p:spPr>
          <p:txBody>
            <a:bodyPr wrap="square" rtlCol="0">
              <a:spAutoFit/>
            </a:bodyPr>
            <a:lstStyle/>
            <a:p>
              <a:pPr algn="r"/>
              <a:r>
                <a:rPr lang="en-GB" sz="1400" dirty="0" err="1" smtClean="0"/>
                <a:t>Eisenman</a:t>
              </a:r>
              <a:r>
                <a:rPr lang="en-GB" sz="1400" dirty="0" smtClean="0"/>
                <a:t> (2006, pp.9-10)</a:t>
              </a:r>
              <a:endParaRPr lang="en-GB" sz="1400" dirty="0"/>
            </a:p>
          </p:txBody>
        </p:sp>
      </p:grpSp>
    </p:spTree>
    <p:extLst>
      <p:ext uri="{BB962C8B-B14F-4D97-AF65-F5344CB8AC3E}">
        <p14:creationId xmlns:p14="http://schemas.microsoft.com/office/powerpoint/2010/main" val="66230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066800"/>
          </a:xfrm>
        </p:spPr>
        <p:txBody>
          <a:bodyPr/>
          <a:lstStyle/>
          <a:p>
            <a:r>
              <a:rPr lang="en-GB" dirty="0" smtClean="0"/>
              <a:t>Project Aim and Objectives</a:t>
            </a:r>
            <a:endParaRPr lang="en-GB" dirty="0"/>
          </a:p>
        </p:txBody>
      </p:sp>
      <p:sp>
        <p:nvSpPr>
          <p:cNvPr id="3" name="Content Placeholder 2"/>
          <p:cNvSpPr>
            <a:spLocks noGrp="1"/>
          </p:cNvSpPr>
          <p:nvPr>
            <p:ph idx="1"/>
          </p:nvPr>
        </p:nvSpPr>
        <p:spPr>
          <a:xfrm>
            <a:off x="467544" y="1916832"/>
            <a:ext cx="8568952" cy="3960440"/>
          </a:xfrm>
        </p:spPr>
        <p:txBody>
          <a:bodyPr>
            <a:normAutofit fontScale="92500"/>
          </a:bodyPr>
          <a:lstStyle/>
          <a:p>
            <a:pPr marL="109728" indent="0">
              <a:buNone/>
            </a:pPr>
            <a:r>
              <a:rPr lang="en-GB" i="1" dirty="0" smtClean="0">
                <a:latin typeface="Calibri" pitchFamily="34" charset="0"/>
                <a:cs typeface="Calibri" pitchFamily="34" charset="0"/>
              </a:rPr>
              <a:t>To share, map and review current e-portfolio practice, with a view to developing a School Strategy.</a:t>
            </a:r>
          </a:p>
          <a:p>
            <a:pPr lvl="1"/>
            <a:r>
              <a:rPr lang="en-GB" sz="2400" dirty="0" smtClean="0">
                <a:solidFill>
                  <a:schemeClr val="tx1"/>
                </a:solidFill>
                <a:latin typeface="Calibri" pitchFamily="34" charset="0"/>
                <a:cs typeface="Calibri" pitchFamily="34" charset="0"/>
              </a:rPr>
              <a:t>To </a:t>
            </a:r>
            <a:r>
              <a:rPr lang="en-GB" sz="2400" dirty="0">
                <a:solidFill>
                  <a:srgbClr val="00B0F0"/>
                </a:solidFill>
                <a:latin typeface="Calibri" pitchFamily="34" charset="0"/>
                <a:cs typeface="Calibri" pitchFamily="34" charset="0"/>
              </a:rPr>
              <a:t>investigate</a:t>
            </a:r>
            <a:r>
              <a:rPr lang="en-GB" sz="2400" dirty="0">
                <a:solidFill>
                  <a:schemeClr val="tx1"/>
                </a:solidFill>
                <a:latin typeface="Calibri" pitchFamily="34" charset="0"/>
                <a:cs typeface="Calibri" pitchFamily="34" charset="0"/>
              </a:rPr>
              <a:t> and </a:t>
            </a:r>
            <a:r>
              <a:rPr lang="en-GB" sz="2400" dirty="0">
                <a:solidFill>
                  <a:srgbClr val="00B0F0"/>
                </a:solidFill>
                <a:latin typeface="Calibri" pitchFamily="34" charset="0"/>
                <a:cs typeface="Calibri" pitchFamily="34" charset="0"/>
              </a:rPr>
              <a:t>share</a:t>
            </a:r>
            <a:r>
              <a:rPr lang="en-GB" sz="2400" dirty="0">
                <a:solidFill>
                  <a:schemeClr val="tx1"/>
                </a:solidFill>
                <a:latin typeface="Calibri" pitchFamily="34" charset="0"/>
                <a:cs typeface="Calibri" pitchFamily="34" charset="0"/>
              </a:rPr>
              <a:t> current good practice within the </a:t>
            </a:r>
            <a:r>
              <a:rPr lang="en-GB" sz="2400" dirty="0" smtClean="0">
                <a:solidFill>
                  <a:schemeClr val="tx1"/>
                </a:solidFill>
                <a:latin typeface="Calibri" pitchFamily="34" charset="0"/>
                <a:cs typeface="Calibri" pitchFamily="34" charset="0"/>
              </a:rPr>
              <a:t>School</a:t>
            </a:r>
            <a:r>
              <a:rPr lang="en-GB" sz="2400" dirty="0">
                <a:solidFill>
                  <a:schemeClr val="tx1"/>
                </a:solidFill>
                <a:latin typeface="Calibri" pitchFamily="34" charset="0"/>
                <a:cs typeface="Calibri" pitchFamily="34" charset="0"/>
              </a:rPr>
              <a:t>.</a:t>
            </a:r>
          </a:p>
          <a:p>
            <a:pPr lvl="1"/>
            <a:r>
              <a:rPr lang="en-GB" sz="2400" dirty="0">
                <a:solidFill>
                  <a:schemeClr val="tx1"/>
                </a:solidFill>
                <a:latin typeface="Calibri" pitchFamily="34" charset="0"/>
                <a:cs typeface="Calibri" pitchFamily="34" charset="0"/>
              </a:rPr>
              <a:t>To </a:t>
            </a:r>
            <a:r>
              <a:rPr lang="en-GB" sz="2400" dirty="0">
                <a:solidFill>
                  <a:srgbClr val="00B0F0"/>
                </a:solidFill>
                <a:latin typeface="Calibri" pitchFamily="34" charset="0"/>
                <a:cs typeface="Calibri" pitchFamily="34" charset="0"/>
              </a:rPr>
              <a:t>map</a:t>
            </a:r>
            <a:r>
              <a:rPr lang="en-GB" sz="2400" dirty="0">
                <a:solidFill>
                  <a:schemeClr val="tx1"/>
                </a:solidFill>
                <a:latin typeface="Calibri" pitchFamily="34" charset="0"/>
                <a:cs typeface="Calibri" pitchFamily="34" charset="0"/>
              </a:rPr>
              <a:t> current e-portfolio activity within the School and its relationship to </a:t>
            </a:r>
            <a:r>
              <a:rPr lang="en-GB" sz="2400" dirty="0" smtClean="0">
                <a:solidFill>
                  <a:schemeClr val="tx1"/>
                </a:solidFill>
                <a:latin typeface="Calibri" pitchFamily="34" charset="0"/>
                <a:cs typeface="Calibri" pitchFamily="34" charset="0"/>
              </a:rPr>
              <a:t>the institutional VLE.</a:t>
            </a:r>
          </a:p>
          <a:p>
            <a:pPr lvl="1"/>
            <a:r>
              <a:rPr lang="en-GB" sz="2400" dirty="0" smtClean="0">
                <a:solidFill>
                  <a:schemeClr val="tx1"/>
                </a:solidFill>
                <a:latin typeface="Calibri" pitchFamily="34" charset="0"/>
                <a:cs typeface="Calibri" pitchFamily="34" charset="0"/>
              </a:rPr>
              <a:t>To </a:t>
            </a:r>
            <a:r>
              <a:rPr lang="en-GB" sz="2400" dirty="0">
                <a:solidFill>
                  <a:srgbClr val="00B0F0"/>
                </a:solidFill>
                <a:latin typeface="Calibri" pitchFamily="34" charset="0"/>
                <a:cs typeface="Calibri" pitchFamily="34" charset="0"/>
              </a:rPr>
              <a:t>review</a:t>
            </a:r>
            <a:r>
              <a:rPr lang="en-GB" sz="2400" dirty="0">
                <a:solidFill>
                  <a:schemeClr val="tx1"/>
                </a:solidFill>
                <a:latin typeface="Calibri" pitchFamily="34" charset="0"/>
                <a:cs typeface="Calibri" pitchFamily="34" charset="0"/>
              </a:rPr>
              <a:t> current e-portfolio technology, including open source tools and e-portfolio tools/activity in other arts-based universities.</a:t>
            </a:r>
          </a:p>
          <a:p>
            <a:pPr lvl="1"/>
            <a:r>
              <a:rPr lang="en-GB" sz="2400" dirty="0">
                <a:solidFill>
                  <a:schemeClr val="tx1"/>
                </a:solidFill>
                <a:latin typeface="Calibri" pitchFamily="34" charset="0"/>
                <a:cs typeface="Calibri" pitchFamily="34" charset="0"/>
              </a:rPr>
              <a:t>To develop a School </a:t>
            </a:r>
            <a:r>
              <a:rPr lang="en-GB" sz="2400" dirty="0">
                <a:solidFill>
                  <a:srgbClr val="00B0F0"/>
                </a:solidFill>
                <a:latin typeface="Calibri" pitchFamily="34" charset="0"/>
                <a:cs typeface="Calibri" pitchFamily="34" charset="0"/>
              </a:rPr>
              <a:t>strategy/approach</a:t>
            </a:r>
            <a:r>
              <a:rPr lang="en-GB" sz="2400" dirty="0">
                <a:solidFill>
                  <a:schemeClr val="tx1"/>
                </a:solidFill>
                <a:latin typeface="Calibri" pitchFamily="34" charset="0"/>
                <a:cs typeface="Calibri" pitchFamily="34" charset="0"/>
              </a:rPr>
              <a:t> and make recommendations </a:t>
            </a:r>
            <a:r>
              <a:rPr lang="en-GB" sz="2400" dirty="0" smtClean="0">
                <a:solidFill>
                  <a:schemeClr val="tx1"/>
                </a:solidFill>
                <a:latin typeface="Calibri" pitchFamily="34" charset="0"/>
                <a:cs typeface="Calibri" pitchFamily="34" charset="0"/>
              </a:rPr>
              <a:t>to inform university e-portfolio initiatives. </a:t>
            </a:r>
            <a:endParaRPr lang="en-GB" sz="2400" dirty="0">
              <a:solidFill>
                <a:schemeClr val="tx1"/>
              </a:solidFill>
              <a:latin typeface="Calibri" pitchFamily="34" charset="0"/>
              <a:cs typeface="Calibri" pitchFamily="34" charset="0"/>
            </a:endParaRPr>
          </a:p>
          <a:p>
            <a:pPr marL="704088" lvl="2" indent="0">
              <a:buNone/>
            </a:pPr>
            <a:endParaRPr lang="en-GB" dirty="0"/>
          </a:p>
        </p:txBody>
      </p:sp>
    </p:spTree>
    <p:extLst>
      <p:ext uri="{BB962C8B-B14F-4D97-AF65-F5344CB8AC3E}">
        <p14:creationId xmlns:p14="http://schemas.microsoft.com/office/powerpoint/2010/main" val="3635365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900112"/>
          </a:xfrm>
        </p:spPr>
        <p:txBody>
          <a:bodyPr/>
          <a:lstStyle/>
          <a:p>
            <a:r>
              <a:rPr lang="en-GB" dirty="0" smtClean="0"/>
              <a:t>Method</a:t>
            </a:r>
            <a:endParaRPr lang="en-GB" dirty="0"/>
          </a:p>
        </p:txBody>
      </p:sp>
      <p:sp>
        <p:nvSpPr>
          <p:cNvPr id="3" name="Content Placeholder 2"/>
          <p:cNvSpPr>
            <a:spLocks noGrp="1"/>
          </p:cNvSpPr>
          <p:nvPr>
            <p:ph idx="1"/>
          </p:nvPr>
        </p:nvSpPr>
        <p:spPr>
          <a:xfrm>
            <a:off x="755576" y="2132856"/>
            <a:ext cx="8229600" cy="3598862"/>
          </a:xfrm>
        </p:spPr>
        <p:txBody>
          <a:bodyPr/>
          <a:lstStyle/>
          <a:p>
            <a:r>
              <a:rPr lang="en-GB" sz="3200" dirty="0" smtClean="0"/>
              <a:t>Questionnaire </a:t>
            </a:r>
          </a:p>
          <a:p>
            <a:r>
              <a:rPr lang="en-GB" sz="3200" dirty="0" smtClean="0"/>
              <a:t>School event</a:t>
            </a:r>
          </a:p>
          <a:p>
            <a:r>
              <a:rPr lang="en-GB" sz="3200" dirty="0" smtClean="0"/>
              <a:t>Two focus groups</a:t>
            </a:r>
          </a:p>
          <a:p>
            <a:r>
              <a:rPr lang="en-GB" sz="3200" dirty="0" smtClean="0"/>
              <a:t>Evaluation criteria form</a:t>
            </a:r>
            <a:endParaRPr lang="en-GB" sz="32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394" t="3514" r="12791" b="4998"/>
          <a:stretch/>
        </p:blipFill>
        <p:spPr bwMode="auto">
          <a:xfrm rot="20767148">
            <a:off x="5163293" y="1421907"/>
            <a:ext cx="2261933" cy="3161788"/>
          </a:xfrm>
          <a:prstGeom prst="rect">
            <a:avLst/>
          </a:prstGeom>
          <a:noFill/>
          <a:ln w="31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24" t="12026" r="22245" b="1238"/>
          <a:stretch/>
        </p:blipFill>
        <p:spPr bwMode="auto">
          <a:xfrm rot="833136">
            <a:off x="6364914" y="2439816"/>
            <a:ext cx="2406403" cy="3072901"/>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03117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066800"/>
          </a:xfrm>
        </p:spPr>
        <p:txBody>
          <a:bodyPr/>
          <a:lstStyle/>
          <a:p>
            <a:r>
              <a:rPr lang="en-GB" sz="2400" dirty="0" smtClean="0"/>
              <a:t>Perceptions and Practices</a:t>
            </a:r>
            <a:br>
              <a:rPr lang="en-GB" sz="2400" dirty="0" smtClean="0"/>
            </a:br>
            <a:r>
              <a:rPr lang="en-GB" sz="2400" dirty="0" smtClean="0"/>
              <a:t>	</a:t>
            </a:r>
            <a:r>
              <a:rPr lang="en-GB" sz="2000" dirty="0" smtClean="0"/>
              <a:t>What, When, Why and How?</a:t>
            </a:r>
            <a:endParaRPr lang="en-GB" sz="2000" dirty="0"/>
          </a:p>
        </p:txBody>
      </p:sp>
      <p:sp>
        <p:nvSpPr>
          <p:cNvPr id="8" name="Content Placeholder 7"/>
          <p:cNvSpPr>
            <a:spLocks noGrp="1"/>
          </p:cNvSpPr>
          <p:nvPr>
            <p:ph idx="1"/>
          </p:nvPr>
        </p:nvSpPr>
        <p:spPr>
          <a:xfrm>
            <a:off x="323528" y="2060848"/>
            <a:ext cx="4375274" cy="3598862"/>
          </a:xfrm>
        </p:spPr>
        <p:txBody>
          <a:bodyPr/>
          <a:lstStyle/>
          <a:p>
            <a:r>
              <a:rPr lang="en-GB" dirty="0" smtClean="0"/>
              <a:t>Different ‘definitions’</a:t>
            </a:r>
          </a:p>
          <a:p>
            <a:r>
              <a:rPr lang="en-GB" dirty="0" smtClean="0"/>
              <a:t>Reflection (PDP, blogs)</a:t>
            </a:r>
          </a:p>
          <a:p>
            <a:r>
              <a:rPr lang="en-GB" dirty="0" smtClean="0"/>
              <a:t>Visual showcase (outward facing, exit portfolios)</a:t>
            </a:r>
          </a:p>
          <a:p>
            <a:r>
              <a:rPr lang="en-GB" dirty="0" smtClean="0"/>
              <a:t>Module vs. course level</a:t>
            </a:r>
          </a:p>
          <a:p>
            <a:r>
              <a:rPr lang="en-GB" dirty="0" smtClean="0"/>
              <a:t>Open source solutions </a:t>
            </a:r>
          </a:p>
          <a:p>
            <a:pPr marL="0" indent="0">
              <a:buNone/>
            </a:pPr>
            <a:endParaRPr lang="en-GB" dirty="0"/>
          </a:p>
        </p:txBody>
      </p:sp>
      <p:pic>
        <p:nvPicPr>
          <p:cNvPr id="1074"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060848"/>
            <a:ext cx="479107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710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p:cNvGrpSpPr/>
          <p:nvPr/>
        </p:nvGrpSpPr>
        <p:grpSpPr>
          <a:xfrm>
            <a:off x="3943818" y="5561688"/>
            <a:ext cx="5038672" cy="1124576"/>
            <a:chOff x="4932040" y="5345663"/>
            <a:chExt cx="3672408" cy="819641"/>
          </a:xfrm>
        </p:grpSpPr>
        <p:sp>
          <p:nvSpPr>
            <p:cNvPr id="9" name="Rectangle 8"/>
            <p:cNvSpPr/>
            <p:nvPr/>
          </p:nvSpPr>
          <p:spPr>
            <a:xfrm>
              <a:off x="4932040" y="5345663"/>
              <a:ext cx="3672408" cy="81964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Picture 7" descr="mahara-log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57814" y="5445224"/>
              <a:ext cx="3446374" cy="664468"/>
            </a:xfrm>
            <a:prstGeom prst="rect">
              <a:avLst/>
            </a:prstGeom>
          </p:spPr>
        </p:pic>
      </p:grpSp>
      <p:grpSp>
        <p:nvGrpSpPr>
          <p:cNvPr id="21" name="Group 20"/>
          <p:cNvGrpSpPr/>
          <p:nvPr/>
        </p:nvGrpSpPr>
        <p:grpSpPr>
          <a:xfrm>
            <a:off x="5585246" y="737601"/>
            <a:ext cx="3397244" cy="4491599"/>
            <a:chOff x="5585246" y="737601"/>
            <a:chExt cx="3397244" cy="4491599"/>
          </a:xfrm>
        </p:grpSpPr>
        <p:pic>
          <p:nvPicPr>
            <p:cNvPr id="6" name="Picture 5" descr="image.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20340" y="1196752"/>
              <a:ext cx="3362150" cy="4032448"/>
            </a:xfrm>
            <a:prstGeom prst="rect">
              <a:avLst/>
            </a:prstGeom>
          </p:spPr>
        </p:pic>
        <p:sp>
          <p:nvSpPr>
            <p:cNvPr id="20" name="Rounded Rectangle 19"/>
            <p:cNvSpPr/>
            <p:nvPr/>
          </p:nvSpPr>
          <p:spPr>
            <a:xfrm>
              <a:off x="5585246" y="737601"/>
              <a:ext cx="2443137" cy="667344"/>
            </a:xfrm>
            <a:prstGeom prst="roundRect">
              <a:avLst>
                <a:gd name="adj" fmla="val 2278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prstClr val="black"/>
                  </a:solidFill>
                </a:rPr>
                <a:t>              </a:t>
              </a:r>
              <a:r>
                <a:rPr lang="en-GB" sz="2400" dirty="0">
                  <a:solidFill>
                    <a:prstClr val="black"/>
                  </a:solidFill>
                  <a:latin typeface="Trebuchet MS"/>
                </a:rPr>
                <a:t>Sites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08501" y="908720"/>
              <a:ext cx="10969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oup 24"/>
          <p:cNvGrpSpPr/>
          <p:nvPr/>
        </p:nvGrpSpPr>
        <p:grpSpPr>
          <a:xfrm>
            <a:off x="124491" y="3985952"/>
            <a:ext cx="3745138" cy="2700312"/>
            <a:chOff x="124491" y="3985952"/>
            <a:chExt cx="3745138" cy="2700312"/>
          </a:xfrm>
        </p:grpSpPr>
        <p:pic>
          <p:nvPicPr>
            <p:cNvPr id="7" name="Picture 6" descr="Screen Shot 2014-12-18 at 09.18.26.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4491" y="3985952"/>
              <a:ext cx="3745138" cy="2700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4" name="Group 23"/>
            <p:cNvGrpSpPr/>
            <p:nvPr/>
          </p:nvGrpSpPr>
          <p:grpSpPr>
            <a:xfrm>
              <a:off x="169180" y="5947360"/>
              <a:ext cx="1511004" cy="562288"/>
              <a:chOff x="169180" y="5947360"/>
              <a:chExt cx="1511004" cy="562288"/>
            </a:xfrm>
          </p:grpSpPr>
          <p:sp>
            <p:nvSpPr>
              <p:cNvPr id="23" name="Rounded Rectangle 22"/>
              <p:cNvSpPr/>
              <p:nvPr/>
            </p:nvSpPr>
            <p:spPr>
              <a:xfrm>
                <a:off x="169180" y="5947360"/>
                <a:ext cx="1511004" cy="562288"/>
              </a:xfrm>
              <a:prstGeom prst="roundRect">
                <a:avLst>
                  <a:gd name="adj" fmla="val 2103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dirty="0">
                  <a:solidFill>
                    <a:prstClr val="black"/>
                  </a:solidFill>
                  <a:latin typeface="Trebuchet MS"/>
                </a:endParaRPr>
              </a:p>
            </p:txBody>
          </p:sp>
          <p:pic>
            <p:nvPicPr>
              <p:cNvPr id="22" name="Picture 2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34144" y="6104679"/>
                <a:ext cx="981075" cy="247650"/>
              </a:xfrm>
              <a:prstGeom prst="rect">
                <a:avLst/>
              </a:prstGeom>
            </p:spPr>
          </p:pic>
        </p:grpSp>
      </p:grpSp>
      <p:grpSp>
        <p:nvGrpSpPr>
          <p:cNvPr id="32" name="Group 31"/>
          <p:cNvGrpSpPr/>
          <p:nvPr/>
        </p:nvGrpSpPr>
        <p:grpSpPr>
          <a:xfrm>
            <a:off x="124490" y="456457"/>
            <a:ext cx="5527629" cy="3721797"/>
            <a:chOff x="124490" y="456457"/>
            <a:chExt cx="5527629" cy="3721797"/>
          </a:xfrm>
        </p:grpSpPr>
        <p:grpSp>
          <p:nvGrpSpPr>
            <p:cNvPr id="5" name="Group 4"/>
            <p:cNvGrpSpPr/>
            <p:nvPr/>
          </p:nvGrpSpPr>
          <p:grpSpPr>
            <a:xfrm>
              <a:off x="124490" y="476672"/>
              <a:ext cx="5527629" cy="3701582"/>
              <a:chOff x="1259632" y="1383745"/>
              <a:chExt cx="7199784" cy="4654782"/>
            </a:xfrm>
          </p:grpSpPr>
          <p:pic>
            <p:nvPicPr>
              <p:cNvPr id="2" name="Picture 1" descr="Adrian Evans Issuu layout screenshot.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59632" y="1383745"/>
                <a:ext cx="3611893" cy="2449919"/>
              </a:xfrm>
              <a:prstGeom prst="rect">
                <a:avLst/>
              </a:prstGeom>
            </p:spPr>
          </p:pic>
          <p:pic>
            <p:nvPicPr>
              <p:cNvPr id="3" name="Picture 2" descr="Adrian Onenote screenshot.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99184" y="3041576"/>
                <a:ext cx="3995935" cy="2996951"/>
              </a:xfrm>
              <a:prstGeom prst="rect">
                <a:avLst/>
              </a:prstGeom>
            </p:spPr>
          </p:pic>
          <p:pic>
            <p:nvPicPr>
              <p:cNvPr id="4" name="Picture 3" descr="Adrrian Evans Issuu pages 1.jp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607496" y="1722848"/>
                <a:ext cx="3851920" cy="2695500"/>
              </a:xfrm>
              <a:prstGeom prst="rect">
                <a:avLst/>
              </a:prstGeom>
            </p:spPr>
          </p:pic>
        </p:grpSp>
        <p:grpSp>
          <p:nvGrpSpPr>
            <p:cNvPr id="30" name="Group 29"/>
            <p:cNvGrpSpPr/>
            <p:nvPr/>
          </p:nvGrpSpPr>
          <p:grpSpPr>
            <a:xfrm>
              <a:off x="3925092" y="456457"/>
              <a:ext cx="1511004" cy="562288"/>
              <a:chOff x="3925092" y="456457"/>
              <a:chExt cx="1511004" cy="562288"/>
            </a:xfrm>
          </p:grpSpPr>
          <p:sp>
            <p:nvSpPr>
              <p:cNvPr id="29" name="Rounded Rectangle 28"/>
              <p:cNvSpPr/>
              <p:nvPr/>
            </p:nvSpPr>
            <p:spPr>
              <a:xfrm>
                <a:off x="3925092" y="456457"/>
                <a:ext cx="1511004" cy="562288"/>
              </a:xfrm>
              <a:prstGeom prst="roundRect">
                <a:avLst>
                  <a:gd name="adj" fmla="val 2103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dirty="0">
                  <a:solidFill>
                    <a:prstClr val="black"/>
                  </a:solidFill>
                  <a:latin typeface="Trebuchet MS"/>
                </a:endParaRPr>
              </a:p>
            </p:txBody>
          </p:sp>
          <p:pic>
            <p:nvPicPr>
              <p:cNvPr id="28" name="Picture 27"/>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067342" y="521577"/>
                <a:ext cx="1226503" cy="432048"/>
              </a:xfrm>
              <a:prstGeom prst="rect">
                <a:avLst/>
              </a:prstGeom>
            </p:spPr>
          </p:pic>
        </p:grpSp>
        <p:grpSp>
          <p:nvGrpSpPr>
            <p:cNvPr id="37" name="Group 36"/>
            <p:cNvGrpSpPr/>
            <p:nvPr/>
          </p:nvGrpSpPr>
          <p:grpSpPr>
            <a:xfrm>
              <a:off x="321580" y="3255083"/>
              <a:ext cx="1511004" cy="562288"/>
              <a:chOff x="321580" y="3212976"/>
              <a:chExt cx="1511004" cy="562288"/>
            </a:xfrm>
          </p:grpSpPr>
          <p:sp>
            <p:nvSpPr>
              <p:cNvPr id="38" name="Rounded Rectangle 37"/>
              <p:cNvSpPr/>
              <p:nvPr/>
            </p:nvSpPr>
            <p:spPr>
              <a:xfrm>
                <a:off x="321580" y="3212976"/>
                <a:ext cx="1511004" cy="562288"/>
              </a:xfrm>
              <a:prstGeom prst="roundRect">
                <a:avLst>
                  <a:gd name="adj" fmla="val 2103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dirty="0">
                  <a:solidFill>
                    <a:prstClr val="black"/>
                  </a:solidFill>
                  <a:latin typeface="Trebuchet MS"/>
                </a:endParaRPr>
              </a:p>
            </p:txBody>
          </p:sp>
          <p:pic>
            <p:nvPicPr>
              <p:cNvPr id="39" name="Picture 38"/>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14676" y="3289884"/>
                <a:ext cx="1324811" cy="408469"/>
              </a:xfrm>
              <a:prstGeom prst="rect">
                <a:avLst/>
              </a:prstGeom>
            </p:spPr>
          </p:pic>
        </p:grpSp>
      </p:grpSp>
    </p:spTree>
    <p:extLst>
      <p:ext uri="{BB962C8B-B14F-4D97-AF65-F5344CB8AC3E}">
        <p14:creationId xmlns:p14="http://schemas.microsoft.com/office/powerpoint/2010/main" val="3137966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124490" y="476672"/>
            <a:ext cx="5527629" cy="3701582"/>
            <a:chOff x="1259632" y="1383745"/>
            <a:chExt cx="7199784" cy="4654782"/>
          </a:xfrm>
        </p:grpSpPr>
        <p:pic>
          <p:nvPicPr>
            <p:cNvPr id="2" name="Picture 1" descr="Adrian Evans Issuu layout screenshot.jpg"/>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259632" y="1383745"/>
              <a:ext cx="3611893" cy="2449919"/>
            </a:xfrm>
            <a:prstGeom prst="rect">
              <a:avLst/>
            </a:prstGeom>
          </p:spPr>
        </p:pic>
        <p:pic>
          <p:nvPicPr>
            <p:cNvPr id="3" name="Picture 2" descr="Adrian Onenote screenshot.jpg"/>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799184" y="3041576"/>
              <a:ext cx="3995935" cy="2996951"/>
            </a:xfrm>
            <a:prstGeom prst="rect">
              <a:avLst/>
            </a:prstGeom>
          </p:spPr>
        </p:pic>
        <p:pic>
          <p:nvPicPr>
            <p:cNvPr id="4" name="Picture 3" descr="Adrrian Evans Issuu pages 1.jpg"/>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607496" y="1722848"/>
              <a:ext cx="3851920" cy="2695500"/>
            </a:xfrm>
            <a:prstGeom prst="rect">
              <a:avLst/>
            </a:prstGeom>
          </p:spPr>
        </p:pic>
      </p:grpSp>
      <p:pic>
        <p:nvPicPr>
          <p:cNvPr id="6" name="Picture 5" descr="image.png"/>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620340" y="746334"/>
            <a:ext cx="3362150" cy="4482866"/>
          </a:xfrm>
          <a:prstGeom prst="rect">
            <a:avLst/>
          </a:prstGeom>
        </p:spPr>
      </p:pic>
      <p:pic>
        <p:nvPicPr>
          <p:cNvPr id="7" name="Picture 6" descr="Screen Shot 2014-12-18 at 09.18.26.png"/>
          <p:cNvPicPr>
            <a:picLocks noChangeAspect="1"/>
          </p:cNvPicPr>
          <p:nvPr/>
        </p:nvPicPr>
        <p:blipFill rotWithShape="1">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24491" y="3985952"/>
            <a:ext cx="3745138" cy="2700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oup 11"/>
          <p:cNvGrpSpPr/>
          <p:nvPr/>
        </p:nvGrpSpPr>
        <p:grpSpPr>
          <a:xfrm>
            <a:off x="3943818" y="5561688"/>
            <a:ext cx="5038672" cy="1124576"/>
            <a:chOff x="4932040" y="5345663"/>
            <a:chExt cx="3672408" cy="819641"/>
          </a:xfrm>
        </p:grpSpPr>
        <p:sp>
          <p:nvSpPr>
            <p:cNvPr id="9" name="Rectangle 8"/>
            <p:cNvSpPr/>
            <p:nvPr/>
          </p:nvSpPr>
          <p:spPr>
            <a:xfrm>
              <a:off x="4932040" y="5345663"/>
              <a:ext cx="3672408" cy="81964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Picture 7" descr="mahara-logo.png"/>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057814" y="5445224"/>
              <a:ext cx="3446374" cy="664468"/>
            </a:xfrm>
            <a:prstGeom prst="rect">
              <a:avLst/>
            </a:prstGeom>
          </p:spPr>
        </p:pic>
      </p:grpSp>
      <p:sp>
        <p:nvSpPr>
          <p:cNvPr id="11" name="TextBox 10"/>
          <p:cNvSpPr txBox="1"/>
          <p:nvPr/>
        </p:nvSpPr>
        <p:spPr>
          <a:xfrm rot="21280192">
            <a:off x="3383868" y="2873044"/>
            <a:ext cx="2088232"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a:solidFill>
                  <a:prstClr val="white"/>
                </a:solidFill>
                <a:latin typeface="Arial Black"/>
                <a:cs typeface="Arial Black"/>
              </a:rPr>
              <a:t>Copyright</a:t>
            </a:r>
          </a:p>
        </p:txBody>
      </p:sp>
      <p:sp>
        <p:nvSpPr>
          <p:cNvPr id="13" name="TextBox 12"/>
          <p:cNvSpPr txBox="1"/>
          <p:nvPr/>
        </p:nvSpPr>
        <p:spPr>
          <a:xfrm rot="21049869">
            <a:off x="2055374" y="4252445"/>
            <a:ext cx="2088232"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a:solidFill>
                  <a:prstClr val="white"/>
                </a:solidFill>
                <a:latin typeface="Arial Black"/>
                <a:cs typeface="Arial Black"/>
              </a:rPr>
              <a:t>ease of use</a:t>
            </a:r>
          </a:p>
        </p:txBody>
      </p:sp>
      <p:sp>
        <p:nvSpPr>
          <p:cNvPr id="14" name="TextBox 13"/>
          <p:cNvSpPr txBox="1"/>
          <p:nvPr/>
        </p:nvSpPr>
        <p:spPr>
          <a:xfrm rot="21106222">
            <a:off x="1327649" y="2184690"/>
            <a:ext cx="2214387"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a:solidFill>
                  <a:prstClr val="white"/>
                </a:solidFill>
                <a:latin typeface="Arial Black"/>
                <a:cs typeface="Arial Black"/>
              </a:rPr>
              <a:t>Privacy/security </a:t>
            </a:r>
          </a:p>
        </p:txBody>
      </p:sp>
      <p:sp>
        <p:nvSpPr>
          <p:cNvPr id="15" name="TextBox 14"/>
          <p:cNvSpPr txBox="1"/>
          <p:nvPr/>
        </p:nvSpPr>
        <p:spPr>
          <a:xfrm rot="453161">
            <a:off x="4940116" y="3765264"/>
            <a:ext cx="2325293"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a:solidFill>
                  <a:prstClr val="white"/>
                </a:solidFill>
                <a:latin typeface="Arial Black"/>
                <a:cs typeface="Arial Black"/>
              </a:rPr>
              <a:t>External or Internally facing</a:t>
            </a:r>
          </a:p>
        </p:txBody>
      </p:sp>
      <p:sp>
        <p:nvSpPr>
          <p:cNvPr id="16" name="TextBox 15"/>
          <p:cNvSpPr txBox="1"/>
          <p:nvPr/>
        </p:nvSpPr>
        <p:spPr>
          <a:xfrm rot="954068">
            <a:off x="4509983" y="1178522"/>
            <a:ext cx="2325293" cy="9233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a:solidFill>
                  <a:prstClr val="white"/>
                </a:solidFill>
                <a:latin typeface="Arial Black"/>
                <a:cs typeface="Arial Black"/>
              </a:rPr>
              <a:t>integration with university systems</a:t>
            </a:r>
          </a:p>
        </p:txBody>
      </p:sp>
      <p:sp>
        <p:nvSpPr>
          <p:cNvPr id="17" name="TextBox 16"/>
          <p:cNvSpPr txBox="1"/>
          <p:nvPr/>
        </p:nvSpPr>
        <p:spPr>
          <a:xfrm rot="600490">
            <a:off x="749401" y="3247804"/>
            <a:ext cx="257977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a:solidFill>
                  <a:prstClr val="white"/>
                </a:solidFill>
                <a:latin typeface="Arial Black"/>
                <a:cs typeface="Arial Black"/>
              </a:rPr>
              <a:t>Multiple purposes </a:t>
            </a:r>
          </a:p>
        </p:txBody>
      </p:sp>
      <p:sp>
        <p:nvSpPr>
          <p:cNvPr id="18" name="TextBox 17"/>
          <p:cNvSpPr txBox="1"/>
          <p:nvPr/>
        </p:nvSpPr>
        <p:spPr>
          <a:xfrm rot="21133211">
            <a:off x="3528497" y="5103696"/>
            <a:ext cx="2325293"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a:solidFill>
                  <a:prstClr val="white"/>
                </a:solidFill>
                <a:latin typeface="Arial Black"/>
                <a:cs typeface="Arial Black"/>
              </a:rPr>
              <a:t>Creative Expression</a:t>
            </a:r>
          </a:p>
        </p:txBody>
      </p:sp>
    </p:spTree>
    <p:extLst>
      <p:ext uri="{BB962C8B-B14F-4D97-AF65-F5344CB8AC3E}">
        <p14:creationId xmlns:p14="http://schemas.microsoft.com/office/powerpoint/2010/main" val="271254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2" name="Rectangle 2071"/>
          <p:cNvSpPr/>
          <p:nvPr/>
        </p:nvSpPr>
        <p:spPr bwMode="auto">
          <a:xfrm>
            <a:off x="0" y="0"/>
            <a:ext cx="9144000" cy="745296"/>
          </a:xfrm>
          <a:prstGeom prst="rect">
            <a:avLst/>
          </a:prstGeom>
          <a:solidFill>
            <a:srgbClr val="0AADF6"/>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grpSp>
        <p:nvGrpSpPr>
          <p:cNvPr id="2058" name="Group 2057"/>
          <p:cNvGrpSpPr/>
          <p:nvPr/>
        </p:nvGrpSpPr>
        <p:grpSpPr>
          <a:xfrm>
            <a:off x="242942" y="980728"/>
            <a:ext cx="7753370" cy="5537293"/>
            <a:chOff x="141653" y="605027"/>
            <a:chExt cx="7753370" cy="5537293"/>
          </a:xfrm>
        </p:grpSpPr>
        <p:sp>
          <p:nvSpPr>
            <p:cNvPr id="13" name="Rounded Rectangle 12"/>
            <p:cNvSpPr/>
            <p:nvPr/>
          </p:nvSpPr>
          <p:spPr>
            <a:xfrm>
              <a:off x="582279" y="3125307"/>
              <a:ext cx="1913974" cy="1013440"/>
            </a:xfrm>
            <a:prstGeom prst="roundRect">
              <a:avLst>
                <a:gd name="adj" fmla="val 20118"/>
              </a:avLst>
            </a:prstGeom>
            <a:ln w="28575">
              <a:solidFill>
                <a:srgbClr val="66990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000" tIns="180000" rIns="0" bIns="180000" numCol="1" spcCol="1270" anchor="ctr" anchorCtr="0">
              <a:noAutofit/>
            </a:bodyPr>
            <a:lstStyle/>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547E00"/>
                  </a:solidFill>
                </a:rPr>
                <a:t>Purpose</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547E00"/>
                  </a:solidFill>
                </a:rPr>
                <a:t>Audience</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547E00"/>
                  </a:solidFill>
                </a:rPr>
                <a:t>Subject discipline</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547E00"/>
                  </a:solidFill>
                </a:rPr>
                <a:t>Time</a:t>
              </a:r>
            </a:p>
          </p:txBody>
        </p:sp>
        <p:sp>
          <p:nvSpPr>
            <p:cNvPr id="15" name="Rounded Rectangle 14"/>
            <p:cNvSpPr/>
            <p:nvPr/>
          </p:nvSpPr>
          <p:spPr>
            <a:xfrm>
              <a:off x="5206504" y="5278223"/>
              <a:ext cx="2688519" cy="864096"/>
            </a:xfrm>
            <a:prstGeom prst="roundRect">
              <a:avLst>
                <a:gd name="adj" fmla="val 19419"/>
              </a:avLst>
            </a:prstGeom>
            <a:solidFill>
              <a:schemeClr val="bg1"/>
            </a:solidFill>
            <a:ln w="28575">
              <a:solidFill>
                <a:srgbClr val="3399FF"/>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000" tIns="180000" rIns="0" bIns="180000" numCol="1" spcCol="1270" anchor="ctr" anchorCtr="0">
              <a:noAutofit/>
            </a:bodyPr>
            <a:lstStyle/>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0070C0"/>
                  </a:solidFill>
                </a:rPr>
                <a:t>Feedback  (Student ↔ Staff)</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0070C0"/>
                  </a:solidFill>
                </a:rPr>
                <a:t>Assessment</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0070C0"/>
                  </a:solidFill>
                </a:rPr>
                <a:t>Audience (Tutor, Peer, Industry)</a:t>
              </a:r>
            </a:p>
          </p:txBody>
        </p:sp>
        <p:sp>
          <p:nvSpPr>
            <p:cNvPr id="11" name="Rounded Rectangle 10"/>
            <p:cNvSpPr/>
            <p:nvPr/>
          </p:nvSpPr>
          <p:spPr>
            <a:xfrm>
              <a:off x="141653" y="605027"/>
              <a:ext cx="3825002" cy="2363614"/>
            </a:xfrm>
            <a:prstGeom prst="roundRect">
              <a:avLst>
                <a:gd name="adj" fmla="val 9961"/>
              </a:avLst>
            </a:prstGeom>
            <a:solidFill>
              <a:schemeClr val="bg1"/>
            </a:solidFill>
            <a:ln w="28575">
              <a:solidFill>
                <a:srgbClr val="CC330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000" tIns="180000" rIns="0" bIns="180000" numCol="2" spcCol="1270" anchor="ctr" anchorCtr="0">
              <a:noAutofit/>
            </a:bodyPr>
            <a:lstStyle/>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C00000"/>
                  </a:solidFill>
                </a:rPr>
                <a:t>Developmental</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C00000"/>
                  </a:solidFill>
                </a:rPr>
                <a:t>Progressive</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C00000"/>
                  </a:solidFill>
                </a:rPr>
                <a:t>Holistic</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C00000"/>
                  </a:solidFill>
                </a:rPr>
                <a:t>Reflective</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C00000"/>
                  </a:solidFill>
                </a:rPr>
                <a:t>Story/Narrative</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smtClean="0">
                  <a:solidFill>
                    <a:srgbClr val="C00000"/>
                  </a:solidFill>
                </a:rPr>
                <a:t>PDP</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C00000"/>
                  </a:solidFill>
                </a:rPr>
                <a:t>Digital </a:t>
              </a:r>
              <a:r>
                <a:rPr lang="en-GB" sz="1100" dirty="0" smtClean="0">
                  <a:solidFill>
                    <a:srgbClr val="C00000"/>
                  </a:solidFill>
                </a:rPr>
                <a:t>Identity</a:t>
              </a:r>
              <a:endParaRPr lang="en-GB" sz="1100" dirty="0">
                <a:solidFill>
                  <a:srgbClr val="C00000"/>
                </a:solidFill>
              </a:endParaRP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C00000"/>
                  </a:solidFill>
                </a:rPr>
                <a:t>Repository</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C00000"/>
                  </a:solidFill>
                </a:rPr>
                <a:t>Record of Achievement</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C00000"/>
                  </a:solidFill>
                </a:rPr>
                <a:t>Curation</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C00000"/>
                  </a:solidFill>
                </a:rPr>
                <a:t>Collaboration</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C00000"/>
                  </a:solidFill>
                </a:rPr>
                <a:t>Moderation</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C00000"/>
                  </a:solidFill>
                </a:rPr>
                <a:t>Integration (Course,  Institutional systems)</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C00000"/>
                  </a:solidFill>
                </a:rPr>
                <a:t>Flexible</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C00000"/>
                  </a:solidFill>
                </a:rPr>
                <a:t>Creative expression</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smtClean="0">
                  <a:solidFill>
                    <a:srgbClr val="C00000"/>
                  </a:solidFill>
                </a:rPr>
                <a:t>Sustainable/Portable     </a:t>
              </a:r>
              <a:r>
                <a:rPr lang="en-GB" sz="1100" kern="1200" dirty="0" smtClean="0">
                  <a:solidFill>
                    <a:srgbClr val="C00000"/>
                  </a:solidFill>
                </a:rPr>
                <a:t> </a:t>
              </a:r>
              <a:endParaRPr lang="en-GB" sz="1100" kern="1200" dirty="0">
                <a:solidFill>
                  <a:srgbClr val="C00000"/>
                </a:solidFill>
              </a:endParaRPr>
            </a:p>
          </p:txBody>
        </p:sp>
        <p:sp>
          <p:nvSpPr>
            <p:cNvPr id="17" name="Rounded Rectangle 16"/>
            <p:cNvSpPr/>
            <p:nvPr/>
          </p:nvSpPr>
          <p:spPr>
            <a:xfrm>
              <a:off x="1086335" y="4281686"/>
              <a:ext cx="3321770" cy="1860634"/>
            </a:xfrm>
            <a:prstGeom prst="roundRect">
              <a:avLst>
                <a:gd name="adj" fmla="val 9180"/>
              </a:avLst>
            </a:prstGeom>
            <a:solidFill>
              <a:schemeClr val="bg1"/>
            </a:solidFill>
            <a:ln w="28575">
              <a:solidFill>
                <a:srgbClr val="2D2D8A"/>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000" tIns="180000" rIns="0" bIns="180000" numCol="1" spcCol="1270" anchor="ctr" anchorCtr="0">
              <a:noAutofit/>
            </a:bodyPr>
            <a:lstStyle/>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415DBA"/>
                  </a:solidFill>
                </a:rPr>
                <a:t>Learning log vs. Exit portfolio</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415DBA"/>
                  </a:solidFill>
                </a:rPr>
                <a:t>Formative vs. Summative Assessment</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415DBA"/>
                  </a:solidFill>
                </a:rPr>
                <a:t>Content vs. Presentation</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415DBA"/>
                  </a:solidFill>
                </a:rPr>
                <a:t>Flexible vs. Rigid</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415DBA"/>
                  </a:solidFill>
                </a:rPr>
                <a:t>Creative vs. Standardised</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415DBA"/>
                  </a:solidFill>
                </a:rPr>
                <a:t>Tactile vs. Virtual</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415DBA"/>
                  </a:solidFill>
                </a:rPr>
                <a:t>Supplement vs. Replacement</a:t>
              </a:r>
            </a:p>
            <a:p>
              <a:pPr marL="171450" lvl="1" indent="-171450" defTabSz="400050">
                <a:lnSpc>
                  <a:spcPct val="90000"/>
                </a:lnSpc>
                <a:spcBef>
                  <a:spcPts val="200"/>
                </a:spcBef>
                <a:spcAft>
                  <a:spcPts val="200"/>
                </a:spcAft>
                <a:buFont typeface="Courier New" panose="02070309020205020404" pitchFamily="49" charset="0"/>
                <a:buChar char="o"/>
              </a:pPr>
              <a:r>
                <a:rPr lang="en-GB" sz="1100" dirty="0">
                  <a:solidFill>
                    <a:srgbClr val="415DBA"/>
                  </a:solidFill>
                </a:rPr>
                <a:t>Free tools vs. Institutional </a:t>
              </a:r>
            </a:p>
          </p:txBody>
        </p:sp>
      </p:grpSp>
      <p:grpSp>
        <p:nvGrpSpPr>
          <p:cNvPr id="2057" name="Group 2056"/>
          <p:cNvGrpSpPr/>
          <p:nvPr/>
        </p:nvGrpSpPr>
        <p:grpSpPr>
          <a:xfrm>
            <a:off x="2195736" y="829561"/>
            <a:ext cx="6807366" cy="4987782"/>
            <a:chOff x="2319447" y="605430"/>
            <a:chExt cx="6807366" cy="4987782"/>
          </a:xfrm>
        </p:grpSpPr>
        <p:grpSp>
          <p:nvGrpSpPr>
            <p:cNvPr id="2051" name="Group 2050"/>
            <p:cNvGrpSpPr/>
            <p:nvPr/>
          </p:nvGrpSpPr>
          <p:grpSpPr>
            <a:xfrm>
              <a:off x="2319447" y="2889299"/>
              <a:ext cx="3004531" cy="1107658"/>
              <a:chOff x="2319447" y="2889299"/>
              <a:chExt cx="3004531" cy="1107658"/>
            </a:xfrm>
          </p:grpSpPr>
          <p:cxnSp>
            <p:nvCxnSpPr>
              <p:cNvPr id="22" name="Straight Connector 21"/>
              <p:cNvCxnSpPr>
                <a:stCxn id="12" idx="2"/>
                <a:endCxn id="2050" idx="1"/>
              </p:cNvCxnSpPr>
              <p:nvPr/>
            </p:nvCxnSpPr>
            <p:spPr bwMode="auto">
              <a:xfrm flipV="1">
                <a:off x="3987672" y="2889299"/>
                <a:ext cx="1336306" cy="754365"/>
              </a:xfrm>
              <a:prstGeom prst="line">
                <a:avLst/>
              </a:prstGeom>
              <a:noFill/>
              <a:ln w="28575" cap="flat" cmpd="sng" algn="ctr">
                <a:solidFill>
                  <a:srgbClr val="6699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Freeform 11"/>
              <p:cNvSpPr/>
              <p:nvPr/>
            </p:nvSpPr>
            <p:spPr>
              <a:xfrm>
                <a:off x="2319447" y="3290370"/>
                <a:ext cx="1668224" cy="706587"/>
              </a:xfrm>
              <a:custGeom>
                <a:avLst/>
                <a:gdLst>
                  <a:gd name="connsiteX0" fmla="*/ 0 w 1192753"/>
                  <a:gd name="connsiteY0" fmla="*/ 353294 h 706587"/>
                  <a:gd name="connsiteX1" fmla="*/ 596377 w 1192753"/>
                  <a:gd name="connsiteY1" fmla="*/ 0 h 706587"/>
                  <a:gd name="connsiteX2" fmla="*/ 1192754 w 1192753"/>
                  <a:gd name="connsiteY2" fmla="*/ 353294 h 706587"/>
                  <a:gd name="connsiteX3" fmla="*/ 596377 w 1192753"/>
                  <a:gd name="connsiteY3" fmla="*/ 706588 h 706587"/>
                  <a:gd name="connsiteX4" fmla="*/ 0 w 1192753"/>
                  <a:gd name="connsiteY4" fmla="*/ 353294 h 70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753" h="706587">
                    <a:moveTo>
                      <a:pt x="0" y="353294"/>
                    </a:moveTo>
                    <a:cubicBezTo>
                      <a:pt x="0" y="158175"/>
                      <a:pt x="267007" y="0"/>
                      <a:pt x="596377" y="0"/>
                    </a:cubicBezTo>
                    <a:cubicBezTo>
                      <a:pt x="925747" y="0"/>
                      <a:pt x="1192754" y="158175"/>
                      <a:pt x="1192754" y="353294"/>
                    </a:cubicBezTo>
                    <a:cubicBezTo>
                      <a:pt x="1192754" y="548413"/>
                      <a:pt x="925747" y="706588"/>
                      <a:pt x="596377" y="706588"/>
                    </a:cubicBezTo>
                    <a:cubicBezTo>
                      <a:pt x="267007" y="706588"/>
                      <a:pt x="0" y="548413"/>
                      <a:pt x="0" y="353294"/>
                    </a:cubicBezTo>
                    <a:close/>
                  </a:path>
                </a:pathLst>
              </a:custGeom>
              <a:solidFill>
                <a:srgbClr val="669900"/>
              </a:solidFill>
            </p:spPr>
            <p:style>
              <a:lnRef idx="2">
                <a:schemeClr val="lt1">
                  <a:hueOff val="0"/>
                  <a:satOff val="0"/>
                  <a:lumOff val="0"/>
                  <a:alphaOff val="0"/>
                </a:schemeClr>
              </a:lnRef>
              <a:fillRef idx="1">
                <a:schemeClr val="accent5">
                  <a:hueOff val="1628512"/>
                  <a:satOff val="5598"/>
                  <a:lumOff val="-26863"/>
                  <a:alphaOff val="0"/>
                </a:schemeClr>
              </a:fillRef>
              <a:effectRef idx="0">
                <a:schemeClr val="accent5">
                  <a:hueOff val="1628512"/>
                  <a:satOff val="5598"/>
                  <a:lumOff val="-26863"/>
                  <a:alphaOff val="0"/>
                </a:schemeClr>
              </a:effectRef>
              <a:fontRef idx="minor">
                <a:schemeClr val="lt1"/>
              </a:fontRef>
            </p:style>
            <p:txBody>
              <a:bodyPr spcFirstLastPara="0" vert="horz" wrap="square" lIns="181025" tIns="109827" rIns="181025" bIns="109827" numCol="1" spcCol="1270" anchor="ctr" anchorCtr="0">
                <a:noAutofit/>
              </a:bodyPr>
              <a:lstStyle/>
              <a:p>
                <a:pPr lvl="0" algn="ctr" defTabSz="444500">
                  <a:lnSpc>
                    <a:spcPct val="90000"/>
                  </a:lnSpc>
                  <a:spcBef>
                    <a:spcPct val="0"/>
                  </a:spcBef>
                  <a:spcAft>
                    <a:spcPct val="35000"/>
                  </a:spcAft>
                </a:pPr>
                <a:r>
                  <a:rPr lang="en-GB" sz="1000" b="1" kern="1200" dirty="0" smtClean="0">
                    <a:latin typeface="Verdana" panose="020B0604030504040204" pitchFamily="34" charset="0"/>
                    <a:ea typeface="Verdana" panose="020B0604030504040204" pitchFamily="34" charset="0"/>
                    <a:cs typeface="Verdana" panose="020B0604030504040204" pitchFamily="34" charset="0"/>
                  </a:rPr>
                  <a:t>Differentiation</a:t>
                </a:r>
                <a:endParaRPr lang="en-GB" sz="1000" b="1"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053" name="Group 2052"/>
            <p:cNvGrpSpPr/>
            <p:nvPr/>
          </p:nvGrpSpPr>
          <p:grpSpPr>
            <a:xfrm>
              <a:off x="7222432" y="4567716"/>
              <a:ext cx="1451697" cy="1025496"/>
              <a:chOff x="7222432" y="4567716"/>
              <a:chExt cx="1451697" cy="1025496"/>
            </a:xfrm>
          </p:grpSpPr>
          <p:cxnSp>
            <p:nvCxnSpPr>
              <p:cNvPr id="34" name="Straight Connector 33"/>
              <p:cNvCxnSpPr>
                <a:stCxn id="14" idx="1"/>
                <a:endCxn id="2050" idx="2"/>
              </p:cNvCxnSpPr>
              <p:nvPr/>
            </p:nvCxnSpPr>
            <p:spPr bwMode="auto">
              <a:xfrm flipH="1" flipV="1">
                <a:off x="7222432" y="4567716"/>
                <a:ext cx="736646" cy="431523"/>
              </a:xfrm>
              <a:prstGeom prst="line">
                <a:avLst/>
              </a:prstGeom>
              <a:noFill/>
              <a:ln w="28575" cap="flat" cmpd="sng" algn="ctr">
                <a:solidFill>
                  <a:srgbClr val="3399FF"/>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Freeform 13"/>
              <p:cNvSpPr/>
              <p:nvPr/>
            </p:nvSpPr>
            <p:spPr>
              <a:xfrm>
                <a:off x="7244025" y="4999239"/>
                <a:ext cx="1430104" cy="593973"/>
              </a:xfrm>
              <a:custGeom>
                <a:avLst/>
                <a:gdLst>
                  <a:gd name="connsiteX0" fmla="*/ 0 w 1245175"/>
                  <a:gd name="connsiteY0" fmla="*/ 296987 h 593973"/>
                  <a:gd name="connsiteX1" fmla="*/ 622588 w 1245175"/>
                  <a:gd name="connsiteY1" fmla="*/ 0 h 593973"/>
                  <a:gd name="connsiteX2" fmla="*/ 1245176 w 1245175"/>
                  <a:gd name="connsiteY2" fmla="*/ 296987 h 593973"/>
                  <a:gd name="connsiteX3" fmla="*/ 622588 w 1245175"/>
                  <a:gd name="connsiteY3" fmla="*/ 593974 h 593973"/>
                  <a:gd name="connsiteX4" fmla="*/ 0 w 1245175"/>
                  <a:gd name="connsiteY4" fmla="*/ 296987 h 59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175" h="593973">
                    <a:moveTo>
                      <a:pt x="0" y="296987"/>
                    </a:moveTo>
                    <a:cubicBezTo>
                      <a:pt x="0" y="132966"/>
                      <a:pt x="278742" y="0"/>
                      <a:pt x="622588" y="0"/>
                    </a:cubicBezTo>
                    <a:cubicBezTo>
                      <a:pt x="966434" y="0"/>
                      <a:pt x="1245176" y="132966"/>
                      <a:pt x="1245176" y="296987"/>
                    </a:cubicBezTo>
                    <a:cubicBezTo>
                      <a:pt x="1245176" y="461008"/>
                      <a:pt x="966434" y="593974"/>
                      <a:pt x="622588" y="593974"/>
                    </a:cubicBezTo>
                    <a:cubicBezTo>
                      <a:pt x="278742" y="593974"/>
                      <a:pt x="0" y="461008"/>
                      <a:pt x="0" y="296987"/>
                    </a:cubicBezTo>
                    <a:close/>
                  </a:path>
                </a:pathLst>
              </a:custGeom>
              <a:solidFill>
                <a:srgbClr val="3399FF"/>
              </a:solidFill>
            </p:spPr>
            <p:style>
              <a:lnRef idx="2">
                <a:schemeClr val="lt1">
                  <a:hueOff val="0"/>
                  <a:satOff val="0"/>
                  <a:lumOff val="0"/>
                  <a:alphaOff val="0"/>
                </a:schemeClr>
              </a:lnRef>
              <a:fillRef idx="1">
                <a:schemeClr val="accent5">
                  <a:hueOff val="2442768"/>
                  <a:satOff val="8397"/>
                  <a:lumOff val="-40295"/>
                  <a:alphaOff val="0"/>
                </a:schemeClr>
              </a:fillRef>
              <a:effectRef idx="0">
                <a:schemeClr val="accent5">
                  <a:hueOff val="2442768"/>
                  <a:satOff val="8397"/>
                  <a:lumOff val="-40295"/>
                  <a:alphaOff val="0"/>
                </a:schemeClr>
              </a:effectRef>
              <a:fontRef idx="minor">
                <a:schemeClr val="lt1"/>
              </a:fontRef>
            </p:style>
            <p:txBody>
              <a:bodyPr spcFirstLastPara="0" vert="horz" wrap="square" lIns="188702" tIns="93335" rIns="188702" bIns="93335" numCol="1" spcCol="1270" anchor="ctr" anchorCtr="0">
                <a:noAutofit/>
              </a:bodyPr>
              <a:lstStyle/>
              <a:p>
                <a:pPr lvl="0" algn="ctr" defTabSz="444500">
                  <a:lnSpc>
                    <a:spcPct val="90000"/>
                  </a:lnSpc>
                  <a:spcBef>
                    <a:spcPct val="0"/>
                  </a:spcBef>
                  <a:spcAft>
                    <a:spcPct val="35000"/>
                  </a:spcAft>
                </a:pPr>
                <a:r>
                  <a:rPr lang="en-GB" sz="1000" b="1" kern="1200" dirty="0" smtClean="0">
                    <a:latin typeface="Verdana" panose="020B0604030504040204" pitchFamily="34" charset="0"/>
                    <a:ea typeface="Verdana" panose="020B0604030504040204" pitchFamily="34" charset="0"/>
                    <a:cs typeface="Verdana" panose="020B0604030504040204" pitchFamily="34" charset="0"/>
                  </a:rPr>
                  <a:t>Motivation</a:t>
                </a:r>
                <a:endParaRPr lang="en-GB" sz="1000" b="1"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049" name="Group 2048"/>
            <p:cNvGrpSpPr/>
            <p:nvPr/>
          </p:nvGrpSpPr>
          <p:grpSpPr>
            <a:xfrm>
              <a:off x="3472668" y="605430"/>
              <a:ext cx="1937931" cy="761425"/>
              <a:chOff x="3472668" y="605430"/>
              <a:chExt cx="1937931" cy="761425"/>
            </a:xfrm>
          </p:grpSpPr>
          <p:cxnSp>
            <p:nvCxnSpPr>
              <p:cNvPr id="20" name="Straight Connector 19"/>
              <p:cNvCxnSpPr>
                <a:stCxn id="10" idx="2"/>
              </p:cNvCxnSpPr>
              <p:nvPr/>
            </p:nvCxnSpPr>
            <p:spPr bwMode="auto">
              <a:xfrm>
                <a:off x="5054658" y="986143"/>
                <a:ext cx="355941" cy="380712"/>
              </a:xfrm>
              <a:prstGeom prst="line">
                <a:avLst/>
              </a:prstGeom>
              <a:noFill/>
              <a:ln w="28575" cap="flat" cmpd="sng" algn="ctr">
                <a:solidFill>
                  <a:srgbClr val="CC33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reeform 9"/>
              <p:cNvSpPr/>
              <p:nvPr/>
            </p:nvSpPr>
            <p:spPr>
              <a:xfrm>
                <a:off x="3472668" y="605430"/>
                <a:ext cx="1581990" cy="761425"/>
              </a:xfrm>
              <a:custGeom>
                <a:avLst/>
                <a:gdLst>
                  <a:gd name="connsiteX0" fmla="*/ 0 w 1273192"/>
                  <a:gd name="connsiteY0" fmla="*/ 380713 h 761425"/>
                  <a:gd name="connsiteX1" fmla="*/ 636596 w 1273192"/>
                  <a:gd name="connsiteY1" fmla="*/ 0 h 761425"/>
                  <a:gd name="connsiteX2" fmla="*/ 1273192 w 1273192"/>
                  <a:gd name="connsiteY2" fmla="*/ 380713 h 761425"/>
                  <a:gd name="connsiteX3" fmla="*/ 636596 w 1273192"/>
                  <a:gd name="connsiteY3" fmla="*/ 761426 h 761425"/>
                  <a:gd name="connsiteX4" fmla="*/ 0 w 1273192"/>
                  <a:gd name="connsiteY4" fmla="*/ 380713 h 761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92" h="761425">
                    <a:moveTo>
                      <a:pt x="0" y="380713"/>
                    </a:moveTo>
                    <a:cubicBezTo>
                      <a:pt x="0" y="170451"/>
                      <a:pt x="285014" y="0"/>
                      <a:pt x="636596" y="0"/>
                    </a:cubicBezTo>
                    <a:cubicBezTo>
                      <a:pt x="988178" y="0"/>
                      <a:pt x="1273192" y="170451"/>
                      <a:pt x="1273192" y="380713"/>
                    </a:cubicBezTo>
                    <a:cubicBezTo>
                      <a:pt x="1273192" y="590975"/>
                      <a:pt x="988178" y="761426"/>
                      <a:pt x="636596" y="761426"/>
                    </a:cubicBezTo>
                    <a:cubicBezTo>
                      <a:pt x="285014" y="761426"/>
                      <a:pt x="0" y="590975"/>
                      <a:pt x="0" y="380713"/>
                    </a:cubicBezTo>
                    <a:close/>
                  </a:path>
                </a:pathLst>
              </a:custGeom>
              <a:solidFill>
                <a:srgbClr val="CC3300"/>
              </a:solidFill>
            </p:spPr>
            <p:style>
              <a:lnRef idx="2">
                <a:schemeClr val="lt1">
                  <a:hueOff val="0"/>
                  <a:satOff val="0"/>
                  <a:lumOff val="0"/>
                  <a:alphaOff val="0"/>
                </a:schemeClr>
              </a:lnRef>
              <a:fillRef idx="1">
                <a:schemeClr val="accent5">
                  <a:hueOff val="814256"/>
                  <a:satOff val="2799"/>
                  <a:lumOff val="-13432"/>
                  <a:alphaOff val="0"/>
                </a:schemeClr>
              </a:fillRef>
              <a:effectRef idx="0">
                <a:schemeClr val="accent5">
                  <a:hueOff val="814256"/>
                  <a:satOff val="2799"/>
                  <a:lumOff val="-13432"/>
                  <a:alphaOff val="0"/>
                </a:schemeClr>
              </a:effectRef>
              <a:fontRef idx="minor">
                <a:schemeClr val="lt1"/>
              </a:fontRef>
            </p:style>
            <p:txBody>
              <a:bodyPr spcFirstLastPara="0" vert="horz" wrap="square" lIns="192805" tIns="117858" rIns="192805" bIns="117858" numCol="1" spcCol="1270" anchor="ctr" anchorCtr="0">
                <a:noAutofit/>
              </a:bodyPr>
              <a:lstStyle/>
              <a:p>
                <a:pPr lvl="0" algn="ctr" defTabSz="444500">
                  <a:lnSpc>
                    <a:spcPct val="90000"/>
                  </a:lnSpc>
                  <a:spcBef>
                    <a:spcPct val="0"/>
                  </a:spcBef>
                  <a:spcAft>
                    <a:spcPct val="35000"/>
                  </a:spcAft>
                </a:pPr>
                <a:r>
                  <a:rPr lang="en-GB" sz="1000" b="1" kern="1200" dirty="0" smtClean="0">
                    <a:latin typeface="Verdana" panose="020B0604030504040204" pitchFamily="34" charset="0"/>
                    <a:ea typeface="Verdana" panose="020B0604030504040204" pitchFamily="34" charset="0"/>
                    <a:cs typeface="Verdana" panose="020B0604030504040204" pitchFamily="34" charset="0"/>
                  </a:rPr>
                  <a:t>Characteristics</a:t>
                </a:r>
                <a:endParaRPr lang="en-GB" sz="1000" b="1"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052" name="Group 2051"/>
            <p:cNvGrpSpPr/>
            <p:nvPr/>
          </p:nvGrpSpPr>
          <p:grpSpPr>
            <a:xfrm>
              <a:off x="4026738" y="4369868"/>
              <a:ext cx="1529208" cy="1065315"/>
              <a:chOff x="4026738" y="4369868"/>
              <a:chExt cx="1529208" cy="1065315"/>
            </a:xfrm>
          </p:grpSpPr>
          <p:cxnSp>
            <p:nvCxnSpPr>
              <p:cNvPr id="31" name="Straight Connector 30"/>
              <p:cNvCxnSpPr>
                <a:stCxn id="16" idx="1"/>
              </p:cNvCxnSpPr>
              <p:nvPr/>
            </p:nvCxnSpPr>
            <p:spPr bwMode="auto">
              <a:xfrm flipV="1">
                <a:off x="4791343" y="4369868"/>
                <a:ext cx="422444" cy="442827"/>
              </a:xfrm>
              <a:prstGeom prst="line">
                <a:avLst/>
              </a:prstGeom>
              <a:noFill/>
              <a:ln w="28575" cap="flat" cmpd="sng" algn="ctr">
                <a:solidFill>
                  <a:srgbClr val="415DBA"/>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Freeform 15"/>
              <p:cNvSpPr/>
              <p:nvPr/>
            </p:nvSpPr>
            <p:spPr>
              <a:xfrm>
                <a:off x="4026738" y="4812695"/>
                <a:ext cx="1529208" cy="622488"/>
              </a:xfrm>
              <a:custGeom>
                <a:avLst/>
                <a:gdLst>
                  <a:gd name="connsiteX0" fmla="*/ 0 w 1245175"/>
                  <a:gd name="connsiteY0" fmla="*/ 311244 h 622488"/>
                  <a:gd name="connsiteX1" fmla="*/ 622588 w 1245175"/>
                  <a:gd name="connsiteY1" fmla="*/ 0 h 622488"/>
                  <a:gd name="connsiteX2" fmla="*/ 1245176 w 1245175"/>
                  <a:gd name="connsiteY2" fmla="*/ 311244 h 622488"/>
                  <a:gd name="connsiteX3" fmla="*/ 622588 w 1245175"/>
                  <a:gd name="connsiteY3" fmla="*/ 622488 h 622488"/>
                  <a:gd name="connsiteX4" fmla="*/ 0 w 1245175"/>
                  <a:gd name="connsiteY4" fmla="*/ 311244 h 62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175" h="622488">
                    <a:moveTo>
                      <a:pt x="0" y="311244"/>
                    </a:moveTo>
                    <a:cubicBezTo>
                      <a:pt x="0" y="139349"/>
                      <a:pt x="278742" y="0"/>
                      <a:pt x="622588" y="0"/>
                    </a:cubicBezTo>
                    <a:cubicBezTo>
                      <a:pt x="966434" y="0"/>
                      <a:pt x="1245176" y="139349"/>
                      <a:pt x="1245176" y="311244"/>
                    </a:cubicBezTo>
                    <a:cubicBezTo>
                      <a:pt x="1245176" y="483139"/>
                      <a:pt x="966434" y="622488"/>
                      <a:pt x="622588" y="622488"/>
                    </a:cubicBezTo>
                    <a:cubicBezTo>
                      <a:pt x="278742" y="622488"/>
                      <a:pt x="0" y="483139"/>
                      <a:pt x="0" y="311244"/>
                    </a:cubicBezTo>
                    <a:close/>
                  </a:path>
                </a:pathLst>
              </a:custGeom>
            </p:spPr>
            <p:style>
              <a:lnRef idx="2">
                <a:schemeClr val="lt1">
                  <a:hueOff val="0"/>
                  <a:satOff val="0"/>
                  <a:lumOff val="0"/>
                  <a:alphaOff val="0"/>
                </a:schemeClr>
              </a:lnRef>
              <a:fillRef idx="1">
                <a:schemeClr val="accent5">
                  <a:hueOff val="3257024"/>
                  <a:satOff val="11196"/>
                  <a:lumOff val="-53726"/>
                  <a:alphaOff val="0"/>
                </a:schemeClr>
              </a:fillRef>
              <a:effectRef idx="0">
                <a:schemeClr val="accent5">
                  <a:hueOff val="3257024"/>
                  <a:satOff val="11196"/>
                  <a:lumOff val="-53726"/>
                  <a:alphaOff val="0"/>
                </a:schemeClr>
              </a:effectRef>
              <a:fontRef idx="minor">
                <a:schemeClr val="lt1"/>
              </a:fontRef>
            </p:style>
            <p:txBody>
              <a:bodyPr spcFirstLastPara="0" vert="horz" wrap="square" lIns="188702" tIns="97511" rIns="188702" bIns="97511" numCol="1" spcCol="1270" anchor="ctr" anchorCtr="0">
                <a:noAutofit/>
              </a:bodyPr>
              <a:lstStyle/>
              <a:p>
                <a:pPr lvl="0" algn="ctr" defTabSz="444500">
                  <a:lnSpc>
                    <a:spcPct val="90000"/>
                  </a:lnSpc>
                  <a:spcBef>
                    <a:spcPct val="0"/>
                  </a:spcBef>
                  <a:spcAft>
                    <a:spcPct val="35000"/>
                  </a:spcAft>
                </a:pPr>
                <a:r>
                  <a:rPr lang="en-GB" sz="1000" b="1" kern="1200" dirty="0" smtClean="0">
                    <a:latin typeface="Verdana" panose="020B0604030504040204" pitchFamily="34" charset="0"/>
                    <a:ea typeface="Verdana" panose="020B0604030504040204" pitchFamily="34" charset="0"/>
                    <a:cs typeface="Verdana" panose="020B0604030504040204" pitchFamily="34" charset="0"/>
                  </a:rPr>
                  <a:t>Tensions</a:t>
                </a:r>
                <a:endParaRPr lang="en-GB" sz="1000" b="1"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39" name="Rounded Rectangle 38"/>
            <p:cNvSpPr/>
            <p:nvPr/>
          </p:nvSpPr>
          <p:spPr bwMode="auto">
            <a:xfrm>
              <a:off x="5271775" y="670872"/>
              <a:ext cx="3855038" cy="3902149"/>
            </a:xfrm>
            <a:prstGeom prst="roundRect">
              <a:avLst>
                <a:gd name="adj" fmla="val 11519"/>
              </a:avLst>
            </a:prstGeom>
            <a:solidFill>
              <a:schemeClr val="tx1">
                <a:lumMod val="50000"/>
                <a:lumOff val="50000"/>
              </a:schemeClr>
            </a:solidFill>
            <a:ln w="19050">
              <a:solidFill>
                <a:schemeClr val="bg1"/>
              </a:solidFill>
            </a:ln>
            <a:effectLst/>
            <a:extLst/>
          </p:spPr>
          <p:txBody>
            <a:bodyPr vert="horz" wrap="square" lIns="91440" tIns="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E-portfolios</a:t>
              </a:r>
            </a:p>
          </p:txBody>
        </p:sp>
        <p:pic>
          <p:nvPicPr>
            <p:cNvPr id="205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8407" t="-2" r="13804" b="3022"/>
            <a:stretch/>
          </p:blipFill>
          <p:spPr bwMode="auto">
            <a:xfrm>
              <a:off x="5323978" y="1210881"/>
              <a:ext cx="3796908" cy="3356835"/>
            </a:xfrm>
            <a:prstGeom prst="roundRect">
              <a:avLst>
                <a:gd name="adj" fmla="val 12236"/>
              </a:avLst>
            </a:prstGeom>
            <a:solidFill>
              <a:schemeClr val="bg1">
                <a:lumMod val="85000"/>
              </a:schemeClr>
            </a:solidFill>
            <a:ln w="19050">
              <a:solidFill>
                <a:schemeClr val="tx1">
                  <a:lumMod val="50000"/>
                  <a:lumOff val="50000"/>
                </a:schemeClr>
              </a:solidFill>
              <a:miter lim="800000"/>
              <a:headEnd/>
              <a:tailEnd/>
            </a:ln>
            <a:effectLst/>
          </p:spPr>
        </p:pic>
      </p:grpSp>
      <p:sp>
        <p:nvSpPr>
          <p:cNvPr id="89" name="Title 1"/>
          <p:cNvSpPr txBox="1">
            <a:spLocks/>
          </p:cNvSpPr>
          <p:nvPr/>
        </p:nvSpPr>
        <p:spPr>
          <a:xfrm>
            <a:off x="323528" y="116632"/>
            <a:ext cx="8229600" cy="1066800"/>
          </a:xfrm>
          <a:prstGeom prst="rect">
            <a:avLst/>
          </a:prstGeom>
        </p:spPr>
        <p:txBody>
          <a:bodyPr/>
          <a:lst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a:lstStyle>
          <a:p>
            <a:r>
              <a:rPr lang="en-GB" sz="2400" dirty="0" smtClean="0"/>
              <a:t>Focus Group</a:t>
            </a:r>
            <a:endParaRPr lang="en-GB" sz="2400" dirty="0"/>
          </a:p>
        </p:txBody>
      </p:sp>
    </p:spTree>
    <p:extLst>
      <p:ext uri="{BB962C8B-B14F-4D97-AF65-F5344CB8AC3E}">
        <p14:creationId xmlns:p14="http://schemas.microsoft.com/office/powerpoint/2010/main" val="2516071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3261</TotalTime>
  <Words>584</Words>
  <Application>Microsoft Office PowerPoint</Application>
  <PresentationFormat>On-screen Show (4:3)</PresentationFormat>
  <Paragraphs>116</Paragraphs>
  <Slides>13</Slides>
  <Notes>12</Notes>
  <HiddenSlides>0</HiddenSlides>
  <MMClips>0</MMClips>
  <ScaleCrop>false</ScaleCrop>
  <HeadingPairs>
    <vt:vector size="4" baseType="variant">
      <vt:variant>
        <vt:lpstr>Theme</vt:lpstr>
      </vt:variant>
      <vt:variant>
        <vt:i4>13</vt:i4>
      </vt:variant>
      <vt:variant>
        <vt:lpstr>Slide Titles</vt:lpstr>
      </vt:variant>
      <vt:variant>
        <vt:i4>13</vt:i4>
      </vt:variant>
    </vt:vector>
  </HeadingPairs>
  <TitlesOfParts>
    <vt:vector size="26" baseType="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Exploring e-portfolios in a discipline specific context</vt:lpstr>
      <vt:lpstr>PowerPoint Presentation</vt:lpstr>
      <vt:lpstr>PowerPoint Presentation</vt:lpstr>
      <vt:lpstr>Project Aim and Objectives</vt:lpstr>
      <vt:lpstr>Method</vt:lpstr>
      <vt:lpstr>Perceptions and Practices  What, When, Why and How?</vt:lpstr>
      <vt:lpstr>PowerPoint Presentation</vt:lpstr>
      <vt:lpstr>PowerPoint Presentation</vt:lpstr>
      <vt:lpstr>PowerPoint Presentation</vt:lpstr>
      <vt:lpstr>PowerPoint Presentation</vt:lpstr>
      <vt:lpstr>PowerPoint Presentation</vt:lpstr>
      <vt:lpstr>Conclusion and Future Directions</vt:lpstr>
      <vt:lpstr>References</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Vidya Kannara</cp:lastModifiedBy>
  <cp:revision>188</cp:revision>
  <cp:lastPrinted>2015-07-20T12:39:54Z</cp:lastPrinted>
  <dcterms:created xsi:type="dcterms:W3CDTF">2012-10-10T08:25:01Z</dcterms:created>
  <dcterms:modified xsi:type="dcterms:W3CDTF">2015-09-15T16:01:40Z</dcterms:modified>
</cp:coreProperties>
</file>