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67"/>
  </p:notesMasterIdLst>
  <p:handoutMasterIdLst>
    <p:handoutMasterId r:id="rId68"/>
  </p:handoutMasterIdLst>
  <p:sldIdLst>
    <p:sldId id="256" r:id="rId14"/>
    <p:sldId id="305" r:id="rId15"/>
    <p:sldId id="278" r:id="rId16"/>
    <p:sldId id="279" r:id="rId17"/>
    <p:sldId id="283" r:id="rId18"/>
    <p:sldId id="280" r:id="rId19"/>
    <p:sldId id="281" r:id="rId20"/>
    <p:sldId id="282" r:id="rId21"/>
    <p:sldId id="284" r:id="rId22"/>
    <p:sldId id="285" r:id="rId23"/>
    <p:sldId id="288" r:id="rId24"/>
    <p:sldId id="286" r:id="rId25"/>
    <p:sldId id="287" r:id="rId26"/>
    <p:sldId id="290" r:id="rId27"/>
    <p:sldId id="277" r:id="rId28"/>
    <p:sldId id="289" r:id="rId29"/>
    <p:sldId id="301" r:id="rId30"/>
    <p:sldId id="303" r:id="rId31"/>
    <p:sldId id="302" r:id="rId32"/>
    <p:sldId id="307" r:id="rId33"/>
    <p:sldId id="304" r:id="rId34"/>
    <p:sldId id="306" r:id="rId35"/>
    <p:sldId id="313" r:id="rId36"/>
    <p:sldId id="291" r:id="rId37"/>
    <p:sldId id="292" r:id="rId38"/>
    <p:sldId id="293" r:id="rId39"/>
    <p:sldId id="294" r:id="rId40"/>
    <p:sldId id="295" r:id="rId41"/>
    <p:sldId id="296" r:id="rId42"/>
    <p:sldId id="297" r:id="rId43"/>
    <p:sldId id="298" r:id="rId44"/>
    <p:sldId id="257" r:id="rId45"/>
    <p:sldId id="260" r:id="rId46"/>
    <p:sldId id="261" r:id="rId47"/>
    <p:sldId id="269" r:id="rId48"/>
    <p:sldId id="270" r:id="rId49"/>
    <p:sldId id="271" r:id="rId50"/>
    <p:sldId id="272" r:id="rId51"/>
    <p:sldId id="262" r:id="rId52"/>
    <p:sldId id="263" r:id="rId53"/>
    <p:sldId id="265" r:id="rId54"/>
    <p:sldId id="264" r:id="rId55"/>
    <p:sldId id="266" r:id="rId56"/>
    <p:sldId id="267" r:id="rId57"/>
    <p:sldId id="268" r:id="rId58"/>
    <p:sldId id="311" r:id="rId59"/>
    <p:sldId id="299" r:id="rId60"/>
    <p:sldId id="300" r:id="rId61"/>
    <p:sldId id="276" r:id="rId62"/>
    <p:sldId id="308" r:id="rId63"/>
    <p:sldId id="309" r:id="rId64"/>
    <p:sldId id="310" r:id="rId65"/>
    <p:sldId id="312" r:id="rId66"/>
  </p:sldIdLst>
  <p:sldSz cx="9144000" cy="6858000" type="screen4x3"/>
  <p:notesSz cx="6797675"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772"/>
    <a:srgbClr val="005A84"/>
    <a:srgbClr val="6254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0" autoAdjust="0"/>
    <p:restoredTop sz="89371" autoAdjust="0"/>
  </p:normalViewPr>
  <p:slideViewPr>
    <p:cSldViewPr>
      <p:cViewPr>
        <p:scale>
          <a:sx n="110" d="100"/>
          <a:sy n="110" d="100"/>
        </p:scale>
        <p:origin x="-438" y="9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pPr/>
              <a:t>04/12/2014</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619DDA89-17D9-44A0-B2F0-D0F90BF6B5E8}" type="slidenum">
              <a:rPr lang="en-GB" smtClean="0"/>
              <a:pPr/>
              <a:t>‹#›</a:t>
            </a:fld>
            <a:endParaRPr lang="en-GB"/>
          </a:p>
        </p:txBody>
      </p:sp>
    </p:spTree>
    <p:extLst>
      <p:ext uri="{BB962C8B-B14F-4D97-AF65-F5344CB8AC3E}">
        <p14:creationId xmlns:p14="http://schemas.microsoft.com/office/powerpoint/2010/main" xmlns=""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9157" name="Rectangle 5"/>
          <p:cNvSpPr>
            <a:spLocks noGrp="1" noChangeArrowheads="1"/>
          </p:cNvSpPr>
          <p:nvPr>
            <p:ph type="body" sz="quarter" idx="3"/>
          </p:nvPr>
        </p:nvSpPr>
        <p:spPr bwMode="auto">
          <a:xfrm>
            <a:off x="679606" y="4714876"/>
            <a:ext cx="5438464"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xmlns=""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xmlns=""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37</a:t>
            </a:fld>
            <a:endParaRPr lang="en-GB"/>
          </a:p>
        </p:txBody>
      </p:sp>
    </p:spTree>
    <p:extLst>
      <p:ext uri="{BB962C8B-B14F-4D97-AF65-F5344CB8AC3E}">
        <p14:creationId xmlns:p14="http://schemas.microsoft.com/office/powerpoint/2010/main" xmlns="" val="77439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38</a:t>
            </a:fld>
            <a:endParaRPr lang="en-GB"/>
          </a:p>
        </p:txBody>
      </p:sp>
    </p:spTree>
    <p:extLst>
      <p:ext uri="{BB962C8B-B14F-4D97-AF65-F5344CB8AC3E}">
        <p14:creationId xmlns:p14="http://schemas.microsoft.com/office/powerpoint/2010/main" xmlns="" val="303649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in the focus group</a:t>
            </a:r>
            <a:r>
              <a:rPr lang="en-GB" baseline="0" dirty="0" smtClean="0"/>
              <a:t> agreed that the most logical place for reading lists to appear was behind the reading lists tab in </a:t>
            </a:r>
            <a:r>
              <a:rPr lang="en-GB" baseline="0" dirty="0" err="1" smtClean="0"/>
              <a:t>UniLearn</a:t>
            </a:r>
            <a:r>
              <a:rPr lang="en-GB" baseline="0" dirty="0" smtClean="0"/>
              <a:t> – this is where they will appear by default if a reading list is created in </a:t>
            </a:r>
            <a:r>
              <a:rPr lang="en-GB" baseline="0" dirty="0" err="1" smtClean="0"/>
              <a:t>MyReading</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39</a:t>
            </a:fld>
            <a:endParaRPr lang="en-GB"/>
          </a:p>
        </p:txBody>
      </p:sp>
    </p:spTree>
    <p:extLst>
      <p:ext uri="{BB962C8B-B14F-4D97-AF65-F5344CB8AC3E}">
        <p14:creationId xmlns:p14="http://schemas.microsoft.com/office/powerpoint/2010/main" xmlns="" val="105302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obviously not a great experience for students – this particular student had given up on using her reading lists completely due</a:t>
            </a:r>
            <a:r>
              <a:rPr lang="en-GB" baseline="0" dirty="0" smtClean="0"/>
              <a:t> to bad early experiences of trying to access them.</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40</a:t>
            </a:fld>
            <a:endParaRPr lang="en-GB"/>
          </a:p>
        </p:txBody>
      </p:sp>
    </p:spTree>
    <p:extLst>
      <p:ext uri="{BB962C8B-B14F-4D97-AF65-F5344CB8AC3E}">
        <p14:creationId xmlns:p14="http://schemas.microsoft.com/office/powerpoint/2010/main" xmlns="" val="366121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If new readings are mentioned during</a:t>
            </a:r>
            <a:r>
              <a:rPr lang="en-GB" baseline="0" dirty="0" smtClean="0"/>
              <a:t> lectures, they should always be added to the list on </a:t>
            </a:r>
            <a:r>
              <a:rPr lang="en-GB" baseline="0" dirty="0" err="1" smtClean="0"/>
              <a:t>MyReading</a:t>
            </a:r>
            <a:r>
              <a:rPr lang="en-GB" baseline="0" dirty="0" smtClean="0"/>
              <a:t> so that students can benefit from links to full text or the location of books in the library.  </a:t>
            </a:r>
          </a:p>
          <a:p>
            <a:pPr marL="171450" indent="-171450">
              <a:buFont typeface="Arial" panose="020B0604020202020204" pitchFamily="34" charset="0"/>
              <a:buChar char="•"/>
            </a:pPr>
            <a:r>
              <a:rPr lang="en-GB" baseline="0" dirty="0" smtClean="0"/>
              <a:t>Scanned copies of module handbooks or </a:t>
            </a:r>
            <a:r>
              <a:rPr lang="en-GB" baseline="0" dirty="0" err="1" smtClean="0"/>
              <a:t>Powerpoint</a:t>
            </a:r>
            <a:r>
              <a:rPr lang="en-GB" baseline="0" dirty="0" smtClean="0"/>
              <a:t> presentations attached to </a:t>
            </a:r>
            <a:r>
              <a:rPr lang="en-GB" baseline="0" dirty="0" err="1" smtClean="0"/>
              <a:t>UniLearn</a:t>
            </a:r>
            <a:r>
              <a:rPr lang="en-GB" baseline="0" dirty="0" smtClean="0"/>
              <a:t> aren’t linked into library systems so they don’t make it easy for students to locate resources (some may say this is a good thing!) but also, the library doesn’t know what you have added to this list so can’t order the necessary copies!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41</a:t>
            </a:fld>
            <a:endParaRPr lang="en-GB"/>
          </a:p>
        </p:txBody>
      </p:sp>
    </p:spTree>
    <p:extLst>
      <p:ext uri="{BB962C8B-B14F-4D97-AF65-F5344CB8AC3E}">
        <p14:creationId xmlns:p14="http://schemas.microsoft.com/office/powerpoint/2010/main" xmlns="" val="4253826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42</a:t>
            </a:fld>
            <a:endParaRPr lang="en-GB"/>
          </a:p>
        </p:txBody>
      </p:sp>
    </p:spTree>
    <p:extLst>
      <p:ext uri="{BB962C8B-B14F-4D97-AF65-F5344CB8AC3E}">
        <p14:creationId xmlns:p14="http://schemas.microsoft.com/office/powerpoint/2010/main" xmlns="" val="1311261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was a point on which students were unanimous.  They agreed that long reading lists without meaningful sections were off-putting and deterred them from using reading lists.</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43</a:t>
            </a:fld>
            <a:endParaRPr lang="en-GB"/>
          </a:p>
        </p:txBody>
      </p:sp>
    </p:spTree>
    <p:extLst>
      <p:ext uri="{BB962C8B-B14F-4D97-AF65-F5344CB8AC3E}">
        <p14:creationId xmlns:p14="http://schemas.microsoft.com/office/powerpoint/2010/main" xmlns="" val="28429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particular student</a:t>
            </a:r>
            <a:r>
              <a:rPr lang="en-GB" baseline="0" dirty="0" smtClean="0"/>
              <a:t> was a keen user of reading lists, partly because early in his course one lecturer had used “adaptive release” of readings for her modules week by week and told students that the readings would be discussed in that week’s seminar or lecture.  He and other students on his course (he reported) felt that this had been beneficial and had hooked them into using reading lists early on.</a:t>
            </a:r>
            <a:endParaRPr lang="en-GB" dirty="0" smtClean="0"/>
          </a:p>
          <a:p>
            <a:pPr marL="171450" indent="-171450">
              <a:buFont typeface="Arial" panose="020B0604020202020204" pitchFamily="34" charset="0"/>
              <a:buChar char="•"/>
            </a:pPr>
            <a:r>
              <a:rPr lang="en-GB" dirty="0" smtClean="0"/>
              <a:t>I know that</a:t>
            </a:r>
            <a:r>
              <a:rPr lang="en-GB" baseline="0" dirty="0" smtClean="0"/>
              <a:t> some lecturers will not like this idea at all and will regard it as spoon feeding but there may be something to be gained, particularly for first years, in using </a:t>
            </a:r>
            <a:r>
              <a:rPr lang="en-GB" baseline="0" dirty="0" err="1" smtClean="0"/>
              <a:t>MyReading</a:t>
            </a:r>
            <a:r>
              <a:rPr lang="en-GB" baseline="0" dirty="0" smtClean="0"/>
              <a:t> in this way to ensure their buy-in for the future.</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44</a:t>
            </a:fld>
            <a:endParaRPr lang="en-GB"/>
          </a:p>
        </p:txBody>
      </p:sp>
    </p:spTree>
    <p:extLst>
      <p:ext uri="{BB962C8B-B14F-4D97-AF65-F5344CB8AC3E}">
        <p14:creationId xmlns:p14="http://schemas.microsoft.com/office/powerpoint/2010/main" xmlns="" val="80777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Reading</a:t>
            </a:r>
            <a:r>
              <a:rPr lang="en-GB" baseline="0" dirty="0" smtClean="0"/>
              <a:t> list length is a tricky one – we can’t tell you how long your lists should be and there is no maximum length set in the reading list policy.</a:t>
            </a:r>
          </a:p>
          <a:p>
            <a:pPr marL="171450" indent="-171450">
              <a:buFont typeface="Arial" panose="020B0604020202020204" pitchFamily="34" charset="0"/>
              <a:buChar char="•"/>
            </a:pPr>
            <a:r>
              <a:rPr lang="en-GB" baseline="0" dirty="0" smtClean="0"/>
              <a:t>Many lists I look through have everything as “recommended” – this doesn’t make it easy for students to know what is most important to read.</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45</a:t>
            </a:fld>
            <a:endParaRPr lang="en-GB"/>
          </a:p>
        </p:txBody>
      </p:sp>
    </p:spTree>
    <p:extLst>
      <p:ext uri="{BB962C8B-B14F-4D97-AF65-F5344CB8AC3E}">
        <p14:creationId xmlns:p14="http://schemas.microsoft.com/office/powerpoint/2010/main" xmlns="" val="229103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 Thornton awarded</a:t>
            </a:r>
            <a:r>
              <a:rPr lang="en-GB" baseline="0" dirty="0" smtClean="0"/>
              <a:t> prizes to lists from each school based on the following criteria:</a:t>
            </a:r>
            <a:endParaRPr lang="en-GB" dirty="0" smtClean="0"/>
          </a:p>
          <a:p>
            <a:r>
              <a:rPr lang="en-GB" dirty="0" smtClean="0"/>
              <a:t>•	student engagement - average no of lists/items views per student- additional weighting given to this criteria </a:t>
            </a:r>
          </a:p>
          <a:p>
            <a:r>
              <a:rPr lang="en-GB" dirty="0" smtClean="0"/>
              <a:t>•	how frequently updated </a:t>
            </a:r>
          </a:p>
          <a:p>
            <a:r>
              <a:rPr lang="en-GB" dirty="0" smtClean="0"/>
              <a:t>•	use of categories </a:t>
            </a:r>
          </a:p>
          <a:p>
            <a:r>
              <a:rPr lang="en-GB" dirty="0" smtClean="0"/>
              <a:t>•	use of sections </a:t>
            </a:r>
          </a:p>
          <a:p>
            <a:r>
              <a:rPr lang="en-GB" dirty="0" smtClean="0"/>
              <a:t>•	use of annotations   </a:t>
            </a:r>
          </a:p>
          <a:p>
            <a:r>
              <a:rPr lang="en-GB" dirty="0" smtClean="0"/>
              <a:t>•	mixture of books and articles </a:t>
            </a:r>
          </a:p>
          <a:p>
            <a:r>
              <a:rPr lang="en-GB" dirty="0" smtClean="0"/>
              <a:t>•	numbers of items without links </a:t>
            </a:r>
          </a:p>
          <a:p>
            <a:r>
              <a:rPr lang="en-GB" dirty="0" smtClean="0"/>
              <a:t>•	average publication year of books depending on subject</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49</a:t>
            </a:fld>
            <a:endParaRPr lang="en-GB"/>
          </a:p>
        </p:txBody>
      </p:sp>
    </p:spTree>
    <p:extLst>
      <p:ext uri="{BB962C8B-B14F-4D97-AF65-F5344CB8AC3E}">
        <p14:creationId xmlns:p14="http://schemas.microsoft.com/office/powerpoint/2010/main" xmlns="" val="128937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B2AE13A-6C26-49AB-AE88-B7CEEF4C09DE}"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Still frustrating that a lot of academics don’t use</a:t>
            </a:r>
            <a:r>
              <a:rPr lang="en-GB" baseline="0" dirty="0" smtClean="0"/>
              <a:t> these categories.  Very useful for international students.  Directs their reading.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local company comprising</a:t>
            </a:r>
            <a:r>
              <a:rPr lang="en-GB" baseline="0" dirty="0" smtClean="0"/>
              <a:t>  University of Huddersfield graduates </a:t>
            </a:r>
            <a:r>
              <a:rPr lang="en-GB" dirty="0" smtClean="0"/>
              <a:t>that had previously</a:t>
            </a:r>
            <a:r>
              <a:rPr lang="en-GB" baseline="0" dirty="0" smtClean="0"/>
              <a:t> been used by the SU</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24</a:t>
            </a:fld>
            <a:endParaRPr lang="en-GB"/>
          </a:p>
        </p:txBody>
      </p:sp>
    </p:spTree>
    <p:extLst>
      <p:ext uri="{BB962C8B-B14F-4D97-AF65-F5344CB8AC3E}">
        <p14:creationId xmlns:p14="http://schemas.microsoft.com/office/powerpoint/2010/main" xmlns="" val="327648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08F58B-8110-471A-8C39-32526D9BBCBE}" type="slidenum">
              <a:rPr lang="en-GB" smtClean="0"/>
              <a:pPr/>
              <a:t>32</a:t>
            </a:fld>
            <a:endParaRPr lang="en-GB"/>
          </a:p>
        </p:txBody>
      </p:sp>
    </p:spTree>
    <p:extLst>
      <p:ext uri="{BB962C8B-B14F-4D97-AF65-F5344CB8AC3E}">
        <p14:creationId xmlns:p14="http://schemas.microsoft.com/office/powerpoint/2010/main" xmlns="" val="255202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Focus group</a:t>
            </a:r>
            <a:r>
              <a:rPr lang="en-GB" baseline="0" dirty="0" smtClean="0"/>
              <a:t> took place in May 2014</a:t>
            </a:r>
            <a:endParaRPr lang="en-GB" dirty="0" smtClean="0"/>
          </a:p>
          <a:p>
            <a:pPr marL="171450" indent="-171450">
              <a:buFont typeface="Arial" panose="020B0604020202020204" pitchFamily="34" charset="0"/>
              <a:buChar char="•"/>
            </a:pPr>
            <a:r>
              <a:rPr lang="en-GB" dirty="0" smtClean="0"/>
              <a:t>Possible</a:t>
            </a:r>
            <a:r>
              <a:rPr lang="en-GB" baseline="0" dirty="0" smtClean="0"/>
              <a:t> bias – maybe students who choose to work in the library would tend to be more motivated to read and use their reading lists?  But we found that half of the students in the focus group had hardly or never used </a:t>
            </a:r>
            <a:r>
              <a:rPr lang="en-GB" baseline="0" dirty="0" err="1" smtClean="0"/>
              <a:t>MyReading</a:t>
            </a:r>
            <a:r>
              <a:rPr lang="en-GB" baseline="0" dirty="0" smtClean="0"/>
              <a:t>!</a:t>
            </a:r>
          </a:p>
          <a:p>
            <a:pPr marL="171450" indent="-171450">
              <a:buFont typeface="Arial" panose="020B0604020202020204" pitchFamily="34" charset="0"/>
              <a:buChar char="•"/>
            </a:pPr>
            <a:r>
              <a:rPr lang="en-GB" baseline="0" dirty="0" smtClean="0"/>
              <a:t>None of the students have to use or know about </a:t>
            </a:r>
            <a:r>
              <a:rPr lang="en-GB" baseline="0" dirty="0" err="1" smtClean="0"/>
              <a:t>MyReading</a:t>
            </a:r>
            <a:r>
              <a:rPr lang="en-GB" baseline="0" dirty="0" smtClean="0"/>
              <a:t> as part of their job.</a:t>
            </a:r>
          </a:p>
          <a:p>
            <a:pPr marL="171450" indent="-171450">
              <a:buFont typeface="Arial" panose="020B0604020202020204" pitchFamily="34" charset="0"/>
              <a:buChar char="•"/>
            </a:pPr>
            <a:r>
              <a:rPr lang="en-GB" baseline="0" dirty="0" smtClean="0"/>
              <a:t>We used an interview guide but digressed from it quite frequently to follow up on responses.</a:t>
            </a:r>
          </a:p>
          <a:p>
            <a:pPr marL="171450" indent="-171450">
              <a:buFont typeface="Arial" panose="020B0604020202020204" pitchFamily="34" charset="0"/>
              <a:buChar char="•"/>
            </a:pPr>
            <a:r>
              <a:rPr lang="en-GB" baseline="0" dirty="0" smtClean="0"/>
              <a:t>There were several important points regarding design and usability which the library will be using for further developments but I am focussing on the points which are relevant to lecturers for this session.</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33</a:t>
            </a:fld>
            <a:endParaRPr lang="en-GB"/>
          </a:p>
        </p:txBody>
      </p:sp>
    </p:spTree>
    <p:extLst>
      <p:ext uri="{BB962C8B-B14F-4D97-AF65-F5344CB8AC3E}">
        <p14:creationId xmlns:p14="http://schemas.microsoft.com/office/powerpoint/2010/main" xmlns="" val="361461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The focus group did highlight some points of less good practice but it was clear from discussions that those who use MyReading find it hugely beneficial and those who had given up on it were surprised when we demonstrated it to them and generally said they were keen to use it from now on.</a:t>
            </a:r>
          </a:p>
          <a:p>
            <a:pPr marL="171450" indent="-171450">
              <a:buFont typeface="Arial" panose="020B0604020202020204" pitchFamily="34" charset="0"/>
              <a:buChar char="•"/>
            </a:pPr>
            <a:r>
              <a:rPr lang="en-GB" baseline="0" dirty="0" smtClean="0"/>
              <a:t>A point of terminology – students don’t recognise the term MyReading at all, even though it appears on their reading lists!  They generally refer to it as “Reading lists on </a:t>
            </a:r>
            <a:r>
              <a:rPr lang="en-GB" baseline="0" dirty="0" err="1" smtClean="0"/>
              <a:t>UniLearn</a:t>
            </a:r>
            <a:r>
              <a:rPr lang="en-GB" baseline="0" dirty="0" smtClean="0"/>
              <a:t>”.  So the quotes I’m using from students don’t refer to </a:t>
            </a:r>
            <a:r>
              <a:rPr lang="en-GB" baseline="0" dirty="0" err="1" smtClean="0"/>
              <a:t>MyReading</a:t>
            </a:r>
            <a:r>
              <a:rPr lang="en-GB" baseline="0" dirty="0" smtClean="0"/>
              <a:t> at all.</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34</a:t>
            </a:fld>
            <a:endParaRPr lang="en-GB"/>
          </a:p>
        </p:txBody>
      </p:sp>
    </p:spTree>
    <p:extLst>
      <p:ext uri="{BB962C8B-B14F-4D97-AF65-F5344CB8AC3E}">
        <p14:creationId xmlns:p14="http://schemas.microsoft.com/office/powerpoint/2010/main" xmlns="" val="13529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one speaks for itself – if you are going to put time and energy into creating a list, it makes sense to promote it regularly too, not rely on students to remember where it is and why it’s important.</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35</a:t>
            </a:fld>
            <a:endParaRPr lang="en-GB"/>
          </a:p>
        </p:txBody>
      </p:sp>
    </p:spTree>
    <p:extLst>
      <p:ext uri="{BB962C8B-B14F-4D97-AF65-F5344CB8AC3E}">
        <p14:creationId xmlns:p14="http://schemas.microsoft.com/office/powerpoint/2010/main" xmlns="" val="176441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36</a:t>
            </a:fld>
            <a:endParaRPr lang="en-GB"/>
          </a:p>
        </p:txBody>
      </p:sp>
    </p:spTree>
    <p:extLst>
      <p:ext uri="{BB962C8B-B14F-4D97-AF65-F5344CB8AC3E}">
        <p14:creationId xmlns:p14="http://schemas.microsoft.com/office/powerpoint/2010/main" xmlns="" val="3330373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xmlns=""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xmlns=""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xmlns=""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xmlns=""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xmlns=""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xmlns=""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xmlns=""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xmlns=""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xmlns=""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xmlns=""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xmlns=""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xmlns=""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xmlns=""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xmlns=""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xmlns=""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xmlns=""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xmlns=""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xmlns=""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xmlns=""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xmlns=""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xmlns=""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xmlns=""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xmlns=""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xmlns=""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xmlns=""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xmlns=""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xmlns=""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xmlns=""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xmlns=""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xmlns=""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xmlns=""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xmlns=""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xmlns=""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xmlns=""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xmlns=""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xmlns=""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xmlns=""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xmlns=""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xmlns=""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xmlns=""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xmlns=""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xmlns=""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xmlns=""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xmlns=""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xmlns=""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xmlns=""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xmlns=""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xmlns=""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xmlns=""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xmlns=""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xmlns=""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xmlns=""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xmlns=""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xmlns=""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xmlns=""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xmlns=""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xmlns=""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xmlns=""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xmlns=""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xmlns=""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xmlns=""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xmlns=""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xmlns=""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xmlns=""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xmlns=""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xmlns=""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xmlns=""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xmlns=""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xmlns=""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xmlns=""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xmlns=""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xmlns=""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xmlns=""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xmlns=""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xmlns=""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xmlns=""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xmlns=""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xmlns=""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xmlns=""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xmlns=""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xmlns=""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xmlns=""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xmlns=""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xmlns=""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xmlns=""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xmlns=""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xmlns=""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xmlns=""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xmlns=""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xmlns=""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xmlns=""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xmlns=""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xmlns=""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xmlns=""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xmlns=""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xmlns=""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xmlns=""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xmlns=""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xmlns=""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xmlns=""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xmlns=""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xmlns=""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xmlns=""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xmlns=""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xmlns=""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xmlns=""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xmlns=""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xmlns=""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xmlns=""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xmlns=""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xmlns=""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xmlns=""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xmlns=""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xmlns=""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xmlns=""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xmlns=""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xmlns=""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xmlns=""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xmlns=""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xmlns=""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xmlns=""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xmlns=""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xmlns=""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xmlns=""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xmlns=""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xmlns=""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xmlns=""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xmlns=""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xmlns=""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xmlns=""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em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jpe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em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2.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em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2.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em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2.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1.png"/><Relationship Id="rId2" Type="http://schemas.openxmlformats.org/officeDocument/2006/relationships/slideLayout" Target="../slideLayouts/slideLayout46.xml"/><Relationship Id="rId16" Type="http://schemas.openxmlformats.org/officeDocument/2006/relationships/image" Target="../media/image10.em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jpe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2.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e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2.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0.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9.jpeg"/><Relationship Id="rId2" Type="http://schemas.openxmlformats.org/officeDocument/2006/relationships/slideLayout" Target="../slideLayouts/slideLayout90.xml"/><Relationship Id="rId16" Type="http://schemas.openxmlformats.org/officeDocument/2006/relationships/image" Target="../media/image8.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36296"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36296"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36296"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Uni of the year-Full.eps"/>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15" name="Picture 10"/>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QS_Stars_4Star_2014.png"/>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30" name="Picture 29"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xmlns="">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tretch>
            <a:fillRect/>
          </a:stretch>
        </p:blipFill>
        <p:spPr bwMode="auto">
          <a:xfrm>
            <a:off x="8225903" y="5877273"/>
            <a:ext cx="450553" cy="64807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tretch>
            <a:fillRect/>
          </a:stretch>
        </p:blipFill>
        <p:spPr bwMode="auto">
          <a:xfrm>
            <a:off x="7258985" y="5906590"/>
            <a:ext cx="625383" cy="625383"/>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5" descr="Uni of the year-Full.eps"/>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5650329" y="5919141"/>
            <a:ext cx="1225927" cy="608241"/>
          </a:xfrm>
          <a:prstGeom prst="rect">
            <a:avLst/>
          </a:prstGeom>
        </p:spPr>
      </p:pic>
      <p:pic>
        <p:nvPicPr>
          <p:cNvPr id="27" name="Picture 26" descr="QS_Stars_4Star_2014.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4176970" y="5877272"/>
            <a:ext cx="1187118" cy="677806"/>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hyperlink" Target="http://library.hud.ac.uk/blogs/projects/myreading/2011/09/30/idea2/" TargetMode="Externa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hyperlink" Target="http://library.hud.ac.uk/myreading" TargetMode="Externa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hyperlink" Target="http://youtu.be/2XPaGM6GeLI" TargetMode="External"/><Relationship Id="rId2" Type="http://schemas.openxmlformats.org/officeDocument/2006/relationships/notesSlide" Target="../notesSlides/notesSlide4.xml"/><Relationship Id="rId1" Type="http://schemas.openxmlformats.org/officeDocument/2006/relationships/slideLayout" Target="../slideLayouts/slideLayout85.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hyperlink" Target="http://youtu.be/2XPaGM6GeLI" TargetMode="External"/><Relationship Id="rId2" Type="http://schemas.openxmlformats.org/officeDocument/2006/relationships/notesSlide" Target="../notesSlides/notesSlide11.xml"/><Relationship Id="rId1" Type="http://schemas.openxmlformats.org/officeDocument/2006/relationships/slideLayout" Target="../slideLayouts/slideLayout79.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hyperlink" Target="http://ipark.hud.ac.uk/content/myreading" TargetMode="External"/><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hyperlink" Target="https://library3.hud.ac.uk/myreading/lists/modules/AHE3210" TargetMode="External"/><Relationship Id="rId2" Type="http://schemas.openxmlformats.org/officeDocument/2006/relationships/notesSlide" Target="../notesSlides/notesSlide19.xml"/><Relationship Id="rId1" Type="http://schemas.openxmlformats.org/officeDocument/2006/relationships/slideLayout" Target="../slideLayouts/slideLayout79.xml"/><Relationship Id="rId6" Type="http://schemas.openxmlformats.org/officeDocument/2006/relationships/image" Target="../media/image44.wmf"/><Relationship Id="rId5" Type="http://schemas.openxmlformats.org/officeDocument/2006/relationships/hyperlink" Target="https://library3.hud.ac.uk/myreading/lists/modules/BMA0070" TargetMode="External"/><Relationship Id="rId4" Type="http://schemas.openxmlformats.org/officeDocument/2006/relationships/hyperlink" Target="https://library3.hud.ac.uk/myreading/lists/modules/SIF201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hyperlink" Target="http://library.hud.ac.uk/blogs/projects/myreading" TargetMode="Externa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noFill/>
          <a:ln/>
        </p:spPr>
        <p:txBody>
          <a:bodyPr/>
          <a:lstStyle/>
          <a:p>
            <a:pPr algn="ctr"/>
            <a:r>
              <a:rPr lang="en-GB" b="1" dirty="0" smtClean="0"/>
              <a:t>MyReading: taking </a:t>
            </a:r>
            <a:r>
              <a:rPr lang="en-GB" b="1" dirty="0" smtClean="0"/>
              <a:t>students’</a:t>
            </a:r>
            <a:r>
              <a:rPr lang="en-GB" b="1" dirty="0" smtClean="0"/>
              <a:t> degrees </a:t>
            </a:r>
            <a:r>
              <a:rPr lang="en-GB" b="1" dirty="0" smtClean="0"/>
              <a:t>to the next level</a:t>
            </a:r>
            <a:endParaRPr lang="en-GB" dirty="0"/>
          </a:p>
        </p:txBody>
      </p:sp>
      <p:sp>
        <p:nvSpPr>
          <p:cNvPr id="2" name="Subtitle 1"/>
          <p:cNvSpPr>
            <a:spLocks noGrp="1"/>
          </p:cNvSpPr>
          <p:nvPr>
            <p:ph type="subTitle" idx="1"/>
          </p:nvPr>
        </p:nvSpPr>
        <p:spPr/>
        <p:txBody>
          <a:bodyPr/>
          <a:lstStyle/>
          <a:p>
            <a:r>
              <a:rPr lang="en-GB" dirty="0" smtClean="0">
                <a:solidFill>
                  <a:schemeClr val="bg1"/>
                </a:solidFill>
              </a:rPr>
              <a:t>Alison Sharman</a:t>
            </a:r>
          </a:p>
          <a:p>
            <a:r>
              <a:rPr lang="en-GB" dirty="0" smtClean="0">
                <a:solidFill>
                  <a:schemeClr val="bg1"/>
                </a:solidFill>
              </a:rPr>
              <a:t>Academic Librarian</a:t>
            </a:r>
          </a:p>
          <a:p>
            <a:r>
              <a:rPr lang="en-GB" dirty="0" smtClean="0">
                <a:solidFill>
                  <a:schemeClr val="bg1"/>
                </a:solidFill>
              </a:rPr>
              <a:t>University of Huddersfield</a:t>
            </a:r>
          </a:p>
          <a:p>
            <a:r>
              <a:rPr lang="en-GB" dirty="0">
                <a:solidFill>
                  <a:schemeClr val="bg1"/>
                </a:solidFill>
              </a:rPr>
              <a:t>@</a:t>
            </a:r>
            <a:r>
              <a:rPr lang="en-GB" dirty="0" err="1" smtClean="0">
                <a:solidFill>
                  <a:schemeClr val="bg1"/>
                </a:solidFill>
              </a:rPr>
              <a:t>asharman</a:t>
            </a:r>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900112"/>
          </a:xfrm>
        </p:spPr>
        <p:txBody>
          <a:bodyPr/>
          <a:lstStyle/>
          <a:p>
            <a:r>
              <a:rPr lang="en-GB" sz="4000" b="1" dirty="0" smtClean="0"/>
              <a:t>Technical team established</a:t>
            </a:r>
            <a:endParaRPr lang="en-GB" sz="4000" b="1" dirty="0"/>
          </a:p>
        </p:txBody>
      </p:sp>
      <p:sp>
        <p:nvSpPr>
          <p:cNvPr id="3" name="Content Placeholder 2"/>
          <p:cNvSpPr>
            <a:spLocks noGrp="1"/>
          </p:cNvSpPr>
          <p:nvPr>
            <p:ph idx="1"/>
          </p:nvPr>
        </p:nvSpPr>
        <p:spPr/>
        <p:txBody>
          <a:bodyPr/>
          <a:lstStyle/>
          <a:p>
            <a:r>
              <a:rPr lang="en-GB" dirty="0" smtClean="0"/>
              <a:t>Systems Manager</a:t>
            </a:r>
          </a:p>
          <a:p>
            <a:r>
              <a:rPr lang="en-GB" dirty="0" smtClean="0"/>
              <a:t>Representatives from Academic and Subject Librarians</a:t>
            </a:r>
          </a:p>
          <a:p>
            <a:r>
              <a:rPr lang="en-GB" dirty="0" smtClean="0"/>
              <a:t>Acquisitions staff</a:t>
            </a:r>
          </a:p>
          <a:p>
            <a:r>
              <a:rPr lang="en-GB" dirty="0" smtClean="0"/>
              <a:t>Librarian responsible for document delivery</a:t>
            </a:r>
          </a:p>
          <a:p>
            <a:r>
              <a:rPr lang="en-GB" dirty="0" smtClean="0"/>
              <a:t>Learning Technologist with responsibility for Blackboard</a:t>
            </a:r>
            <a:endParaRPr lang="en-GB" dirty="0"/>
          </a:p>
        </p:txBody>
      </p:sp>
    </p:spTree>
    <p:extLst>
      <p:ext uri="{BB962C8B-B14F-4D97-AF65-F5344CB8AC3E}">
        <p14:creationId xmlns:p14="http://schemas.microsoft.com/office/powerpoint/2010/main" xmlns="" val="36249186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258763"/>
            <a:ext cx="8229600" cy="900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chemeClr val="bg1"/>
                </a:solidFill>
                <a:effectLst/>
                <a:uLnTx/>
                <a:uFillTx/>
                <a:latin typeface="+mj-lt"/>
                <a:ea typeface="+mj-ea"/>
                <a:cs typeface="+mj-cs"/>
              </a:rPr>
              <a:t>Overall Project Goal </a:t>
            </a:r>
            <a:endParaRPr kumimoji="0" lang="en-GB" sz="4400" b="1" i="0" u="none" strike="noStrike" kern="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noChangeArrowheads="1"/>
          </p:cNvSpPr>
          <p:nvPr/>
        </p:nvSpPr>
        <p:spPr>
          <a:xfrm>
            <a:off x="412750" y="2205038"/>
            <a:ext cx="8229600" cy="359886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3200" b="0" i="0" u="none" strike="noStrike" kern="0" cap="none" spc="0" normalizeH="0" baseline="0" noProof="0" dirty="0" smtClean="0">
              <a:ln>
                <a:noFill/>
              </a:ln>
              <a:solidFill>
                <a:srgbClr val="003772"/>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	</a:t>
            </a:r>
            <a:r>
              <a:rPr kumimoji="0" lang="en-GB" sz="3200" b="1" i="0" u="none" strike="noStrike" kern="0" cap="none" spc="0" normalizeH="0" baseline="0" noProof="0" dirty="0" smtClean="0">
                <a:ln>
                  <a:noFill/>
                </a:ln>
                <a:solidFill>
                  <a:srgbClr val="003772"/>
                </a:solidFill>
                <a:effectLst/>
                <a:uLnTx/>
                <a:uFillTx/>
                <a:latin typeface="+mn-lt"/>
                <a:ea typeface="+mn-ea"/>
                <a:cs typeface="+mn-cs"/>
              </a:rPr>
              <a:t>Ensure the provision of reading lists is a managed, positive experience for students</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3200" b="1" i="0" u="none" strike="noStrike" kern="0" cap="none" spc="0" normalizeH="0" baseline="0" noProof="0" dirty="0" smtClean="0">
                <a:ln>
                  <a:noFill/>
                </a:ln>
                <a:solidFill>
                  <a:srgbClr val="003772"/>
                </a:solidFill>
                <a:effectLst/>
                <a:uLnTx/>
                <a:uFillTx/>
                <a:latin typeface="+mn-lt"/>
                <a:ea typeface="+mn-ea"/>
                <a:cs typeface="+mn-cs"/>
              </a:rPr>
              <a:t>   </a:t>
            </a:r>
            <a:endParaRPr kumimoji="0" lang="en-GB" sz="3200" b="1" i="0" u="none" strike="noStrike" kern="0" cap="none" spc="0" normalizeH="0" baseline="0" noProof="0" dirty="0">
              <a:ln>
                <a:noFill/>
              </a:ln>
              <a:solidFill>
                <a:srgbClr val="003772"/>
              </a:solidFill>
              <a:effectLst/>
              <a:uLnTx/>
              <a:uFillTx/>
              <a:latin typeface="+mn-lt"/>
              <a:ea typeface="+mn-ea"/>
              <a:cs typeface="+mn-cs"/>
            </a:endParaRPr>
          </a:p>
        </p:txBody>
      </p:sp>
    </p:spTree>
    <p:extLst>
      <p:ext uri="{BB962C8B-B14F-4D97-AF65-F5344CB8AC3E}">
        <p14:creationId xmlns:p14="http://schemas.microsoft.com/office/powerpoint/2010/main" xmlns="" val="3102397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t>Academic consultation </a:t>
            </a:r>
            <a:endParaRPr lang="en-GB" sz="4400" b="1" dirty="0"/>
          </a:p>
        </p:txBody>
      </p:sp>
      <p:sp>
        <p:nvSpPr>
          <p:cNvPr id="3" name="Content Placeholder 2"/>
          <p:cNvSpPr>
            <a:spLocks noGrp="1"/>
          </p:cNvSpPr>
          <p:nvPr>
            <p:ph idx="1"/>
          </p:nvPr>
        </p:nvSpPr>
        <p:spPr/>
        <p:txBody>
          <a:bodyPr/>
          <a:lstStyle/>
          <a:p>
            <a:pPr marL="0" indent="0">
              <a:buNone/>
            </a:pPr>
            <a:r>
              <a:rPr lang="en-GB" sz="2600" dirty="0" smtClean="0"/>
              <a:t>Academic consultation vital to success of project</a:t>
            </a:r>
          </a:p>
          <a:p>
            <a:pPr lvl="1">
              <a:buFont typeface="Wingdings" panose="05000000000000000000" pitchFamily="2" charset="2"/>
              <a:buChar char="§"/>
            </a:pPr>
            <a:r>
              <a:rPr lang="en-GB" sz="2600" dirty="0" smtClean="0"/>
              <a:t>Focus groups with academics</a:t>
            </a:r>
          </a:p>
          <a:p>
            <a:pPr lvl="1">
              <a:buFont typeface="Wingdings" panose="05000000000000000000" pitchFamily="2" charset="2"/>
              <a:buChar char="§"/>
            </a:pPr>
            <a:r>
              <a:rPr lang="en-GB" sz="2600" dirty="0" smtClean="0"/>
              <a:t>Online survey for collection and analysis of comments</a:t>
            </a:r>
          </a:p>
          <a:p>
            <a:pPr lvl="1">
              <a:buFont typeface="Wingdings" panose="05000000000000000000" pitchFamily="2" charset="2"/>
              <a:buChar char="§"/>
            </a:pPr>
            <a:r>
              <a:rPr lang="en-GB" sz="2600" dirty="0" smtClean="0"/>
              <a:t>Presentations in university departments</a:t>
            </a:r>
          </a:p>
          <a:p>
            <a:pPr lvl="1">
              <a:buFont typeface="Wingdings" panose="05000000000000000000" pitchFamily="2" charset="2"/>
              <a:buChar char="§"/>
            </a:pPr>
            <a:r>
              <a:rPr lang="en-GB" sz="2600" dirty="0" smtClean="0"/>
              <a:t>Project blog to collect feedback</a:t>
            </a:r>
          </a:p>
          <a:p>
            <a:pPr lvl="1">
              <a:buFont typeface="Wingdings" panose="05000000000000000000" pitchFamily="2" charset="2"/>
              <a:buChar char="§"/>
            </a:pPr>
            <a:r>
              <a:rPr lang="en-GB" sz="2600" dirty="0" smtClean="0">
                <a:hlinkClick r:id="rId2"/>
              </a:rPr>
              <a:t>Online voting system to prioritise developments</a:t>
            </a:r>
            <a:endParaRPr lang="en-GB" sz="2600" dirty="0"/>
          </a:p>
        </p:txBody>
      </p:sp>
    </p:spTree>
    <p:extLst>
      <p:ext uri="{BB962C8B-B14F-4D97-AF65-F5344CB8AC3E}">
        <p14:creationId xmlns:p14="http://schemas.microsoft.com/office/powerpoint/2010/main" xmlns="" val="3902326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Integration with Blackboard</a:t>
            </a:r>
            <a:endParaRPr lang="en-GB" sz="3600" b="1" dirty="0"/>
          </a:p>
        </p:txBody>
      </p:sp>
      <p:sp>
        <p:nvSpPr>
          <p:cNvPr id="3" name="Content Placeholder 2"/>
          <p:cNvSpPr>
            <a:spLocks noGrp="1"/>
          </p:cNvSpPr>
          <p:nvPr>
            <p:ph idx="1"/>
          </p:nvPr>
        </p:nvSpPr>
        <p:spPr>
          <a:xfrm>
            <a:off x="428596" y="2071678"/>
            <a:ext cx="8229600" cy="3598862"/>
          </a:xfrm>
        </p:spPr>
        <p:txBody>
          <a:bodyPr/>
          <a:lstStyle/>
          <a:p>
            <a:r>
              <a:rPr lang="en-GB" sz="2800" dirty="0" err="1" smtClean="0"/>
              <a:t>MyReading</a:t>
            </a:r>
            <a:r>
              <a:rPr lang="en-GB" sz="2800" dirty="0" smtClean="0"/>
              <a:t> went live in Blackboard at the start of the academic year 2011/2012</a:t>
            </a:r>
            <a:br>
              <a:rPr lang="en-GB" sz="2800" dirty="0" smtClean="0"/>
            </a:br>
            <a:endParaRPr lang="en-GB" sz="2800" dirty="0" smtClean="0"/>
          </a:p>
          <a:p>
            <a:r>
              <a:rPr lang="en-GB" sz="2800" dirty="0" smtClean="0"/>
              <a:t>Reading list button on </a:t>
            </a:r>
            <a:r>
              <a:rPr lang="en-GB" sz="2800" dirty="0" smtClean="0"/>
              <a:t>every </a:t>
            </a:r>
            <a:r>
              <a:rPr lang="en-GB" sz="2800" dirty="0" smtClean="0"/>
              <a:t>module noticeboard</a:t>
            </a:r>
            <a:br>
              <a:rPr lang="en-GB" sz="2800" dirty="0" smtClean="0"/>
            </a:br>
            <a:endParaRPr lang="en-GB" sz="2800" dirty="0" smtClean="0"/>
          </a:p>
          <a:p>
            <a:r>
              <a:rPr lang="en-GB" sz="2800" dirty="0"/>
              <a:t>L</a:t>
            </a:r>
            <a:r>
              <a:rPr lang="en-GB" sz="2800" dirty="0" smtClean="0"/>
              <a:t>ists submitted before July 2011 were added to the software by library staff</a:t>
            </a:r>
            <a:endParaRPr lang="en-GB" sz="2800" dirty="0"/>
          </a:p>
        </p:txBody>
      </p:sp>
    </p:spTree>
    <p:extLst>
      <p:ext uri="{BB962C8B-B14F-4D97-AF65-F5344CB8AC3E}">
        <p14:creationId xmlns:p14="http://schemas.microsoft.com/office/powerpoint/2010/main" xmlns="" val="1698800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smtClean="0"/>
              <a:t>Reading list policy produced</a:t>
            </a:r>
            <a:endParaRPr lang="en-GB" sz="3600" b="1" dirty="0"/>
          </a:p>
        </p:txBody>
      </p:sp>
      <p:sp>
        <p:nvSpPr>
          <p:cNvPr id="5" name="Content Placeholder 4"/>
          <p:cNvSpPr>
            <a:spLocks noGrp="1"/>
          </p:cNvSpPr>
          <p:nvPr>
            <p:ph idx="1"/>
          </p:nvPr>
        </p:nvSpPr>
        <p:spPr>
          <a:xfrm>
            <a:off x="395536" y="1916832"/>
            <a:ext cx="8229600" cy="3598862"/>
          </a:xfrm>
        </p:spPr>
        <p:txBody>
          <a:bodyPr/>
          <a:lstStyle/>
          <a:p>
            <a:r>
              <a:rPr lang="en-GB" dirty="0" smtClean="0"/>
              <a:t>Set out the </a:t>
            </a:r>
          </a:p>
          <a:p>
            <a:pPr lvl="1"/>
            <a:r>
              <a:rPr lang="en-GB" dirty="0" smtClean="0"/>
              <a:t>Purpose: coherent integrated approach to the communication of required reading between academics and students and that the library is able to meet student expectations for adequate resource provision</a:t>
            </a:r>
          </a:p>
          <a:p>
            <a:pPr lvl="1"/>
            <a:r>
              <a:rPr lang="en-GB" dirty="0" smtClean="0"/>
              <a:t>Scope: clearly outlines what titles the students are expected to buy and what will be stocked by the library </a:t>
            </a:r>
          </a:p>
          <a:p>
            <a:pPr lvl="1"/>
            <a:r>
              <a:rPr lang="en-GB" dirty="0" smtClean="0"/>
              <a:t>Responsible authorities</a:t>
            </a:r>
          </a:p>
          <a:p>
            <a:pPr lvl="1"/>
            <a:r>
              <a:rPr lang="en-GB" dirty="0" smtClean="0"/>
              <a:t>Policy statements: what both academics and students can expect</a:t>
            </a:r>
          </a:p>
          <a:p>
            <a:pPr lvl="1"/>
            <a:r>
              <a:rPr lang="en-GB" dirty="0" smtClean="0"/>
              <a:t>Monitoring</a:t>
            </a:r>
          </a:p>
          <a:p>
            <a:pPr marL="0" indent="0">
              <a:buNone/>
            </a:pPr>
            <a:endParaRPr lang="en-GB" dirty="0"/>
          </a:p>
        </p:txBody>
      </p:sp>
    </p:spTree>
    <p:extLst>
      <p:ext uri="{BB962C8B-B14F-4D97-AF65-F5344CB8AC3E}">
        <p14:creationId xmlns:p14="http://schemas.microsoft.com/office/powerpoint/2010/main" xmlns="" val="145484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Reading list policy produced</a:t>
            </a:r>
            <a:endParaRPr lang="en-GB" b="1" dirty="0"/>
          </a:p>
        </p:txBody>
      </p:sp>
      <p:sp>
        <p:nvSpPr>
          <p:cNvPr id="5" name="Content Placeholder 4"/>
          <p:cNvSpPr>
            <a:spLocks noGrp="1"/>
          </p:cNvSpPr>
          <p:nvPr>
            <p:ph idx="1"/>
          </p:nvPr>
        </p:nvSpPr>
        <p:spPr/>
        <p:txBody>
          <a:bodyPr/>
          <a:lstStyle/>
          <a:p>
            <a:pPr lvl="0"/>
            <a:r>
              <a:rPr lang="en-GB" b="1" dirty="0"/>
              <a:t>Essential</a:t>
            </a:r>
            <a:r>
              <a:rPr lang="en-GB" dirty="0"/>
              <a:t>: </a:t>
            </a:r>
            <a:r>
              <a:rPr lang="en-GB" dirty="0" smtClean="0"/>
              <a:t>you </a:t>
            </a:r>
            <a:r>
              <a:rPr lang="en-GB" dirty="0"/>
              <a:t>must read/view </a:t>
            </a:r>
            <a:r>
              <a:rPr lang="en-GB" dirty="0" smtClean="0"/>
              <a:t>this</a:t>
            </a:r>
            <a:endParaRPr lang="en-GB" dirty="0"/>
          </a:p>
          <a:p>
            <a:pPr lvl="0"/>
            <a:r>
              <a:rPr lang="en-GB" b="1" dirty="0"/>
              <a:t>Recommended</a:t>
            </a:r>
            <a:r>
              <a:rPr lang="en-GB" dirty="0"/>
              <a:t>: </a:t>
            </a:r>
            <a:r>
              <a:rPr lang="en-GB" dirty="0" smtClean="0"/>
              <a:t>you </a:t>
            </a:r>
            <a:r>
              <a:rPr lang="en-GB" dirty="0"/>
              <a:t>are advised to </a:t>
            </a:r>
            <a:r>
              <a:rPr lang="en-GB" dirty="0" smtClean="0"/>
              <a:t>read </a:t>
            </a:r>
            <a:r>
              <a:rPr lang="en-GB" dirty="0" smtClean="0"/>
              <a:t>this</a:t>
            </a:r>
            <a:endParaRPr lang="en-GB" dirty="0"/>
          </a:p>
          <a:p>
            <a:pPr lvl="0"/>
            <a:r>
              <a:rPr lang="en-GB" b="1" dirty="0"/>
              <a:t>Background</a:t>
            </a:r>
            <a:r>
              <a:rPr lang="en-GB" dirty="0"/>
              <a:t>: </a:t>
            </a:r>
            <a:r>
              <a:rPr lang="en-GB" dirty="0" smtClean="0"/>
              <a:t>this </a:t>
            </a:r>
            <a:r>
              <a:rPr lang="en-GB" dirty="0"/>
              <a:t>will help you to broaden and deepen your understanding of this </a:t>
            </a:r>
            <a:r>
              <a:rPr lang="en-GB" dirty="0" smtClean="0"/>
              <a:t>subject</a:t>
            </a:r>
            <a:endParaRPr lang="en-GB" dirty="0"/>
          </a:p>
          <a:p>
            <a:pPr lvl="0"/>
            <a:r>
              <a:rPr lang="en-GB" b="1" dirty="0"/>
              <a:t>Recommended for Purchase</a:t>
            </a:r>
            <a:r>
              <a:rPr lang="en-GB" dirty="0"/>
              <a:t>: </a:t>
            </a:r>
            <a:r>
              <a:rPr lang="en-GB" dirty="0" smtClean="0"/>
              <a:t>This </a:t>
            </a:r>
            <a:r>
              <a:rPr lang="en-GB" dirty="0"/>
              <a:t>is an essential item </a:t>
            </a:r>
            <a:r>
              <a:rPr lang="en-GB" dirty="0" smtClean="0"/>
              <a:t>and you </a:t>
            </a:r>
            <a:r>
              <a:rPr lang="en-GB" dirty="0"/>
              <a:t>will need to use </a:t>
            </a:r>
            <a:r>
              <a:rPr lang="en-GB" dirty="0" smtClean="0"/>
              <a:t>this extensively throughout the </a:t>
            </a:r>
            <a:r>
              <a:rPr lang="en-GB" dirty="0" smtClean="0"/>
              <a:t>module</a:t>
            </a:r>
            <a:endParaRPr lang="en-GB" dirty="0"/>
          </a:p>
          <a:p>
            <a:endParaRPr lang="en-GB" dirty="0"/>
          </a:p>
        </p:txBody>
      </p:sp>
    </p:spTree>
    <p:extLst>
      <p:ext uri="{BB962C8B-B14F-4D97-AF65-F5344CB8AC3E}">
        <p14:creationId xmlns:p14="http://schemas.microsoft.com/office/powerpoint/2010/main" xmlns="" val="2405290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So what does it look like?</a:t>
            </a:r>
            <a:endParaRPr lang="en-GB" sz="36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59632" y="1124744"/>
            <a:ext cx="6220995" cy="5248139"/>
          </a:xfrm>
        </p:spPr>
      </p:pic>
    </p:spTree>
    <p:extLst>
      <p:ext uri="{BB962C8B-B14F-4D97-AF65-F5344CB8AC3E}">
        <p14:creationId xmlns:p14="http://schemas.microsoft.com/office/powerpoint/2010/main" xmlns="" val="10376893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5" y="276282"/>
            <a:ext cx="7488832" cy="6574890"/>
          </a:xfrm>
        </p:spPr>
      </p:pic>
    </p:spTree>
    <p:extLst>
      <p:ext uri="{BB962C8B-B14F-4D97-AF65-F5344CB8AC3E}">
        <p14:creationId xmlns:p14="http://schemas.microsoft.com/office/powerpoint/2010/main" xmlns="" val="97896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476672"/>
            <a:ext cx="8513942" cy="5256584"/>
          </a:xfrm>
        </p:spPr>
      </p:pic>
    </p:spTree>
    <p:extLst>
      <p:ext uri="{BB962C8B-B14F-4D97-AF65-F5344CB8AC3E}">
        <p14:creationId xmlns:p14="http://schemas.microsoft.com/office/powerpoint/2010/main" xmlns="" val="779285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2032" y="332656"/>
            <a:ext cx="7236312" cy="5471244"/>
          </a:xfrm>
        </p:spPr>
      </p:pic>
    </p:spTree>
    <p:extLst>
      <p:ext uri="{BB962C8B-B14F-4D97-AF65-F5344CB8AC3E}">
        <p14:creationId xmlns:p14="http://schemas.microsoft.com/office/powerpoint/2010/main" xmlns="" val="61588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900112"/>
          </a:xfrm>
        </p:spPr>
        <p:txBody>
          <a:bodyPr/>
          <a:lstStyle/>
          <a:p>
            <a:r>
              <a:rPr lang="en-GB" sz="5400" b="1" dirty="0" smtClean="0"/>
              <a:t>My talk</a:t>
            </a:r>
            <a:endParaRPr lang="en-GB" sz="5400" b="1" dirty="0"/>
          </a:p>
        </p:txBody>
      </p:sp>
      <p:sp>
        <p:nvSpPr>
          <p:cNvPr id="3" name="Content Placeholder 2"/>
          <p:cNvSpPr>
            <a:spLocks noGrp="1"/>
          </p:cNvSpPr>
          <p:nvPr>
            <p:ph idx="1"/>
          </p:nvPr>
        </p:nvSpPr>
        <p:spPr/>
        <p:txBody>
          <a:bodyPr/>
          <a:lstStyle/>
          <a:p>
            <a:r>
              <a:rPr lang="en-GB" dirty="0" smtClean="0"/>
              <a:t>This talk will outline</a:t>
            </a:r>
          </a:p>
          <a:p>
            <a:pPr lvl="1"/>
            <a:r>
              <a:rPr lang="en-GB" sz="2400" dirty="0" smtClean="0"/>
              <a:t>Why reading list software was developed at the </a:t>
            </a:r>
            <a:r>
              <a:rPr lang="en-GB" sz="2400" dirty="0" err="1" smtClean="0"/>
              <a:t>UoH</a:t>
            </a:r>
            <a:endParaRPr lang="en-GB" sz="2400" dirty="0" smtClean="0"/>
          </a:p>
          <a:p>
            <a:pPr lvl="1"/>
            <a:r>
              <a:rPr lang="en-GB" sz="2400" dirty="0" smtClean="0"/>
              <a:t>Why we decided to create an in-house system</a:t>
            </a:r>
          </a:p>
          <a:p>
            <a:pPr lvl="1"/>
            <a:r>
              <a:rPr lang="en-GB" sz="2400" dirty="0" smtClean="0"/>
              <a:t>The many features of the software</a:t>
            </a:r>
          </a:p>
          <a:p>
            <a:pPr lvl="1"/>
            <a:r>
              <a:rPr lang="en-GB" sz="2400" dirty="0" smtClean="0"/>
              <a:t>How we sought buy-in from the academics</a:t>
            </a:r>
          </a:p>
          <a:p>
            <a:pPr lvl="1"/>
            <a:r>
              <a:rPr lang="en-GB" sz="2400" dirty="0" smtClean="0"/>
              <a:t>The recent </a:t>
            </a:r>
            <a:r>
              <a:rPr lang="en-GB" sz="2400" dirty="0" smtClean="0"/>
              <a:t>marketing campaign aimed at students</a:t>
            </a:r>
            <a:endParaRPr lang="en-GB" sz="2400" dirty="0" smtClean="0"/>
          </a:p>
          <a:p>
            <a:pPr lvl="1"/>
            <a:r>
              <a:rPr lang="en-GB" sz="2400" dirty="0" smtClean="0"/>
              <a:t>What students really think of their reading lists!</a:t>
            </a:r>
            <a:endParaRPr lang="en-GB" sz="2400" dirty="0"/>
          </a:p>
        </p:txBody>
      </p:sp>
    </p:spTree>
    <p:extLst>
      <p:ext uri="{BB962C8B-B14F-4D97-AF65-F5344CB8AC3E}">
        <p14:creationId xmlns:p14="http://schemas.microsoft.com/office/powerpoint/2010/main" xmlns="" val="69018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715" r="55943" b="45828"/>
          <a:stretch/>
        </p:blipFill>
        <p:spPr bwMode="auto">
          <a:xfrm>
            <a:off x="467544" y="1340768"/>
            <a:ext cx="8057072" cy="4779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sz="3600" b="1" dirty="0" smtClean="0"/>
              <a:t>More options for academics</a:t>
            </a:r>
            <a:endParaRPr lang="en-GB" sz="3600" b="1" dirty="0"/>
          </a:p>
        </p:txBody>
      </p:sp>
    </p:spTree>
    <p:extLst>
      <p:ext uri="{BB962C8B-B14F-4D97-AF65-F5344CB8AC3E}">
        <p14:creationId xmlns:p14="http://schemas.microsoft.com/office/powerpoint/2010/main" xmlns="" val="3581952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8743" y="339552"/>
            <a:ext cx="6781529" cy="5464348"/>
          </a:xfrm>
        </p:spPr>
      </p:pic>
    </p:spTree>
    <p:extLst>
      <p:ext uri="{BB962C8B-B14F-4D97-AF65-F5344CB8AC3E}">
        <p14:creationId xmlns:p14="http://schemas.microsoft.com/office/powerpoint/2010/main" xmlns="" val="3774349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Items added</a:t>
            </a:r>
            <a:endParaRPr lang="en-GB"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357" y="2060848"/>
            <a:ext cx="8814803" cy="2664296"/>
          </a:xfrm>
        </p:spPr>
      </p:pic>
    </p:spTree>
    <p:extLst>
      <p:ext uri="{BB962C8B-B14F-4D97-AF65-F5344CB8AC3E}">
        <p14:creationId xmlns:p14="http://schemas.microsoft.com/office/powerpoint/2010/main" xmlns="" val="920292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smtClean="0"/>
              <a:t>Current Usage</a:t>
            </a:r>
            <a:endParaRPr lang="en-GB" sz="4400" b="1" dirty="0"/>
          </a:p>
        </p:txBody>
      </p:sp>
      <p:sp>
        <p:nvSpPr>
          <p:cNvPr id="3" name="Content Placeholder 2"/>
          <p:cNvSpPr>
            <a:spLocks noGrp="1"/>
          </p:cNvSpPr>
          <p:nvPr>
            <p:ph idx="1"/>
          </p:nvPr>
        </p:nvSpPr>
        <p:spPr/>
        <p:txBody>
          <a:bodyPr/>
          <a:lstStyle/>
          <a:p>
            <a:pPr algn="ctr">
              <a:buNone/>
            </a:pPr>
            <a:r>
              <a:rPr lang="en-GB" b="1" dirty="0" smtClean="0">
                <a:solidFill>
                  <a:schemeClr val="bg1"/>
                </a:solidFill>
              </a:rPr>
              <a:t>For the latest stats, go to:</a:t>
            </a:r>
          </a:p>
          <a:p>
            <a:pPr algn="ctr">
              <a:buNone/>
            </a:pPr>
            <a:r>
              <a:rPr lang="en-GB" dirty="0" smtClean="0">
                <a:solidFill>
                  <a:schemeClr val="bg1"/>
                </a:solidFill>
                <a:hlinkClick r:id="rId2"/>
              </a:rPr>
              <a:t>http://library.hud.ac.uk/myreading</a:t>
            </a:r>
            <a:endParaRPr lang="en-GB" dirty="0" smtClean="0">
              <a:solidFill>
                <a:schemeClr val="bg1"/>
              </a:solidFill>
            </a:endParaRPr>
          </a:p>
          <a:p>
            <a:pPr>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842992" cy="1162050"/>
          </a:xfrm>
        </p:spPr>
        <p:txBody>
          <a:bodyPr/>
          <a:lstStyle/>
          <a:p>
            <a:r>
              <a:rPr lang="en-GB" sz="4000" dirty="0" smtClean="0"/>
              <a:t>Marketing to students</a:t>
            </a:r>
            <a:endParaRPr lang="en-GB" sz="4000" dirty="0"/>
          </a:p>
        </p:txBody>
      </p:sp>
      <p:sp>
        <p:nvSpPr>
          <p:cNvPr id="3" name="Content Placeholder 2"/>
          <p:cNvSpPr>
            <a:spLocks noGrp="1"/>
          </p:cNvSpPr>
          <p:nvPr>
            <p:ph idx="1"/>
          </p:nvPr>
        </p:nvSpPr>
        <p:spPr>
          <a:xfrm>
            <a:off x="4211960" y="1844824"/>
            <a:ext cx="4920329" cy="4369733"/>
          </a:xfrm>
        </p:spPr>
        <p:txBody>
          <a:bodyPr/>
          <a:lstStyle/>
          <a:p>
            <a:pPr marL="0" lvl="1" indent="0">
              <a:buNone/>
            </a:pPr>
            <a:r>
              <a:rPr lang="en-GB" dirty="0" smtClean="0"/>
              <a:t>In collaboration with Fifth Planet Productions, an </a:t>
            </a:r>
            <a:r>
              <a:rPr lang="en-GB" dirty="0" smtClean="0">
                <a:hlinkClick r:id="rId3"/>
              </a:rPr>
              <a:t>animation</a:t>
            </a:r>
            <a:r>
              <a:rPr lang="en-GB" dirty="0" smtClean="0"/>
              <a:t> was produced</a:t>
            </a:r>
            <a:br>
              <a:rPr lang="en-GB" dirty="0" smtClean="0"/>
            </a:br>
            <a:endParaRPr lang="en-GB" dirty="0" smtClean="0"/>
          </a:p>
          <a:p>
            <a:pPr marL="0" lvl="1" indent="0">
              <a:buNone/>
            </a:pPr>
            <a:r>
              <a:rPr lang="en-GB" dirty="0" smtClean="0"/>
              <a:t>Graphics used to produce posters/flyers</a:t>
            </a:r>
            <a:br>
              <a:rPr lang="en-GB" dirty="0" smtClean="0"/>
            </a:br>
            <a:endParaRPr lang="en-GB" dirty="0" smtClean="0"/>
          </a:p>
          <a:p>
            <a:pPr marL="0" lvl="1" indent="0">
              <a:buNone/>
            </a:pPr>
            <a:r>
              <a:rPr lang="en-GB" dirty="0" smtClean="0"/>
              <a:t>Pencil: Reading lists – take your degree to the next level</a:t>
            </a:r>
            <a:r>
              <a:rPr lang="en-GB" sz="2400" dirty="0" smtClean="0"/>
              <a:t/>
            </a:r>
            <a:br>
              <a:rPr lang="en-GB" sz="2400" dirty="0" smtClean="0"/>
            </a:br>
            <a:endParaRPr lang="en-GB" sz="2400" dirty="0" smtClean="0"/>
          </a:p>
          <a:p>
            <a:pPr marL="342900" lvl="1" indent="-342900">
              <a:buFontTx/>
              <a:buChar char="•"/>
            </a:pPr>
            <a:endParaRPr lang="en-GB"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060847"/>
            <a:ext cx="2513362" cy="3574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67744" y="2564904"/>
            <a:ext cx="1848133" cy="40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1312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9752" y="116633"/>
            <a:ext cx="4553680" cy="6446118"/>
          </a:xfrm>
          <a:prstGeom prst="rect">
            <a:avLst/>
          </a:prstGeom>
        </p:spPr>
      </p:pic>
    </p:spTree>
    <p:extLst>
      <p:ext uri="{BB962C8B-B14F-4D97-AF65-F5344CB8AC3E}">
        <p14:creationId xmlns:p14="http://schemas.microsoft.com/office/powerpoint/2010/main" xmlns="" val="3832952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276872"/>
            <a:ext cx="8678487" cy="3048426"/>
          </a:xfrm>
          <a:prstGeom prst="rect">
            <a:avLst/>
          </a:prstGeom>
        </p:spPr>
      </p:pic>
    </p:spTree>
    <p:extLst>
      <p:ext uri="{BB962C8B-B14F-4D97-AF65-F5344CB8AC3E}">
        <p14:creationId xmlns:p14="http://schemas.microsoft.com/office/powerpoint/2010/main" xmlns="" val="3090492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046" y="1900024"/>
            <a:ext cx="8649908" cy="3057952"/>
          </a:xfrm>
          <a:prstGeom prst="rect">
            <a:avLst/>
          </a:prstGeom>
        </p:spPr>
      </p:pic>
    </p:spTree>
    <p:extLst>
      <p:ext uri="{BB962C8B-B14F-4D97-AF65-F5344CB8AC3E}">
        <p14:creationId xmlns:p14="http://schemas.microsoft.com/office/powerpoint/2010/main" xmlns="" val="387217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800" b="1" dirty="0" smtClean="0"/>
              <a:t>Marketing to academics</a:t>
            </a:r>
            <a:endParaRPr lang="en-GB" sz="4800" b="1" dirty="0"/>
          </a:p>
        </p:txBody>
      </p:sp>
    </p:spTree>
    <p:extLst>
      <p:ext uri="{BB962C8B-B14F-4D97-AF65-F5344CB8AC3E}">
        <p14:creationId xmlns:p14="http://schemas.microsoft.com/office/powerpoint/2010/main" xmlns="" val="4088572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Postcard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1680" y="1784839"/>
            <a:ext cx="5722642" cy="4080803"/>
          </a:xfrm>
          <a:prstGeom prst="rect">
            <a:avLst/>
          </a:prstGeom>
        </p:spPr>
      </p:pic>
    </p:spTree>
    <p:extLst>
      <p:ext uri="{BB962C8B-B14F-4D97-AF65-F5344CB8AC3E}">
        <p14:creationId xmlns:p14="http://schemas.microsoft.com/office/powerpoint/2010/main" xmlns="" val="110328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258763"/>
            <a:ext cx="8229600" cy="900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1" i="0" u="none" strike="noStrike" kern="0" cap="none" spc="0" normalizeH="0" baseline="0" noProof="0" dirty="0" smtClean="0">
                <a:ln>
                  <a:noFill/>
                </a:ln>
                <a:solidFill>
                  <a:schemeClr val="bg1"/>
                </a:solidFill>
                <a:effectLst/>
                <a:uLnTx/>
                <a:uFillTx/>
                <a:latin typeface="+mj-lt"/>
                <a:ea typeface="+mj-ea"/>
                <a:cs typeface="+mj-cs"/>
              </a:rPr>
              <a:t>Background</a:t>
            </a:r>
            <a:r>
              <a:rPr kumimoji="0" lang="en-GB" sz="3100" b="1" i="0" u="none" strike="noStrike" kern="0" cap="none" spc="0" normalizeH="0" baseline="0" noProof="0" dirty="0" smtClean="0">
                <a:ln>
                  <a:noFill/>
                </a:ln>
                <a:solidFill>
                  <a:schemeClr val="bg1"/>
                </a:solidFill>
                <a:effectLst/>
                <a:uLnTx/>
                <a:uFillTx/>
                <a:latin typeface="+mj-lt"/>
                <a:ea typeface="+mj-ea"/>
                <a:cs typeface="+mj-cs"/>
              </a:rPr>
              <a:t> </a:t>
            </a:r>
            <a:endParaRPr kumimoji="0" lang="en-GB" sz="3100" b="1" i="0" u="none" strike="noStrike" kern="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noChangeArrowheads="1"/>
          </p:cNvSpPr>
          <p:nvPr/>
        </p:nvSpPr>
        <p:spPr>
          <a:xfrm>
            <a:off x="412750" y="2205038"/>
            <a:ext cx="8229600" cy="3598862"/>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Teaching and Learning Committee agreed in 			June 2008</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800" b="0" i="1" u="none" strike="noStrike" kern="0" cap="none" spc="0" normalizeH="0" baseline="0" noProof="0" dirty="0" smtClean="0">
                <a:ln>
                  <a:noFill/>
                </a:ln>
                <a:solidFill>
                  <a:srgbClr val="003772"/>
                </a:solidFill>
                <a:effectLst/>
                <a:uLnTx/>
                <a:uFillTx/>
                <a:latin typeface="+mn-lt"/>
                <a:ea typeface="+mn-ea"/>
                <a:cs typeface="+mn-cs"/>
              </a:rPr>
              <a:t>Reading Lists should be updated by academic staff on an annual basis with copies of all made available to library staff</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800" b="0" i="1" u="none" strike="noStrike" kern="0" cap="none" spc="0" normalizeH="0" baseline="0" noProof="0" dirty="0" smtClean="0">
                <a:ln>
                  <a:noFill/>
                </a:ln>
                <a:solidFill>
                  <a:srgbClr val="003772"/>
                </a:solidFill>
                <a:effectLst/>
                <a:uLnTx/>
                <a:uFillTx/>
                <a:latin typeface="+mn-lt"/>
                <a:ea typeface="+mn-ea"/>
                <a:cs typeface="+mn-cs"/>
              </a:rPr>
              <a:t>Librarians will promote current awareness to academic staff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800" b="0" i="1" u="none" strike="noStrike" kern="0" cap="none" spc="0" normalizeH="0" baseline="0" noProof="0" dirty="0" smtClean="0">
                <a:ln>
                  <a:noFill/>
                </a:ln>
                <a:solidFill>
                  <a:srgbClr val="003772"/>
                </a:solidFill>
                <a:effectLst/>
                <a:uLnTx/>
                <a:uFillTx/>
                <a:latin typeface="+mn-lt"/>
                <a:ea typeface="+mn-ea"/>
                <a:cs typeface="+mn-cs"/>
              </a:rPr>
              <a:t>A reading list template will be adopted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GB" sz="3200" b="0" i="1" u="none" strike="noStrike" kern="0" cap="none" spc="0" normalizeH="0" baseline="0" noProof="0" dirty="0" smtClean="0">
              <a:ln>
                <a:noFill/>
              </a:ln>
              <a:solidFill>
                <a:srgbClr val="003772"/>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GB" sz="3200" b="0" i="1" u="none" strike="noStrike" kern="0" cap="none" spc="0" normalizeH="0" baseline="0" noProof="0" dirty="0" smtClean="0">
              <a:ln>
                <a:noFill/>
              </a:ln>
              <a:solidFill>
                <a:srgbClr val="003772"/>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rgbClr val="003772"/>
              </a:solidFill>
              <a:effectLst/>
              <a:uLnTx/>
              <a:uFillTx/>
              <a:latin typeface="+mn-lt"/>
              <a:ea typeface="+mn-ea"/>
              <a:cs typeface="+mn-cs"/>
            </a:endParaRPr>
          </a:p>
        </p:txBody>
      </p:sp>
    </p:spTree>
    <p:extLst>
      <p:ext uri="{BB962C8B-B14F-4D97-AF65-F5344CB8AC3E}">
        <p14:creationId xmlns:p14="http://schemas.microsoft.com/office/powerpoint/2010/main" xmlns="" val="31312886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9750"/>
            <a:ext cx="9144000" cy="6438500"/>
          </a:xfrm>
          <a:prstGeom prst="rect">
            <a:avLst/>
          </a:prstGeom>
        </p:spPr>
      </p:pic>
    </p:spTree>
    <p:extLst>
      <p:ext uri="{BB962C8B-B14F-4D97-AF65-F5344CB8AC3E}">
        <p14:creationId xmlns:p14="http://schemas.microsoft.com/office/powerpoint/2010/main" xmlns="" val="4281651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Followed up with #</a:t>
            </a:r>
            <a:r>
              <a:rPr lang="en-GB" dirty="0" err="1" smtClean="0"/>
              <a:t>myreading</a:t>
            </a:r>
            <a:r>
              <a:rPr lang="en-GB" dirty="0" smtClean="0"/>
              <a:t> tweets</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5548" y="1609470"/>
            <a:ext cx="6094672" cy="3979769"/>
          </a:xfrm>
          <a:prstGeom prst="rect">
            <a:avLst/>
          </a:prstGeom>
        </p:spPr>
      </p:pic>
    </p:spTree>
    <p:extLst>
      <p:ext uri="{BB962C8B-B14F-4D97-AF65-F5344CB8AC3E}">
        <p14:creationId xmlns:p14="http://schemas.microsoft.com/office/powerpoint/2010/main" xmlns="" val="3229469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What do students really think to </a:t>
            </a:r>
            <a:br>
              <a:rPr lang="en-GB" sz="3200" b="1" dirty="0" smtClean="0"/>
            </a:br>
            <a:r>
              <a:rPr lang="en-GB" sz="3200" b="1" dirty="0" smtClean="0"/>
              <a:t>their reading lists?</a:t>
            </a:r>
            <a:endParaRPr lang="en-GB" sz="3200" b="1" dirty="0"/>
          </a:p>
        </p:txBody>
      </p:sp>
      <p:sp>
        <p:nvSpPr>
          <p:cNvPr id="3" name="Content Placeholder 2"/>
          <p:cNvSpPr>
            <a:spLocks noGrp="1"/>
          </p:cNvSpPr>
          <p:nvPr>
            <p:ph idx="1"/>
          </p:nvPr>
        </p:nvSpPr>
        <p:spPr>
          <a:xfrm>
            <a:off x="412750" y="2205038"/>
            <a:ext cx="5743426" cy="3598862"/>
          </a:xfrm>
        </p:spPr>
        <p:txBody>
          <a:bodyPr/>
          <a:lstStyle/>
          <a:p>
            <a:r>
              <a:rPr lang="en-GB" dirty="0" smtClean="0"/>
              <a:t>MyReading officially launched summer 2011</a:t>
            </a:r>
          </a:p>
          <a:p>
            <a:r>
              <a:rPr lang="en-GB" dirty="0" smtClean="0"/>
              <a:t>Now firmly embedded for staff and students alike (or so we thought!)</a:t>
            </a:r>
          </a:p>
          <a:p>
            <a:r>
              <a:rPr lang="en-GB" dirty="0" smtClean="0"/>
              <a:t>Need to evaluate </a:t>
            </a:r>
            <a:r>
              <a:rPr lang="en-GB" dirty="0" err="1" smtClean="0"/>
              <a:t>MyReading</a:t>
            </a:r>
            <a:r>
              <a:rPr lang="en-GB" dirty="0" smtClean="0"/>
              <a:t> in terms of impact on student experience and usability</a:t>
            </a:r>
          </a:p>
          <a:p>
            <a:r>
              <a:rPr lang="en-GB" dirty="0" smtClean="0"/>
              <a:t>Next steps for development – what do students want?</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2204864"/>
            <a:ext cx="2513362" cy="3574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577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Focus group composition &amp; methodology</a:t>
            </a:r>
            <a:endParaRPr lang="en-GB" sz="2800" dirty="0"/>
          </a:p>
        </p:txBody>
      </p:sp>
      <p:sp>
        <p:nvSpPr>
          <p:cNvPr id="3" name="Content Placeholder 2"/>
          <p:cNvSpPr>
            <a:spLocks noGrp="1"/>
          </p:cNvSpPr>
          <p:nvPr>
            <p:ph idx="1"/>
          </p:nvPr>
        </p:nvSpPr>
        <p:spPr>
          <a:xfrm>
            <a:off x="2411760" y="2205038"/>
            <a:ext cx="6230590" cy="3598862"/>
          </a:xfrm>
        </p:spPr>
        <p:txBody>
          <a:bodyPr/>
          <a:lstStyle/>
          <a:p>
            <a:r>
              <a:rPr lang="en-GB" dirty="0" smtClean="0"/>
              <a:t>8 undergraduate students</a:t>
            </a:r>
          </a:p>
          <a:p>
            <a:r>
              <a:rPr lang="en-GB" dirty="0" smtClean="0"/>
              <a:t>All library student helpers – possibility of bias?</a:t>
            </a:r>
          </a:p>
          <a:p>
            <a:r>
              <a:rPr lang="en-GB" dirty="0" smtClean="0"/>
              <a:t>A range of subjects covered – Music </a:t>
            </a:r>
            <a:r>
              <a:rPr lang="en-GB" dirty="0"/>
              <a:t>J</a:t>
            </a:r>
            <a:r>
              <a:rPr lang="en-GB" dirty="0" smtClean="0"/>
              <a:t>ournalism, Computing, Childhood Studies, English Literature, Pharmacy, Photography, Psychology</a:t>
            </a:r>
          </a:p>
          <a:p>
            <a:r>
              <a:rPr lang="en-GB" dirty="0" smtClean="0"/>
              <a:t>Used a pre-planned </a:t>
            </a:r>
            <a:r>
              <a:rPr lang="en-GB" dirty="0" smtClean="0"/>
              <a:t>interview </a:t>
            </a:r>
            <a:r>
              <a:rPr lang="en-GB" dirty="0" smtClean="0"/>
              <a:t>of open questions to guide discussion</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916832"/>
            <a:ext cx="1848133" cy="40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00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the good news!</a:t>
            </a:r>
            <a:endParaRPr lang="en-GB" dirty="0"/>
          </a:p>
        </p:txBody>
      </p:sp>
      <p:sp>
        <p:nvSpPr>
          <p:cNvPr id="3" name="Content Placeholder 2"/>
          <p:cNvSpPr>
            <a:spLocks noGrp="1"/>
          </p:cNvSpPr>
          <p:nvPr>
            <p:ph idx="1"/>
          </p:nvPr>
        </p:nvSpPr>
        <p:spPr/>
        <p:txBody>
          <a:bodyPr/>
          <a:lstStyle/>
          <a:p>
            <a:r>
              <a:rPr lang="en-GB" dirty="0" err="1" smtClean="0"/>
              <a:t>MyReading</a:t>
            </a:r>
            <a:r>
              <a:rPr lang="en-GB" dirty="0" smtClean="0"/>
              <a:t> is perceived by students to make readings more accessible</a:t>
            </a:r>
          </a:p>
          <a:p>
            <a:r>
              <a:rPr lang="en-GB" dirty="0" smtClean="0"/>
              <a:t>Amongst those who regularly make use of </a:t>
            </a:r>
            <a:r>
              <a:rPr lang="en-GB" dirty="0" err="1" smtClean="0"/>
              <a:t>MyReading</a:t>
            </a:r>
            <a:r>
              <a:rPr lang="en-GB" dirty="0" smtClean="0"/>
              <a:t>, it was felt to have made a positive impact on their ability to find relevant reading for assignments</a:t>
            </a:r>
          </a:p>
          <a:p>
            <a:r>
              <a:rPr lang="en-GB" dirty="0" smtClean="0"/>
              <a:t>So we are obviously doing some things right</a:t>
            </a:r>
          </a:p>
          <a:p>
            <a:r>
              <a:rPr lang="en-GB" dirty="0" smtClean="0"/>
              <a:t>But there was also some less good news…</a:t>
            </a:r>
            <a:endParaRPr lang="en-GB" dirty="0"/>
          </a:p>
        </p:txBody>
      </p:sp>
      <p:pic>
        <p:nvPicPr>
          <p:cNvPr id="1026" name="Picture 2" descr="C:\Users\librkm\AppData\Local\Microsoft\Windows\Temporary Internet Files\Content.IE5\JJ2GNYZB\MC900442045[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60232" y="3573016"/>
            <a:ext cx="1756840" cy="2635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0390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Lecturers could promote reading lists</a:t>
            </a:r>
            <a:br>
              <a:rPr lang="en-GB" dirty="0" smtClean="0"/>
            </a:br>
            <a:r>
              <a:rPr lang="en-GB" dirty="0" smtClean="0"/>
              <a:t>more</a:t>
            </a:r>
            <a:endParaRPr lang="en-GB" dirty="0"/>
          </a:p>
        </p:txBody>
      </p:sp>
      <p:pic>
        <p:nvPicPr>
          <p:cNvPr id="4" name="Picture 18" descr="magenta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2276872"/>
            <a:ext cx="4904762" cy="35047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11760" y="2636912"/>
            <a:ext cx="3456384" cy="1938992"/>
          </a:xfrm>
          <a:prstGeom prst="rect">
            <a:avLst/>
          </a:prstGeom>
          <a:noFill/>
        </p:spPr>
        <p:txBody>
          <a:bodyPr wrap="square" rtlCol="0">
            <a:spAutoFit/>
          </a:bodyPr>
          <a:lstStyle/>
          <a:p>
            <a:r>
              <a:rPr lang="en-GB" sz="2400" dirty="0" smtClean="0"/>
              <a:t>You </a:t>
            </a:r>
            <a:r>
              <a:rPr lang="en-GB" sz="2400" dirty="0"/>
              <a:t>are encouraged to interact with </a:t>
            </a:r>
            <a:r>
              <a:rPr lang="en-GB" sz="2400" dirty="0" smtClean="0"/>
              <a:t>reading lists </a:t>
            </a:r>
            <a:r>
              <a:rPr lang="en-GB" sz="2400" dirty="0"/>
              <a:t>at the start of your course but that is the only </a:t>
            </a:r>
            <a:r>
              <a:rPr lang="en-GB" sz="2400" dirty="0" smtClean="0"/>
              <a:t>time.</a:t>
            </a:r>
            <a:endParaRPr lang="en-GB" sz="2400" dirty="0"/>
          </a:p>
        </p:txBody>
      </p:sp>
    </p:spTree>
    <p:extLst>
      <p:ext uri="{BB962C8B-B14F-4D97-AF65-F5344CB8AC3E}">
        <p14:creationId xmlns:p14="http://schemas.microsoft.com/office/powerpoint/2010/main" xmlns="" val="3960258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Lecturers could promote reading lists</a:t>
            </a:r>
            <a:br>
              <a:rPr lang="en-GB" dirty="0"/>
            </a:br>
            <a:r>
              <a:rPr lang="en-GB" dirty="0"/>
              <a:t>more</a:t>
            </a:r>
          </a:p>
        </p:txBody>
      </p:sp>
      <p:pic>
        <p:nvPicPr>
          <p:cNvPr id="4" name="Picture 16" descr="blue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8026" y="2418754"/>
            <a:ext cx="4019048" cy="31714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99792" y="2708920"/>
            <a:ext cx="2808312" cy="1938992"/>
          </a:xfrm>
          <a:prstGeom prst="rect">
            <a:avLst/>
          </a:prstGeom>
          <a:noFill/>
        </p:spPr>
        <p:txBody>
          <a:bodyPr wrap="square" rtlCol="0">
            <a:spAutoFit/>
          </a:bodyPr>
          <a:lstStyle/>
          <a:p>
            <a:r>
              <a:rPr lang="en-GB" sz="2000" dirty="0" smtClean="0"/>
              <a:t>I’ve </a:t>
            </a:r>
            <a:r>
              <a:rPr lang="en-GB" sz="2000" dirty="0"/>
              <a:t>never seen this before…. I don’t even know if there’s anything uploaded to our reading lists to be honest</a:t>
            </a:r>
            <a:r>
              <a:rPr lang="en-GB" sz="2000" dirty="0" smtClean="0"/>
              <a:t>.</a:t>
            </a:r>
            <a:endParaRPr lang="en-GB" sz="2000" dirty="0"/>
          </a:p>
        </p:txBody>
      </p:sp>
    </p:spTree>
    <p:extLst>
      <p:ext uri="{BB962C8B-B14F-4D97-AF65-F5344CB8AC3E}">
        <p14:creationId xmlns:p14="http://schemas.microsoft.com/office/powerpoint/2010/main" xmlns="" val="481726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Lecturers could promote reading lists</a:t>
            </a:r>
            <a:br>
              <a:rPr lang="en-GB" dirty="0"/>
            </a:br>
            <a:r>
              <a:rPr lang="en-GB" dirty="0"/>
              <a:t>more</a:t>
            </a:r>
          </a:p>
        </p:txBody>
      </p:sp>
      <p:pic>
        <p:nvPicPr>
          <p:cNvPr id="4" name="Picture 19" descr="red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5441" y="2590182"/>
            <a:ext cx="5787823" cy="343110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771800" y="2924944"/>
            <a:ext cx="3600400" cy="1938992"/>
          </a:xfrm>
          <a:prstGeom prst="rect">
            <a:avLst/>
          </a:prstGeom>
          <a:noFill/>
        </p:spPr>
        <p:txBody>
          <a:bodyPr wrap="square" rtlCol="0">
            <a:spAutoFit/>
          </a:bodyPr>
          <a:lstStyle/>
          <a:p>
            <a:r>
              <a:rPr lang="en-GB" sz="2000" dirty="0" smtClean="0"/>
              <a:t>The </a:t>
            </a:r>
            <a:r>
              <a:rPr lang="en-GB" sz="2000" dirty="0"/>
              <a:t>only way they are going to [realise reading lists are a useful resource] is if lecturers say “this is available, we expect you to use these tools”, but they just </a:t>
            </a:r>
            <a:r>
              <a:rPr lang="en-GB" sz="2000" dirty="0" smtClean="0"/>
              <a:t>don’t</a:t>
            </a:r>
            <a:r>
              <a:rPr lang="en-GB" sz="2000" dirty="0" smtClean="0"/>
              <a:t>. </a:t>
            </a:r>
            <a:endParaRPr lang="en-GB" sz="2000" dirty="0"/>
          </a:p>
        </p:txBody>
      </p:sp>
    </p:spTree>
    <p:extLst>
      <p:ext uri="{BB962C8B-B14F-4D97-AF65-F5344CB8AC3E}">
        <p14:creationId xmlns:p14="http://schemas.microsoft.com/office/powerpoint/2010/main" xmlns="" val="1099189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Lecturers could promote reading lists</a:t>
            </a:r>
            <a:br>
              <a:rPr lang="en-GB" dirty="0"/>
            </a:br>
            <a:r>
              <a:rPr lang="en-GB" dirty="0"/>
              <a:t>more</a:t>
            </a:r>
          </a:p>
        </p:txBody>
      </p:sp>
      <p:sp>
        <p:nvSpPr>
          <p:cNvPr id="3" name="Content Placeholder 2"/>
          <p:cNvSpPr>
            <a:spLocks noGrp="1"/>
          </p:cNvSpPr>
          <p:nvPr>
            <p:ph idx="1"/>
          </p:nvPr>
        </p:nvSpPr>
        <p:spPr>
          <a:xfrm>
            <a:off x="395536" y="1988840"/>
            <a:ext cx="5184576" cy="3657600"/>
          </a:xfrm>
        </p:spPr>
        <p:txBody>
          <a:bodyPr/>
          <a:lstStyle/>
          <a:p>
            <a:r>
              <a:rPr lang="en-GB" dirty="0" smtClean="0"/>
              <a:t>Advised them to:</a:t>
            </a:r>
          </a:p>
          <a:p>
            <a:pPr lvl="1"/>
            <a:r>
              <a:rPr lang="en-GB" dirty="0"/>
              <a:t>B</a:t>
            </a:r>
            <a:r>
              <a:rPr lang="en-GB" dirty="0" smtClean="0"/>
              <a:t>low their own trumpet about their reading lists!</a:t>
            </a:r>
          </a:p>
          <a:p>
            <a:pPr lvl="1"/>
            <a:r>
              <a:rPr lang="en-GB" dirty="0" smtClean="0"/>
              <a:t>Remind students about them termly</a:t>
            </a:r>
          </a:p>
          <a:p>
            <a:pPr lvl="1"/>
            <a:r>
              <a:rPr lang="en-GB" dirty="0" smtClean="0"/>
              <a:t>Making sure they are up to date, organised into sections and annotated where appropriate will encourage students to use them</a:t>
            </a:r>
          </a:p>
          <a:p>
            <a:pPr lvl="1"/>
            <a:r>
              <a:rPr lang="en-GB" dirty="0" smtClean="0"/>
              <a:t>Use the new </a:t>
            </a:r>
            <a:r>
              <a:rPr lang="en-GB" dirty="0" smtClean="0">
                <a:hlinkClick r:id="rId3"/>
              </a:rPr>
              <a:t>animation</a:t>
            </a:r>
            <a:r>
              <a:rPr lang="en-GB" dirty="0" smtClean="0"/>
              <a:t> to get students’ attention</a:t>
            </a:r>
            <a:endParaRPr lang="en-GB" dirty="0"/>
          </a:p>
        </p:txBody>
      </p:sp>
      <p:pic>
        <p:nvPicPr>
          <p:cNvPr id="2050" name="Picture 2" descr="C:\Users\librkm\AppData\Local\Microsoft\Windows\Temporary Internet Files\Content.IE5\6IPSWMCI\MP900321188[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24128" y="1988840"/>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7073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Lack of consistency </a:t>
            </a:r>
            <a:r>
              <a:rPr lang="en-GB" dirty="0" smtClean="0"/>
              <a:t>in location of</a:t>
            </a:r>
            <a:br>
              <a:rPr lang="en-GB" dirty="0" smtClean="0"/>
            </a:br>
            <a:r>
              <a:rPr lang="en-GB" dirty="0" smtClean="0"/>
              <a:t>reading </a:t>
            </a:r>
            <a:r>
              <a:rPr lang="en-GB" dirty="0"/>
              <a:t>lists</a:t>
            </a:r>
          </a:p>
        </p:txBody>
      </p:sp>
      <p:pic>
        <p:nvPicPr>
          <p:cNvPr id="4" name="Picture 18" descr="magenta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5169" y="2252088"/>
            <a:ext cx="4904762" cy="35047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339752" y="2492896"/>
            <a:ext cx="3600400" cy="2246769"/>
          </a:xfrm>
          <a:prstGeom prst="rect">
            <a:avLst/>
          </a:prstGeom>
          <a:noFill/>
        </p:spPr>
        <p:txBody>
          <a:bodyPr wrap="square" rtlCol="0">
            <a:spAutoFit/>
          </a:bodyPr>
          <a:lstStyle/>
          <a:p>
            <a:r>
              <a:rPr lang="en-GB" sz="2000" dirty="0" smtClean="0"/>
              <a:t>Yes</a:t>
            </a:r>
            <a:r>
              <a:rPr lang="en-GB" sz="2000" dirty="0"/>
              <a:t>, all lecturers differ in the way they put their subject areas on </a:t>
            </a:r>
            <a:r>
              <a:rPr lang="en-GB" sz="2000" dirty="0" err="1"/>
              <a:t>UniLearn</a:t>
            </a:r>
            <a:r>
              <a:rPr lang="en-GB" sz="2000" dirty="0"/>
              <a:t>… </a:t>
            </a:r>
            <a:r>
              <a:rPr lang="en-GB" sz="2000" dirty="0" smtClean="0"/>
              <a:t>some </a:t>
            </a:r>
            <a:r>
              <a:rPr lang="en-GB" sz="2000" dirty="0"/>
              <a:t>lecturers put </a:t>
            </a:r>
            <a:r>
              <a:rPr lang="en-GB" sz="2000" dirty="0" smtClean="0"/>
              <a:t>reading lists </a:t>
            </a:r>
            <a:r>
              <a:rPr lang="en-GB" sz="2000" dirty="0"/>
              <a:t>in </a:t>
            </a:r>
            <a:r>
              <a:rPr lang="en-GB" sz="2000" dirty="0" smtClean="0"/>
              <a:t>learning resources, </a:t>
            </a:r>
            <a:r>
              <a:rPr lang="en-GB" sz="2000" dirty="0"/>
              <a:t>some put them under reading lists, some put them in both places</a:t>
            </a:r>
            <a:r>
              <a:rPr lang="en-GB" sz="2000" dirty="0" smtClean="0"/>
              <a:t>.</a:t>
            </a:r>
            <a:endParaRPr lang="en-GB" sz="2000" dirty="0"/>
          </a:p>
        </p:txBody>
      </p:sp>
    </p:spTree>
    <p:extLst>
      <p:ext uri="{BB962C8B-B14F-4D97-AF65-F5344CB8AC3E}">
        <p14:creationId xmlns:p14="http://schemas.microsoft.com/office/powerpoint/2010/main" xmlns="" val="95553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5288" y="258763"/>
            <a:ext cx="8229600" cy="900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5400" b="1" i="0" u="none" strike="noStrike" kern="0" cap="none" spc="0" normalizeH="0" baseline="0" noProof="0" dirty="0" smtClean="0">
                <a:ln>
                  <a:noFill/>
                </a:ln>
                <a:solidFill>
                  <a:schemeClr val="bg1"/>
                </a:solidFill>
                <a:effectLst/>
                <a:uLnTx/>
                <a:uFillTx/>
                <a:latin typeface="+mj-lt"/>
                <a:ea typeface="+mj-ea"/>
                <a:cs typeface="+mj-cs"/>
              </a:rPr>
              <a:t>The story in</a:t>
            </a:r>
            <a:r>
              <a:rPr kumimoji="0" lang="en-GB" sz="5400" b="1" i="0" u="none" strike="noStrike" kern="0" cap="none" spc="0" normalizeH="0" noProof="0" dirty="0" smtClean="0">
                <a:ln>
                  <a:noFill/>
                </a:ln>
                <a:solidFill>
                  <a:schemeClr val="bg1"/>
                </a:solidFill>
                <a:effectLst/>
                <a:uLnTx/>
                <a:uFillTx/>
                <a:latin typeface="+mj-lt"/>
                <a:ea typeface="+mj-ea"/>
                <a:cs typeface="+mj-cs"/>
              </a:rPr>
              <a:t> 2010</a:t>
            </a:r>
            <a:r>
              <a:rPr kumimoji="0" lang="en-GB" sz="5400" b="1" i="0" u="none" strike="noStrike" kern="0" cap="none" spc="0" normalizeH="0" baseline="0" noProof="0" dirty="0" smtClean="0">
                <a:ln>
                  <a:noFill/>
                </a:ln>
                <a:solidFill>
                  <a:schemeClr val="bg1"/>
                </a:solidFill>
                <a:effectLst/>
                <a:uLnTx/>
                <a:uFillTx/>
                <a:latin typeface="+mj-lt"/>
                <a:ea typeface="+mj-ea"/>
                <a:cs typeface="+mj-cs"/>
              </a:rPr>
              <a:t>…</a:t>
            </a:r>
            <a:endParaRPr kumimoji="0" lang="en-GB" sz="5400" b="1" i="0" u="none" strike="noStrike" kern="0" cap="none" spc="0" normalizeH="0" baseline="0" noProof="0" dirty="0">
              <a:ln>
                <a:noFill/>
              </a:ln>
              <a:solidFill>
                <a:schemeClr val="bg1"/>
              </a:solidFill>
              <a:effectLst/>
              <a:uLnTx/>
              <a:uFillTx/>
              <a:latin typeface="+mj-lt"/>
              <a:ea typeface="+mj-ea"/>
              <a:cs typeface="+mj-cs"/>
            </a:endParaRPr>
          </a:p>
        </p:txBody>
      </p:sp>
      <p:sp>
        <p:nvSpPr>
          <p:cNvPr id="5" name="Rectangle 3"/>
          <p:cNvSpPr txBox="1">
            <a:spLocks noChangeArrowheads="1"/>
          </p:cNvSpPr>
          <p:nvPr/>
        </p:nvSpPr>
        <p:spPr>
          <a:xfrm>
            <a:off x="412750" y="2205038"/>
            <a:ext cx="8229600" cy="3598862"/>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Library received lists for only </a:t>
            </a:r>
            <a:r>
              <a:rPr lang="en-GB" sz="3200" kern="0" smtClean="0">
                <a:solidFill>
                  <a:srgbClr val="003772"/>
                </a:solidFill>
                <a:latin typeface="+mn-lt"/>
              </a:rPr>
              <a:t>40</a:t>
            </a:r>
            <a:r>
              <a:rPr kumimoji="0" lang="en-GB" sz="3200" b="0" i="0" u="none" strike="noStrike" kern="0" cap="none" spc="0" normalizeH="0" baseline="0" noProof="0" smtClean="0">
                <a:ln>
                  <a:noFill/>
                </a:ln>
                <a:solidFill>
                  <a:srgbClr val="003772"/>
                </a:solidFill>
                <a:effectLst/>
                <a:uLnTx/>
                <a:uFillTx/>
                <a:latin typeface="+mn-lt"/>
                <a:ea typeface="+mn-ea"/>
                <a:cs typeface="+mn-cs"/>
              </a:rPr>
              <a:t>% </a:t>
            </a:r>
            <a:r>
              <a:rPr kumimoji="0" lang="en-GB" sz="3200" b="0" i="0" u="none" strike="noStrike" kern="0" cap="none" spc="0" normalizeH="0" baseline="0" noProof="0" dirty="0" smtClean="0">
                <a:ln>
                  <a:noFill/>
                </a:ln>
                <a:solidFill>
                  <a:srgbClr val="003772"/>
                </a:solidFill>
                <a:effectLst/>
                <a:uLnTx/>
                <a:uFillTx/>
                <a:latin typeface="+mn-lt"/>
                <a:ea typeface="+mn-ea"/>
                <a:cs typeface="+mn-cs"/>
              </a:rPr>
              <a:t>of modules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Lists contained out of date or inaccurate information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Manual processes for reading list management laborious and outdated</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Systematic, automated approach required</a:t>
            </a:r>
            <a:r>
              <a:rPr kumimoji="0" lang="en-GB" sz="3200" b="0" i="1" u="none" strike="noStrike" kern="0" cap="none" spc="0" normalizeH="0" baseline="0" noProof="0" dirty="0" smtClean="0">
                <a:ln>
                  <a:noFill/>
                </a:ln>
                <a:solidFill>
                  <a:srgbClr val="003772"/>
                </a:solidFill>
                <a:effectLst/>
                <a:uLnTx/>
                <a:uFillTx/>
                <a:latin typeface="+mn-lt"/>
                <a:ea typeface="+mn-ea"/>
                <a:cs typeface="+mn-cs"/>
              </a:rPr>
              <a:t> </a:t>
            </a:r>
            <a:endParaRPr kumimoji="0" lang="en-GB" sz="3200" b="0" i="1" u="none" strike="noStrike" kern="0" cap="none" spc="0" normalizeH="0" baseline="0" noProof="0" dirty="0">
              <a:ln>
                <a:noFill/>
              </a:ln>
              <a:solidFill>
                <a:srgbClr val="003772"/>
              </a:solidFill>
              <a:effectLst/>
              <a:uLnTx/>
              <a:uFillTx/>
              <a:latin typeface="+mn-lt"/>
              <a:ea typeface="+mn-ea"/>
              <a:cs typeface="+mn-cs"/>
            </a:endParaRPr>
          </a:p>
        </p:txBody>
      </p:sp>
    </p:spTree>
    <p:extLst>
      <p:ext uri="{BB962C8B-B14F-4D97-AF65-F5344CB8AC3E}">
        <p14:creationId xmlns:p14="http://schemas.microsoft.com/office/powerpoint/2010/main" xmlns="" val="32747466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Lack of consistency in </a:t>
            </a:r>
            <a:r>
              <a:rPr lang="en-GB" dirty="0" smtClean="0"/>
              <a:t>location </a:t>
            </a:r>
            <a:r>
              <a:rPr lang="en-GB" dirty="0"/>
              <a:t>of</a:t>
            </a:r>
            <a:br>
              <a:rPr lang="en-GB" dirty="0"/>
            </a:br>
            <a:r>
              <a:rPr lang="en-GB" dirty="0"/>
              <a:t>reading lists</a:t>
            </a:r>
          </a:p>
        </p:txBody>
      </p:sp>
      <p:pic>
        <p:nvPicPr>
          <p:cNvPr id="4" name="Picture 16" descr="blue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9990" y="2564904"/>
            <a:ext cx="4471415" cy="35283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99792" y="2636912"/>
            <a:ext cx="2808312" cy="2554545"/>
          </a:xfrm>
          <a:prstGeom prst="rect">
            <a:avLst/>
          </a:prstGeom>
          <a:noFill/>
        </p:spPr>
        <p:txBody>
          <a:bodyPr wrap="square" rtlCol="0">
            <a:spAutoFit/>
          </a:bodyPr>
          <a:lstStyle/>
          <a:p>
            <a:r>
              <a:rPr lang="en-GB" sz="2000" dirty="0" smtClean="0"/>
              <a:t>My </a:t>
            </a:r>
            <a:r>
              <a:rPr lang="en-GB" sz="2000" dirty="0"/>
              <a:t>lecturers say “it’s on </a:t>
            </a:r>
            <a:r>
              <a:rPr lang="en-GB" sz="2000" dirty="0" err="1"/>
              <a:t>UniLearn</a:t>
            </a:r>
            <a:r>
              <a:rPr lang="en-GB" sz="2000" dirty="0"/>
              <a:t>” but you have to click through about a million different links to find it.  You eventually find it under a random heading, it’s horrible</a:t>
            </a:r>
            <a:r>
              <a:rPr lang="en-GB" sz="2000" dirty="0" smtClean="0"/>
              <a:t>!</a:t>
            </a:r>
            <a:endParaRPr lang="en-GB" sz="2000" dirty="0"/>
          </a:p>
        </p:txBody>
      </p:sp>
    </p:spTree>
    <p:extLst>
      <p:ext uri="{BB962C8B-B14F-4D97-AF65-F5344CB8AC3E}">
        <p14:creationId xmlns:p14="http://schemas.microsoft.com/office/powerpoint/2010/main" xmlns="" val="211230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Lack of consistency in </a:t>
            </a:r>
            <a:r>
              <a:rPr lang="en-GB" dirty="0" smtClean="0"/>
              <a:t>location </a:t>
            </a:r>
            <a:r>
              <a:rPr lang="en-GB" dirty="0"/>
              <a:t>of</a:t>
            </a:r>
            <a:br>
              <a:rPr lang="en-GB" dirty="0"/>
            </a:br>
            <a:r>
              <a:rPr lang="en-GB" dirty="0"/>
              <a:t>reading lists</a:t>
            </a:r>
          </a:p>
        </p:txBody>
      </p:sp>
      <p:pic>
        <p:nvPicPr>
          <p:cNvPr id="4" name="Picture 19" descr="red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132856"/>
            <a:ext cx="6332534" cy="37540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99792" y="2420888"/>
            <a:ext cx="3960440" cy="2554545"/>
          </a:xfrm>
          <a:prstGeom prst="rect">
            <a:avLst/>
          </a:prstGeom>
          <a:noFill/>
        </p:spPr>
        <p:txBody>
          <a:bodyPr wrap="square" rtlCol="0">
            <a:spAutoFit/>
          </a:bodyPr>
          <a:lstStyle/>
          <a:p>
            <a:r>
              <a:rPr lang="en-GB" sz="2000" dirty="0" smtClean="0"/>
              <a:t>A </a:t>
            </a:r>
            <a:r>
              <a:rPr lang="en-GB" sz="2000" dirty="0"/>
              <a:t>lot of lecturers just put some readings at the end of </a:t>
            </a:r>
            <a:r>
              <a:rPr lang="en-GB" sz="2000" dirty="0" smtClean="0"/>
              <a:t>PowerPoint </a:t>
            </a:r>
            <a:r>
              <a:rPr lang="en-GB" sz="2000" dirty="0"/>
              <a:t>slides and say “refer to your module handbook” and then they will put a copy of that module handbook online and that’s the only thing on UniLearn that some people interact with</a:t>
            </a:r>
            <a:r>
              <a:rPr lang="en-GB" sz="2000" dirty="0" smtClean="0"/>
              <a:t>. </a:t>
            </a:r>
            <a:endParaRPr lang="en-GB" sz="2000" dirty="0"/>
          </a:p>
        </p:txBody>
      </p:sp>
    </p:spTree>
    <p:extLst>
      <p:ext uri="{BB962C8B-B14F-4D97-AF65-F5344CB8AC3E}">
        <p14:creationId xmlns:p14="http://schemas.microsoft.com/office/powerpoint/2010/main" xmlns="" val="303957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Advising </a:t>
            </a:r>
            <a:r>
              <a:rPr lang="en-GB" dirty="0" smtClean="0"/>
              <a:t>academics to…</a:t>
            </a:r>
            <a:endParaRPr lang="en-GB" dirty="0"/>
          </a:p>
        </p:txBody>
      </p:sp>
      <p:sp>
        <p:nvSpPr>
          <p:cNvPr id="3" name="Content Placeholder 2"/>
          <p:cNvSpPr>
            <a:spLocks noGrp="1"/>
          </p:cNvSpPr>
          <p:nvPr>
            <p:ph idx="1"/>
          </p:nvPr>
        </p:nvSpPr>
        <p:spPr>
          <a:xfrm>
            <a:off x="395536" y="1916832"/>
            <a:ext cx="8229600" cy="3598862"/>
          </a:xfrm>
        </p:spPr>
        <p:txBody>
          <a:bodyPr/>
          <a:lstStyle/>
          <a:p>
            <a:r>
              <a:rPr lang="en-GB" dirty="0" smtClean="0"/>
              <a:t>Check that reading lists are easily accessible under the Reading Lists tab on UniLearn</a:t>
            </a:r>
          </a:p>
          <a:p>
            <a:r>
              <a:rPr lang="en-GB" dirty="0" smtClean="0"/>
              <a:t>If the reading list button has been removed, a Learning Technology Advisor can help with restoring it</a:t>
            </a:r>
          </a:p>
          <a:p>
            <a:r>
              <a:rPr lang="en-GB" dirty="0" smtClean="0"/>
              <a:t>For refresher training on </a:t>
            </a:r>
            <a:r>
              <a:rPr lang="en-GB" dirty="0" err="1" smtClean="0"/>
              <a:t>MyReading</a:t>
            </a:r>
            <a:r>
              <a:rPr lang="en-GB" dirty="0" smtClean="0"/>
              <a:t>, use </a:t>
            </a:r>
            <a:r>
              <a:rPr lang="en-GB" dirty="0"/>
              <a:t>the screencasts at </a:t>
            </a:r>
            <a:r>
              <a:rPr lang="en-GB" dirty="0">
                <a:hlinkClick r:id="rId3"/>
              </a:rPr>
              <a:t>http://</a:t>
            </a:r>
            <a:r>
              <a:rPr lang="en-GB" dirty="0" smtClean="0">
                <a:hlinkClick r:id="rId3"/>
              </a:rPr>
              <a:t>ipark.hud.ac.uk/content/myreading</a:t>
            </a:r>
            <a:r>
              <a:rPr lang="en-GB" dirty="0" smtClean="0"/>
              <a:t> (link on </a:t>
            </a:r>
            <a:r>
              <a:rPr lang="en-GB" dirty="0" err="1" smtClean="0"/>
              <a:t>MyReading</a:t>
            </a:r>
            <a:r>
              <a:rPr lang="en-GB" dirty="0" smtClean="0"/>
              <a:t> too)</a:t>
            </a:r>
          </a:p>
          <a:p>
            <a:r>
              <a:rPr lang="en-GB" dirty="0" smtClean="0"/>
              <a:t>The reading list policy endorsed by QSAG now says that reading lists should now all be created in </a:t>
            </a:r>
            <a:r>
              <a:rPr lang="en-GB" dirty="0" err="1" smtClean="0"/>
              <a:t>MyReading</a:t>
            </a:r>
            <a:r>
              <a:rPr lang="en-GB" dirty="0" smtClean="0"/>
              <a:t> for students to view on </a:t>
            </a:r>
            <a:r>
              <a:rPr lang="en-GB" dirty="0" err="1" smtClean="0"/>
              <a:t>UniLearn</a:t>
            </a:r>
            <a:r>
              <a:rPr lang="en-GB" dirty="0" smtClean="0"/>
              <a:t> rather than in module handbooks</a:t>
            </a:r>
            <a:endParaRPr lang="en-GB" dirty="0"/>
          </a:p>
        </p:txBody>
      </p:sp>
    </p:spTree>
    <p:extLst>
      <p:ext uri="{BB962C8B-B14F-4D97-AF65-F5344CB8AC3E}">
        <p14:creationId xmlns:p14="http://schemas.microsoft.com/office/powerpoint/2010/main" xmlns="" val="395269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Overwhelming length of some</a:t>
            </a:r>
            <a:br>
              <a:rPr lang="en-GB" dirty="0" smtClean="0"/>
            </a:br>
            <a:r>
              <a:rPr lang="en-GB" dirty="0" smtClean="0"/>
              <a:t> reading lists</a:t>
            </a:r>
            <a:endParaRPr lang="en-GB" dirty="0"/>
          </a:p>
        </p:txBody>
      </p:sp>
      <p:pic>
        <p:nvPicPr>
          <p:cNvPr id="4" name="Picture 17" descr="yellow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0" y="1884714"/>
            <a:ext cx="5112568" cy="399255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267744" y="2132856"/>
            <a:ext cx="3528392" cy="2862322"/>
          </a:xfrm>
          <a:prstGeom prst="rect">
            <a:avLst/>
          </a:prstGeom>
          <a:noFill/>
        </p:spPr>
        <p:txBody>
          <a:bodyPr wrap="square" rtlCol="0">
            <a:spAutoFit/>
          </a:bodyPr>
          <a:lstStyle/>
          <a:p>
            <a:r>
              <a:rPr lang="en-GB" sz="1800" dirty="0" smtClean="0"/>
              <a:t>I </a:t>
            </a:r>
            <a:r>
              <a:rPr lang="en-GB" sz="1800" dirty="0"/>
              <a:t>think that unless you are the reincarnation of Hermione Granger you are not going to go through and read all those….  Lots of students will come here from GCSEs and A levels where they are taught to consume things in a very bite sized manner and this is just like </a:t>
            </a:r>
            <a:r>
              <a:rPr lang="en-GB" sz="1800" dirty="0" smtClean="0"/>
              <a:t>“have </a:t>
            </a:r>
            <a:r>
              <a:rPr lang="en-GB" sz="1800" dirty="0"/>
              <a:t>everything at </a:t>
            </a:r>
            <a:r>
              <a:rPr lang="en-GB" sz="1800" dirty="0" smtClean="0"/>
              <a:t>once</a:t>
            </a:r>
            <a:r>
              <a:rPr lang="en-GB" sz="1800" dirty="0" smtClean="0"/>
              <a:t>!</a:t>
            </a:r>
            <a:endParaRPr lang="en-GB" sz="1800" dirty="0"/>
          </a:p>
        </p:txBody>
      </p:sp>
    </p:spTree>
    <p:extLst>
      <p:ext uri="{BB962C8B-B14F-4D97-AF65-F5344CB8AC3E}">
        <p14:creationId xmlns:p14="http://schemas.microsoft.com/office/powerpoint/2010/main" xmlns="" val="3260316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Overwhelming length of some</a:t>
            </a:r>
            <a:br>
              <a:rPr lang="en-GB" dirty="0"/>
            </a:br>
            <a:r>
              <a:rPr lang="en-GB" dirty="0"/>
              <a:t> reading lists</a:t>
            </a:r>
          </a:p>
        </p:txBody>
      </p:sp>
      <p:pic>
        <p:nvPicPr>
          <p:cNvPr id="4" name="Picture 15" descr="green bubb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2276872"/>
            <a:ext cx="6714647" cy="380753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555776" y="2348880"/>
            <a:ext cx="4968552" cy="2677656"/>
          </a:xfrm>
          <a:prstGeom prst="rect">
            <a:avLst/>
          </a:prstGeom>
          <a:noFill/>
        </p:spPr>
        <p:txBody>
          <a:bodyPr wrap="square" rtlCol="0">
            <a:spAutoFit/>
          </a:bodyPr>
          <a:lstStyle/>
          <a:p>
            <a:r>
              <a:rPr lang="en-GB" sz="2400" dirty="0" smtClean="0"/>
              <a:t>I </a:t>
            </a:r>
            <a:r>
              <a:rPr lang="en-GB" sz="2400" dirty="0"/>
              <a:t>know there is a difference between higher learning and learning at school but maybe </a:t>
            </a:r>
            <a:r>
              <a:rPr lang="en-GB" sz="2400" dirty="0" smtClean="0"/>
              <a:t>[readings] </a:t>
            </a:r>
            <a:r>
              <a:rPr lang="en-GB" sz="2400" dirty="0"/>
              <a:t>should be released in chunks so that they are actually relevant to what you are studying that term</a:t>
            </a:r>
            <a:r>
              <a:rPr lang="en-GB" sz="2400" dirty="0" smtClean="0"/>
              <a:t>.</a:t>
            </a:r>
            <a:endParaRPr lang="en-GB" sz="2400" dirty="0"/>
          </a:p>
        </p:txBody>
      </p:sp>
    </p:spTree>
    <p:extLst>
      <p:ext uri="{BB962C8B-B14F-4D97-AF65-F5344CB8AC3E}">
        <p14:creationId xmlns:p14="http://schemas.microsoft.com/office/powerpoint/2010/main" xmlns="" val="3990797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Advising academics to…</a:t>
            </a:r>
            <a:endParaRPr lang="en-GB" dirty="0"/>
          </a:p>
        </p:txBody>
      </p:sp>
      <p:sp>
        <p:nvSpPr>
          <p:cNvPr id="3" name="Content Placeholder 2"/>
          <p:cNvSpPr>
            <a:spLocks noGrp="1"/>
          </p:cNvSpPr>
          <p:nvPr>
            <p:ph idx="1"/>
          </p:nvPr>
        </p:nvSpPr>
        <p:spPr/>
        <p:txBody>
          <a:bodyPr/>
          <a:lstStyle/>
          <a:p>
            <a:r>
              <a:rPr lang="en-GB" dirty="0" smtClean="0"/>
              <a:t>Ensure lists don’t grow too much year on year</a:t>
            </a:r>
          </a:p>
          <a:p>
            <a:r>
              <a:rPr lang="en-GB" dirty="0" smtClean="0"/>
              <a:t>As new items are added, consider whether some older ones can be removed</a:t>
            </a:r>
          </a:p>
          <a:p>
            <a:r>
              <a:rPr lang="en-GB" dirty="0" smtClean="0"/>
              <a:t>Make lists as easy to navigate as possible by using section headings and assigning helpful readership levels (background, recommended, essential, recommended for purchase)</a:t>
            </a:r>
          </a:p>
          <a:p>
            <a:r>
              <a:rPr lang="en-GB" dirty="0" smtClean="0"/>
              <a:t>Consider using adaptive release</a:t>
            </a:r>
            <a:endParaRPr lang="en-GB" dirty="0"/>
          </a:p>
        </p:txBody>
      </p:sp>
    </p:spTree>
    <p:extLst>
      <p:ext uri="{BB962C8B-B14F-4D97-AF65-F5344CB8AC3E}">
        <p14:creationId xmlns:p14="http://schemas.microsoft.com/office/powerpoint/2010/main" xmlns="" val="16971011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GB" sz="4400" b="1" dirty="0" smtClean="0">
                <a:solidFill>
                  <a:schemeClr val="bg1"/>
                </a:solidFill>
              </a:rPr>
              <a:t>Getting academic buy-in</a:t>
            </a:r>
            <a:endParaRPr lang="en-GB" sz="4400" b="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Metrics equal prizes!</a:t>
            </a:r>
            <a:endParaRPr lang="en-GB" b="1" dirty="0"/>
          </a:p>
        </p:txBody>
      </p:sp>
      <p:sp>
        <p:nvSpPr>
          <p:cNvPr id="3" name="Content Placeholder 2"/>
          <p:cNvSpPr>
            <a:spLocks noGrp="1"/>
          </p:cNvSpPr>
          <p:nvPr>
            <p:ph idx="1"/>
          </p:nvPr>
        </p:nvSpPr>
        <p:spPr>
          <a:xfrm>
            <a:off x="412750" y="1988840"/>
            <a:ext cx="8229600" cy="3815060"/>
          </a:xfrm>
        </p:spPr>
        <p:txBody>
          <a:bodyPr/>
          <a:lstStyle/>
          <a:p>
            <a:r>
              <a:rPr lang="en-GB" dirty="0" smtClean="0"/>
              <a:t>Offered a prize to the academic with the “best” reading list</a:t>
            </a:r>
          </a:p>
          <a:p>
            <a:pPr lvl="0"/>
            <a:r>
              <a:rPr lang="en-GB" dirty="0" smtClean="0"/>
              <a:t>Metrics </a:t>
            </a:r>
            <a:r>
              <a:rPr lang="en-GB" dirty="0" smtClean="0"/>
              <a:t>used </a:t>
            </a:r>
            <a:r>
              <a:rPr lang="en-GB" dirty="0" smtClean="0"/>
              <a:t>include: </a:t>
            </a:r>
          </a:p>
          <a:p>
            <a:pPr lvl="1"/>
            <a:r>
              <a:rPr lang="en-GB" dirty="0"/>
              <a:t>book loans: a measure of how likely students enrolled on the module are to borrow books</a:t>
            </a:r>
          </a:p>
          <a:p>
            <a:pPr lvl="1"/>
            <a:r>
              <a:rPr lang="en-GB" dirty="0"/>
              <a:t>item views: the average number of items on the reading list that students enrolled on the module have looked </a:t>
            </a:r>
            <a:r>
              <a:rPr lang="en-GB" dirty="0" smtClean="0"/>
              <a:t>at</a:t>
            </a:r>
          </a:p>
          <a:p>
            <a:pPr lvl="1"/>
            <a:r>
              <a:rPr lang="en-GB" dirty="0" smtClean="0"/>
              <a:t>Variety of item types</a:t>
            </a:r>
          </a:p>
          <a:p>
            <a:pPr lvl="1"/>
            <a:r>
              <a:rPr lang="en-GB" dirty="0" smtClean="0"/>
              <a:t>Last update</a:t>
            </a:r>
          </a:p>
          <a:p>
            <a:pPr lvl="1"/>
            <a:r>
              <a:rPr lang="en-GB" dirty="0" smtClean="0"/>
              <a:t>Percentage of items with annotations</a:t>
            </a:r>
            <a:endParaRPr lang="en-GB" dirty="0"/>
          </a:p>
          <a:p>
            <a:pPr marL="457200" lvl="1" indent="0">
              <a:buNone/>
            </a:pPr>
            <a:r>
              <a:rPr lang="en-GB" dirty="0"/>
              <a:t> </a:t>
            </a:r>
          </a:p>
          <a:p>
            <a:pPr marL="0" lvl="0" indent="0">
              <a:buNone/>
            </a:pPr>
            <a:r>
              <a:rPr lang="en-GB" dirty="0" smtClean="0"/>
              <a:t/>
            </a:r>
            <a:br>
              <a:rPr lang="en-GB" dirty="0" smtClean="0"/>
            </a:br>
            <a:endParaRPr lang="en-GB" dirty="0"/>
          </a:p>
        </p:txBody>
      </p:sp>
    </p:spTree>
    <p:extLst>
      <p:ext uri="{BB962C8B-B14F-4D97-AF65-F5344CB8AC3E}">
        <p14:creationId xmlns:p14="http://schemas.microsoft.com/office/powerpoint/2010/main" xmlns="" val="1093273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89183"/>
            <a:ext cx="9144000" cy="3679633"/>
          </a:xfrm>
          <a:prstGeom prst="rect">
            <a:avLst/>
          </a:prstGeom>
        </p:spPr>
      </p:pic>
    </p:spTree>
    <p:extLst>
      <p:ext uri="{BB962C8B-B14F-4D97-AF65-F5344CB8AC3E}">
        <p14:creationId xmlns:p14="http://schemas.microsoft.com/office/powerpoint/2010/main" xmlns="" val="1080532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 out prize winning lists for </a:t>
            </a:r>
            <a:br>
              <a:rPr lang="en-GB" dirty="0" smtClean="0"/>
            </a:br>
            <a:r>
              <a:rPr lang="en-GB" dirty="0" smtClean="0"/>
              <a:t>inspiration</a:t>
            </a:r>
            <a:endParaRPr lang="en-GB" dirty="0"/>
          </a:p>
        </p:txBody>
      </p:sp>
      <p:sp>
        <p:nvSpPr>
          <p:cNvPr id="3" name="Content Placeholder 2"/>
          <p:cNvSpPr>
            <a:spLocks noGrp="1"/>
          </p:cNvSpPr>
          <p:nvPr>
            <p:ph idx="1"/>
          </p:nvPr>
        </p:nvSpPr>
        <p:spPr>
          <a:xfrm>
            <a:off x="412750" y="2205038"/>
            <a:ext cx="4231258" cy="3598862"/>
          </a:xfrm>
        </p:spPr>
        <p:txBody>
          <a:bodyPr/>
          <a:lstStyle/>
          <a:p>
            <a:r>
              <a:rPr lang="en-GB" b="1" dirty="0">
                <a:hlinkClick r:id="rId3"/>
              </a:rPr>
              <a:t>AHE3210</a:t>
            </a:r>
            <a:r>
              <a:rPr lang="en-GB" b="1" dirty="0"/>
              <a:t>: </a:t>
            </a:r>
            <a:r>
              <a:rPr lang="en-GB" b="1" dirty="0" smtClean="0"/>
              <a:t>Extraordinary Gentlemen </a:t>
            </a:r>
            <a:r>
              <a:rPr lang="en-GB" dirty="0" smtClean="0"/>
              <a:t>by Merrick Burrow</a:t>
            </a:r>
          </a:p>
          <a:p>
            <a:r>
              <a:rPr lang="en-GB" b="1" dirty="0" smtClean="0">
                <a:hlinkClick r:id="rId4"/>
              </a:rPr>
              <a:t>SIF2012</a:t>
            </a:r>
            <a:r>
              <a:rPr lang="en-GB" b="1" dirty="0" smtClean="0"/>
              <a:t>: Food </a:t>
            </a:r>
            <a:r>
              <a:rPr lang="en-GB" b="1" dirty="0"/>
              <a:t>in </a:t>
            </a:r>
            <a:r>
              <a:rPr lang="en-GB" b="1" dirty="0" smtClean="0"/>
              <a:t>Society </a:t>
            </a:r>
            <a:r>
              <a:rPr lang="en-GB" dirty="0" smtClean="0"/>
              <a:t>by Jane Bradbury</a:t>
            </a:r>
          </a:p>
          <a:p>
            <a:r>
              <a:rPr lang="en-GB" b="1" dirty="0" smtClean="0">
                <a:hlinkClick r:id="rId5"/>
              </a:rPr>
              <a:t>BMA0070</a:t>
            </a:r>
            <a:r>
              <a:rPr lang="en-GB" b="1" dirty="0" smtClean="0"/>
              <a:t>: Governing Risk: </a:t>
            </a:r>
            <a:r>
              <a:rPr lang="en-GB" b="1" dirty="0"/>
              <a:t>Ethics &amp; </a:t>
            </a:r>
            <a:r>
              <a:rPr lang="en-GB" b="1" dirty="0" smtClean="0"/>
              <a:t>Audit</a:t>
            </a:r>
            <a:r>
              <a:rPr lang="en-GB" dirty="0" smtClean="0"/>
              <a:t> by Julie Drake</a:t>
            </a:r>
          </a:p>
          <a:p>
            <a:endParaRPr lang="en-GB" dirty="0"/>
          </a:p>
        </p:txBody>
      </p:sp>
      <p:pic>
        <p:nvPicPr>
          <p:cNvPr id="1026" name="Picture 2" descr="C:\Users\librkm\AppData\Local\Microsoft\Windows\Temporary Internet Files\Content.IE5\4UZBXFYO\MC900383562[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14925" y="2348880"/>
            <a:ext cx="3206341" cy="2985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567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900112"/>
          </a:xfrm>
        </p:spPr>
        <p:txBody>
          <a:bodyPr/>
          <a:lstStyle/>
          <a:p>
            <a:r>
              <a:rPr lang="en-GB" b="1" dirty="0" smtClean="0"/>
              <a:t>A new approach was required to…</a:t>
            </a:r>
            <a:endParaRPr lang="en-GB" b="1" dirty="0"/>
          </a:p>
        </p:txBody>
      </p:sp>
      <p:sp>
        <p:nvSpPr>
          <p:cNvPr id="3" name="Content Placeholder 2"/>
          <p:cNvSpPr>
            <a:spLocks noGrp="1"/>
          </p:cNvSpPr>
          <p:nvPr>
            <p:ph idx="1"/>
          </p:nvPr>
        </p:nvSpPr>
        <p:spPr>
          <a:xfrm>
            <a:off x="412750" y="1700808"/>
            <a:ext cx="8229600" cy="4103092"/>
          </a:xfrm>
        </p:spPr>
        <p:txBody>
          <a:bodyPr/>
          <a:lstStyle/>
          <a:p>
            <a:r>
              <a:rPr lang="en-GB" dirty="0" smtClean="0"/>
              <a:t>Improve the student experience: </a:t>
            </a:r>
          </a:p>
          <a:p>
            <a:pPr lvl="1"/>
            <a:r>
              <a:rPr lang="en-GB" dirty="0" smtClean="0"/>
              <a:t>comprehensive availability of reading lists </a:t>
            </a:r>
          </a:p>
          <a:p>
            <a:pPr lvl="1"/>
            <a:r>
              <a:rPr lang="en-GB" dirty="0" smtClean="0"/>
              <a:t>Better access to reading list items, e.g. access to full text </a:t>
            </a:r>
            <a:br>
              <a:rPr lang="en-GB" dirty="0" smtClean="0"/>
            </a:br>
            <a:endParaRPr lang="en-GB" dirty="0" smtClean="0"/>
          </a:p>
          <a:p>
            <a:r>
              <a:rPr lang="en-GB" dirty="0" smtClean="0"/>
              <a:t>Inform collection development</a:t>
            </a:r>
            <a:br>
              <a:rPr lang="en-GB" dirty="0" smtClean="0"/>
            </a:br>
            <a:endParaRPr lang="en-GB" dirty="0" smtClean="0"/>
          </a:p>
          <a:p>
            <a:r>
              <a:rPr lang="en-GB" dirty="0" smtClean="0"/>
              <a:t>Incorporate the various process in the life cycle of the reading list</a:t>
            </a:r>
          </a:p>
          <a:p>
            <a:pPr lvl="1"/>
            <a:r>
              <a:rPr lang="en-GB" dirty="0"/>
              <a:t>e</a:t>
            </a:r>
            <a:r>
              <a:rPr lang="en-GB" dirty="0" smtClean="0"/>
              <a:t>.g. integration with library acquisition processes</a:t>
            </a:r>
            <a:br>
              <a:rPr lang="en-GB" dirty="0" smtClean="0"/>
            </a:br>
            <a:endParaRPr lang="en-GB" dirty="0" smtClean="0"/>
          </a:p>
          <a:p>
            <a:r>
              <a:rPr lang="en-GB" dirty="0" smtClean="0"/>
              <a:t>Make best use of resources and ensure value for money</a:t>
            </a:r>
          </a:p>
          <a:p>
            <a:pPr marL="457200" lvl="1" indent="0">
              <a:buNone/>
            </a:pPr>
            <a:r>
              <a:rPr lang="en-GB" dirty="0" smtClean="0"/>
              <a:t/>
            </a:r>
            <a:br>
              <a:rPr lang="en-GB" dirty="0" smtClean="0"/>
            </a:br>
            <a:endParaRPr lang="en-GB" dirty="0"/>
          </a:p>
        </p:txBody>
      </p:sp>
    </p:spTree>
    <p:extLst>
      <p:ext uri="{BB962C8B-B14F-4D97-AF65-F5344CB8AC3E}">
        <p14:creationId xmlns:p14="http://schemas.microsoft.com/office/powerpoint/2010/main" xmlns="" val="3036287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900112"/>
          </a:xfrm>
        </p:spPr>
        <p:txBody>
          <a:bodyPr/>
          <a:lstStyle/>
          <a:p>
            <a:r>
              <a:rPr lang="en-GB" b="1" dirty="0" smtClean="0"/>
              <a:t>Finally, a quote from an academic...</a:t>
            </a:r>
            <a:endParaRPr lang="en-GB" b="1" dirty="0"/>
          </a:p>
        </p:txBody>
      </p:sp>
      <p:sp>
        <p:nvSpPr>
          <p:cNvPr id="3" name="Content Placeholder 2"/>
          <p:cNvSpPr>
            <a:spLocks noGrp="1"/>
          </p:cNvSpPr>
          <p:nvPr>
            <p:ph idx="1"/>
          </p:nvPr>
        </p:nvSpPr>
        <p:spPr/>
        <p:txBody>
          <a:bodyPr/>
          <a:lstStyle/>
          <a:p>
            <a:pPr marL="0" indent="0" algn="ctr">
              <a:buNone/>
            </a:pPr>
            <a:r>
              <a:rPr lang="en-GB" b="1" dirty="0" smtClean="0">
                <a:solidFill>
                  <a:schemeClr val="bg1"/>
                </a:solidFill>
              </a:rPr>
              <a:t>MyReading has made the design of research informed teaching and learning so much easier and I have observed the student cohort engaging in wider reading because of the immediate access from </a:t>
            </a:r>
            <a:r>
              <a:rPr lang="en-GB" b="1" dirty="0" err="1" smtClean="0">
                <a:solidFill>
                  <a:schemeClr val="bg1"/>
                </a:solidFill>
              </a:rPr>
              <a:t>Unilearn</a:t>
            </a:r>
            <a:r>
              <a:rPr lang="en-GB" b="1" dirty="0" smtClean="0">
                <a:solidFill>
                  <a:schemeClr val="bg1"/>
                </a:solidFill>
              </a:rPr>
              <a:t> to library.</a:t>
            </a:r>
          </a:p>
          <a:p>
            <a:pPr algn="ctr">
              <a:buNone/>
            </a:pPr>
            <a:r>
              <a:rPr lang="en-GB" b="1" dirty="0" smtClean="0">
                <a:solidFill>
                  <a:schemeClr val="bg1"/>
                </a:solidFill>
              </a:rPr>
              <a:t>Academic from Department of Accountancy</a:t>
            </a:r>
            <a:endParaRPr lang="en-GB" b="1" dirty="0">
              <a:solidFill>
                <a:schemeClr val="bg1"/>
              </a:solidFill>
            </a:endParaRPr>
          </a:p>
        </p:txBody>
      </p:sp>
    </p:spTree>
    <p:extLst>
      <p:ext uri="{BB962C8B-B14F-4D97-AF65-F5344CB8AC3E}">
        <p14:creationId xmlns:p14="http://schemas.microsoft.com/office/powerpoint/2010/main" xmlns="" val="39043593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Future plans</a:t>
            </a:r>
            <a:endParaRPr lang="en-GB" sz="4800" b="1" dirty="0"/>
          </a:p>
        </p:txBody>
      </p:sp>
      <p:sp>
        <p:nvSpPr>
          <p:cNvPr id="3" name="Content Placeholder 2"/>
          <p:cNvSpPr>
            <a:spLocks noGrp="1"/>
          </p:cNvSpPr>
          <p:nvPr>
            <p:ph idx="1"/>
          </p:nvPr>
        </p:nvSpPr>
        <p:spPr/>
        <p:txBody>
          <a:bodyPr/>
          <a:lstStyle/>
          <a:p>
            <a:pPr>
              <a:buNone/>
            </a:pPr>
            <a:r>
              <a:rPr lang="en-GB" dirty="0" smtClean="0">
                <a:solidFill>
                  <a:schemeClr val="bg1"/>
                </a:solidFill>
              </a:rPr>
              <a:t>Continue to market to academics: got a budget to some run some focus groups</a:t>
            </a:r>
            <a:r>
              <a:rPr lang="en-GB" dirty="0" smtClean="0"/>
              <a:t/>
            </a:r>
            <a:br>
              <a:rPr lang="en-GB" dirty="0" smtClean="0"/>
            </a:br>
            <a:endParaRPr lang="en-GB" dirty="0" smtClean="0"/>
          </a:p>
          <a:p>
            <a:pPr>
              <a:buNone/>
            </a:pPr>
            <a:r>
              <a:rPr lang="en-GB" dirty="0" smtClean="0">
                <a:solidFill>
                  <a:schemeClr val="bg1"/>
                </a:solidFill>
              </a:rPr>
              <a:t>More evaluation: link use of reading lists to student attainment? </a:t>
            </a:r>
            <a:endParaRPr lang="en-GB" dirty="0">
              <a:solidFill>
                <a:schemeClr val="bg1"/>
              </a:solidFill>
            </a:endParaRPr>
          </a:p>
        </p:txBody>
      </p:sp>
    </p:spTree>
    <p:extLst>
      <p:ext uri="{BB962C8B-B14F-4D97-AF65-F5344CB8AC3E}">
        <p14:creationId xmlns:p14="http://schemas.microsoft.com/office/powerpoint/2010/main" xmlns="" val="3255904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smtClean="0"/>
              <a:t>More info</a:t>
            </a:r>
            <a:endParaRPr lang="en-GB" sz="5400" b="1" dirty="0"/>
          </a:p>
        </p:txBody>
      </p:sp>
      <p:sp>
        <p:nvSpPr>
          <p:cNvPr id="3" name="Content Placeholder 2"/>
          <p:cNvSpPr>
            <a:spLocks noGrp="1"/>
          </p:cNvSpPr>
          <p:nvPr>
            <p:ph idx="1"/>
          </p:nvPr>
        </p:nvSpPr>
        <p:spPr/>
        <p:txBody>
          <a:bodyPr/>
          <a:lstStyle/>
          <a:p>
            <a:pPr>
              <a:buNone/>
            </a:pPr>
            <a:r>
              <a:rPr lang="en-GB" dirty="0" smtClean="0">
                <a:solidFill>
                  <a:schemeClr val="bg1"/>
                </a:solidFill>
              </a:rPr>
              <a:t>Project Blog</a:t>
            </a:r>
            <a:r>
              <a:rPr lang="en-GB" dirty="0" smtClean="0"/>
              <a:t/>
            </a:r>
            <a:br>
              <a:rPr lang="en-GB" dirty="0" smtClean="0"/>
            </a:br>
            <a:r>
              <a:rPr lang="en-GB" sz="2800" dirty="0" smtClean="0">
                <a:solidFill>
                  <a:schemeClr val="tx2"/>
                </a:solidFill>
                <a:hlinkClick r:id="rId2"/>
              </a:rPr>
              <a:t>http://library.hud.ac.uk/blogs/projects/myreading</a:t>
            </a:r>
            <a:endParaRPr lang="en-GB" sz="2800" dirty="0" smtClean="0">
              <a:solidFill>
                <a:schemeClr val="tx2"/>
              </a:solidFill>
            </a:endParaRPr>
          </a:p>
          <a:p>
            <a:endParaRPr lang="en-GB" sz="2800" dirty="0" smtClean="0">
              <a:solidFill>
                <a:schemeClr val="tx2"/>
              </a:solidFill>
            </a:endParaRPr>
          </a:p>
          <a:p>
            <a:endParaRPr lang="en-GB" sz="2800" dirty="0" smtClean="0">
              <a:solidFill>
                <a:schemeClr val="tx2"/>
              </a:solidFill>
            </a:endParaRPr>
          </a:p>
          <a:p>
            <a:endParaRPr lang="en-GB" dirty="0"/>
          </a:p>
        </p:txBody>
      </p:sp>
    </p:spTree>
    <p:extLst>
      <p:ext uri="{BB962C8B-B14F-4D97-AF65-F5344CB8AC3E}">
        <p14:creationId xmlns:p14="http://schemas.microsoft.com/office/powerpoint/2010/main" xmlns="" val="5853047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55056" y="1752600"/>
            <a:ext cx="3733801" cy="3733801"/>
          </a:xfrm>
          <a:prstGeom prst="rect">
            <a:avLst/>
          </a:prstGeom>
          <a:noFill/>
          <a:effectLst/>
        </p:spPr>
      </p:pic>
      <p:pic>
        <p:nvPicPr>
          <p:cNvPr id="3" name="Content Placeholder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0" y="3124200"/>
            <a:ext cx="4495800" cy="3551682"/>
          </a:xfrm>
          <a:prstGeom prst="ellipse">
            <a:avLst/>
          </a:prstGeom>
          <a:ln>
            <a:noFill/>
          </a:ln>
          <a:effectLst>
            <a:softEdge rad="127000"/>
          </a:effectLst>
        </p:spPr>
      </p:pic>
      <p:sp>
        <p:nvSpPr>
          <p:cNvPr id="4" name="Rectangle 3"/>
          <p:cNvSpPr/>
          <p:nvPr/>
        </p:nvSpPr>
        <p:spPr>
          <a:xfrm>
            <a:off x="1850439" y="404664"/>
            <a:ext cx="5426486" cy="110799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smtClean="0">
                <a:ln>
                  <a:noFill/>
                </a:ln>
                <a:solidFill>
                  <a:srgbClr val="1F497D"/>
                </a:solidFill>
                <a:effectLst/>
                <a:uLnTx/>
                <a:uFillTx/>
                <a:latin typeface="+mj-lt"/>
                <a:ea typeface="+mj-ea"/>
                <a:cs typeface="+mj-cs"/>
              </a:rPr>
              <a:t>Any questions?</a:t>
            </a:r>
            <a:endParaRPr kumimoji="0" lang="en-GB" sz="6600" b="0" i="0" u="none" strike="noStrike" kern="0" cap="none" spc="0" normalizeH="0" baseline="0" noProof="0" dirty="0" smtClean="0">
              <a:ln>
                <a:noFill/>
              </a:ln>
              <a:solidFill>
                <a:sysClr val="windowText" lastClr="000000"/>
              </a:solidFill>
              <a:effectLst/>
              <a:uLnTx/>
              <a:uFillTx/>
              <a:latin typeface="+mj-lt"/>
            </a:endParaRPr>
          </a:p>
        </p:txBody>
      </p:sp>
    </p:spTree>
    <p:extLst>
      <p:ext uri="{BB962C8B-B14F-4D97-AF65-F5344CB8AC3E}">
        <p14:creationId xmlns:p14="http://schemas.microsoft.com/office/powerpoint/2010/main" xmlns="" val="3720375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596" y="571480"/>
            <a:ext cx="8229600" cy="900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5400" b="1" kern="0" dirty="0" smtClean="0">
                <a:solidFill>
                  <a:schemeClr val="bg1"/>
                </a:solidFill>
                <a:latin typeface="+mj-lt"/>
                <a:ea typeface="+mj-ea"/>
                <a:cs typeface="+mj-cs"/>
              </a:rPr>
              <a:t>Our wish list...</a:t>
            </a:r>
            <a:endParaRPr kumimoji="0" lang="en-GB" sz="5400" b="1" i="0" u="none" strike="noStrike" kern="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noChangeArrowheads="1"/>
          </p:cNvSpPr>
          <p:nvPr/>
        </p:nvSpPr>
        <p:spPr>
          <a:xfrm>
            <a:off x="428596" y="1928802"/>
            <a:ext cx="8229600" cy="3598862"/>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 typeface="Arial" pitchFamily="34" charset="0"/>
              <a:buChar char="•"/>
              <a:tabLst/>
              <a:defRPr/>
            </a:pPr>
            <a:r>
              <a:rPr kumimoji="0" lang="en-GB" sz="3200" b="0" i="0" u="none" strike="noStrike" kern="0" cap="none" spc="0" normalizeH="0" baseline="0" noProof="0" dirty="0" smtClean="0">
                <a:ln>
                  <a:noFill/>
                </a:ln>
                <a:solidFill>
                  <a:srgbClr val="003772"/>
                </a:solidFill>
                <a:effectLst/>
                <a:uLnTx/>
                <a:uFillTx/>
                <a:latin typeface="+mn-lt"/>
                <a:ea typeface="+mn-ea"/>
                <a:cs typeface="+mn-cs"/>
              </a:rPr>
              <a:t>Easy</a:t>
            </a:r>
            <a:r>
              <a:rPr kumimoji="0" lang="en-GB" sz="3200" b="0" i="0" u="none" strike="noStrike" kern="0" cap="none" spc="0" normalizeH="0" noProof="0" dirty="0" smtClean="0">
                <a:ln>
                  <a:noFill/>
                </a:ln>
                <a:solidFill>
                  <a:srgbClr val="003772"/>
                </a:solidFill>
                <a:effectLst/>
                <a:uLnTx/>
                <a:uFillTx/>
                <a:latin typeface="+mn-lt"/>
                <a:ea typeface="+mn-ea"/>
                <a:cs typeface="+mn-cs"/>
              </a:rPr>
              <a:t> to use front-end for students</a:t>
            </a:r>
            <a:endParaRPr lang="en-GB" sz="3200" dirty="0" smtClean="0"/>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GB" sz="3200" kern="0" dirty="0" smtClean="0">
                <a:solidFill>
                  <a:srgbClr val="003772"/>
                </a:solidFill>
                <a:latin typeface="+mn-lt"/>
              </a:rPr>
              <a:t>Academics maintain and update their own lists</a:t>
            </a:r>
          </a:p>
          <a:p>
            <a:pPr marL="342900" indent="-342900" eaLnBrk="0" hangingPunct="0">
              <a:lnSpc>
                <a:spcPct val="90000"/>
              </a:lnSpc>
              <a:buFontTx/>
              <a:buChar char="•"/>
              <a:defRPr/>
            </a:pPr>
            <a:r>
              <a:rPr lang="en-GB" sz="3200" dirty="0" smtClean="0">
                <a:solidFill>
                  <a:srgbClr val="003772"/>
                </a:solidFill>
              </a:rPr>
              <a:t>Simple workflows for adding material from the then OPAC and Summon</a:t>
            </a:r>
          </a:p>
          <a:p>
            <a:pPr marL="342900" lvl="0" indent="-342900" eaLnBrk="0" hangingPunct="0">
              <a:lnSpc>
                <a:spcPct val="90000"/>
              </a:lnSpc>
              <a:buFontTx/>
              <a:buChar char="•"/>
              <a:defRPr/>
            </a:pPr>
            <a:r>
              <a:rPr lang="en-GB" sz="3200" dirty="0" smtClean="0">
                <a:solidFill>
                  <a:srgbClr val="003772"/>
                </a:solidFill>
              </a:rPr>
              <a:t>Integrated approach with existing university platforms, e.g. Blackboard, Summon, OPAC and ASIS</a:t>
            </a:r>
          </a:p>
          <a:p>
            <a:pPr marL="342900" indent="-342900" eaLnBrk="0" hangingPunct="0">
              <a:lnSpc>
                <a:spcPct val="90000"/>
              </a:lnSpc>
              <a:buFontTx/>
              <a:buChar char="•"/>
              <a:defRPr/>
            </a:pPr>
            <a:endParaRPr lang="en-GB" sz="3600" kern="0" dirty="0" smtClean="0">
              <a:solidFill>
                <a:srgbClr val="003772"/>
              </a:solidFill>
              <a:latin typeface="+mn-lt"/>
            </a:endParaRPr>
          </a:p>
          <a:p>
            <a:endParaRPr lang="en-GB" dirty="0" smtClean="0"/>
          </a:p>
          <a:p>
            <a:pPr marL="342900" marR="0" lvl="0" indent="-342900" algn="l" defTabSz="914400" rtl="0" eaLnBrk="0" fontAlgn="base" latinLnBrk="0" hangingPunct="0">
              <a:lnSpc>
                <a:spcPct val="90000"/>
              </a:lnSpc>
              <a:spcBef>
                <a:spcPct val="20000"/>
              </a:spcBef>
              <a:spcAft>
                <a:spcPct val="0"/>
              </a:spcAft>
              <a:buClrTx/>
              <a:buSzTx/>
              <a:tabLst/>
              <a:defRPr/>
            </a:pPr>
            <a:endParaRPr kumimoji="0" lang="en-GB" sz="2400" b="0" i="0" u="none" strike="noStrike" kern="0" cap="none" spc="0" normalizeH="0" noProof="0" dirty="0" smtClean="0">
              <a:ln>
                <a:noFill/>
              </a:ln>
              <a:solidFill>
                <a:srgbClr val="003772"/>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rgbClr val="003772"/>
              </a:solidFill>
              <a:effectLst/>
              <a:uLnTx/>
              <a:uFillTx/>
              <a:latin typeface="+mn-lt"/>
              <a:ea typeface="+mn-ea"/>
              <a:cs typeface="+mn-cs"/>
            </a:endParaRPr>
          </a:p>
        </p:txBody>
      </p:sp>
    </p:spTree>
    <p:extLst>
      <p:ext uri="{BB962C8B-B14F-4D97-AF65-F5344CB8AC3E}">
        <p14:creationId xmlns:p14="http://schemas.microsoft.com/office/powerpoint/2010/main" xmlns="" val="438998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00112"/>
          </a:xfrm>
        </p:spPr>
        <p:txBody>
          <a:bodyPr/>
          <a:lstStyle/>
          <a:p>
            <a:r>
              <a:rPr lang="en-GB" sz="5400" b="1" dirty="0" smtClean="0"/>
              <a:t>...and there’s more!</a:t>
            </a:r>
            <a:endParaRPr lang="en-GB" sz="5400" b="1" dirty="0"/>
          </a:p>
        </p:txBody>
      </p:sp>
      <p:sp>
        <p:nvSpPr>
          <p:cNvPr id="3" name="Content Placeholder 2"/>
          <p:cNvSpPr>
            <a:spLocks noGrp="1"/>
          </p:cNvSpPr>
          <p:nvPr>
            <p:ph idx="1"/>
          </p:nvPr>
        </p:nvSpPr>
        <p:spPr>
          <a:xfrm>
            <a:off x="428596" y="1857364"/>
            <a:ext cx="8229600" cy="3598862"/>
          </a:xfrm>
        </p:spPr>
        <p:txBody>
          <a:bodyPr/>
          <a:lstStyle/>
          <a:p>
            <a:pPr>
              <a:lnSpc>
                <a:spcPct val="90000"/>
              </a:lnSpc>
              <a:defRPr/>
            </a:pPr>
            <a:r>
              <a:rPr lang="en-GB" sz="2800" dirty="0" smtClean="0"/>
              <a:t>Seamless integration with library ordering processes</a:t>
            </a:r>
          </a:p>
          <a:p>
            <a:pPr lvl="0">
              <a:lnSpc>
                <a:spcPct val="90000"/>
              </a:lnSpc>
              <a:defRPr/>
            </a:pPr>
            <a:r>
              <a:rPr lang="en-GB" sz="2800" dirty="0" smtClean="0"/>
              <a:t>Automatic updating of links to the OPAC, e.g. When we buy an e-book, any lists using a print edition have the e-book link added automatically</a:t>
            </a:r>
          </a:p>
          <a:p>
            <a:r>
              <a:rPr lang="en-GB" sz="2800" dirty="0" smtClean="0"/>
              <a:t>Automatic updating of article links so that when we change subscriptions, links don’t break</a:t>
            </a:r>
          </a:p>
          <a:p>
            <a:r>
              <a:rPr lang="en-GB" sz="2800" dirty="0" smtClean="0"/>
              <a:t>A “social layer” that allows students to fully interact with their reading lists...</a:t>
            </a:r>
          </a:p>
          <a:p>
            <a:pPr lvl="1"/>
            <a:r>
              <a:rPr lang="en-GB" sz="2800" dirty="0" smtClean="0"/>
              <a:t>ratings, notes, comments, discussions, etc</a:t>
            </a:r>
          </a:p>
          <a:p>
            <a:pPr lvl="0">
              <a:lnSpc>
                <a:spcPct val="90000"/>
              </a:lnSpc>
              <a:defRPr/>
            </a:pPr>
            <a:endParaRPr lang="en-GB" sz="2400" dirty="0" smtClean="0"/>
          </a:p>
          <a:p>
            <a:endParaRPr lang="en-GB" dirty="0"/>
          </a:p>
        </p:txBody>
      </p:sp>
    </p:spTree>
    <p:extLst>
      <p:ext uri="{BB962C8B-B14F-4D97-AF65-F5344CB8AC3E}">
        <p14:creationId xmlns:p14="http://schemas.microsoft.com/office/powerpoint/2010/main" xmlns="" val="7566325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8596" y="500042"/>
            <a:ext cx="8229600" cy="900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000" b="1" kern="0" dirty="0" smtClean="0">
                <a:solidFill>
                  <a:schemeClr val="bg1"/>
                </a:solidFill>
                <a:latin typeface="+mj-lt"/>
                <a:ea typeface="+mj-ea"/>
                <a:cs typeface="+mj-cs"/>
              </a:rPr>
              <a:t>Why build it “in house”?</a:t>
            </a:r>
            <a:endParaRPr kumimoji="0" lang="en-GB" sz="4000" b="1" i="0" u="none" strike="noStrike" kern="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noChangeArrowheads="1"/>
          </p:cNvSpPr>
          <p:nvPr/>
        </p:nvSpPr>
        <p:spPr>
          <a:xfrm>
            <a:off x="500034" y="2000240"/>
            <a:ext cx="8229600" cy="3598862"/>
          </a:xfrm>
          <a:prstGeom prst="rect">
            <a:avLst/>
          </a:prstGeom>
        </p:spPr>
        <p:txBody>
          <a:bodyPr/>
          <a:lstStyle/>
          <a:p>
            <a:r>
              <a:rPr lang="en-GB" sz="2800" dirty="0" smtClean="0">
                <a:solidFill>
                  <a:srgbClr val="003772"/>
                </a:solidFill>
              </a:rPr>
              <a:t>Commercial offerings didn’t have the deep integration into our other systems that we felt would be needed:</a:t>
            </a:r>
          </a:p>
          <a:p>
            <a:pPr lvl="1"/>
            <a:r>
              <a:rPr lang="en-GB" sz="2800" dirty="0" smtClean="0">
                <a:solidFill>
                  <a:srgbClr val="003772"/>
                </a:solidFill>
              </a:rPr>
              <a:t>Student Records</a:t>
            </a:r>
          </a:p>
          <a:p>
            <a:pPr lvl="1"/>
            <a:r>
              <a:rPr lang="en-GB" sz="2800" dirty="0" smtClean="0">
                <a:solidFill>
                  <a:srgbClr val="003772"/>
                </a:solidFill>
              </a:rPr>
              <a:t>Library Management System</a:t>
            </a:r>
          </a:p>
          <a:p>
            <a:pPr lvl="1"/>
            <a:r>
              <a:rPr lang="en-GB" sz="2800" dirty="0" smtClean="0">
                <a:solidFill>
                  <a:srgbClr val="003772"/>
                </a:solidFill>
              </a:rPr>
              <a:t>E-Resource products (Summon, 360 Link, etc)</a:t>
            </a:r>
          </a:p>
          <a:p>
            <a:pPr lvl="1"/>
            <a:r>
              <a:rPr lang="en-GB" sz="2800" dirty="0" smtClean="0">
                <a:solidFill>
                  <a:srgbClr val="003772"/>
                </a:solidFill>
              </a:rPr>
              <a:t>VLE</a:t>
            </a:r>
          </a:p>
          <a:p>
            <a:pPr lvl="1"/>
            <a:r>
              <a:rPr lang="en-GB" sz="2800" dirty="0" smtClean="0">
                <a:solidFill>
                  <a:srgbClr val="003772"/>
                </a:solidFill>
              </a:rPr>
              <a:t>Off-air TV recordings</a:t>
            </a:r>
          </a:p>
          <a:p>
            <a:pPr marL="342900" marR="0" lvl="0" indent="-342900" algn="l" defTabSz="914400" rtl="0" eaLnBrk="0" fontAlgn="base" latinLnBrk="0" hangingPunct="0">
              <a:lnSpc>
                <a:spcPct val="90000"/>
              </a:lnSpc>
              <a:spcBef>
                <a:spcPct val="20000"/>
              </a:spcBef>
              <a:spcAft>
                <a:spcPct val="0"/>
              </a:spcAft>
              <a:buClrTx/>
              <a:buSzTx/>
              <a:tabLst/>
              <a:defRPr/>
            </a:pPr>
            <a:r>
              <a:rPr lang="en-GB" sz="2800" kern="0" dirty="0" smtClean="0">
                <a:solidFill>
                  <a:srgbClr val="003772"/>
                </a:solidFill>
                <a:latin typeface="+mn-lt"/>
              </a:rPr>
              <a:t> </a:t>
            </a:r>
            <a:endParaRPr kumimoji="0" lang="en-GB" sz="2800" b="0" i="0" u="none" strike="noStrike" kern="0" cap="none" spc="0" normalizeH="0" baseline="0" noProof="0" dirty="0">
              <a:ln>
                <a:noFill/>
              </a:ln>
              <a:solidFill>
                <a:srgbClr val="003772"/>
              </a:solidFill>
              <a:effectLst/>
              <a:uLnTx/>
              <a:uFillTx/>
              <a:latin typeface="+mn-lt"/>
              <a:ea typeface="+mn-ea"/>
              <a:cs typeface="+mn-cs"/>
            </a:endParaRPr>
          </a:p>
        </p:txBody>
      </p:sp>
    </p:spTree>
    <p:extLst>
      <p:ext uri="{BB962C8B-B14F-4D97-AF65-F5344CB8AC3E}">
        <p14:creationId xmlns:p14="http://schemas.microsoft.com/office/powerpoint/2010/main" xmlns="" val="37057316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288" y="258763"/>
            <a:ext cx="8229600" cy="9001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0" cap="none" spc="0" normalizeH="0" baseline="0" noProof="0" dirty="0" smtClean="0">
                <a:ln>
                  <a:noFill/>
                </a:ln>
                <a:solidFill>
                  <a:schemeClr val="bg1"/>
                </a:solidFill>
                <a:effectLst/>
                <a:uLnTx/>
                <a:uFillTx/>
                <a:latin typeface="+mj-lt"/>
                <a:ea typeface="+mj-ea"/>
                <a:cs typeface="+mj-cs"/>
              </a:rPr>
              <a:t>Project Steering Group</a:t>
            </a:r>
            <a:endParaRPr kumimoji="0" lang="en-GB" sz="4400" b="1" i="0" u="none" strike="noStrike" kern="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noChangeArrowheads="1"/>
          </p:cNvSpPr>
          <p:nvPr/>
        </p:nvSpPr>
        <p:spPr>
          <a:xfrm>
            <a:off x="412750" y="2205038"/>
            <a:ext cx="8229600" cy="3598862"/>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Chair:</a:t>
            </a:r>
            <a:r>
              <a:rPr kumimoji="0" lang="en-GB" sz="2400" b="0" i="0" u="none" strike="noStrike" kern="0" cap="none" spc="0" normalizeH="0" noProof="0" dirty="0" smtClean="0">
                <a:ln>
                  <a:noFill/>
                </a:ln>
                <a:solidFill>
                  <a:srgbClr val="003772"/>
                </a:solidFill>
                <a:effectLst/>
                <a:uLnTx/>
                <a:uFillTx/>
                <a:latin typeface="+mn-lt"/>
                <a:ea typeface="+mn-ea"/>
                <a:cs typeface="+mn-cs"/>
              </a:rPr>
              <a:t> </a:t>
            </a:r>
            <a:r>
              <a:rPr kumimoji="0" lang="en-GB" sz="2400" b="0" i="0" u="none" strike="noStrike" kern="0" cap="none" spc="0" normalizeH="0" baseline="0" noProof="0" dirty="0" smtClean="0">
                <a:ln>
                  <a:noFill/>
                </a:ln>
                <a:solidFill>
                  <a:srgbClr val="003772"/>
                </a:solidFill>
                <a:effectLst/>
                <a:uLnTx/>
                <a:uFillTx/>
                <a:latin typeface="+mn-lt"/>
                <a:ea typeface="+mn-ea"/>
                <a:cs typeface="+mn-cs"/>
              </a:rPr>
              <a:t>Pro-Vice Chancellor (Teaching and Learning)</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Head of Library Services.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Head of Computing Services.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Head of Department (X2)</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GB" sz="2400" kern="0" dirty="0" smtClean="0">
                <a:solidFill>
                  <a:srgbClr val="003772"/>
                </a:solidFill>
                <a:latin typeface="+mn-lt"/>
              </a:rPr>
              <a:t>Member of QSAG</a:t>
            </a:r>
            <a:endParaRPr kumimoji="0" lang="en-GB" sz="2400" b="0" i="0" u="none" strike="noStrike" kern="0" cap="none" spc="0" normalizeH="0" baseline="0" noProof="0" dirty="0" smtClean="0">
              <a:ln>
                <a:noFill/>
              </a:ln>
              <a:solidFill>
                <a:srgbClr val="003772"/>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SU VP Education</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Academic Librarians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lang="en-GB" sz="2400" kern="0" dirty="0" smtClean="0">
                <a:solidFill>
                  <a:srgbClr val="003772"/>
                </a:solidFill>
                <a:latin typeface="+mn-lt"/>
              </a:rPr>
              <a:t>Systems Manager</a:t>
            </a:r>
            <a:endParaRPr kumimoji="0" lang="en-GB" sz="2400" b="0" i="0" u="none" strike="noStrike" kern="0" cap="none" spc="0" normalizeH="0" baseline="0" noProof="0" dirty="0" smtClean="0">
              <a:ln>
                <a:noFill/>
              </a:ln>
              <a:solidFill>
                <a:srgbClr val="003772"/>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3772"/>
                </a:solidFill>
                <a:effectLst/>
                <a:uLnTx/>
                <a:uFillTx/>
                <a:latin typeface="+mn-lt"/>
                <a:ea typeface="+mn-ea"/>
                <a:cs typeface="+mn-cs"/>
              </a:rPr>
              <a:t>Project Manager</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GB" sz="2400" b="0" i="0" u="none" strike="noStrike" kern="0" cap="none" spc="0" normalizeH="0" baseline="0" noProof="0" dirty="0">
              <a:ln>
                <a:noFill/>
              </a:ln>
              <a:solidFill>
                <a:srgbClr val="003772"/>
              </a:solidFill>
              <a:effectLst/>
              <a:uLnTx/>
              <a:uFillTx/>
              <a:latin typeface="+mn-lt"/>
              <a:ea typeface="+mn-ea"/>
              <a:cs typeface="+mn-cs"/>
            </a:endParaRPr>
          </a:p>
        </p:txBody>
      </p:sp>
    </p:spTree>
    <p:extLst>
      <p:ext uri="{BB962C8B-B14F-4D97-AF65-F5344CB8AC3E}">
        <p14:creationId xmlns:p14="http://schemas.microsoft.com/office/powerpoint/2010/main" xmlns="" val="64431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3219</TotalTime>
  <Words>2194</Words>
  <Application>Microsoft Office PowerPoint</Application>
  <PresentationFormat>On-screen Show (4:3)</PresentationFormat>
  <Paragraphs>229</Paragraphs>
  <Slides>53</Slides>
  <Notes>19</Notes>
  <HiddenSlides>0</HiddenSlides>
  <MMClips>0</MMClips>
  <ScaleCrop>false</ScaleCrop>
  <HeadingPairs>
    <vt:vector size="4" baseType="variant">
      <vt:variant>
        <vt:lpstr>Theme</vt:lpstr>
      </vt:variant>
      <vt:variant>
        <vt:i4>13</vt:i4>
      </vt:variant>
      <vt:variant>
        <vt:lpstr>Slide Titles</vt:lpstr>
      </vt:variant>
      <vt:variant>
        <vt:i4>53</vt:i4>
      </vt:variant>
    </vt:vector>
  </HeadingPairs>
  <TitlesOfParts>
    <vt:vector size="66"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MyReading: taking students’ degrees to the next level</vt:lpstr>
      <vt:lpstr>My talk</vt:lpstr>
      <vt:lpstr>Slide 3</vt:lpstr>
      <vt:lpstr>Slide 4</vt:lpstr>
      <vt:lpstr>A new approach was required to…</vt:lpstr>
      <vt:lpstr>Slide 6</vt:lpstr>
      <vt:lpstr>...and there’s more!</vt:lpstr>
      <vt:lpstr>Slide 8</vt:lpstr>
      <vt:lpstr>Slide 9</vt:lpstr>
      <vt:lpstr>Technical team established</vt:lpstr>
      <vt:lpstr>Slide 11</vt:lpstr>
      <vt:lpstr>Academic consultation </vt:lpstr>
      <vt:lpstr>Integration with Blackboard</vt:lpstr>
      <vt:lpstr>Reading list policy produced</vt:lpstr>
      <vt:lpstr>Reading list policy produced</vt:lpstr>
      <vt:lpstr>So what does it look like?</vt:lpstr>
      <vt:lpstr>Slide 17</vt:lpstr>
      <vt:lpstr>Slide 18</vt:lpstr>
      <vt:lpstr>Slide 19</vt:lpstr>
      <vt:lpstr>More options for academics</vt:lpstr>
      <vt:lpstr>Slide 21</vt:lpstr>
      <vt:lpstr>Items added</vt:lpstr>
      <vt:lpstr>Current Usage</vt:lpstr>
      <vt:lpstr>Marketing to students</vt:lpstr>
      <vt:lpstr>Slide 25</vt:lpstr>
      <vt:lpstr>Slide 26</vt:lpstr>
      <vt:lpstr>Slide 27</vt:lpstr>
      <vt:lpstr>Marketing to academics</vt:lpstr>
      <vt:lpstr>Postcard</vt:lpstr>
      <vt:lpstr>Slide 30</vt:lpstr>
      <vt:lpstr>Followed up with #myreading tweets</vt:lpstr>
      <vt:lpstr>What do students really think to  their reading lists?</vt:lpstr>
      <vt:lpstr>Focus group composition &amp; methodology</vt:lpstr>
      <vt:lpstr>First the good news!</vt:lpstr>
      <vt:lpstr>Lecturers could promote reading lists more</vt:lpstr>
      <vt:lpstr>Lecturers could promote reading lists more</vt:lpstr>
      <vt:lpstr>Lecturers could promote reading lists more</vt:lpstr>
      <vt:lpstr>Lecturers could promote reading lists more</vt:lpstr>
      <vt:lpstr>Lack of consistency in location of reading lists</vt:lpstr>
      <vt:lpstr>Lack of consistency in location of reading lists</vt:lpstr>
      <vt:lpstr>Lack of consistency in location of reading lists</vt:lpstr>
      <vt:lpstr>Advising academics to…</vt:lpstr>
      <vt:lpstr>Overwhelming length of some  reading lists</vt:lpstr>
      <vt:lpstr>Overwhelming length of some  reading lists</vt:lpstr>
      <vt:lpstr>Advising academics to…</vt:lpstr>
      <vt:lpstr>Slide 46</vt:lpstr>
      <vt:lpstr>Metrics equal prizes!</vt:lpstr>
      <vt:lpstr>Slide 48</vt:lpstr>
      <vt:lpstr>Check out prize winning lists for  inspiration</vt:lpstr>
      <vt:lpstr>Finally, a quote from an academic...</vt:lpstr>
      <vt:lpstr>Future plans</vt:lpstr>
      <vt:lpstr>More info</vt:lpstr>
      <vt:lpstr>Slide 53</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alisha</cp:lastModifiedBy>
  <cp:revision>155</cp:revision>
  <cp:lastPrinted>2014-09-05T10:39:49Z</cp:lastPrinted>
  <dcterms:created xsi:type="dcterms:W3CDTF">2012-10-10T08:25:01Z</dcterms:created>
  <dcterms:modified xsi:type="dcterms:W3CDTF">2014-12-04T08:28:50Z</dcterms:modified>
</cp:coreProperties>
</file>