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6"/>
  </p:notesMasterIdLst>
  <p:handoutMasterIdLst>
    <p:handoutMasterId r:id="rId47"/>
  </p:handoutMasterIdLst>
  <p:sldIdLst>
    <p:sldId id="256" r:id="rId2"/>
    <p:sldId id="259" r:id="rId3"/>
    <p:sldId id="260" r:id="rId4"/>
    <p:sldId id="263" r:id="rId5"/>
    <p:sldId id="284" r:id="rId6"/>
    <p:sldId id="267" r:id="rId7"/>
    <p:sldId id="280" r:id="rId8"/>
    <p:sldId id="321" r:id="rId9"/>
    <p:sldId id="314" r:id="rId10"/>
    <p:sldId id="315" r:id="rId11"/>
    <p:sldId id="316" r:id="rId12"/>
    <p:sldId id="317" r:id="rId13"/>
    <p:sldId id="318" r:id="rId14"/>
    <p:sldId id="319" r:id="rId15"/>
    <p:sldId id="320" r:id="rId16"/>
    <p:sldId id="322" r:id="rId17"/>
    <p:sldId id="283" r:id="rId18"/>
    <p:sldId id="285" r:id="rId19"/>
    <p:sldId id="286" r:id="rId20"/>
    <p:sldId id="288" r:id="rId21"/>
    <p:sldId id="324" r:id="rId22"/>
    <p:sldId id="323" r:id="rId23"/>
    <p:sldId id="289" r:id="rId24"/>
    <p:sldId id="290" r:id="rId25"/>
    <p:sldId id="291" r:id="rId26"/>
    <p:sldId id="292" r:id="rId27"/>
    <p:sldId id="293" r:id="rId28"/>
    <p:sldId id="294" r:id="rId29"/>
    <p:sldId id="295" r:id="rId30"/>
    <p:sldId id="296" r:id="rId31"/>
    <p:sldId id="300" r:id="rId32"/>
    <p:sldId id="301" r:id="rId33"/>
    <p:sldId id="302" r:id="rId34"/>
    <p:sldId id="303" r:id="rId35"/>
    <p:sldId id="304" r:id="rId36"/>
    <p:sldId id="305" r:id="rId37"/>
    <p:sldId id="306" r:id="rId38"/>
    <p:sldId id="307" r:id="rId39"/>
    <p:sldId id="308" r:id="rId40"/>
    <p:sldId id="309" r:id="rId41"/>
    <p:sldId id="311" r:id="rId42"/>
    <p:sldId id="312" r:id="rId43"/>
    <p:sldId id="313" r:id="rId44"/>
    <p:sldId id="325" r:id="rId4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0000FF"/>
    <a:srgbClr val="9999FF"/>
    <a:srgbClr val="FFFFFF"/>
    <a:srgbClr val="FF9900"/>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93" d="100"/>
          <a:sy n="93" d="100"/>
        </p:scale>
        <p:origin x="-195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45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52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43520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B408B97-2348-604B-941D-5D333908F705}" type="datetimeFigureOut">
              <a:rPr lang="en-GB"/>
              <a:pPr/>
              <a:t>27/03/2015</a:t>
            </a:fld>
            <a:endParaRPr lang="en-GB"/>
          </a:p>
        </p:txBody>
      </p:sp>
      <p:sp>
        <p:nvSpPr>
          <p:cNvPr id="43520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43520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0EF5844-7AEC-094C-9029-C725CFF4F39C}" type="slidenum">
              <a:rPr lang="en-GB"/>
              <a:pPr/>
              <a:t>‹#›</a:t>
            </a:fld>
            <a:endParaRPr lang="en-GB"/>
          </a:p>
        </p:txBody>
      </p:sp>
    </p:spTree>
    <p:extLst>
      <p:ext uri="{BB962C8B-B14F-4D97-AF65-F5344CB8AC3E}">
        <p14:creationId xmlns:p14="http://schemas.microsoft.com/office/powerpoint/2010/main" val="48946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131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77828"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1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131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C6C847-C1A0-844E-8BF1-B2C9292C17E8}" type="slidenum">
              <a:rPr lang="en-GB"/>
              <a:pPr/>
              <a:t>‹#›</a:t>
            </a:fld>
            <a:endParaRPr lang="en-GB"/>
          </a:p>
        </p:txBody>
      </p:sp>
    </p:spTree>
    <p:extLst>
      <p:ext uri="{BB962C8B-B14F-4D97-AF65-F5344CB8AC3E}">
        <p14:creationId xmlns:p14="http://schemas.microsoft.com/office/powerpoint/2010/main" val="964999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1026"/>
          <p:cNvSpPr>
            <a:spLocks noRot="1" noChangeArrowheads="1" noTextEdit="1"/>
          </p:cNvSpPr>
          <p:nvPr>
            <p:ph type="sldImg"/>
          </p:nvPr>
        </p:nvSpPr>
        <p:spPr>
          <a:xfrm>
            <a:off x="917575" y="744538"/>
            <a:ext cx="4962525" cy="3722687"/>
          </a:xfrm>
          <a:ln/>
        </p:spPr>
      </p:sp>
      <p:sp>
        <p:nvSpPr>
          <p:cNvPr id="510979" name="Rectangle 1027"/>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9699"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Entrances to estates are narrowed with a change in road colour and texture to portray the impression to outsiders that they are entering a private area.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73795"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SBD estates must have a programmed management system in place to maintain the area e.g. cutting grass, removing litter and graffiti.</a:t>
            </a:r>
          </a:p>
          <a:p>
            <a:pPr>
              <a:spcBef>
                <a:spcPct val="0"/>
              </a:spcBef>
              <a:buFontTx/>
              <a:buChar char="•"/>
            </a:pPr>
            <a:endParaRPr lang="en-GB" sz="2400"/>
          </a:p>
          <a:p>
            <a:pPr>
              <a:spcBef>
                <a:spcPct val="0"/>
              </a:spcBef>
              <a:buFontTx/>
              <a:buChar char="•"/>
            </a:pPr>
            <a:r>
              <a:rPr lang="en-GB" sz="2400"/>
              <a:t>The aim being to portray an image to potential offenders that one more act of crime or disorder will not go unnoticed.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050"/>
          <p:cNvSpPr>
            <a:spLocks noRot="1" noChangeArrowheads="1" noTextEdit="1"/>
          </p:cNvSpPr>
          <p:nvPr>
            <p:ph type="sldImg"/>
          </p:nvPr>
        </p:nvSpPr>
        <p:spPr>
          <a:xfrm>
            <a:off x="917575" y="744538"/>
            <a:ext cx="4962525" cy="3722687"/>
          </a:xfrm>
          <a:ln/>
        </p:spPr>
      </p:sp>
      <p:sp>
        <p:nvSpPr>
          <p:cNvPr id="546819" name="Rectangle 2051"/>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3683" name="Rectangle 1027"/>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1026"/>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5731" name="Rectangle 1027"/>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1875"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3923"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8019"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0067"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4163"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3074"/>
          <p:cNvSpPr>
            <a:spLocks noRot="1" noChangeArrowheads="1" noTextEdit="1"/>
          </p:cNvSpPr>
          <p:nvPr>
            <p:ph type="sldImg"/>
          </p:nvPr>
        </p:nvSpPr>
        <p:spPr>
          <a:xfrm>
            <a:off x="917575" y="744538"/>
            <a:ext cx="4962525" cy="3722687"/>
          </a:xfrm>
          <a:ln/>
        </p:spPr>
      </p:sp>
      <p:sp>
        <p:nvSpPr>
          <p:cNvPr id="538627" name="Rectangle 3075"/>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6211"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8259"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0307"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Rot="1" noChangeArrowheads="1" noTextEdit="1"/>
          </p:cNvSpPr>
          <p:nvPr>
            <p:ph type="sldImg"/>
          </p:nvPr>
        </p:nvSpPr>
        <p:spPr>
          <a:xfrm>
            <a:off x="917575" y="744538"/>
            <a:ext cx="4962525" cy="3722687"/>
          </a:xfrm>
          <a:ln/>
        </p:spPr>
      </p:sp>
      <p:sp>
        <p:nvSpPr>
          <p:cNvPr id="612355"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Rot="1" noChangeArrowheads="1" noTextEdit="1"/>
          </p:cNvSpPr>
          <p:nvPr>
            <p:ph type="sldImg"/>
          </p:nvPr>
        </p:nvSpPr>
        <p:spPr>
          <a:xfrm>
            <a:off x="917575" y="744538"/>
            <a:ext cx="4962525" cy="3722687"/>
          </a:xfrm>
          <a:ln/>
        </p:spPr>
      </p:sp>
      <p:sp>
        <p:nvSpPr>
          <p:cNvPr id="629763"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2051"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3074"/>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5123" name="Rectangle 3075"/>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Tx/>
              <a:buChar cha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71747"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SBD sets standards of physical security for each property and its boundaries.</a:t>
            </a:r>
          </a:p>
          <a:p>
            <a:pPr>
              <a:spcBef>
                <a:spcPct val="0"/>
              </a:spcBef>
              <a:buFontTx/>
              <a:buChar char="•"/>
            </a:pPr>
            <a:endParaRPr lang="en-GB" sz="2400"/>
          </a:p>
          <a:p>
            <a:pPr>
              <a:spcBef>
                <a:spcPct val="0"/>
              </a:spcBef>
              <a:buFontTx/>
              <a:buChar char="•"/>
            </a:pPr>
            <a:r>
              <a:rPr lang="en-GB" sz="2400"/>
              <a:t>These standards apply to doors, windows, fencing and lighting with the aim of increasing the effort involved in offending against these properties.</a:t>
            </a:r>
          </a:p>
          <a:p>
            <a:pPr>
              <a:spcBef>
                <a:spcPct val="0"/>
              </a:spcBef>
              <a:buFontTx/>
              <a:buChar char="•"/>
            </a:pPr>
            <a:endParaRPr lang="en-GB" sz="2400"/>
          </a:p>
          <a:p>
            <a:pPr>
              <a:spcBef>
                <a:spcPct val="0"/>
              </a:spcBef>
              <a:buFontTx/>
              <a:buChar char="•"/>
            </a:pPr>
            <a:r>
              <a:rPr lang="en-GB" sz="2400"/>
              <a:t>SBD does not aim to create fortress estates in which residents are constantly reminded of the risk of victimisation, but rather it aims to combine effective target hardening measures into the original build of the estate.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57411"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SBD maximises natural surveillance through the design  and layout of each estate.</a:t>
            </a:r>
          </a:p>
          <a:p>
            <a:pPr>
              <a:spcBef>
                <a:spcPct val="0"/>
              </a:spcBef>
              <a:buFontTx/>
              <a:buChar char="•"/>
            </a:pPr>
            <a:endParaRPr lang="en-GB" sz="2400"/>
          </a:p>
          <a:p>
            <a:pPr>
              <a:spcBef>
                <a:spcPct val="0"/>
              </a:spcBef>
              <a:buFontTx/>
              <a:buChar char="•"/>
            </a:pPr>
            <a:r>
              <a:rPr lang="en-GB" sz="2400"/>
              <a:t>Estates include a mix of dwellings designed for a variety of resident types, thus maximising the likelihood that at least 1 neighbour will be at home throughout the day and night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59459"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Houses are positioned to ensure maximum natural surveillance from neighbouring properties.</a:t>
            </a:r>
          </a:p>
          <a:p>
            <a:pPr>
              <a:spcBef>
                <a:spcPct val="0"/>
              </a:spcBef>
              <a:buFontTx/>
              <a:buChar char="•"/>
            </a:pPr>
            <a:endParaRPr lang="en-GB" sz="2400"/>
          </a:p>
          <a:p>
            <a:pPr>
              <a:spcBef>
                <a:spcPct val="0"/>
              </a:spcBef>
              <a:buFontTx/>
              <a:buChar char="•"/>
            </a:pPr>
            <a:r>
              <a:rPr lang="en-GB" sz="2400"/>
              <a:t>Dwellings are sited in small clusters with an unobstructed view of neighbours</a:t>
            </a:r>
            <a:r>
              <a:rPr lang="ja-JP" altLang="en-GB" sz="2400"/>
              <a:t>’</a:t>
            </a:r>
            <a:r>
              <a:rPr lang="en-GB" sz="2400"/>
              <a:t> homes. </a:t>
            </a:r>
          </a:p>
          <a:p>
            <a:pPr>
              <a:spcBef>
                <a:spcPct val="0"/>
              </a:spcBef>
              <a:buFontTx/>
              <a:buChar char="•"/>
            </a:pPr>
            <a:endParaRPr lang="en-GB" sz="2400"/>
          </a:p>
          <a:p>
            <a:pPr>
              <a:spcBef>
                <a:spcPct val="0"/>
              </a:spcBef>
              <a:buFontTx/>
              <a:buChar char="•"/>
            </a:pPr>
            <a:r>
              <a:rPr lang="en-GB" sz="2400"/>
              <a:t>Entrances to dwellings should face onto the street.</a:t>
            </a:r>
          </a:p>
          <a:p>
            <a:pPr>
              <a:spcBef>
                <a:spcPct val="0"/>
              </a:spcBef>
              <a:buFontTx/>
              <a:buChar char="•"/>
            </a:pPr>
            <a:endParaRPr lang="en-GB" sz="2400"/>
          </a:p>
          <a:p>
            <a:pPr>
              <a:spcBef>
                <a:spcPct val="0"/>
              </a:spcBef>
              <a:buFontTx/>
              <a:buChar char="•"/>
            </a:pPr>
            <a:r>
              <a:rPr lang="en-GB" sz="2400"/>
              <a:t>Houses aren</a:t>
            </a:r>
            <a:r>
              <a:rPr lang="ja-JP" altLang="en-GB" sz="2400"/>
              <a:t>’</a:t>
            </a:r>
            <a:r>
              <a:rPr lang="en-GB" sz="2400"/>
              <a:t>t hidden behind foliage or high fences so that if an offender does try to break in, they are clearly visible to neighbours and passers by.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1507"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eaLnBrk="1" hangingPunct="1">
              <a:spcBef>
                <a:spcPct val="0"/>
              </a:spcBef>
              <a:buFontTx/>
              <a:buChar char="•"/>
            </a:pPr>
            <a:r>
              <a:rPr lang="en-GB" sz="2400">
                <a:latin typeface="Times New Roman" charset="0"/>
                <a:cs typeface="Times New Roman" charset="0"/>
              </a:rPr>
              <a:t>SBD estates are designed to include a minimum number of access/egress points. </a:t>
            </a:r>
          </a:p>
          <a:p>
            <a:pPr eaLnBrk="1" hangingPunct="1">
              <a:spcBef>
                <a:spcPct val="0"/>
              </a:spcBef>
              <a:buFontTx/>
              <a:buChar char="•"/>
            </a:pPr>
            <a:r>
              <a:rPr lang="en-GB" sz="2400">
                <a:latin typeface="Times New Roman" charset="0"/>
                <a:cs typeface="Times New Roman" charset="0"/>
              </a:rPr>
              <a:t>A permeable estate also gives offenders an excuse to be where they shouldn</a:t>
            </a:r>
            <a:r>
              <a:rPr lang="ja-JP" altLang="en-GB" sz="2400">
                <a:latin typeface="Times New Roman" charset="0"/>
                <a:cs typeface="Times New Roman" charset="0"/>
              </a:rPr>
              <a:t>’</a:t>
            </a:r>
            <a:r>
              <a:rPr lang="en-GB" sz="2400">
                <a:latin typeface="Times New Roman" charset="0"/>
                <a:cs typeface="Times New Roman" charset="0"/>
              </a:rPr>
              <a:t>t be. For example, if a stranger is walking on a footpath behind your house you have no right to apprehend them and if you do they can simply say that they are on their way to shops/neighbours etc.</a:t>
            </a:r>
          </a:p>
          <a:p>
            <a:pPr eaLnBrk="1" hangingPunct="1">
              <a:spcBef>
                <a:spcPct val="0"/>
              </a:spcBef>
              <a:buFontTx/>
              <a:buChar char="•"/>
            </a:pPr>
            <a:endParaRPr lang="en-GB" sz="2400">
              <a:latin typeface="Times New Roman" charset="0"/>
              <a:cs typeface="Times New Roman" charset="0"/>
            </a:endParaRPr>
          </a:p>
          <a:p>
            <a:pPr eaLnBrk="1" hangingPunct="1">
              <a:spcBef>
                <a:spcPct val="0"/>
              </a:spcBef>
              <a:buFontTx/>
              <a:buChar char="•"/>
            </a:pPr>
            <a:r>
              <a:rPr lang="en-GB" sz="2400">
                <a:latin typeface="Times New Roman" charset="0"/>
                <a:cs typeface="Times New Roman" charset="0"/>
              </a:rPr>
              <a:t>A permeable estate also gives offenders an opportunity to attach the area to their awareness space. If they pass through an estate en-route to school, shops, work etc. they become familiar with who lives where, what car they drive, what time they leave for work etc. and they become more confident within their surroundings.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3555"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Unnecessary footpaths, such as this, should be avoided. </a:t>
            </a:r>
          </a:p>
          <a:p>
            <a:pPr>
              <a:spcBef>
                <a:spcPct val="0"/>
              </a:spcBef>
              <a:buFontTx/>
              <a:buChar char="•"/>
            </a:pPr>
            <a:endParaRPr lang="en-GB" sz="2400"/>
          </a:p>
          <a:p>
            <a:pPr>
              <a:spcBef>
                <a:spcPct val="0"/>
              </a:spcBef>
              <a:buFontTx/>
              <a:buChar char="•"/>
            </a:pPr>
            <a:r>
              <a:rPr lang="en-GB" sz="2400"/>
              <a:t>This footpath leads to nowhere and runs at the back of these gardens. </a:t>
            </a:r>
          </a:p>
          <a:p>
            <a:pPr>
              <a:spcBef>
                <a:spcPct val="0"/>
              </a:spcBef>
              <a:buFontTx/>
              <a:buChar char="•"/>
            </a:pPr>
            <a:endParaRPr lang="en-GB" sz="2400"/>
          </a:p>
          <a:p>
            <a:pPr>
              <a:spcBef>
                <a:spcPct val="0"/>
              </a:spcBef>
              <a:buFontTx/>
              <a:buChar char="•"/>
            </a:pPr>
            <a:r>
              <a:rPr lang="en-GB" sz="2400"/>
              <a:t>If footpaths are unavoidable they should be routed at the front of dwellings, they should be located where they will be well used, they should be wide, well lit and with unobstructed views ahead.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5603" name="Rectangle 3"/>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pPr>
            <a:r>
              <a:rPr lang="en-GB" sz="2400"/>
              <a:t>Footpath is dark, narrow with a sharp bend obstructing view ahead.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050"/>
          <p:cNvSpPr>
            <a:spLocks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7651" name="Rectangle 2051"/>
          <p:cNvSpPr>
            <a:spLocks noChangeArrowheads="1"/>
          </p:cNvSpPr>
          <p:nvPr>
            <p:ph type="body" idx="1"/>
          </p:nvPr>
        </p:nvSpPr>
        <p:spPr bwMode="auto">
          <a:xfrm>
            <a:off x="906463" y="4716463"/>
            <a:ext cx="4984750" cy="4467225"/>
          </a:xfrm>
          <a:prstGeom prst="rect">
            <a:avLst/>
          </a:prstGeom>
          <a:solidFill>
            <a:srgbClr val="FFFFFF"/>
          </a:solidFill>
          <a:ln>
            <a:solidFill>
              <a:srgbClr val="000000"/>
            </a:solidFill>
            <a:miter lim="800000"/>
            <a:headEnd/>
            <a:tailEnd/>
          </a:ln>
        </p:spPr>
        <p:txBody>
          <a:bodyPr/>
          <a:lstStyle/>
          <a:p>
            <a:pPr>
              <a:spcBef>
                <a:spcPct val="0"/>
              </a:spcBef>
              <a:buFontTx/>
              <a:buChar char="•"/>
            </a:pPr>
            <a:r>
              <a:rPr lang="en-GB" sz="2400"/>
              <a:t>SBD draws upon Oscar Newman</a:t>
            </a:r>
            <a:r>
              <a:rPr lang="ja-JP" altLang="en-GB" sz="2400"/>
              <a:t>’</a:t>
            </a:r>
            <a:r>
              <a:rPr lang="en-GB" sz="2400"/>
              <a:t>s theory of </a:t>
            </a:r>
            <a:r>
              <a:rPr lang="ja-JP" altLang="en-GB" sz="2400"/>
              <a:t>‘</a:t>
            </a:r>
            <a:r>
              <a:rPr lang="en-GB" sz="2400"/>
              <a:t>defensible space</a:t>
            </a:r>
            <a:r>
              <a:rPr lang="ja-JP" altLang="en-GB" sz="2400"/>
              <a:t>’</a:t>
            </a:r>
            <a:r>
              <a:rPr lang="en-GB" sz="2400"/>
              <a:t>. Newman argued that poorly designed buildings were discouraging residents from taking a normal </a:t>
            </a:r>
            <a:r>
              <a:rPr lang="ja-JP" altLang="en-GB" sz="2400"/>
              <a:t>‘</a:t>
            </a:r>
            <a:r>
              <a:rPr lang="en-GB" sz="2400"/>
              <a:t>territorial</a:t>
            </a:r>
            <a:r>
              <a:rPr lang="ja-JP" altLang="en-GB" sz="2400"/>
              <a:t>’</a:t>
            </a:r>
            <a:r>
              <a:rPr lang="en-GB" sz="2400"/>
              <a:t> responsibility for their buildings and public spaces.</a:t>
            </a:r>
          </a:p>
          <a:p>
            <a:pPr>
              <a:spcBef>
                <a:spcPct val="0"/>
              </a:spcBef>
              <a:buFontTx/>
              <a:buChar char="•"/>
            </a:pPr>
            <a:endParaRPr lang="en-GB" sz="2400"/>
          </a:p>
          <a:p>
            <a:pPr>
              <a:spcBef>
                <a:spcPct val="0"/>
              </a:spcBef>
              <a:buFontTx/>
              <a:buChar char="•"/>
            </a:pPr>
            <a:r>
              <a:rPr lang="en-GB" sz="2400"/>
              <a:t>He suggests that space should have a clearly defined ownership, purpose and role so that it is evident to residents who should, and more importantly, who should not be in a given area.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fld id="{9A527ED5-EAA6-D049-9691-5FCEB049D4D2}" type="slidenum">
              <a:rPr lang="en-GB"/>
              <a:pPr/>
              <a:t>‹#›</a:t>
            </a:fld>
            <a:endParaRPr lang="en-GB"/>
          </a:p>
        </p:txBody>
      </p:sp>
    </p:spTree>
    <p:extLst>
      <p:ext uri="{BB962C8B-B14F-4D97-AF65-F5344CB8AC3E}">
        <p14:creationId xmlns:p14="http://schemas.microsoft.com/office/powerpoint/2010/main" val="162962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fld id="{6C2DDF22-C56A-AF40-95DA-D96F19304BC2}" type="slidenum">
              <a:rPr lang="en-GB"/>
              <a:pPr/>
              <a:t>‹#›</a:t>
            </a:fld>
            <a:endParaRPr lang="en-GB"/>
          </a:p>
        </p:txBody>
      </p:sp>
    </p:spTree>
    <p:extLst>
      <p:ext uri="{BB962C8B-B14F-4D97-AF65-F5344CB8AC3E}">
        <p14:creationId xmlns:p14="http://schemas.microsoft.com/office/powerpoint/2010/main" val="311843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fld id="{184790C0-A312-2F43-BD47-46022A42555C}" type="slidenum">
              <a:rPr lang="en-GB"/>
              <a:pPr/>
              <a:t>‹#›</a:t>
            </a:fld>
            <a:endParaRPr lang="en-GB"/>
          </a:p>
        </p:txBody>
      </p:sp>
    </p:spTree>
    <p:extLst>
      <p:ext uri="{BB962C8B-B14F-4D97-AF65-F5344CB8AC3E}">
        <p14:creationId xmlns:p14="http://schemas.microsoft.com/office/powerpoint/2010/main" val="385740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229600" cy="900112"/>
          </a:xfrm>
        </p:spPr>
        <p:txBody>
          <a:bodyPr/>
          <a:lstStyle/>
          <a:p>
            <a:r>
              <a:rPr lang="en-GB" smtClean="0"/>
              <a:t>Click to edit Master title style</a:t>
            </a:r>
            <a:endParaRPr lang="en-US"/>
          </a:p>
        </p:txBody>
      </p:sp>
      <p:sp>
        <p:nvSpPr>
          <p:cNvPr id="3" name="Media Placeholder 2"/>
          <p:cNvSpPr>
            <a:spLocks noGrp="1"/>
          </p:cNvSpPr>
          <p:nvPr>
            <p:ph type="media" sz="half" idx="1"/>
          </p:nvPr>
        </p:nvSpPr>
        <p:spPr>
          <a:xfrm>
            <a:off x="412750" y="2205038"/>
            <a:ext cx="4038600" cy="3598862"/>
          </a:xfrm>
        </p:spPr>
        <p:txBody>
          <a:bodyPr/>
          <a:lstStyle/>
          <a:p>
            <a:endParaRPr lang="en-US"/>
          </a:p>
        </p:txBody>
      </p:sp>
      <p:sp>
        <p:nvSpPr>
          <p:cNvPr id="4" name="Text Placeholder 3"/>
          <p:cNvSpPr>
            <a:spLocks noGrp="1"/>
          </p:cNvSpPr>
          <p:nvPr>
            <p:ph type="body" sz="half" idx="2"/>
          </p:nvPr>
        </p:nvSpPr>
        <p:spPr>
          <a:xfrm>
            <a:off x="4603750" y="2205038"/>
            <a:ext cx="4038600" cy="35988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867258-3E68-194D-A5BF-5F1D5C27C690}" type="slidenum">
              <a:rPr lang="en-GB"/>
              <a:pPr/>
              <a:t>‹#›</a:t>
            </a:fld>
            <a:endParaRPr lang="en-GB"/>
          </a:p>
        </p:txBody>
      </p:sp>
    </p:spTree>
    <p:extLst>
      <p:ext uri="{BB962C8B-B14F-4D97-AF65-F5344CB8AC3E}">
        <p14:creationId xmlns:p14="http://schemas.microsoft.com/office/powerpoint/2010/main" val="415570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229600" cy="900112"/>
          </a:xfrm>
        </p:spPr>
        <p:txBody>
          <a:bodyPr/>
          <a:lstStyle/>
          <a:p>
            <a:r>
              <a:rPr lang="en-GB" smtClean="0"/>
              <a:t>Click to edit Master title style</a:t>
            </a:r>
            <a:endParaRPr lang="en-US"/>
          </a:p>
        </p:txBody>
      </p:sp>
      <p:sp>
        <p:nvSpPr>
          <p:cNvPr id="3" name="Chart Placeholder 2"/>
          <p:cNvSpPr>
            <a:spLocks noGrp="1"/>
          </p:cNvSpPr>
          <p:nvPr>
            <p:ph type="chart" sz="half" idx="1"/>
          </p:nvPr>
        </p:nvSpPr>
        <p:spPr>
          <a:xfrm>
            <a:off x="412750" y="2205038"/>
            <a:ext cx="4038600" cy="3598862"/>
          </a:xfrm>
        </p:spPr>
        <p:txBody>
          <a:bodyPr/>
          <a:lstStyle/>
          <a:p>
            <a:endParaRPr lang="en-US"/>
          </a:p>
        </p:txBody>
      </p:sp>
      <p:sp>
        <p:nvSpPr>
          <p:cNvPr id="4" name="Text Placeholder 3"/>
          <p:cNvSpPr>
            <a:spLocks noGrp="1"/>
          </p:cNvSpPr>
          <p:nvPr>
            <p:ph type="body" sz="half" idx="2"/>
          </p:nvPr>
        </p:nvSpPr>
        <p:spPr>
          <a:xfrm>
            <a:off x="4603750" y="2205038"/>
            <a:ext cx="4038600" cy="35988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A09075D-EC3F-6047-864A-7F1DAA92231A}" type="slidenum">
              <a:rPr lang="en-GB"/>
              <a:pPr/>
              <a:t>‹#›</a:t>
            </a:fld>
            <a:endParaRPr lang="en-GB"/>
          </a:p>
        </p:txBody>
      </p:sp>
    </p:spTree>
    <p:extLst>
      <p:ext uri="{BB962C8B-B14F-4D97-AF65-F5344CB8AC3E}">
        <p14:creationId xmlns:p14="http://schemas.microsoft.com/office/powerpoint/2010/main" val="21362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fld id="{6D1807DC-BA49-3C49-99E1-B0393E124D2C}" type="slidenum">
              <a:rPr lang="en-GB"/>
              <a:pPr/>
              <a:t>‹#›</a:t>
            </a:fld>
            <a:endParaRPr lang="en-GB"/>
          </a:p>
        </p:txBody>
      </p:sp>
    </p:spTree>
    <p:extLst>
      <p:ext uri="{BB962C8B-B14F-4D97-AF65-F5344CB8AC3E}">
        <p14:creationId xmlns:p14="http://schemas.microsoft.com/office/powerpoint/2010/main" val="10623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fld id="{0069CF8F-E7BF-7644-98F6-4073D89E72D5}" type="slidenum">
              <a:rPr lang="en-GB"/>
              <a:pPr/>
              <a:t>‹#›</a:t>
            </a:fld>
            <a:endParaRPr lang="en-GB"/>
          </a:p>
        </p:txBody>
      </p:sp>
    </p:spTree>
    <p:extLst>
      <p:ext uri="{BB962C8B-B14F-4D97-AF65-F5344CB8AC3E}">
        <p14:creationId xmlns:p14="http://schemas.microsoft.com/office/powerpoint/2010/main" val="337983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fld id="{258B764E-82C3-3C4C-B99A-EEEF0B1AA8E7}" type="slidenum">
              <a:rPr lang="en-GB"/>
              <a:pPr/>
              <a:t>‹#›</a:t>
            </a:fld>
            <a:endParaRPr lang="en-GB"/>
          </a:p>
        </p:txBody>
      </p:sp>
    </p:spTree>
    <p:extLst>
      <p:ext uri="{BB962C8B-B14F-4D97-AF65-F5344CB8AC3E}">
        <p14:creationId xmlns:p14="http://schemas.microsoft.com/office/powerpoint/2010/main" val="136513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fld id="{4A5085D0-D17E-2F44-AC90-11CAA5480FA2}" type="slidenum">
              <a:rPr lang="en-GB"/>
              <a:pPr/>
              <a:t>‹#›</a:t>
            </a:fld>
            <a:endParaRPr lang="en-GB"/>
          </a:p>
        </p:txBody>
      </p:sp>
    </p:spTree>
    <p:extLst>
      <p:ext uri="{BB962C8B-B14F-4D97-AF65-F5344CB8AC3E}">
        <p14:creationId xmlns:p14="http://schemas.microsoft.com/office/powerpoint/2010/main" val="343663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fld id="{2756F640-BDE2-3A4B-B06A-DE560A89E6D7}" type="slidenum">
              <a:rPr lang="en-GB"/>
              <a:pPr/>
              <a:t>‹#›</a:t>
            </a:fld>
            <a:endParaRPr lang="en-GB"/>
          </a:p>
        </p:txBody>
      </p:sp>
    </p:spTree>
    <p:extLst>
      <p:ext uri="{BB962C8B-B14F-4D97-AF65-F5344CB8AC3E}">
        <p14:creationId xmlns:p14="http://schemas.microsoft.com/office/powerpoint/2010/main" val="265030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fld id="{263C9E07-3FA6-2B4B-9DF3-7C69EFCADB88}" type="slidenum">
              <a:rPr lang="en-GB"/>
              <a:pPr/>
              <a:t>‹#›</a:t>
            </a:fld>
            <a:endParaRPr lang="en-GB"/>
          </a:p>
        </p:txBody>
      </p:sp>
    </p:spTree>
    <p:extLst>
      <p:ext uri="{BB962C8B-B14F-4D97-AF65-F5344CB8AC3E}">
        <p14:creationId xmlns:p14="http://schemas.microsoft.com/office/powerpoint/2010/main" val="370731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fld id="{F374D227-4DE5-744B-8E2F-F1CBDDD9762D}" type="slidenum">
              <a:rPr lang="en-GB"/>
              <a:pPr/>
              <a:t>‹#›</a:t>
            </a:fld>
            <a:endParaRPr lang="en-GB"/>
          </a:p>
        </p:txBody>
      </p:sp>
    </p:spTree>
    <p:extLst>
      <p:ext uri="{BB962C8B-B14F-4D97-AF65-F5344CB8AC3E}">
        <p14:creationId xmlns:p14="http://schemas.microsoft.com/office/powerpoint/2010/main" val="367429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fld id="{257FC99E-206B-4F4E-AAB8-E691642382B0}" type="slidenum">
              <a:rPr lang="en-GB"/>
              <a:pPr/>
              <a:t>‹#›</a:t>
            </a:fld>
            <a:endParaRPr lang="en-GB"/>
          </a:p>
        </p:txBody>
      </p:sp>
    </p:spTree>
    <p:extLst>
      <p:ext uri="{BB962C8B-B14F-4D97-AF65-F5344CB8AC3E}">
        <p14:creationId xmlns:p14="http://schemas.microsoft.com/office/powerpoint/2010/main" val="5531324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9" descr="pms2725 equiv"/>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bwMode="auto">
          <a:xfrm>
            <a:off x="395288" y="258763"/>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ea typeface="+mn-ea"/>
              </a:defRPr>
            </a:lvl1pPr>
          </a:lstStyle>
          <a:p>
            <a:pPr>
              <a:defRPr/>
            </a:pPr>
            <a:endParaRPr lang="en-GB"/>
          </a:p>
        </p:txBody>
      </p:sp>
      <p:sp>
        <p:nvSpPr>
          <p:cNvPr id="28979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ea typeface="+mn-ea"/>
              </a:defRPr>
            </a:lvl1pPr>
          </a:lstStyle>
          <a:p>
            <a:pPr>
              <a:defRPr/>
            </a:pPr>
            <a:endParaRPr lang="en-GB"/>
          </a:p>
        </p:txBody>
      </p:sp>
      <p:sp>
        <p:nvSpPr>
          <p:cNvPr id="28979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38F72C-9DDA-1D4D-8226-0D68A6BA678F}" type="slidenum">
              <a:rPr lang="en-GB"/>
              <a:pPr/>
              <a:t>‹#›</a:t>
            </a:fld>
            <a:endParaRPr lang="en-GB"/>
          </a:p>
        </p:txBody>
      </p:sp>
      <p:sp>
        <p:nvSpPr>
          <p:cNvPr id="17415" name="Rectangle 6"/>
          <p:cNvSpPr>
            <a:spLocks noGrp="1" noChangeArrowheads="1"/>
          </p:cNvSpPr>
          <p:nvPr>
            <p:ph type="body" idx="1"/>
          </p:nvPr>
        </p:nvSpPr>
        <p:spPr bwMode="auto">
          <a:xfrm>
            <a:off x="412750" y="2205038"/>
            <a:ext cx="82296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7416" name="Picture 7" descr="Inspiring tomorrows profs 4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UofH w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rtl="0" eaLnBrk="0" fontAlgn="base" hangingPunct="0">
        <a:spcBef>
          <a:spcPct val="0"/>
        </a:spcBef>
        <a:spcAft>
          <a:spcPct val="0"/>
        </a:spcAft>
        <a:defRPr sz="3100">
          <a:solidFill>
            <a:schemeClr val="bg1"/>
          </a:solidFill>
          <a:latin typeface="+mj-lt"/>
          <a:ea typeface="ＭＳ Ｐゴシック" charset="0"/>
          <a:cs typeface="+mj-cs"/>
        </a:defRPr>
      </a:lvl1pPr>
      <a:lvl2pPr algn="l" rtl="0" eaLnBrk="0" fontAlgn="base" hangingPunct="0">
        <a:spcBef>
          <a:spcPct val="0"/>
        </a:spcBef>
        <a:spcAft>
          <a:spcPct val="0"/>
        </a:spcAft>
        <a:defRPr sz="3100">
          <a:solidFill>
            <a:schemeClr val="bg1"/>
          </a:solidFill>
          <a:latin typeface="Arial" charset="0"/>
          <a:ea typeface="ＭＳ Ｐゴシック" charset="0"/>
        </a:defRPr>
      </a:lvl2pPr>
      <a:lvl3pPr algn="l" rtl="0" eaLnBrk="0" fontAlgn="base" hangingPunct="0">
        <a:spcBef>
          <a:spcPct val="0"/>
        </a:spcBef>
        <a:spcAft>
          <a:spcPct val="0"/>
        </a:spcAft>
        <a:defRPr sz="3100">
          <a:solidFill>
            <a:schemeClr val="bg1"/>
          </a:solidFill>
          <a:latin typeface="Arial" charset="0"/>
          <a:ea typeface="ＭＳ Ｐゴシック" charset="0"/>
        </a:defRPr>
      </a:lvl3pPr>
      <a:lvl4pPr algn="l" rtl="0" eaLnBrk="0" fontAlgn="base" hangingPunct="0">
        <a:spcBef>
          <a:spcPct val="0"/>
        </a:spcBef>
        <a:spcAft>
          <a:spcPct val="0"/>
        </a:spcAft>
        <a:defRPr sz="3100">
          <a:solidFill>
            <a:schemeClr val="bg1"/>
          </a:solidFill>
          <a:latin typeface="Arial" charset="0"/>
          <a:ea typeface="ＭＳ Ｐゴシック" charset="0"/>
        </a:defRPr>
      </a:lvl4pPr>
      <a:lvl5pPr algn="l" rtl="0" eaLnBrk="0" fontAlgn="base" hangingPunct="0">
        <a:spcBef>
          <a:spcPct val="0"/>
        </a:spcBef>
        <a:spcAft>
          <a:spcPct val="0"/>
        </a:spcAft>
        <a:defRPr sz="3100">
          <a:solidFill>
            <a:schemeClr val="bg1"/>
          </a:solidFill>
          <a:latin typeface="Arial" charset="0"/>
          <a:ea typeface="ＭＳ Ｐゴシック"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rgbClr val="003772"/>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003772"/>
          </a:solidFill>
          <a:latin typeface="+mn-lt"/>
          <a:ea typeface="ＭＳ Ｐゴシック" charset="0"/>
        </a:defRPr>
      </a:lvl3pPr>
      <a:lvl4pPr marL="1600200" indent="-228600" algn="l" rtl="0" eaLnBrk="0" fontAlgn="base" hangingPunct="0">
        <a:spcBef>
          <a:spcPct val="20000"/>
        </a:spcBef>
        <a:spcAft>
          <a:spcPct val="0"/>
        </a:spcAft>
        <a:buChar char="–"/>
        <a:defRPr sz="1600">
          <a:solidFill>
            <a:srgbClr val="003772"/>
          </a:solidFill>
          <a:latin typeface="+mn-lt"/>
          <a:ea typeface="ＭＳ Ｐゴシック" charset="0"/>
        </a:defRPr>
      </a:lvl4pPr>
      <a:lvl5pPr marL="2057400" indent="-228600" algn="l" rtl="0" eaLnBrk="0" fontAlgn="base" hangingPunct="0">
        <a:spcBef>
          <a:spcPct val="20000"/>
        </a:spcBef>
        <a:spcAft>
          <a:spcPct val="0"/>
        </a:spcAft>
        <a:buChar char="»"/>
        <a:defRPr sz="1400">
          <a:solidFill>
            <a:srgbClr val="003772"/>
          </a:solidFill>
          <a:latin typeface="+mn-lt"/>
          <a:ea typeface="ＭＳ Ｐゴシック" charset="0"/>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4213" y="2708275"/>
            <a:ext cx="7772400" cy="1470025"/>
          </a:xfrm>
        </p:spPr>
        <p:txBody>
          <a:bodyPr/>
          <a:lstStyle/>
          <a:p>
            <a:pPr algn="ctr" eaLnBrk="1" hangingPunct="1"/>
            <a:r>
              <a:rPr lang="en-GB" sz="4500" b="1">
                <a:solidFill>
                  <a:schemeClr val="tx1"/>
                </a:solidFill>
                <a:latin typeface="Baskerville Old Face" charset="0"/>
              </a:rPr>
              <a:t>1999 to 2009: Re-Evaluating Secured by Design (SBD) in West Yorkshire </a:t>
            </a:r>
            <a:br>
              <a:rPr lang="en-GB" sz="4500" b="1">
                <a:solidFill>
                  <a:schemeClr val="tx1"/>
                </a:solidFill>
                <a:latin typeface="Baskerville Old Face" charset="0"/>
              </a:rPr>
            </a:br>
            <a:endParaRPr lang="en-GB" sz="4500">
              <a:solidFill>
                <a:schemeClr val="tx1"/>
              </a:solidFill>
              <a:latin typeface="Arial" charset="0"/>
            </a:endParaRPr>
          </a:p>
        </p:txBody>
      </p:sp>
      <p:sp>
        <p:nvSpPr>
          <p:cNvPr id="31747" name="Rectangle 3"/>
          <p:cNvSpPr>
            <a:spLocks noGrp="1" noChangeArrowheads="1"/>
          </p:cNvSpPr>
          <p:nvPr>
            <p:ph type="subTitle" idx="1"/>
          </p:nvPr>
        </p:nvSpPr>
        <p:spPr>
          <a:xfrm>
            <a:off x="1403350" y="4005263"/>
            <a:ext cx="6400800" cy="1752600"/>
          </a:xfrm>
        </p:spPr>
        <p:txBody>
          <a:bodyPr/>
          <a:lstStyle/>
          <a:p>
            <a:pPr eaLnBrk="1" hangingPunct="1">
              <a:lnSpc>
                <a:spcPct val="80000"/>
              </a:lnSpc>
            </a:pPr>
            <a:endParaRPr lang="en-GB" sz="1800">
              <a:solidFill>
                <a:schemeClr val="tx1"/>
              </a:solidFill>
              <a:latin typeface="Baskerville Old Face" charset="0"/>
            </a:endParaRPr>
          </a:p>
          <a:p>
            <a:pPr eaLnBrk="1" hangingPunct="1">
              <a:lnSpc>
                <a:spcPct val="80000"/>
              </a:lnSpc>
            </a:pPr>
            <a:r>
              <a:rPr lang="en-GB">
                <a:solidFill>
                  <a:schemeClr val="tx1"/>
                </a:solidFill>
                <a:latin typeface="Baskerville Old Face" charset="0"/>
              </a:rPr>
              <a:t>Dr. Rachel Armitage and </a:t>
            </a:r>
          </a:p>
          <a:p>
            <a:pPr eaLnBrk="1" hangingPunct="1">
              <a:lnSpc>
                <a:spcPct val="80000"/>
              </a:lnSpc>
            </a:pPr>
            <a:r>
              <a:rPr lang="en-GB">
                <a:solidFill>
                  <a:schemeClr val="tx1"/>
                </a:solidFill>
                <a:latin typeface="Baskerville Old Face" charset="0"/>
              </a:rPr>
              <a:t>Leanne Monchuk</a:t>
            </a:r>
          </a:p>
          <a:p>
            <a:pPr eaLnBrk="1" hangingPunct="1">
              <a:lnSpc>
                <a:spcPct val="80000"/>
              </a:lnSpc>
            </a:pPr>
            <a:endParaRPr lang="en-GB">
              <a:solidFill>
                <a:schemeClr val="tx1"/>
              </a:solidFill>
              <a:latin typeface="Baskerville Old Face" charset="0"/>
            </a:endParaRPr>
          </a:p>
          <a:p>
            <a:pPr eaLnBrk="1" hangingPunct="1">
              <a:lnSpc>
                <a:spcPct val="80000"/>
              </a:lnSpc>
            </a:pPr>
            <a:r>
              <a:rPr lang="en-GB">
                <a:solidFill>
                  <a:schemeClr val="tx1"/>
                </a:solidFill>
                <a:latin typeface="Baskerville Old Face" charset="0"/>
              </a:rPr>
              <a:t>Applied Criminology Centre, University of Huddersfield</a:t>
            </a:r>
            <a:r>
              <a:rPr lang="en-GB" sz="1800">
                <a:solidFill>
                  <a:schemeClr val="tx1"/>
                </a:solidFill>
                <a:latin typeface="Baskerville Old Face" charset="0"/>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4" name="Picture 2" descr="bayn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5943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58435" name="Text Box 3"/>
          <p:cNvSpPr txBox="1">
            <a:spLocks noChangeArrowheads="1"/>
          </p:cNvSpPr>
          <p:nvPr/>
        </p:nvSpPr>
        <p:spPr bwMode="auto">
          <a:xfrm>
            <a:off x="2209800" y="487680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a:solidFill>
                  <a:srgbClr val="99CCFF"/>
                </a:solidFill>
                <a:latin typeface="Cambria" charset="0"/>
                <a:cs typeface="Times New Roman" charset="0"/>
              </a:rPr>
              <a:t>Dwelling entrances  face the street, sightlines are not obstructed</a:t>
            </a:r>
            <a:endParaRPr lang="en-GB">
              <a:latin typeface="Cambria" charset="0"/>
              <a:cs typeface="Times New Roman" charset="0"/>
            </a:endParaRPr>
          </a:p>
        </p:txBody>
      </p:sp>
      <p:sp>
        <p:nvSpPr>
          <p:cNvPr id="658436" name="AutoShape 4"/>
          <p:cNvSpPr>
            <a:spLocks noChangeArrowheads="1"/>
          </p:cNvSpPr>
          <p:nvPr/>
        </p:nvSpPr>
        <p:spPr bwMode="auto">
          <a:xfrm>
            <a:off x="4495800" y="4800600"/>
            <a:ext cx="381000" cy="762000"/>
          </a:xfrm>
          <a:prstGeom prst="upArrow">
            <a:avLst>
              <a:gd name="adj1" fmla="val 50000"/>
              <a:gd name="adj2" fmla="val 50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additive="base">
                                        <p:cTn id="7" dur="500" fill="hold"/>
                                        <p:tgtEl>
                                          <p:spTgt spid="658436"/>
                                        </p:tgtEl>
                                        <p:attrNameLst>
                                          <p:attrName>ppt_x</p:attrName>
                                        </p:attrNameLst>
                                      </p:cBhvr>
                                      <p:tavLst>
                                        <p:tav tm="0">
                                          <p:val>
                                            <p:strVal val="1+#ppt_w/2"/>
                                          </p:val>
                                        </p:tav>
                                        <p:tav tm="100000">
                                          <p:val>
                                            <p:strVal val="#ppt_x"/>
                                          </p:val>
                                        </p:tav>
                                      </p:tavLst>
                                    </p:anim>
                                    <p:anim calcmode="lin" valueType="num">
                                      <p:cBhvr additive="base">
                                        <p:cTn id="8" dur="500" fill="hold"/>
                                        <p:tgtEl>
                                          <p:spTgt spid="65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8435">
                                            <p:txEl>
                                              <p:pRg st="0" end="0"/>
                                            </p:txEl>
                                          </p:spTgt>
                                        </p:tgtEl>
                                        <p:attrNameLst>
                                          <p:attrName>style.visibility</p:attrName>
                                        </p:attrNameLst>
                                      </p:cBhvr>
                                      <p:to>
                                        <p:strVal val="visible"/>
                                      </p:to>
                                    </p:set>
                                    <p:anim calcmode="lin" valueType="num">
                                      <p:cBhvr additive="base">
                                        <p:cTn id="13" dur="500" fill="hold"/>
                                        <p:tgtEl>
                                          <p:spTgt spid="6584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autoUpdateAnimBg="0"/>
      <p:bldP spid="65843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519113" y="512763"/>
            <a:ext cx="8229600" cy="900112"/>
          </a:xfrm>
        </p:spPr>
        <p:txBody>
          <a:bodyPr/>
          <a:lstStyle/>
          <a:p>
            <a:r>
              <a:rPr lang="en-GB" b="1">
                <a:latin typeface="Baskerville Old Face" charset="0"/>
              </a:rPr>
              <a:t>Access/Egress</a:t>
            </a:r>
          </a:p>
        </p:txBody>
      </p:sp>
      <p:sp>
        <p:nvSpPr>
          <p:cNvPr id="660483" name="Rectangle 3"/>
          <p:cNvSpPr>
            <a:spLocks noGrp="1" noChangeArrowheads="1"/>
          </p:cNvSpPr>
          <p:nvPr>
            <p:ph type="body" idx="1"/>
          </p:nvPr>
        </p:nvSpPr>
        <p:spPr>
          <a:xfrm>
            <a:off x="412750" y="1916113"/>
            <a:ext cx="8229600" cy="3960812"/>
          </a:xfrm>
        </p:spPr>
        <p:txBody>
          <a:bodyPr/>
          <a:lstStyle/>
          <a:p>
            <a:pPr algn="just">
              <a:lnSpc>
                <a:spcPct val="90000"/>
              </a:lnSpc>
            </a:pPr>
            <a:r>
              <a:rPr lang="en-GB" sz="2500">
                <a:solidFill>
                  <a:srgbClr val="1F0268"/>
                </a:solidFill>
                <a:latin typeface="Baskerville Old Face" charset="0"/>
              </a:rPr>
              <a:t>Estates are designed to include a minimum number of access/egress points.</a:t>
            </a:r>
          </a:p>
          <a:p>
            <a:pPr algn="just">
              <a:lnSpc>
                <a:spcPct val="90000"/>
              </a:lnSpc>
            </a:pPr>
            <a:r>
              <a:rPr lang="en-GB" sz="2500">
                <a:solidFill>
                  <a:srgbClr val="1F0268"/>
                </a:solidFill>
                <a:latin typeface="Baskerville Old Face" charset="0"/>
              </a:rPr>
              <a:t>Based on principle that highly permeable estates (with lots of through movement)……</a:t>
            </a:r>
          </a:p>
          <a:p>
            <a:pPr lvl="1" algn="just">
              <a:lnSpc>
                <a:spcPct val="90000"/>
              </a:lnSpc>
            </a:pPr>
            <a:r>
              <a:rPr lang="en-GB" sz="2100">
                <a:solidFill>
                  <a:srgbClr val="1F0268"/>
                </a:solidFill>
                <a:latin typeface="Baskerville Old Face" charset="0"/>
              </a:rPr>
              <a:t>Provide convenient escape routes for offenders.</a:t>
            </a:r>
          </a:p>
          <a:p>
            <a:pPr lvl="1" algn="just">
              <a:lnSpc>
                <a:spcPct val="90000"/>
              </a:lnSpc>
            </a:pPr>
            <a:r>
              <a:rPr lang="en-GB" sz="2100">
                <a:solidFill>
                  <a:srgbClr val="1F0268"/>
                </a:solidFill>
                <a:latin typeface="Baskerville Old Face" charset="0"/>
              </a:rPr>
              <a:t>Give offenders the opportunity to attach the estate to their </a:t>
            </a:r>
            <a:r>
              <a:rPr lang="ja-JP" altLang="en-GB" sz="2100">
                <a:solidFill>
                  <a:srgbClr val="1F0268"/>
                </a:solidFill>
                <a:latin typeface="Baskerville Old Face" charset="0"/>
              </a:rPr>
              <a:t>‘</a:t>
            </a:r>
            <a:r>
              <a:rPr lang="en-GB" sz="2100">
                <a:solidFill>
                  <a:srgbClr val="1F0268"/>
                </a:solidFill>
                <a:latin typeface="Baskerville Old Face" charset="0"/>
              </a:rPr>
              <a:t>awareness space</a:t>
            </a:r>
            <a:r>
              <a:rPr lang="ja-JP" altLang="en-GB" sz="2100">
                <a:solidFill>
                  <a:srgbClr val="1F0268"/>
                </a:solidFill>
                <a:latin typeface="Baskerville Old Face" charset="0"/>
              </a:rPr>
              <a:t>’</a:t>
            </a:r>
            <a:r>
              <a:rPr lang="en-GB" sz="2100">
                <a:solidFill>
                  <a:srgbClr val="1F0268"/>
                </a:solidFill>
                <a:latin typeface="Baskerville Old Face" charset="0"/>
              </a:rPr>
              <a:t>. If offenders pass through en route to school, friends, leisure activities, they become aware of potential targets.</a:t>
            </a:r>
          </a:p>
          <a:p>
            <a:pPr lvl="1" algn="just">
              <a:lnSpc>
                <a:spcPct val="90000"/>
              </a:lnSpc>
            </a:pPr>
            <a:r>
              <a:rPr lang="en-GB" sz="2100">
                <a:solidFill>
                  <a:srgbClr val="1F0268"/>
                </a:solidFill>
                <a:latin typeface="Baskerville Old Face" charset="0"/>
              </a:rPr>
              <a:t>Make it difficult for residents to distinguish between legitimate users of space or potential offenders. If challenged, an offender can say that they are within public space.</a:t>
            </a:r>
            <a:r>
              <a:rPr lang="en-GB">
                <a:solidFill>
                  <a:srgbClr val="1F0268"/>
                </a:solidFill>
                <a:latin typeface="Baskerville Old Face"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Effect transition="in" filter="wipe(left)">
                                      <p:cBhvr>
                                        <p:cTn id="7" dur="500"/>
                                        <p:tgtEl>
                                          <p:spTgt spid="66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0483">
                                            <p:txEl>
                                              <p:pRg st="1" end="1"/>
                                            </p:txEl>
                                          </p:spTgt>
                                        </p:tgtEl>
                                        <p:attrNameLst>
                                          <p:attrName>style.visibility</p:attrName>
                                        </p:attrNameLst>
                                      </p:cBhvr>
                                      <p:to>
                                        <p:strVal val="visible"/>
                                      </p:to>
                                    </p:set>
                                    <p:animEffect transition="in" filter="wipe(left)">
                                      <p:cBhvr>
                                        <p:cTn id="12" dur="500"/>
                                        <p:tgtEl>
                                          <p:spTgt spid="6604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60483">
                                            <p:txEl>
                                              <p:pRg st="2" end="2"/>
                                            </p:txEl>
                                          </p:spTgt>
                                        </p:tgtEl>
                                        <p:attrNameLst>
                                          <p:attrName>style.visibility</p:attrName>
                                        </p:attrNameLst>
                                      </p:cBhvr>
                                      <p:to>
                                        <p:strVal val="visible"/>
                                      </p:to>
                                    </p:set>
                                    <p:animEffect transition="in" filter="wipe(left)">
                                      <p:cBhvr>
                                        <p:cTn id="15" dur="500"/>
                                        <p:tgtEl>
                                          <p:spTgt spid="6604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60483">
                                            <p:txEl>
                                              <p:pRg st="3" end="3"/>
                                            </p:txEl>
                                          </p:spTgt>
                                        </p:tgtEl>
                                        <p:attrNameLst>
                                          <p:attrName>style.visibility</p:attrName>
                                        </p:attrNameLst>
                                      </p:cBhvr>
                                      <p:to>
                                        <p:strVal val="visible"/>
                                      </p:to>
                                    </p:set>
                                    <p:animEffect transition="in" filter="wipe(left)">
                                      <p:cBhvr>
                                        <p:cTn id="18" dur="500"/>
                                        <p:tgtEl>
                                          <p:spTgt spid="66048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60483">
                                            <p:txEl>
                                              <p:pRg st="4" end="4"/>
                                            </p:txEl>
                                          </p:spTgt>
                                        </p:tgtEl>
                                        <p:attrNameLst>
                                          <p:attrName>style.visibility</p:attrName>
                                        </p:attrNameLst>
                                      </p:cBhvr>
                                      <p:to>
                                        <p:strVal val="visible"/>
                                      </p:to>
                                    </p:set>
                                    <p:animEffect transition="in" filter="wipe(left)">
                                      <p:cBhvr>
                                        <p:cTn id="21" dur="500"/>
                                        <p:tgtEl>
                                          <p:spTgt spid="66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descr="lawl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6172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62531" name="AutoShape 3"/>
          <p:cNvSpPr>
            <a:spLocks noChangeArrowheads="1"/>
          </p:cNvSpPr>
          <p:nvPr/>
        </p:nvSpPr>
        <p:spPr bwMode="auto">
          <a:xfrm>
            <a:off x="3048000" y="4495800"/>
            <a:ext cx="914400" cy="381000"/>
          </a:xfrm>
          <a:prstGeom prst="rightArrow">
            <a:avLst>
              <a:gd name="adj1" fmla="val 50000"/>
              <a:gd name="adj2" fmla="val 60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2532" name="Text Box 4"/>
          <p:cNvSpPr txBox="1">
            <a:spLocks noChangeArrowheads="1"/>
          </p:cNvSpPr>
          <p:nvPr/>
        </p:nvSpPr>
        <p:spPr bwMode="auto">
          <a:xfrm>
            <a:off x="1905000" y="3886200"/>
            <a:ext cx="228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a:solidFill>
                  <a:srgbClr val="99CCFF"/>
                </a:solidFill>
                <a:latin typeface="Cambria" charset="0"/>
                <a:cs typeface="Times New Roman" charset="0"/>
              </a:rPr>
              <a:t>Unnecessary footpaths should be avoided</a:t>
            </a:r>
            <a:r>
              <a:rPr lang="en-GB">
                <a:latin typeface="Cambria"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2531"/>
                                        </p:tgtEl>
                                        <p:attrNameLst>
                                          <p:attrName>style.visibility</p:attrName>
                                        </p:attrNameLst>
                                      </p:cBhvr>
                                      <p:to>
                                        <p:strVal val="visible"/>
                                      </p:to>
                                    </p:set>
                                    <p:anim calcmode="lin" valueType="num">
                                      <p:cBhvr additive="base">
                                        <p:cTn id="7" dur="500" fill="hold"/>
                                        <p:tgtEl>
                                          <p:spTgt spid="662531"/>
                                        </p:tgtEl>
                                        <p:attrNameLst>
                                          <p:attrName>ppt_x</p:attrName>
                                        </p:attrNameLst>
                                      </p:cBhvr>
                                      <p:tavLst>
                                        <p:tav tm="0">
                                          <p:val>
                                            <p:strVal val="1+#ppt_w/2"/>
                                          </p:val>
                                        </p:tav>
                                        <p:tav tm="100000">
                                          <p:val>
                                            <p:strVal val="#ppt_x"/>
                                          </p:val>
                                        </p:tav>
                                      </p:tavLst>
                                    </p:anim>
                                    <p:anim calcmode="lin" valueType="num">
                                      <p:cBhvr additive="base">
                                        <p:cTn id="8" dur="500" fill="hold"/>
                                        <p:tgtEl>
                                          <p:spTgt spid="6625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2532">
                                            <p:txEl>
                                              <p:pRg st="0" end="0"/>
                                            </p:txEl>
                                          </p:spTgt>
                                        </p:tgtEl>
                                        <p:attrNameLst>
                                          <p:attrName>style.visibility</p:attrName>
                                        </p:attrNameLst>
                                      </p:cBhvr>
                                      <p:to>
                                        <p:strVal val="visible"/>
                                      </p:to>
                                    </p:set>
                                    <p:anim calcmode="lin" valueType="num">
                                      <p:cBhvr additive="base">
                                        <p:cTn id="13" dur="500" fill="hold"/>
                                        <p:tgtEl>
                                          <p:spTgt spid="66253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25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animBg="1"/>
      <p:bldP spid="66253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8" name="Picture 2" descr="lawl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61722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64579" name="AutoShape 3"/>
          <p:cNvSpPr>
            <a:spLocks noChangeArrowheads="1"/>
          </p:cNvSpPr>
          <p:nvPr/>
        </p:nvSpPr>
        <p:spPr bwMode="auto">
          <a:xfrm>
            <a:off x="3048000" y="3886200"/>
            <a:ext cx="914400" cy="381000"/>
          </a:xfrm>
          <a:prstGeom prst="rightArrow">
            <a:avLst>
              <a:gd name="adj1" fmla="val 50000"/>
              <a:gd name="adj2" fmla="val 60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4580" name="Text Box 4"/>
          <p:cNvSpPr txBox="1">
            <a:spLocks noChangeArrowheads="1"/>
          </p:cNvSpPr>
          <p:nvPr/>
        </p:nvSpPr>
        <p:spPr bwMode="auto">
          <a:xfrm>
            <a:off x="2057400" y="2667000"/>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a:solidFill>
                  <a:srgbClr val="99CCFF"/>
                </a:solidFill>
                <a:latin typeface="Cambria" charset="0"/>
                <a:cs typeface="Times New Roman" charset="0"/>
              </a:rPr>
              <a:t>Where necessary, avoid footpaths which are dark, narrow, or have sharp bends</a:t>
            </a:r>
            <a:endParaRPr lang="en-GB">
              <a:latin typeface="Cambria"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4579"/>
                                        </p:tgtEl>
                                        <p:attrNameLst>
                                          <p:attrName>style.visibility</p:attrName>
                                        </p:attrNameLst>
                                      </p:cBhvr>
                                      <p:to>
                                        <p:strVal val="visible"/>
                                      </p:to>
                                    </p:set>
                                    <p:anim calcmode="lin" valueType="num">
                                      <p:cBhvr additive="base">
                                        <p:cTn id="7" dur="500" fill="hold"/>
                                        <p:tgtEl>
                                          <p:spTgt spid="664579"/>
                                        </p:tgtEl>
                                        <p:attrNameLst>
                                          <p:attrName>ppt_x</p:attrName>
                                        </p:attrNameLst>
                                      </p:cBhvr>
                                      <p:tavLst>
                                        <p:tav tm="0">
                                          <p:val>
                                            <p:strVal val="1+#ppt_w/2"/>
                                          </p:val>
                                        </p:tav>
                                        <p:tav tm="100000">
                                          <p:val>
                                            <p:strVal val="#ppt_x"/>
                                          </p:val>
                                        </p:tav>
                                      </p:tavLst>
                                    </p:anim>
                                    <p:anim calcmode="lin" valueType="num">
                                      <p:cBhvr additive="base">
                                        <p:cTn id="8" dur="500" fill="hold"/>
                                        <p:tgtEl>
                                          <p:spTgt spid="664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4580">
                                            <p:txEl>
                                              <p:pRg st="0" end="0"/>
                                            </p:txEl>
                                          </p:spTgt>
                                        </p:tgtEl>
                                        <p:attrNameLst>
                                          <p:attrName>style.visibility</p:attrName>
                                        </p:attrNameLst>
                                      </p:cBhvr>
                                      <p:to>
                                        <p:strVal val="visible"/>
                                      </p:to>
                                    </p:set>
                                    <p:anim calcmode="lin" valueType="num">
                                      <p:cBhvr additive="base">
                                        <p:cTn id="13" dur="500" fill="hold"/>
                                        <p:tgtEl>
                                          <p:spTgt spid="66458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animBg="1"/>
      <p:bldP spid="66458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3074"/>
          <p:cNvSpPr>
            <a:spLocks noGrp="1" noChangeArrowheads="1"/>
          </p:cNvSpPr>
          <p:nvPr>
            <p:ph type="title"/>
          </p:nvPr>
        </p:nvSpPr>
        <p:spPr>
          <a:xfrm>
            <a:off x="395288" y="512763"/>
            <a:ext cx="8229600" cy="900112"/>
          </a:xfrm>
        </p:spPr>
        <p:txBody>
          <a:bodyPr/>
          <a:lstStyle/>
          <a:p>
            <a:r>
              <a:rPr lang="en-GB" b="1">
                <a:latin typeface="Baskerville Old Face" charset="0"/>
              </a:rPr>
              <a:t>Territoriality</a:t>
            </a:r>
          </a:p>
        </p:txBody>
      </p:sp>
      <p:sp>
        <p:nvSpPr>
          <p:cNvPr id="666627" name="Rectangle 3075"/>
          <p:cNvSpPr>
            <a:spLocks noGrp="1" noChangeArrowheads="1"/>
          </p:cNvSpPr>
          <p:nvPr>
            <p:ph type="body" idx="1"/>
          </p:nvPr>
        </p:nvSpPr>
        <p:spPr>
          <a:xfrm>
            <a:off x="412750" y="1916113"/>
            <a:ext cx="8350250" cy="3887787"/>
          </a:xfrm>
        </p:spPr>
        <p:txBody>
          <a:bodyPr/>
          <a:lstStyle/>
          <a:p>
            <a:pPr algn="just">
              <a:lnSpc>
                <a:spcPct val="90000"/>
              </a:lnSpc>
            </a:pPr>
            <a:r>
              <a:rPr lang="en-GB" sz="2000">
                <a:solidFill>
                  <a:srgbClr val="1F0268"/>
                </a:solidFill>
                <a:latin typeface="Baskerville Old Face" charset="0"/>
              </a:rPr>
              <a:t>Territoriality - builds upon Newman</a:t>
            </a:r>
            <a:r>
              <a:rPr lang="ja-JP" altLang="en-GB" sz="2000">
                <a:solidFill>
                  <a:srgbClr val="1F0268"/>
                </a:solidFill>
                <a:latin typeface="Baskerville Old Face" charset="0"/>
              </a:rPr>
              <a:t>’</a:t>
            </a:r>
            <a:r>
              <a:rPr lang="en-GB" sz="2000">
                <a:solidFill>
                  <a:srgbClr val="1F0268"/>
                </a:solidFill>
                <a:latin typeface="Baskerville Old Face" charset="0"/>
              </a:rPr>
              <a:t>s </a:t>
            </a:r>
            <a:r>
              <a:rPr lang="ja-JP" altLang="en-GB" sz="2000">
                <a:solidFill>
                  <a:srgbClr val="1F0268"/>
                </a:solidFill>
                <a:latin typeface="Baskerville Old Face" charset="0"/>
              </a:rPr>
              <a:t>‘</a:t>
            </a:r>
            <a:r>
              <a:rPr lang="en-GB" sz="2000">
                <a:solidFill>
                  <a:srgbClr val="1F0268"/>
                </a:solidFill>
                <a:latin typeface="Baskerville Old Face" charset="0"/>
              </a:rPr>
              <a:t>Defensible Space</a:t>
            </a:r>
            <a:r>
              <a:rPr lang="ja-JP" altLang="en-GB" sz="2000">
                <a:solidFill>
                  <a:srgbClr val="1F0268"/>
                </a:solidFill>
                <a:latin typeface="Baskerville Old Face" charset="0"/>
              </a:rPr>
              <a:t>’</a:t>
            </a:r>
            <a:r>
              <a:rPr lang="en-GB" sz="2000">
                <a:solidFill>
                  <a:srgbClr val="1F0268"/>
                </a:solidFill>
                <a:latin typeface="Baskerville Old Face" charset="0"/>
              </a:rPr>
              <a:t>.</a:t>
            </a:r>
          </a:p>
          <a:p>
            <a:pPr algn="just">
              <a:lnSpc>
                <a:spcPct val="90000"/>
              </a:lnSpc>
            </a:pPr>
            <a:endParaRPr lang="en-GB" sz="2000">
              <a:solidFill>
                <a:srgbClr val="1F0268"/>
              </a:solidFill>
              <a:latin typeface="Baskerville Old Face" charset="0"/>
            </a:endParaRPr>
          </a:p>
          <a:p>
            <a:pPr algn="just">
              <a:lnSpc>
                <a:spcPct val="90000"/>
              </a:lnSpc>
            </a:pPr>
            <a:r>
              <a:rPr lang="en-GB" sz="2000">
                <a:solidFill>
                  <a:srgbClr val="1F0268"/>
                </a:solidFill>
                <a:latin typeface="Baskerville Old Face" charset="0"/>
              </a:rPr>
              <a:t>The physical design of a neighbourhood can either increase or inhibit people</a:t>
            </a:r>
            <a:r>
              <a:rPr lang="ja-JP" altLang="en-GB" sz="2000">
                <a:solidFill>
                  <a:srgbClr val="1F0268"/>
                </a:solidFill>
                <a:latin typeface="Baskerville Old Face" charset="0"/>
              </a:rPr>
              <a:t>’</a:t>
            </a:r>
            <a:r>
              <a:rPr lang="en-GB" sz="2000">
                <a:solidFill>
                  <a:srgbClr val="1F0268"/>
                </a:solidFill>
                <a:latin typeface="Baskerville Old Face" charset="0"/>
              </a:rPr>
              <a:t>s sense of control of the spaces in which they live. </a:t>
            </a:r>
          </a:p>
          <a:p>
            <a:pPr algn="just">
              <a:lnSpc>
                <a:spcPct val="90000"/>
              </a:lnSpc>
            </a:pPr>
            <a:endParaRPr lang="en-GB" sz="2000">
              <a:solidFill>
                <a:srgbClr val="1F0268"/>
              </a:solidFill>
              <a:latin typeface="Baskerville Old Face" charset="0"/>
            </a:endParaRPr>
          </a:p>
          <a:p>
            <a:pPr algn="just">
              <a:lnSpc>
                <a:spcPct val="90000"/>
              </a:lnSpc>
            </a:pPr>
            <a:r>
              <a:rPr lang="en-GB" sz="2000">
                <a:solidFill>
                  <a:srgbClr val="1F0268"/>
                </a:solidFill>
                <a:latin typeface="Baskerville Old Face" charset="0"/>
              </a:rPr>
              <a:t>Newman categorised space into public (road in front of property), semi-public (front garden), semi-private (back garden) and private (inside the property) – SBD aims to minimise public and maximise private space.</a:t>
            </a:r>
          </a:p>
          <a:p>
            <a:pPr algn="just">
              <a:lnSpc>
                <a:spcPct val="90000"/>
              </a:lnSpc>
            </a:pPr>
            <a:endParaRPr lang="en-GB" sz="2000">
              <a:solidFill>
                <a:srgbClr val="1F0268"/>
              </a:solidFill>
              <a:latin typeface="Baskerville Old Face" charset="0"/>
            </a:endParaRPr>
          </a:p>
          <a:p>
            <a:pPr algn="just">
              <a:lnSpc>
                <a:spcPct val="90000"/>
              </a:lnSpc>
            </a:pPr>
            <a:r>
              <a:rPr lang="en-GB" sz="2000">
                <a:solidFill>
                  <a:srgbClr val="1F0268"/>
                </a:solidFill>
                <a:latin typeface="Baskerville Old Face" charset="0"/>
              </a:rPr>
              <a:t>Like Newman, SBD advocates the principle that space should have a clearly defined ownership, purpose and role so that it is evident to residents who should and more importantly, who should not be in a given area.</a:t>
            </a:r>
          </a:p>
          <a:p>
            <a:pPr algn="just">
              <a:lnSpc>
                <a:spcPct val="90000"/>
              </a:lnSpc>
            </a:pPr>
            <a:endParaRPr lang="en-GB" sz="2000">
              <a:solidFill>
                <a:srgbClr val="1F0268"/>
              </a:solidFill>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Effect transition="in" filter="wipe(left)">
                                      <p:cBhvr>
                                        <p:cTn id="7" dur="500"/>
                                        <p:tgtEl>
                                          <p:spTgt spid="66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6627">
                                            <p:txEl>
                                              <p:pRg st="2" end="2"/>
                                            </p:txEl>
                                          </p:spTgt>
                                        </p:tgtEl>
                                        <p:attrNameLst>
                                          <p:attrName>style.visibility</p:attrName>
                                        </p:attrNameLst>
                                      </p:cBhvr>
                                      <p:to>
                                        <p:strVal val="visible"/>
                                      </p:to>
                                    </p:set>
                                    <p:animEffect transition="in" filter="wipe(left)">
                                      <p:cBhvr>
                                        <p:cTn id="12" dur="500"/>
                                        <p:tgtEl>
                                          <p:spTgt spid="66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6627">
                                            <p:txEl>
                                              <p:pRg st="4" end="4"/>
                                            </p:txEl>
                                          </p:spTgt>
                                        </p:tgtEl>
                                        <p:attrNameLst>
                                          <p:attrName>style.visibility</p:attrName>
                                        </p:attrNameLst>
                                      </p:cBhvr>
                                      <p:to>
                                        <p:strVal val="visible"/>
                                      </p:to>
                                    </p:set>
                                    <p:animEffect transition="in" filter="wipe(left)">
                                      <p:cBhvr>
                                        <p:cTn id="17" dur="500"/>
                                        <p:tgtEl>
                                          <p:spTgt spid="6666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6627">
                                            <p:txEl>
                                              <p:pRg st="6" end="6"/>
                                            </p:txEl>
                                          </p:spTgt>
                                        </p:tgtEl>
                                        <p:attrNameLst>
                                          <p:attrName>style.visibility</p:attrName>
                                        </p:attrNameLst>
                                      </p:cBhvr>
                                      <p:to>
                                        <p:strVal val="visible"/>
                                      </p:to>
                                    </p:set>
                                    <p:animEffect transition="in" filter="wipe(left)">
                                      <p:cBhvr>
                                        <p:cTn id="22" dur="500"/>
                                        <p:tgtEl>
                                          <p:spTgt spid="66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4" name="Picture 2" descr="fairf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324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668675" name="AutoShape 3"/>
          <p:cNvSpPr>
            <a:spLocks noChangeArrowheads="1"/>
          </p:cNvSpPr>
          <p:nvPr/>
        </p:nvSpPr>
        <p:spPr bwMode="auto">
          <a:xfrm>
            <a:off x="3352800" y="4648200"/>
            <a:ext cx="381000" cy="685800"/>
          </a:xfrm>
          <a:prstGeom prst="upArrow">
            <a:avLst>
              <a:gd name="adj1" fmla="val 50000"/>
              <a:gd name="adj2" fmla="val 4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8676" name="Text Box 4"/>
          <p:cNvSpPr txBox="1">
            <a:spLocks noChangeArrowheads="1"/>
          </p:cNvSpPr>
          <p:nvPr/>
        </p:nvSpPr>
        <p:spPr bwMode="auto">
          <a:xfrm>
            <a:off x="3810000" y="50292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a:solidFill>
                  <a:srgbClr val="99CCFF"/>
                </a:solidFill>
                <a:latin typeface="Cambria" charset="0"/>
                <a:cs typeface="Times New Roman" charset="0"/>
              </a:rPr>
              <a:t>SBD ensures that non-residents know they are entering a private area</a:t>
            </a:r>
            <a:endParaRPr lang="en-GB">
              <a:latin typeface="Cambria"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8675"/>
                                        </p:tgtEl>
                                        <p:attrNameLst>
                                          <p:attrName>style.visibility</p:attrName>
                                        </p:attrNameLst>
                                      </p:cBhvr>
                                      <p:to>
                                        <p:strVal val="visible"/>
                                      </p:to>
                                    </p:set>
                                    <p:anim calcmode="lin" valueType="num">
                                      <p:cBhvr additive="base">
                                        <p:cTn id="7" dur="500" fill="hold"/>
                                        <p:tgtEl>
                                          <p:spTgt spid="668675"/>
                                        </p:tgtEl>
                                        <p:attrNameLst>
                                          <p:attrName>ppt_x</p:attrName>
                                        </p:attrNameLst>
                                      </p:cBhvr>
                                      <p:tavLst>
                                        <p:tav tm="0">
                                          <p:val>
                                            <p:strVal val="1+#ppt_w/2"/>
                                          </p:val>
                                        </p:tav>
                                        <p:tav tm="100000">
                                          <p:val>
                                            <p:strVal val="#ppt_x"/>
                                          </p:val>
                                        </p:tav>
                                      </p:tavLst>
                                    </p:anim>
                                    <p:anim calcmode="lin" valueType="num">
                                      <p:cBhvr additive="base">
                                        <p:cTn id="8" dur="500" fill="hold"/>
                                        <p:tgtEl>
                                          <p:spTgt spid="66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8676">
                                            <p:txEl>
                                              <p:pRg st="0" end="0"/>
                                            </p:txEl>
                                          </p:spTgt>
                                        </p:tgtEl>
                                        <p:attrNameLst>
                                          <p:attrName>style.visibility</p:attrName>
                                        </p:attrNameLst>
                                      </p:cBhvr>
                                      <p:to>
                                        <p:strVal val="visible"/>
                                      </p:to>
                                    </p:set>
                                    <p:anim calcmode="lin" valueType="num">
                                      <p:cBhvr additive="base">
                                        <p:cTn id="13" dur="500" fill="hold"/>
                                        <p:tgtEl>
                                          <p:spTgt spid="66867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86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animBg="1"/>
      <p:bldP spid="66867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050"/>
          <p:cNvSpPr>
            <a:spLocks noGrp="1" noChangeArrowheads="1"/>
          </p:cNvSpPr>
          <p:nvPr>
            <p:ph type="title"/>
          </p:nvPr>
        </p:nvSpPr>
        <p:spPr>
          <a:xfrm>
            <a:off x="395288" y="512763"/>
            <a:ext cx="8229600" cy="900112"/>
          </a:xfrm>
        </p:spPr>
        <p:txBody>
          <a:bodyPr/>
          <a:lstStyle/>
          <a:p>
            <a:r>
              <a:rPr lang="en-GB" b="1">
                <a:latin typeface="Baskerville Old Face" charset="0"/>
              </a:rPr>
              <a:t>Management and Maintenance</a:t>
            </a:r>
          </a:p>
        </p:txBody>
      </p:sp>
      <p:sp>
        <p:nvSpPr>
          <p:cNvPr id="672771" name="Rectangle 2051"/>
          <p:cNvSpPr>
            <a:spLocks noGrp="1" noChangeArrowheads="1"/>
          </p:cNvSpPr>
          <p:nvPr>
            <p:ph type="body" idx="1"/>
          </p:nvPr>
        </p:nvSpPr>
        <p:spPr/>
        <p:txBody>
          <a:bodyPr/>
          <a:lstStyle/>
          <a:p>
            <a:pPr algn="just"/>
            <a:r>
              <a:rPr lang="en-GB">
                <a:latin typeface="Baskerville Old Face" charset="0"/>
              </a:rPr>
              <a:t>SBD estates must have a programmed management system in place to maintain the area i.e. removing litter and graffiti, cutting grass. </a:t>
            </a:r>
          </a:p>
          <a:p>
            <a:pPr algn="just">
              <a:buFontTx/>
              <a:buNone/>
            </a:pPr>
            <a:endParaRPr lang="en-GB">
              <a:latin typeface="Baskerville Old Face" charset="0"/>
            </a:endParaRPr>
          </a:p>
          <a:p>
            <a:pPr algn="just"/>
            <a:r>
              <a:rPr lang="en-GB">
                <a:latin typeface="Baskerville Old Face" charset="0"/>
              </a:rPr>
              <a:t>Maintaining cleanliness encourages pride amongst residents and portrays an image to offenders that crime and disorder will not go unnoticed.</a:t>
            </a:r>
            <a:r>
              <a:rPr lang="en-GB">
                <a:latin typeface="Cambria"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animEffect transition="in" filter="wipe(left)">
                                      <p:cBhvr>
                                        <p:cTn id="7" dur="500"/>
                                        <p:tgtEl>
                                          <p:spTgt spid="67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2771">
                                            <p:txEl>
                                              <p:pRg st="2" end="2"/>
                                            </p:txEl>
                                          </p:spTgt>
                                        </p:tgtEl>
                                        <p:attrNameLst>
                                          <p:attrName>style.visibility</p:attrName>
                                        </p:attrNameLst>
                                      </p:cBhvr>
                                      <p:to>
                                        <p:strVal val="visible"/>
                                      </p:to>
                                    </p:set>
                                    <p:animEffect transition="in" filter="wipe(left)">
                                      <p:cBhvr>
                                        <p:cTn id="12" dur="500"/>
                                        <p:tgtEl>
                                          <p:spTgt spid="67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1026"/>
          <p:cNvSpPr>
            <a:spLocks noGrp="1" noChangeArrowheads="1"/>
          </p:cNvSpPr>
          <p:nvPr>
            <p:ph type="title"/>
          </p:nvPr>
        </p:nvSpPr>
        <p:spPr>
          <a:xfrm>
            <a:off x="446088" y="476250"/>
            <a:ext cx="8229600" cy="900113"/>
          </a:xfrm>
        </p:spPr>
        <p:txBody>
          <a:bodyPr/>
          <a:lstStyle/>
          <a:p>
            <a:r>
              <a:rPr lang="en-GB" b="1">
                <a:latin typeface="Baskerville Old Face" charset="0"/>
              </a:rPr>
              <a:t>This paper</a:t>
            </a:r>
          </a:p>
        </p:txBody>
      </p:sp>
      <p:sp>
        <p:nvSpPr>
          <p:cNvPr id="545795" name="Rectangle 1027"/>
          <p:cNvSpPr>
            <a:spLocks noGrp="1" noChangeArrowheads="1"/>
          </p:cNvSpPr>
          <p:nvPr>
            <p:ph type="body" sz="half" idx="2"/>
          </p:nvPr>
        </p:nvSpPr>
        <p:spPr>
          <a:xfrm>
            <a:off x="304800" y="1981200"/>
            <a:ext cx="8569325" cy="3971925"/>
          </a:xfrm>
        </p:spPr>
        <p:txBody>
          <a:bodyPr/>
          <a:lstStyle/>
          <a:p>
            <a:pPr algn="just">
              <a:lnSpc>
                <a:spcPct val="90000"/>
              </a:lnSpc>
            </a:pPr>
            <a:r>
              <a:rPr lang="en-GB">
                <a:latin typeface="Baskerville Old Face" charset="0"/>
              </a:rPr>
              <a:t>Presents the findings of a re-evaluation of SBD housing in West Yorkshire, England.</a:t>
            </a:r>
          </a:p>
          <a:p>
            <a:pPr algn="just">
              <a:lnSpc>
                <a:spcPct val="90000"/>
              </a:lnSpc>
            </a:pPr>
            <a:endParaRPr lang="en-GB">
              <a:latin typeface="Baskerville Old Face" charset="0"/>
            </a:endParaRPr>
          </a:p>
          <a:p>
            <a:pPr algn="just">
              <a:lnSpc>
                <a:spcPct val="90000"/>
              </a:lnSpc>
            </a:pPr>
            <a:r>
              <a:rPr lang="en-GB">
                <a:latin typeface="Baskerville Old Face" charset="0"/>
              </a:rPr>
              <a:t>Conducted early 2009.</a:t>
            </a:r>
          </a:p>
          <a:p>
            <a:pPr algn="just">
              <a:lnSpc>
                <a:spcPct val="90000"/>
              </a:lnSpc>
            </a:pPr>
            <a:endParaRPr lang="en-GB">
              <a:latin typeface="Baskerville Old Face" charset="0"/>
            </a:endParaRPr>
          </a:p>
          <a:p>
            <a:pPr algn="just">
              <a:lnSpc>
                <a:spcPct val="90000"/>
              </a:lnSpc>
            </a:pPr>
            <a:r>
              <a:rPr lang="en-GB">
                <a:latin typeface="Baskerville Old Face" charset="0"/>
              </a:rPr>
              <a:t>Funded by University of Huddersfield, ACPO CPI Ltd, West Yorkshire Police – entirely independent. </a:t>
            </a:r>
          </a:p>
          <a:p>
            <a:pPr algn="just">
              <a:lnSpc>
                <a:spcPct val="90000"/>
              </a:lnSpc>
            </a:pPr>
            <a:endParaRPr lang="en-GB">
              <a:latin typeface="Baskerville Old Face" charset="0"/>
            </a:endParaRPr>
          </a:p>
          <a:p>
            <a:pPr algn="just">
              <a:lnSpc>
                <a:spcPct val="90000"/>
              </a:lnSpc>
            </a:pPr>
            <a:r>
              <a:rPr lang="en-GB">
                <a:latin typeface="Baskerville Old Face" charset="0"/>
              </a:rPr>
              <a:t>Builds upon evaluation of SBD conducted in 1999 (Armitage, 2000)</a:t>
            </a:r>
          </a:p>
          <a:p>
            <a:pPr lvl="1" algn="just">
              <a:lnSpc>
                <a:spcPct val="90000"/>
              </a:lnSpc>
            </a:pPr>
            <a:endParaRPr lang="en-GB" sz="24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wipe(left)">
                                      <p:cBhvr>
                                        <p:cTn id="7" dur="500"/>
                                        <p:tgtEl>
                                          <p:spTgt spid="545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5795">
                                            <p:txEl>
                                              <p:pRg st="2" end="2"/>
                                            </p:txEl>
                                          </p:spTgt>
                                        </p:tgtEl>
                                        <p:attrNameLst>
                                          <p:attrName>style.visibility</p:attrName>
                                        </p:attrNameLst>
                                      </p:cBhvr>
                                      <p:to>
                                        <p:strVal val="visible"/>
                                      </p:to>
                                    </p:set>
                                    <p:animEffect transition="in" filter="wipe(left)">
                                      <p:cBhvr>
                                        <p:cTn id="12" dur="500"/>
                                        <p:tgtEl>
                                          <p:spTgt spid="545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5795">
                                            <p:txEl>
                                              <p:pRg st="4" end="4"/>
                                            </p:txEl>
                                          </p:spTgt>
                                        </p:tgtEl>
                                        <p:attrNameLst>
                                          <p:attrName>style.visibility</p:attrName>
                                        </p:attrNameLst>
                                      </p:cBhvr>
                                      <p:to>
                                        <p:strVal val="visible"/>
                                      </p:to>
                                    </p:set>
                                    <p:animEffect transition="in" filter="wipe(left)">
                                      <p:cBhvr>
                                        <p:cTn id="17" dur="500"/>
                                        <p:tgtEl>
                                          <p:spTgt spid="5457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5795">
                                            <p:txEl>
                                              <p:pRg st="6" end="6"/>
                                            </p:txEl>
                                          </p:spTgt>
                                        </p:tgtEl>
                                        <p:attrNameLst>
                                          <p:attrName>style.visibility</p:attrName>
                                        </p:attrNameLst>
                                      </p:cBhvr>
                                      <p:to>
                                        <p:strVal val="visible"/>
                                      </p:to>
                                    </p:set>
                                    <p:animEffect transition="in" filter="wipe(left)">
                                      <p:cBhvr>
                                        <p:cTn id="22" dur="500"/>
                                        <p:tgtEl>
                                          <p:spTgt spid="545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1026"/>
          <p:cNvSpPr>
            <a:spLocks noGrp="1" noChangeArrowheads="1"/>
          </p:cNvSpPr>
          <p:nvPr>
            <p:ph type="title"/>
          </p:nvPr>
        </p:nvSpPr>
        <p:spPr>
          <a:xfrm>
            <a:off x="446088" y="476250"/>
            <a:ext cx="8229600" cy="900113"/>
          </a:xfrm>
        </p:spPr>
        <p:txBody>
          <a:bodyPr/>
          <a:lstStyle/>
          <a:p>
            <a:r>
              <a:rPr lang="en-GB" b="1">
                <a:latin typeface="Baskerville Old Face" charset="0"/>
              </a:rPr>
              <a:t>Rationale</a:t>
            </a:r>
          </a:p>
        </p:txBody>
      </p:sp>
      <p:sp>
        <p:nvSpPr>
          <p:cNvPr id="582659" name="Rectangle 1027"/>
          <p:cNvSpPr>
            <a:spLocks noGrp="1" noChangeArrowheads="1"/>
          </p:cNvSpPr>
          <p:nvPr>
            <p:ph type="body" sz="half" idx="2"/>
          </p:nvPr>
        </p:nvSpPr>
        <p:spPr>
          <a:xfrm>
            <a:off x="323850" y="1700213"/>
            <a:ext cx="8569325" cy="3971925"/>
          </a:xfrm>
        </p:spPr>
        <p:txBody>
          <a:bodyPr/>
          <a:lstStyle/>
          <a:p>
            <a:pPr algn="just"/>
            <a:r>
              <a:rPr lang="en-GB">
                <a:latin typeface="Baskerville Old Face" charset="0"/>
              </a:rPr>
              <a:t>In June 2008, Quaver Lane in Bradford become 10,000</a:t>
            </a:r>
            <a:r>
              <a:rPr lang="en-GB" baseline="30000">
                <a:latin typeface="Baskerville Old Face" charset="0"/>
              </a:rPr>
              <a:t>th</a:t>
            </a:r>
            <a:r>
              <a:rPr lang="en-GB">
                <a:latin typeface="Baskerville Old Face" charset="0"/>
              </a:rPr>
              <a:t> SBD property to be built in West Yorkshire</a:t>
            </a:r>
          </a:p>
          <a:p>
            <a:pPr lvl="1" algn="just"/>
            <a:r>
              <a:rPr lang="en-GB">
                <a:latin typeface="Baskerville Old Face" charset="0"/>
              </a:rPr>
              <a:t>Publicity and interest in the scheme.</a:t>
            </a:r>
          </a:p>
          <a:p>
            <a:pPr lvl="1" algn="just"/>
            <a:r>
              <a:rPr lang="en-GB">
                <a:latin typeface="Baskerville Old Face" charset="0"/>
              </a:rPr>
              <a:t>West Yorkshire county with most SBD properties (outside London)</a:t>
            </a:r>
          </a:p>
          <a:p>
            <a:pPr lvl="1" algn="just"/>
            <a:endParaRPr lang="en-GB">
              <a:latin typeface="Baskerville Old Face" charset="0"/>
            </a:endParaRPr>
          </a:p>
          <a:p>
            <a:pPr algn="just"/>
            <a:r>
              <a:rPr lang="en-GB">
                <a:latin typeface="Baskerville Old Face" charset="0"/>
              </a:rPr>
              <a:t>2009 marked ten year anniversary of original evaluation of SBD in West Yorkshire (Armitage, 2000).</a:t>
            </a:r>
          </a:p>
          <a:p>
            <a:pPr algn="just"/>
            <a:endParaRPr lang="en-GB">
              <a:latin typeface="Baskerville Old Face" charset="0"/>
            </a:endParaRPr>
          </a:p>
          <a:p>
            <a:pPr algn="just"/>
            <a:r>
              <a:rPr lang="en-GB">
                <a:latin typeface="Baskerville Old Face" charset="0"/>
              </a:rPr>
              <a:t>Need to update sample utilised in 1999 evaluation.</a:t>
            </a:r>
          </a:p>
          <a:p>
            <a:pPr lvl="1" algn="just"/>
            <a:endParaRPr lang="en-GB" sz="24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Effect transition="in" filter="wipe(left)">
                                      <p:cBhvr>
                                        <p:cTn id="7" dur="500"/>
                                        <p:tgtEl>
                                          <p:spTgt spid="5826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2659">
                                            <p:txEl>
                                              <p:pRg st="1" end="1"/>
                                            </p:txEl>
                                          </p:spTgt>
                                        </p:tgtEl>
                                        <p:attrNameLst>
                                          <p:attrName>style.visibility</p:attrName>
                                        </p:attrNameLst>
                                      </p:cBhvr>
                                      <p:to>
                                        <p:strVal val="visible"/>
                                      </p:to>
                                    </p:set>
                                    <p:animEffect transition="in" filter="wipe(left)">
                                      <p:cBhvr>
                                        <p:cTn id="10" dur="500"/>
                                        <p:tgtEl>
                                          <p:spTgt spid="5826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82659">
                                            <p:txEl>
                                              <p:pRg st="2" end="2"/>
                                            </p:txEl>
                                          </p:spTgt>
                                        </p:tgtEl>
                                        <p:attrNameLst>
                                          <p:attrName>style.visibility</p:attrName>
                                        </p:attrNameLst>
                                      </p:cBhvr>
                                      <p:to>
                                        <p:strVal val="visible"/>
                                      </p:to>
                                    </p:set>
                                    <p:animEffect transition="in" filter="wipe(left)">
                                      <p:cBhvr>
                                        <p:cTn id="13" dur="500"/>
                                        <p:tgtEl>
                                          <p:spTgt spid="58265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2659">
                                            <p:txEl>
                                              <p:pRg st="4" end="4"/>
                                            </p:txEl>
                                          </p:spTgt>
                                        </p:tgtEl>
                                        <p:attrNameLst>
                                          <p:attrName>style.visibility</p:attrName>
                                        </p:attrNameLst>
                                      </p:cBhvr>
                                      <p:to>
                                        <p:strVal val="visible"/>
                                      </p:to>
                                    </p:set>
                                    <p:animEffect transition="in" filter="wipe(left)">
                                      <p:cBhvr>
                                        <p:cTn id="18" dur="500"/>
                                        <p:tgtEl>
                                          <p:spTgt spid="58265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82659">
                                            <p:txEl>
                                              <p:pRg st="6" end="6"/>
                                            </p:txEl>
                                          </p:spTgt>
                                        </p:tgtEl>
                                        <p:attrNameLst>
                                          <p:attrName>style.visibility</p:attrName>
                                        </p:attrNameLst>
                                      </p:cBhvr>
                                      <p:to>
                                        <p:strVal val="visible"/>
                                      </p:to>
                                    </p:set>
                                    <p:animEffect transition="in" filter="wipe(left)">
                                      <p:cBhvr>
                                        <p:cTn id="23" dur="500"/>
                                        <p:tgtEl>
                                          <p:spTgt spid="582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3074"/>
          <p:cNvSpPr>
            <a:spLocks noGrp="1" noChangeArrowheads="1"/>
          </p:cNvSpPr>
          <p:nvPr>
            <p:ph type="title"/>
          </p:nvPr>
        </p:nvSpPr>
        <p:spPr>
          <a:xfrm>
            <a:off x="446088" y="476250"/>
            <a:ext cx="8229600" cy="900113"/>
          </a:xfrm>
        </p:spPr>
        <p:txBody>
          <a:bodyPr/>
          <a:lstStyle/>
          <a:p>
            <a:r>
              <a:rPr lang="en-GB" b="1">
                <a:latin typeface="Baskerville Old Face" charset="0"/>
              </a:rPr>
              <a:t>Updating the Sample</a:t>
            </a:r>
          </a:p>
        </p:txBody>
      </p:sp>
      <p:sp>
        <p:nvSpPr>
          <p:cNvPr id="584707" name="Rectangle 3075"/>
          <p:cNvSpPr>
            <a:spLocks noGrp="1" noChangeArrowheads="1"/>
          </p:cNvSpPr>
          <p:nvPr>
            <p:ph type="body" sz="half" idx="2"/>
          </p:nvPr>
        </p:nvSpPr>
        <p:spPr>
          <a:xfrm>
            <a:off x="323850" y="1700213"/>
            <a:ext cx="8569325" cy="3971925"/>
          </a:xfrm>
        </p:spPr>
        <p:txBody>
          <a:bodyPr/>
          <a:lstStyle/>
          <a:p>
            <a:pPr algn="just">
              <a:lnSpc>
                <a:spcPct val="90000"/>
              </a:lnSpc>
            </a:pPr>
            <a:r>
              <a:rPr lang="en-GB" sz="1800">
                <a:latin typeface="Baskerville Old Face" charset="0"/>
              </a:rPr>
              <a:t>Original evaluation looked at 25 SBD and 25 non-SBD estates spread throughout West Yorkshire and began in 1999.</a:t>
            </a:r>
          </a:p>
          <a:p>
            <a:pPr algn="just">
              <a:lnSpc>
                <a:spcPct val="90000"/>
              </a:lnSpc>
            </a:pPr>
            <a:endParaRPr lang="en-GB" sz="1800">
              <a:latin typeface="Baskerville Old Face" charset="0"/>
            </a:endParaRPr>
          </a:p>
          <a:p>
            <a:pPr algn="just">
              <a:lnSpc>
                <a:spcPct val="90000"/>
              </a:lnSpc>
            </a:pPr>
            <a:r>
              <a:rPr lang="en-GB" sz="1800">
                <a:latin typeface="Baskerville Old Face" charset="0"/>
              </a:rPr>
              <a:t>To allow at least one year of crime data post-residents moving in, sample included developments built in 1994-1998.</a:t>
            </a:r>
          </a:p>
          <a:p>
            <a:pPr algn="just">
              <a:lnSpc>
                <a:spcPct val="90000"/>
              </a:lnSpc>
            </a:pPr>
            <a:endParaRPr lang="en-GB" sz="1800">
              <a:latin typeface="Baskerville Old Face" charset="0"/>
            </a:endParaRPr>
          </a:p>
          <a:p>
            <a:pPr algn="just">
              <a:lnSpc>
                <a:spcPct val="90000"/>
              </a:lnSpc>
            </a:pPr>
            <a:r>
              <a:rPr lang="en-GB" sz="1800">
                <a:latin typeface="Baskerville Old Face" charset="0"/>
              </a:rPr>
              <a:t>SBD standard updated regularly, however, 1999 saw major changes:</a:t>
            </a:r>
          </a:p>
          <a:p>
            <a:pPr lvl="1" algn="just">
              <a:lnSpc>
                <a:spcPct val="90000"/>
              </a:lnSpc>
            </a:pPr>
            <a:r>
              <a:rPr lang="en-GB" sz="1800">
                <a:latin typeface="Baskerville Old Face" charset="0"/>
              </a:rPr>
              <a:t>BS7950 (windows)</a:t>
            </a:r>
          </a:p>
          <a:p>
            <a:pPr lvl="1" algn="just">
              <a:lnSpc>
                <a:spcPct val="90000"/>
              </a:lnSpc>
            </a:pPr>
            <a:r>
              <a:rPr lang="en-GB" sz="1800">
                <a:latin typeface="Baskerville Old Face" charset="0"/>
              </a:rPr>
              <a:t>PAS 24 (doors)</a:t>
            </a:r>
          </a:p>
          <a:p>
            <a:pPr lvl="1" algn="just">
              <a:lnSpc>
                <a:spcPct val="90000"/>
              </a:lnSpc>
            </a:pPr>
            <a:r>
              <a:rPr lang="en-GB" sz="1800">
                <a:latin typeface="Baskerville Old Face" charset="0"/>
              </a:rPr>
              <a:t>The sample of SBD properties were did not include these changes. </a:t>
            </a:r>
          </a:p>
          <a:p>
            <a:pPr algn="just">
              <a:lnSpc>
                <a:spcPct val="90000"/>
              </a:lnSpc>
            </a:pPr>
            <a:endParaRPr lang="en-GB" sz="1800">
              <a:latin typeface="Baskerville Old Face" charset="0"/>
            </a:endParaRPr>
          </a:p>
          <a:p>
            <a:pPr algn="just">
              <a:lnSpc>
                <a:spcPct val="90000"/>
              </a:lnSpc>
            </a:pPr>
            <a:r>
              <a:rPr lang="en-GB" sz="1800">
                <a:latin typeface="Baskerville Old Face" charset="0"/>
              </a:rPr>
              <a:t>Even without the changes introduced in 1999, the original study showed that houses built between 1994 and 1998 were improving dramatically.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wipe(left)">
                                      <p:cBhvr>
                                        <p:cTn id="7" dur="500"/>
                                        <p:tgtEl>
                                          <p:spTgt spid="584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4707">
                                            <p:txEl>
                                              <p:pRg st="2" end="2"/>
                                            </p:txEl>
                                          </p:spTgt>
                                        </p:tgtEl>
                                        <p:attrNameLst>
                                          <p:attrName>style.visibility</p:attrName>
                                        </p:attrNameLst>
                                      </p:cBhvr>
                                      <p:to>
                                        <p:strVal val="visible"/>
                                      </p:to>
                                    </p:set>
                                    <p:animEffect transition="in" filter="wipe(left)">
                                      <p:cBhvr>
                                        <p:cTn id="12" dur="500"/>
                                        <p:tgtEl>
                                          <p:spTgt spid="584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4707">
                                            <p:txEl>
                                              <p:pRg st="4" end="4"/>
                                            </p:txEl>
                                          </p:spTgt>
                                        </p:tgtEl>
                                        <p:attrNameLst>
                                          <p:attrName>style.visibility</p:attrName>
                                        </p:attrNameLst>
                                      </p:cBhvr>
                                      <p:to>
                                        <p:strVal val="visible"/>
                                      </p:to>
                                    </p:set>
                                    <p:animEffect transition="in" filter="wipe(left)">
                                      <p:cBhvr>
                                        <p:cTn id="17" dur="500"/>
                                        <p:tgtEl>
                                          <p:spTgt spid="584707">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4707">
                                            <p:txEl>
                                              <p:pRg st="5" end="5"/>
                                            </p:txEl>
                                          </p:spTgt>
                                        </p:tgtEl>
                                        <p:attrNameLst>
                                          <p:attrName>style.visibility</p:attrName>
                                        </p:attrNameLst>
                                      </p:cBhvr>
                                      <p:to>
                                        <p:strVal val="visible"/>
                                      </p:to>
                                    </p:set>
                                    <p:animEffect transition="in" filter="wipe(left)">
                                      <p:cBhvr>
                                        <p:cTn id="20" dur="500"/>
                                        <p:tgtEl>
                                          <p:spTgt spid="584707">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4707">
                                            <p:txEl>
                                              <p:pRg st="6" end="6"/>
                                            </p:txEl>
                                          </p:spTgt>
                                        </p:tgtEl>
                                        <p:attrNameLst>
                                          <p:attrName>style.visibility</p:attrName>
                                        </p:attrNameLst>
                                      </p:cBhvr>
                                      <p:to>
                                        <p:strVal val="visible"/>
                                      </p:to>
                                    </p:set>
                                    <p:animEffect transition="in" filter="wipe(left)">
                                      <p:cBhvr>
                                        <p:cTn id="23" dur="500"/>
                                        <p:tgtEl>
                                          <p:spTgt spid="584707">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84707">
                                            <p:txEl>
                                              <p:pRg st="7" end="7"/>
                                            </p:txEl>
                                          </p:spTgt>
                                        </p:tgtEl>
                                        <p:attrNameLst>
                                          <p:attrName>style.visibility</p:attrName>
                                        </p:attrNameLst>
                                      </p:cBhvr>
                                      <p:to>
                                        <p:strVal val="visible"/>
                                      </p:to>
                                    </p:set>
                                    <p:animEffect transition="in" filter="wipe(left)">
                                      <p:cBhvr>
                                        <p:cTn id="26" dur="500"/>
                                        <p:tgtEl>
                                          <p:spTgt spid="584707">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84707">
                                            <p:txEl>
                                              <p:pRg st="9" end="9"/>
                                            </p:txEl>
                                          </p:spTgt>
                                        </p:tgtEl>
                                        <p:attrNameLst>
                                          <p:attrName>style.visibility</p:attrName>
                                        </p:attrNameLst>
                                      </p:cBhvr>
                                      <p:to>
                                        <p:strVal val="visible"/>
                                      </p:to>
                                    </p:set>
                                    <p:animEffect transition="in" filter="wipe(left)">
                                      <p:cBhvr>
                                        <p:cTn id="31" dur="500"/>
                                        <p:tgtEl>
                                          <p:spTgt spid="5847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5288" y="258763"/>
            <a:ext cx="8229600" cy="900112"/>
          </a:xfrm>
        </p:spPr>
        <p:txBody>
          <a:bodyPr/>
          <a:lstStyle/>
          <a:p>
            <a:pPr eaLnBrk="1" hangingPunct="1"/>
            <a:r>
              <a:rPr lang="en-GB" sz="4000" b="1">
                <a:latin typeface="Baskerville Old Face" charset="0"/>
              </a:rPr>
              <a:t>First, where is West Yorkshire?</a:t>
            </a:r>
            <a:r>
              <a:rPr lang="en-GB" b="1">
                <a:solidFill>
                  <a:schemeClr val="tx1"/>
                </a:solidFill>
                <a:latin typeface="Baskerville Old Face" charset="0"/>
              </a:rPr>
              <a:t> </a:t>
            </a:r>
          </a:p>
        </p:txBody>
      </p:sp>
      <p:pic>
        <p:nvPicPr>
          <p:cNvPr id="32777" name="Picture 9" descr="Counties_of_Great_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924050"/>
            <a:ext cx="3324225" cy="4933950"/>
          </a:xfrm>
          <a:prstGeom prst="rect">
            <a:avLst/>
          </a:prstGeom>
          <a:noFill/>
          <a:extLst>
            <a:ext uri="{909E8E84-426E-40dd-AFC4-6F175D3DCCD1}">
              <a14:hiddenFill xmlns:a14="http://schemas.microsoft.com/office/drawing/2010/main">
                <a:solidFill>
                  <a:srgbClr val="FFFFFF"/>
                </a:solidFill>
              </a14:hiddenFill>
            </a:ext>
          </a:extLst>
        </p:spPr>
      </p:pic>
      <p:sp>
        <p:nvSpPr>
          <p:cNvPr id="32780" name="Oval 12"/>
          <p:cNvSpPr>
            <a:spLocks noChangeArrowheads="1"/>
          </p:cNvSpPr>
          <p:nvPr/>
        </p:nvSpPr>
        <p:spPr bwMode="auto">
          <a:xfrm>
            <a:off x="4932363" y="4149725"/>
            <a:ext cx="720725" cy="71913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checkerboard(across)">
                                      <p:cBhvr>
                                        <p:cTn id="7" dur="10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1026"/>
          <p:cNvSpPr>
            <a:spLocks noGrp="1" noChangeArrowheads="1"/>
          </p:cNvSpPr>
          <p:nvPr>
            <p:ph type="title"/>
          </p:nvPr>
        </p:nvSpPr>
        <p:spPr>
          <a:xfrm>
            <a:off x="446088" y="476250"/>
            <a:ext cx="8229600" cy="900113"/>
          </a:xfrm>
        </p:spPr>
        <p:txBody>
          <a:bodyPr/>
          <a:lstStyle/>
          <a:p>
            <a:r>
              <a:rPr lang="en-GB" b="1">
                <a:latin typeface="Baskerville Old Face" charset="0"/>
              </a:rPr>
              <a:t>SBD as an evolving standard</a:t>
            </a:r>
          </a:p>
        </p:txBody>
      </p:sp>
      <p:graphicFrame>
        <p:nvGraphicFramePr>
          <p:cNvPr id="590855" name="Object 1031"/>
          <p:cNvGraphicFramePr>
            <a:graphicFrameLocks noChangeAspect="1"/>
          </p:cNvGraphicFramePr>
          <p:nvPr/>
        </p:nvGraphicFramePr>
        <p:xfrm>
          <a:off x="295275" y="1905000"/>
          <a:ext cx="8848725" cy="4343400"/>
        </p:xfrm>
        <a:graphic>
          <a:graphicData uri="http://schemas.openxmlformats.org/presentationml/2006/ole">
            <mc:AlternateContent xmlns:mc="http://schemas.openxmlformats.org/markup-compatibility/2006">
              <mc:Choice xmlns:v="urn:schemas-microsoft-com:vml" Requires="v">
                <p:oleObj spid="_x0000_s590864" name="Chart" r:id="rId4" imgW="8848980" imgH="4343670" progId="Excel.Chart.8">
                  <p:embed/>
                </p:oleObj>
              </mc:Choice>
              <mc:Fallback>
                <p:oleObj name="Chart" r:id="rId4" imgW="8848980" imgH="4343670" progId="Excel.Chart.8">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1905000"/>
                        <a:ext cx="88487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0856" name="Rectangle 1032"/>
          <p:cNvSpPr>
            <a:spLocks noChangeArrowheads="1"/>
          </p:cNvSpPr>
          <p:nvPr/>
        </p:nvSpPr>
        <p:spPr bwMode="auto">
          <a:xfrm>
            <a:off x="2133600" y="3048000"/>
            <a:ext cx="1143000" cy="838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t>SBD estates </a:t>
            </a:r>
          </a:p>
          <a:p>
            <a:pPr algn="ctr"/>
            <a:r>
              <a:rPr lang="en-GB" sz="1000" b="1"/>
              <a:t>experienced 171% </a:t>
            </a:r>
          </a:p>
          <a:p>
            <a:pPr algn="ctr"/>
            <a:r>
              <a:rPr lang="en-GB" sz="1000" b="1"/>
              <a:t>of burglary of </a:t>
            </a:r>
          </a:p>
          <a:p>
            <a:pPr algn="ctr"/>
            <a:r>
              <a:rPr lang="en-GB" sz="1000" b="1"/>
              <a:t>non-SBD estates</a:t>
            </a:r>
          </a:p>
        </p:txBody>
      </p:sp>
      <p:sp>
        <p:nvSpPr>
          <p:cNvPr id="590857" name="Rectangle 1033"/>
          <p:cNvSpPr>
            <a:spLocks noChangeArrowheads="1"/>
          </p:cNvSpPr>
          <p:nvPr/>
        </p:nvSpPr>
        <p:spPr bwMode="auto">
          <a:xfrm>
            <a:off x="3352800" y="3505200"/>
            <a:ext cx="1143000" cy="8382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t>SBD estates </a:t>
            </a:r>
          </a:p>
          <a:p>
            <a:pPr algn="ctr"/>
            <a:r>
              <a:rPr lang="en-GB" sz="1000" b="1"/>
              <a:t>experienced 130% </a:t>
            </a:r>
          </a:p>
          <a:p>
            <a:pPr algn="ctr"/>
            <a:r>
              <a:rPr lang="en-GB" sz="1000" b="1"/>
              <a:t>of burglary of </a:t>
            </a:r>
          </a:p>
          <a:p>
            <a:pPr algn="ctr"/>
            <a:r>
              <a:rPr lang="en-GB" sz="1000" b="1"/>
              <a:t>non-SBD estates</a:t>
            </a:r>
          </a:p>
        </p:txBody>
      </p:sp>
      <p:sp>
        <p:nvSpPr>
          <p:cNvPr id="590858" name="Rectangle 1034"/>
          <p:cNvSpPr>
            <a:spLocks noChangeArrowheads="1"/>
          </p:cNvSpPr>
          <p:nvPr/>
        </p:nvSpPr>
        <p:spPr bwMode="auto">
          <a:xfrm>
            <a:off x="4572000" y="4038600"/>
            <a:ext cx="1143000" cy="8382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rPr>
              <a:t>SBD estates </a:t>
            </a:r>
          </a:p>
          <a:p>
            <a:pPr algn="ctr"/>
            <a:r>
              <a:rPr lang="en-GB" sz="1000" b="1">
                <a:solidFill>
                  <a:schemeClr val="bg1"/>
                </a:solidFill>
              </a:rPr>
              <a:t>experienced 97% </a:t>
            </a:r>
          </a:p>
          <a:p>
            <a:pPr algn="ctr"/>
            <a:r>
              <a:rPr lang="en-GB" sz="1000" b="1">
                <a:solidFill>
                  <a:schemeClr val="bg1"/>
                </a:solidFill>
              </a:rPr>
              <a:t>of burglary of </a:t>
            </a:r>
          </a:p>
          <a:p>
            <a:pPr algn="ctr"/>
            <a:r>
              <a:rPr lang="en-GB" sz="1000" b="1">
                <a:solidFill>
                  <a:schemeClr val="bg1"/>
                </a:solidFill>
              </a:rPr>
              <a:t>non-SBD estates</a:t>
            </a:r>
          </a:p>
        </p:txBody>
      </p:sp>
      <p:sp>
        <p:nvSpPr>
          <p:cNvPr id="590859" name="Rectangle 1035"/>
          <p:cNvSpPr>
            <a:spLocks noChangeArrowheads="1"/>
          </p:cNvSpPr>
          <p:nvPr/>
        </p:nvSpPr>
        <p:spPr bwMode="auto">
          <a:xfrm>
            <a:off x="5867400" y="4419600"/>
            <a:ext cx="1143000" cy="838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t>SBD estates </a:t>
            </a:r>
          </a:p>
          <a:p>
            <a:pPr algn="ctr"/>
            <a:r>
              <a:rPr lang="en-GB" sz="1000" b="1"/>
              <a:t>experienced 51% </a:t>
            </a:r>
          </a:p>
          <a:p>
            <a:pPr algn="ctr"/>
            <a:r>
              <a:rPr lang="en-GB" sz="1000" b="1"/>
              <a:t>of burglary of </a:t>
            </a:r>
          </a:p>
          <a:p>
            <a:pPr algn="ctr"/>
            <a:r>
              <a:rPr lang="en-GB" sz="1000" b="1"/>
              <a:t>non-SBD estates</a:t>
            </a:r>
          </a:p>
        </p:txBody>
      </p:sp>
      <p:sp>
        <p:nvSpPr>
          <p:cNvPr id="590861" name="Rectangle 1037"/>
          <p:cNvSpPr>
            <a:spLocks noChangeArrowheads="1"/>
          </p:cNvSpPr>
          <p:nvPr/>
        </p:nvSpPr>
        <p:spPr bwMode="auto">
          <a:xfrm>
            <a:off x="7239000" y="4572000"/>
            <a:ext cx="1143000" cy="8382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rPr>
              <a:t>SBD estates </a:t>
            </a:r>
          </a:p>
          <a:p>
            <a:pPr algn="ctr"/>
            <a:r>
              <a:rPr lang="en-GB" sz="1000" b="1">
                <a:solidFill>
                  <a:schemeClr val="bg1"/>
                </a:solidFill>
              </a:rPr>
              <a:t>experienced 47% </a:t>
            </a:r>
          </a:p>
          <a:p>
            <a:pPr algn="ctr"/>
            <a:r>
              <a:rPr lang="en-GB" sz="1000" b="1">
                <a:solidFill>
                  <a:schemeClr val="bg1"/>
                </a:solidFill>
              </a:rPr>
              <a:t>of burglary of </a:t>
            </a:r>
          </a:p>
          <a:p>
            <a:pPr algn="ctr"/>
            <a:r>
              <a:rPr lang="en-GB" sz="1000" b="1">
                <a:solidFill>
                  <a:schemeClr val="bg1"/>
                </a:solidFill>
              </a:rPr>
              <a:t>non-SBD estates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0856"/>
                                        </p:tgtEl>
                                        <p:attrNameLst>
                                          <p:attrName>style.visibility</p:attrName>
                                        </p:attrNameLst>
                                      </p:cBhvr>
                                      <p:to>
                                        <p:strVal val="visible"/>
                                      </p:to>
                                    </p:set>
                                    <p:animEffect transition="in" filter="wipe(left)">
                                      <p:cBhvr>
                                        <p:cTn id="7" dur="500"/>
                                        <p:tgtEl>
                                          <p:spTgt spid="590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857"/>
                                        </p:tgtEl>
                                        <p:attrNameLst>
                                          <p:attrName>style.visibility</p:attrName>
                                        </p:attrNameLst>
                                      </p:cBhvr>
                                      <p:to>
                                        <p:strVal val="visible"/>
                                      </p:to>
                                    </p:set>
                                    <p:animEffect transition="in" filter="wipe(left)">
                                      <p:cBhvr>
                                        <p:cTn id="12" dur="500"/>
                                        <p:tgtEl>
                                          <p:spTgt spid="5908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0858"/>
                                        </p:tgtEl>
                                        <p:attrNameLst>
                                          <p:attrName>style.visibility</p:attrName>
                                        </p:attrNameLst>
                                      </p:cBhvr>
                                      <p:to>
                                        <p:strVal val="visible"/>
                                      </p:to>
                                    </p:set>
                                    <p:animEffect transition="in" filter="wipe(left)">
                                      <p:cBhvr>
                                        <p:cTn id="17" dur="500"/>
                                        <p:tgtEl>
                                          <p:spTgt spid="590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0859"/>
                                        </p:tgtEl>
                                        <p:attrNameLst>
                                          <p:attrName>style.visibility</p:attrName>
                                        </p:attrNameLst>
                                      </p:cBhvr>
                                      <p:to>
                                        <p:strVal val="visible"/>
                                      </p:to>
                                    </p:set>
                                    <p:animEffect transition="in" filter="wipe(left)">
                                      <p:cBhvr>
                                        <p:cTn id="22" dur="500"/>
                                        <p:tgtEl>
                                          <p:spTgt spid="5908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0861"/>
                                        </p:tgtEl>
                                        <p:attrNameLst>
                                          <p:attrName>style.visibility</p:attrName>
                                        </p:attrNameLst>
                                      </p:cBhvr>
                                      <p:to>
                                        <p:strVal val="visible"/>
                                      </p:to>
                                    </p:set>
                                    <p:animEffect transition="in" filter="wipe(left)">
                                      <p:cBhvr>
                                        <p:cTn id="27" dur="500"/>
                                        <p:tgtEl>
                                          <p:spTgt spid="590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6" grpId="0" animBg="1" autoUpdateAnimBg="0"/>
      <p:bldP spid="590857" grpId="0" animBg="1" autoUpdateAnimBg="0"/>
      <p:bldP spid="590858" grpId="0" animBg="1" autoUpdateAnimBg="0"/>
      <p:bldP spid="590859" grpId="0" animBg="1" autoUpdateAnimBg="0"/>
      <p:bldP spid="59086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ctrTitle"/>
          </p:nvPr>
        </p:nvSpPr>
        <p:spPr>
          <a:xfrm>
            <a:off x="685800" y="2286000"/>
            <a:ext cx="7772400" cy="1143000"/>
          </a:xfrm>
        </p:spPr>
        <p:txBody>
          <a:bodyPr/>
          <a:lstStyle/>
          <a:p>
            <a:endParaRPr lang="en-US">
              <a:latin typeface="Arial" charset="0"/>
            </a:endParaRPr>
          </a:p>
        </p:txBody>
      </p:sp>
      <p:sp>
        <p:nvSpPr>
          <p:cNvPr id="675843" name="Rectangle 3"/>
          <p:cNvSpPr>
            <a:spLocks noGrp="1" noChangeArrowheads="1"/>
          </p:cNvSpPr>
          <p:nvPr>
            <p:ph type="subTitle" idx="1"/>
          </p:nvPr>
        </p:nvSpPr>
        <p:spPr>
          <a:xfrm>
            <a:off x="1371600" y="3352800"/>
            <a:ext cx="6400800" cy="1752600"/>
          </a:xfrm>
        </p:spPr>
        <p:txBody>
          <a:bodyPr/>
          <a:lstStyle/>
          <a:p>
            <a:r>
              <a:rPr lang="en-GB" sz="3600">
                <a:latin typeface="Baskerville Old Face" charset="0"/>
              </a:rPr>
              <a:t>Original sample did not represent an accurate reflection of SBD in 2009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1026"/>
          <p:cNvSpPr>
            <a:spLocks noGrp="1" noChangeArrowheads="1"/>
          </p:cNvSpPr>
          <p:nvPr>
            <p:ph type="ctrTitle"/>
          </p:nvPr>
        </p:nvSpPr>
        <p:spPr>
          <a:xfrm>
            <a:off x="685800" y="2286000"/>
            <a:ext cx="7772400" cy="1143000"/>
          </a:xfrm>
        </p:spPr>
        <p:txBody>
          <a:bodyPr/>
          <a:lstStyle/>
          <a:p>
            <a:endParaRPr lang="en-US">
              <a:latin typeface="Arial" charset="0"/>
            </a:endParaRPr>
          </a:p>
        </p:txBody>
      </p:sp>
      <p:sp>
        <p:nvSpPr>
          <p:cNvPr id="674819" name="Rectangle 1027"/>
          <p:cNvSpPr>
            <a:spLocks noGrp="1" noChangeArrowheads="1"/>
          </p:cNvSpPr>
          <p:nvPr>
            <p:ph type="subTitle" idx="1"/>
          </p:nvPr>
        </p:nvSpPr>
        <p:spPr>
          <a:xfrm>
            <a:off x="1371600" y="3352800"/>
            <a:ext cx="6400800" cy="1752600"/>
          </a:xfrm>
        </p:spPr>
        <p:txBody>
          <a:bodyPr/>
          <a:lstStyle/>
          <a:p>
            <a:r>
              <a:rPr lang="en-GB" sz="3600">
                <a:latin typeface="Baskerville Old Face" charset="0"/>
              </a:rPr>
              <a:t>2009 Re-evaluation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1026"/>
          <p:cNvSpPr>
            <a:spLocks noGrp="1" noChangeArrowheads="1"/>
          </p:cNvSpPr>
          <p:nvPr>
            <p:ph type="title"/>
          </p:nvPr>
        </p:nvSpPr>
        <p:spPr/>
        <p:txBody>
          <a:bodyPr/>
          <a:lstStyle/>
          <a:p>
            <a:r>
              <a:rPr lang="en-GB" b="1">
                <a:latin typeface="Baskerville Old Face" charset="0"/>
              </a:rPr>
              <a:t>Methodology – Police Recorded Crime Data</a:t>
            </a:r>
            <a:r>
              <a:rPr lang="en-GB" b="1">
                <a:latin typeface="Cambria" charset="0"/>
              </a:rPr>
              <a:t>  </a:t>
            </a:r>
          </a:p>
        </p:txBody>
      </p:sp>
      <p:sp>
        <p:nvSpPr>
          <p:cNvPr id="592912" name="Rectangle 1040"/>
          <p:cNvSpPr>
            <a:spLocks noChangeArrowheads="1"/>
          </p:cNvSpPr>
          <p:nvPr/>
        </p:nvSpPr>
        <p:spPr bwMode="auto">
          <a:xfrm>
            <a:off x="9144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Most Recent </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592913" name="AutoShape 1041"/>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Police Recorded Crime Data</a:t>
            </a:r>
          </a:p>
        </p:txBody>
      </p:sp>
      <p:sp>
        <p:nvSpPr>
          <p:cNvPr id="592917" name="Rectangle 1045"/>
          <p:cNvSpPr>
            <a:spLocks noChangeArrowheads="1"/>
          </p:cNvSpPr>
          <p:nvPr/>
        </p:nvSpPr>
        <p:spPr bwMode="auto">
          <a:xfrm>
            <a:off x="990600" y="4495800"/>
            <a:ext cx="16002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West Yorkshire</a:t>
            </a:r>
          </a:p>
          <a:p>
            <a:pPr algn="ctr"/>
            <a:r>
              <a:rPr lang="en-GB" sz="1400">
                <a:solidFill>
                  <a:schemeClr val="bg1"/>
                </a:solidFill>
                <a:latin typeface="Cambria" charset="0"/>
              </a:rPr>
              <a:t>867,885 properties</a:t>
            </a:r>
          </a:p>
        </p:txBody>
      </p:sp>
      <p:sp>
        <p:nvSpPr>
          <p:cNvPr id="592918" name="AutoShape 1046"/>
          <p:cNvSpPr>
            <a:spLocks noChangeArrowheads="1"/>
          </p:cNvSpPr>
          <p:nvPr/>
        </p:nvSpPr>
        <p:spPr bwMode="auto">
          <a:xfrm>
            <a:off x="15240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2919" name="Rectangle 1047"/>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592920" name="Rectangle 1048"/>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592921" name="Rectangle 1049"/>
          <p:cNvSpPr>
            <a:spLocks noChangeArrowheads="1"/>
          </p:cNvSpPr>
          <p:nvPr/>
        </p:nvSpPr>
        <p:spPr bwMode="auto">
          <a:xfrm>
            <a:off x="28956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Same Street </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11 developments</a:t>
            </a:r>
          </a:p>
          <a:p>
            <a:pPr algn="ctr"/>
            <a:r>
              <a:rPr lang="en-GB" sz="1400">
                <a:solidFill>
                  <a:schemeClr val="bg1"/>
                </a:solidFill>
                <a:latin typeface="Cambria" charset="0"/>
              </a:rPr>
              <a:t>101 properties</a:t>
            </a:r>
          </a:p>
        </p:txBody>
      </p:sp>
      <p:sp>
        <p:nvSpPr>
          <p:cNvPr id="592922" name="AutoShape 1050"/>
          <p:cNvSpPr>
            <a:spLocks noChangeArrowheads="1"/>
          </p:cNvSpPr>
          <p:nvPr/>
        </p:nvSpPr>
        <p:spPr bwMode="auto">
          <a:xfrm>
            <a:off x="34290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2923" name="Rectangle 1051"/>
          <p:cNvSpPr>
            <a:spLocks noChangeArrowheads="1"/>
          </p:cNvSpPr>
          <p:nvPr/>
        </p:nvSpPr>
        <p:spPr bwMode="auto">
          <a:xfrm>
            <a:off x="29718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Same Street </a:t>
            </a:r>
          </a:p>
          <a:p>
            <a:pPr algn="ctr"/>
            <a:r>
              <a:rPr lang="en-GB" sz="1400">
                <a:solidFill>
                  <a:schemeClr val="bg1"/>
                </a:solidFill>
                <a:latin typeface="Cambria" charset="0"/>
              </a:rPr>
              <a:t>11 developments</a:t>
            </a:r>
          </a:p>
          <a:p>
            <a:pPr algn="ctr"/>
            <a:r>
              <a:rPr lang="en-GB" sz="1400">
                <a:solidFill>
                  <a:schemeClr val="bg1"/>
                </a:solidFill>
                <a:latin typeface="Cambria" charset="0"/>
              </a:rPr>
              <a:t>354 properties</a:t>
            </a:r>
          </a:p>
        </p:txBody>
      </p:sp>
      <p:sp>
        <p:nvSpPr>
          <p:cNvPr id="592924" name="Rectangle 1052"/>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592925" name="Rectangle 1053"/>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properties</a:t>
            </a:r>
          </a:p>
        </p:txBody>
      </p:sp>
      <p:sp>
        <p:nvSpPr>
          <p:cNvPr id="592926" name="AutoShape 1054"/>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2927" name="Rectangle 1055"/>
          <p:cNvSpPr>
            <a:spLocks noChangeArrowheads="1"/>
          </p:cNvSpPr>
          <p:nvPr/>
        </p:nvSpPr>
        <p:spPr bwMode="auto">
          <a:xfrm>
            <a:off x="68580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Re-evaluating </a:t>
            </a:r>
          </a:p>
          <a:p>
            <a:pPr algn="ctr"/>
            <a:r>
              <a:rPr lang="en-GB" sz="1400" b="1">
                <a:solidFill>
                  <a:schemeClr val="bg1"/>
                </a:solidFill>
                <a:latin typeface="Cambria" charset="0"/>
              </a:rPr>
              <a:t>Original Sample</a:t>
            </a:r>
          </a:p>
          <a:p>
            <a:pPr algn="ctr"/>
            <a:r>
              <a:rPr lang="en-GB" sz="1400">
                <a:solidFill>
                  <a:schemeClr val="bg1"/>
                </a:solidFill>
                <a:latin typeface="Cambria" charset="0"/>
              </a:rPr>
              <a:t>2 developments</a:t>
            </a:r>
          </a:p>
          <a:p>
            <a:pPr algn="ctr"/>
            <a:r>
              <a:rPr lang="en-GB" sz="1400">
                <a:solidFill>
                  <a:schemeClr val="bg1"/>
                </a:solidFill>
                <a:latin typeface="Cambria" charset="0"/>
              </a:rPr>
              <a:t>36 properties</a:t>
            </a:r>
          </a:p>
        </p:txBody>
      </p:sp>
      <p:sp>
        <p:nvSpPr>
          <p:cNvPr id="592928" name="AutoShape 1056"/>
          <p:cNvSpPr>
            <a:spLocks noChangeArrowheads="1"/>
          </p:cNvSpPr>
          <p:nvPr/>
        </p:nvSpPr>
        <p:spPr bwMode="auto">
          <a:xfrm>
            <a:off x="75438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2929" name="Rectangle 1057"/>
          <p:cNvSpPr>
            <a:spLocks noChangeArrowheads="1"/>
          </p:cNvSpPr>
          <p:nvPr/>
        </p:nvSpPr>
        <p:spPr bwMode="auto">
          <a:xfrm>
            <a:off x="6858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Re-evaluating </a:t>
            </a:r>
          </a:p>
          <a:p>
            <a:pPr algn="ctr"/>
            <a:r>
              <a:rPr lang="en-GB" sz="1400" b="1">
                <a:solidFill>
                  <a:schemeClr val="bg1"/>
                </a:solidFill>
                <a:latin typeface="Cambria" charset="0"/>
              </a:rPr>
              <a:t>Original Sample</a:t>
            </a:r>
          </a:p>
          <a:p>
            <a:pPr algn="ctr"/>
            <a:r>
              <a:rPr lang="en-GB" sz="1400">
                <a:solidFill>
                  <a:schemeClr val="bg1"/>
                </a:solidFill>
                <a:latin typeface="Cambria" charset="0"/>
              </a:rPr>
              <a:t>2 developments</a:t>
            </a:r>
          </a:p>
          <a:p>
            <a:pPr algn="ctr"/>
            <a:r>
              <a:rPr lang="en-GB" sz="1400">
                <a:solidFill>
                  <a:schemeClr val="bg1"/>
                </a:solidFill>
                <a:latin typeface="Cambria" charset="0"/>
              </a:rPr>
              <a:t>42 properties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2912"/>
                                        </p:tgtEl>
                                        <p:attrNameLst>
                                          <p:attrName>style.visibility</p:attrName>
                                        </p:attrNameLst>
                                      </p:cBhvr>
                                      <p:to>
                                        <p:strVal val="visible"/>
                                      </p:to>
                                    </p:set>
                                    <p:anim calcmode="lin" valueType="num">
                                      <p:cBhvr additive="base">
                                        <p:cTn id="7" dur="500" fill="hold"/>
                                        <p:tgtEl>
                                          <p:spTgt spid="592912"/>
                                        </p:tgtEl>
                                        <p:attrNameLst>
                                          <p:attrName>ppt_x</p:attrName>
                                        </p:attrNameLst>
                                      </p:cBhvr>
                                      <p:tavLst>
                                        <p:tav tm="0">
                                          <p:val>
                                            <p:strVal val="0-#ppt_w/2"/>
                                          </p:val>
                                        </p:tav>
                                        <p:tav tm="100000">
                                          <p:val>
                                            <p:strVal val="#ppt_x"/>
                                          </p:val>
                                        </p:tav>
                                      </p:tavLst>
                                    </p:anim>
                                    <p:anim calcmode="lin" valueType="num">
                                      <p:cBhvr additive="base">
                                        <p:cTn id="8" dur="500" fill="hold"/>
                                        <p:tgtEl>
                                          <p:spTgt spid="5929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2918"/>
                                        </p:tgtEl>
                                        <p:attrNameLst>
                                          <p:attrName>style.visibility</p:attrName>
                                        </p:attrNameLst>
                                      </p:cBhvr>
                                      <p:to>
                                        <p:strVal val="visible"/>
                                      </p:to>
                                    </p:set>
                                    <p:anim calcmode="lin" valueType="num">
                                      <p:cBhvr additive="base">
                                        <p:cTn id="13" dur="500" fill="hold"/>
                                        <p:tgtEl>
                                          <p:spTgt spid="592918"/>
                                        </p:tgtEl>
                                        <p:attrNameLst>
                                          <p:attrName>ppt_x</p:attrName>
                                        </p:attrNameLst>
                                      </p:cBhvr>
                                      <p:tavLst>
                                        <p:tav tm="0">
                                          <p:val>
                                            <p:strVal val="0-#ppt_w/2"/>
                                          </p:val>
                                        </p:tav>
                                        <p:tav tm="100000">
                                          <p:val>
                                            <p:strVal val="#ppt_x"/>
                                          </p:val>
                                        </p:tav>
                                      </p:tavLst>
                                    </p:anim>
                                    <p:anim calcmode="lin" valueType="num">
                                      <p:cBhvr additive="base">
                                        <p:cTn id="14" dur="500" fill="hold"/>
                                        <p:tgtEl>
                                          <p:spTgt spid="5929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2917"/>
                                        </p:tgtEl>
                                        <p:attrNameLst>
                                          <p:attrName>style.visibility</p:attrName>
                                        </p:attrNameLst>
                                      </p:cBhvr>
                                      <p:to>
                                        <p:strVal val="visible"/>
                                      </p:to>
                                    </p:set>
                                    <p:anim calcmode="lin" valueType="num">
                                      <p:cBhvr additive="base">
                                        <p:cTn id="19" dur="500" fill="hold"/>
                                        <p:tgtEl>
                                          <p:spTgt spid="592917"/>
                                        </p:tgtEl>
                                        <p:attrNameLst>
                                          <p:attrName>ppt_x</p:attrName>
                                        </p:attrNameLst>
                                      </p:cBhvr>
                                      <p:tavLst>
                                        <p:tav tm="0">
                                          <p:val>
                                            <p:strVal val="0-#ppt_w/2"/>
                                          </p:val>
                                        </p:tav>
                                        <p:tav tm="100000">
                                          <p:val>
                                            <p:strVal val="#ppt_x"/>
                                          </p:val>
                                        </p:tav>
                                      </p:tavLst>
                                    </p:anim>
                                    <p:anim calcmode="lin" valueType="num">
                                      <p:cBhvr additive="base">
                                        <p:cTn id="20" dur="500" fill="hold"/>
                                        <p:tgtEl>
                                          <p:spTgt spid="5929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2921"/>
                                        </p:tgtEl>
                                        <p:attrNameLst>
                                          <p:attrName>style.visibility</p:attrName>
                                        </p:attrNameLst>
                                      </p:cBhvr>
                                      <p:to>
                                        <p:strVal val="visible"/>
                                      </p:to>
                                    </p:set>
                                    <p:anim calcmode="lin" valueType="num">
                                      <p:cBhvr additive="base">
                                        <p:cTn id="25" dur="500" fill="hold"/>
                                        <p:tgtEl>
                                          <p:spTgt spid="592921"/>
                                        </p:tgtEl>
                                        <p:attrNameLst>
                                          <p:attrName>ppt_x</p:attrName>
                                        </p:attrNameLst>
                                      </p:cBhvr>
                                      <p:tavLst>
                                        <p:tav tm="0">
                                          <p:val>
                                            <p:strVal val="0-#ppt_w/2"/>
                                          </p:val>
                                        </p:tav>
                                        <p:tav tm="100000">
                                          <p:val>
                                            <p:strVal val="#ppt_x"/>
                                          </p:val>
                                        </p:tav>
                                      </p:tavLst>
                                    </p:anim>
                                    <p:anim calcmode="lin" valueType="num">
                                      <p:cBhvr additive="base">
                                        <p:cTn id="26" dur="500" fill="hold"/>
                                        <p:tgtEl>
                                          <p:spTgt spid="59292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2922"/>
                                        </p:tgtEl>
                                        <p:attrNameLst>
                                          <p:attrName>style.visibility</p:attrName>
                                        </p:attrNameLst>
                                      </p:cBhvr>
                                      <p:to>
                                        <p:strVal val="visible"/>
                                      </p:to>
                                    </p:set>
                                    <p:anim calcmode="lin" valueType="num">
                                      <p:cBhvr additive="base">
                                        <p:cTn id="31" dur="500" fill="hold"/>
                                        <p:tgtEl>
                                          <p:spTgt spid="592922"/>
                                        </p:tgtEl>
                                        <p:attrNameLst>
                                          <p:attrName>ppt_x</p:attrName>
                                        </p:attrNameLst>
                                      </p:cBhvr>
                                      <p:tavLst>
                                        <p:tav tm="0">
                                          <p:val>
                                            <p:strVal val="0-#ppt_w/2"/>
                                          </p:val>
                                        </p:tav>
                                        <p:tav tm="100000">
                                          <p:val>
                                            <p:strVal val="#ppt_x"/>
                                          </p:val>
                                        </p:tav>
                                      </p:tavLst>
                                    </p:anim>
                                    <p:anim calcmode="lin" valueType="num">
                                      <p:cBhvr additive="base">
                                        <p:cTn id="32" dur="500" fill="hold"/>
                                        <p:tgtEl>
                                          <p:spTgt spid="5929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2923"/>
                                        </p:tgtEl>
                                        <p:attrNameLst>
                                          <p:attrName>style.visibility</p:attrName>
                                        </p:attrNameLst>
                                      </p:cBhvr>
                                      <p:to>
                                        <p:strVal val="visible"/>
                                      </p:to>
                                    </p:set>
                                    <p:anim calcmode="lin" valueType="num">
                                      <p:cBhvr additive="base">
                                        <p:cTn id="37" dur="500" fill="hold"/>
                                        <p:tgtEl>
                                          <p:spTgt spid="592923"/>
                                        </p:tgtEl>
                                        <p:attrNameLst>
                                          <p:attrName>ppt_x</p:attrName>
                                        </p:attrNameLst>
                                      </p:cBhvr>
                                      <p:tavLst>
                                        <p:tav tm="0">
                                          <p:val>
                                            <p:strVal val="0-#ppt_w/2"/>
                                          </p:val>
                                        </p:tav>
                                        <p:tav tm="100000">
                                          <p:val>
                                            <p:strVal val="#ppt_x"/>
                                          </p:val>
                                        </p:tav>
                                      </p:tavLst>
                                    </p:anim>
                                    <p:anim calcmode="lin" valueType="num">
                                      <p:cBhvr additive="base">
                                        <p:cTn id="38" dur="500" fill="hold"/>
                                        <p:tgtEl>
                                          <p:spTgt spid="59292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92924"/>
                                        </p:tgtEl>
                                        <p:attrNameLst>
                                          <p:attrName>style.visibility</p:attrName>
                                        </p:attrNameLst>
                                      </p:cBhvr>
                                      <p:to>
                                        <p:strVal val="visible"/>
                                      </p:to>
                                    </p:set>
                                    <p:anim calcmode="lin" valueType="num">
                                      <p:cBhvr additive="base">
                                        <p:cTn id="43" dur="500" fill="hold"/>
                                        <p:tgtEl>
                                          <p:spTgt spid="592924"/>
                                        </p:tgtEl>
                                        <p:attrNameLst>
                                          <p:attrName>ppt_x</p:attrName>
                                        </p:attrNameLst>
                                      </p:cBhvr>
                                      <p:tavLst>
                                        <p:tav tm="0">
                                          <p:val>
                                            <p:strVal val="0-#ppt_w/2"/>
                                          </p:val>
                                        </p:tav>
                                        <p:tav tm="100000">
                                          <p:val>
                                            <p:strVal val="#ppt_x"/>
                                          </p:val>
                                        </p:tav>
                                      </p:tavLst>
                                    </p:anim>
                                    <p:anim calcmode="lin" valueType="num">
                                      <p:cBhvr additive="base">
                                        <p:cTn id="44" dur="500" fill="hold"/>
                                        <p:tgtEl>
                                          <p:spTgt spid="59292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92926"/>
                                        </p:tgtEl>
                                        <p:attrNameLst>
                                          <p:attrName>style.visibility</p:attrName>
                                        </p:attrNameLst>
                                      </p:cBhvr>
                                      <p:to>
                                        <p:strVal val="visible"/>
                                      </p:to>
                                    </p:set>
                                    <p:anim calcmode="lin" valueType="num">
                                      <p:cBhvr additive="base">
                                        <p:cTn id="49" dur="500" fill="hold"/>
                                        <p:tgtEl>
                                          <p:spTgt spid="592926"/>
                                        </p:tgtEl>
                                        <p:attrNameLst>
                                          <p:attrName>ppt_x</p:attrName>
                                        </p:attrNameLst>
                                      </p:cBhvr>
                                      <p:tavLst>
                                        <p:tav tm="0">
                                          <p:val>
                                            <p:strVal val="0-#ppt_w/2"/>
                                          </p:val>
                                        </p:tav>
                                        <p:tav tm="100000">
                                          <p:val>
                                            <p:strVal val="#ppt_x"/>
                                          </p:val>
                                        </p:tav>
                                      </p:tavLst>
                                    </p:anim>
                                    <p:anim calcmode="lin" valueType="num">
                                      <p:cBhvr additive="base">
                                        <p:cTn id="50" dur="500" fill="hold"/>
                                        <p:tgtEl>
                                          <p:spTgt spid="59292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92925"/>
                                        </p:tgtEl>
                                        <p:attrNameLst>
                                          <p:attrName>style.visibility</p:attrName>
                                        </p:attrNameLst>
                                      </p:cBhvr>
                                      <p:to>
                                        <p:strVal val="visible"/>
                                      </p:to>
                                    </p:set>
                                    <p:anim calcmode="lin" valueType="num">
                                      <p:cBhvr additive="base">
                                        <p:cTn id="55" dur="500" fill="hold"/>
                                        <p:tgtEl>
                                          <p:spTgt spid="592925"/>
                                        </p:tgtEl>
                                        <p:attrNameLst>
                                          <p:attrName>ppt_x</p:attrName>
                                        </p:attrNameLst>
                                      </p:cBhvr>
                                      <p:tavLst>
                                        <p:tav tm="0">
                                          <p:val>
                                            <p:strVal val="0-#ppt_w/2"/>
                                          </p:val>
                                        </p:tav>
                                        <p:tav tm="100000">
                                          <p:val>
                                            <p:strVal val="#ppt_x"/>
                                          </p:val>
                                        </p:tav>
                                      </p:tavLst>
                                    </p:anim>
                                    <p:anim calcmode="lin" valueType="num">
                                      <p:cBhvr additive="base">
                                        <p:cTn id="56" dur="500" fill="hold"/>
                                        <p:tgtEl>
                                          <p:spTgt spid="59292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92927"/>
                                        </p:tgtEl>
                                        <p:attrNameLst>
                                          <p:attrName>style.visibility</p:attrName>
                                        </p:attrNameLst>
                                      </p:cBhvr>
                                      <p:to>
                                        <p:strVal val="visible"/>
                                      </p:to>
                                    </p:set>
                                    <p:anim calcmode="lin" valueType="num">
                                      <p:cBhvr additive="base">
                                        <p:cTn id="61" dur="500" fill="hold"/>
                                        <p:tgtEl>
                                          <p:spTgt spid="592927"/>
                                        </p:tgtEl>
                                        <p:attrNameLst>
                                          <p:attrName>ppt_x</p:attrName>
                                        </p:attrNameLst>
                                      </p:cBhvr>
                                      <p:tavLst>
                                        <p:tav tm="0">
                                          <p:val>
                                            <p:strVal val="0-#ppt_w/2"/>
                                          </p:val>
                                        </p:tav>
                                        <p:tav tm="100000">
                                          <p:val>
                                            <p:strVal val="#ppt_x"/>
                                          </p:val>
                                        </p:tav>
                                      </p:tavLst>
                                    </p:anim>
                                    <p:anim calcmode="lin" valueType="num">
                                      <p:cBhvr additive="base">
                                        <p:cTn id="62" dur="500" fill="hold"/>
                                        <p:tgtEl>
                                          <p:spTgt spid="59292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92928"/>
                                        </p:tgtEl>
                                        <p:attrNameLst>
                                          <p:attrName>style.visibility</p:attrName>
                                        </p:attrNameLst>
                                      </p:cBhvr>
                                      <p:to>
                                        <p:strVal val="visible"/>
                                      </p:to>
                                    </p:set>
                                    <p:anim calcmode="lin" valueType="num">
                                      <p:cBhvr additive="base">
                                        <p:cTn id="67" dur="500" fill="hold"/>
                                        <p:tgtEl>
                                          <p:spTgt spid="592928"/>
                                        </p:tgtEl>
                                        <p:attrNameLst>
                                          <p:attrName>ppt_x</p:attrName>
                                        </p:attrNameLst>
                                      </p:cBhvr>
                                      <p:tavLst>
                                        <p:tav tm="0">
                                          <p:val>
                                            <p:strVal val="0-#ppt_w/2"/>
                                          </p:val>
                                        </p:tav>
                                        <p:tav tm="100000">
                                          <p:val>
                                            <p:strVal val="#ppt_x"/>
                                          </p:val>
                                        </p:tav>
                                      </p:tavLst>
                                    </p:anim>
                                    <p:anim calcmode="lin" valueType="num">
                                      <p:cBhvr additive="base">
                                        <p:cTn id="68" dur="500" fill="hold"/>
                                        <p:tgtEl>
                                          <p:spTgt spid="59292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92929"/>
                                        </p:tgtEl>
                                        <p:attrNameLst>
                                          <p:attrName>style.visibility</p:attrName>
                                        </p:attrNameLst>
                                      </p:cBhvr>
                                      <p:to>
                                        <p:strVal val="visible"/>
                                      </p:to>
                                    </p:set>
                                    <p:animEffect transition="in" filter="wipe(left)">
                                      <p:cBhvr>
                                        <p:cTn id="73" dur="500"/>
                                        <p:tgtEl>
                                          <p:spTgt spid="59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12" grpId="0" animBg="1" autoUpdateAnimBg="0"/>
      <p:bldP spid="592917" grpId="0" animBg="1" autoUpdateAnimBg="0"/>
      <p:bldP spid="592918" grpId="0" animBg="1"/>
      <p:bldP spid="592921" grpId="0" animBg="1" autoUpdateAnimBg="0"/>
      <p:bldP spid="592922" grpId="0" animBg="1"/>
      <p:bldP spid="592923" grpId="0" animBg="1" autoUpdateAnimBg="0"/>
      <p:bldP spid="592924" grpId="0" animBg="1" autoUpdateAnimBg="0"/>
      <p:bldP spid="592925" grpId="0" animBg="1" autoUpdateAnimBg="0"/>
      <p:bldP spid="592926" grpId="0" animBg="1"/>
      <p:bldP spid="592927" grpId="0" animBg="1" autoUpdateAnimBg="0"/>
      <p:bldP spid="592928" grpId="0" animBg="1"/>
      <p:bldP spid="59292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GB" b="1">
                <a:latin typeface="Baskerville Old Face" charset="0"/>
              </a:rPr>
              <a:t>Methodology – Self-Reported Crime Data</a:t>
            </a:r>
          </a:p>
        </p:txBody>
      </p:sp>
      <p:sp>
        <p:nvSpPr>
          <p:cNvPr id="596996" name="AutoShape 4"/>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Self-Reported Crime Data</a:t>
            </a:r>
          </a:p>
        </p:txBody>
      </p:sp>
      <p:sp>
        <p:nvSpPr>
          <p:cNvPr id="597001" name="Rectangle 9"/>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597002" name="Rectangle 10"/>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597006" name="Rectangle 14"/>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residents</a:t>
            </a:r>
          </a:p>
        </p:txBody>
      </p:sp>
      <p:sp>
        <p:nvSpPr>
          <p:cNvPr id="597007" name="Rectangle 15"/>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residents</a:t>
            </a:r>
          </a:p>
        </p:txBody>
      </p:sp>
      <p:sp>
        <p:nvSpPr>
          <p:cNvPr id="597008" name="AutoShape 16"/>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7012" name="AutoShape 20"/>
          <p:cNvSpPr>
            <a:spLocks noChangeArrowheads="1"/>
          </p:cNvSpPr>
          <p:nvPr/>
        </p:nvSpPr>
        <p:spPr bwMode="auto">
          <a:xfrm>
            <a:off x="5486400" y="5638800"/>
            <a:ext cx="485775" cy="457200"/>
          </a:xfrm>
          <a:prstGeom prst="downArrow">
            <a:avLst>
              <a:gd name="adj1" fmla="val 50000"/>
              <a:gd name="adj2" fmla="val 25000"/>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597013" name="Rectangle 21"/>
          <p:cNvSpPr>
            <a:spLocks noChangeArrowheads="1"/>
          </p:cNvSpPr>
          <p:nvPr/>
        </p:nvSpPr>
        <p:spPr bwMode="auto">
          <a:xfrm>
            <a:off x="4953000" y="6172200"/>
            <a:ext cx="1676400" cy="5334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11% response rate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7006"/>
                                        </p:tgtEl>
                                        <p:attrNameLst>
                                          <p:attrName>style.visibility</p:attrName>
                                        </p:attrNameLst>
                                      </p:cBhvr>
                                      <p:to>
                                        <p:strVal val="visible"/>
                                      </p:to>
                                    </p:set>
                                    <p:animEffect transition="in" filter="wipe(left)">
                                      <p:cBhvr>
                                        <p:cTn id="7" dur="500"/>
                                        <p:tgtEl>
                                          <p:spTgt spid="597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7008"/>
                                        </p:tgtEl>
                                        <p:attrNameLst>
                                          <p:attrName>style.visibility</p:attrName>
                                        </p:attrNameLst>
                                      </p:cBhvr>
                                      <p:to>
                                        <p:strVal val="visible"/>
                                      </p:to>
                                    </p:set>
                                    <p:anim calcmode="lin" valueType="num">
                                      <p:cBhvr additive="base">
                                        <p:cTn id="12" dur="500" fill="hold"/>
                                        <p:tgtEl>
                                          <p:spTgt spid="597008"/>
                                        </p:tgtEl>
                                        <p:attrNameLst>
                                          <p:attrName>ppt_x</p:attrName>
                                        </p:attrNameLst>
                                      </p:cBhvr>
                                      <p:tavLst>
                                        <p:tav tm="0">
                                          <p:val>
                                            <p:strVal val="0-#ppt_w/2"/>
                                          </p:val>
                                        </p:tav>
                                        <p:tav tm="100000">
                                          <p:val>
                                            <p:strVal val="#ppt_x"/>
                                          </p:val>
                                        </p:tav>
                                      </p:tavLst>
                                    </p:anim>
                                    <p:anim calcmode="lin" valueType="num">
                                      <p:cBhvr additive="base">
                                        <p:cTn id="13" dur="500" fill="hold"/>
                                        <p:tgtEl>
                                          <p:spTgt spid="59700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7007"/>
                                        </p:tgtEl>
                                        <p:attrNameLst>
                                          <p:attrName>style.visibility</p:attrName>
                                        </p:attrNameLst>
                                      </p:cBhvr>
                                      <p:to>
                                        <p:strVal val="visible"/>
                                      </p:to>
                                    </p:set>
                                    <p:anim calcmode="lin" valueType="num">
                                      <p:cBhvr additive="base">
                                        <p:cTn id="18" dur="500" fill="hold"/>
                                        <p:tgtEl>
                                          <p:spTgt spid="597007"/>
                                        </p:tgtEl>
                                        <p:attrNameLst>
                                          <p:attrName>ppt_x</p:attrName>
                                        </p:attrNameLst>
                                      </p:cBhvr>
                                      <p:tavLst>
                                        <p:tav tm="0">
                                          <p:val>
                                            <p:strVal val="0-#ppt_w/2"/>
                                          </p:val>
                                        </p:tav>
                                        <p:tav tm="100000">
                                          <p:val>
                                            <p:strVal val="#ppt_x"/>
                                          </p:val>
                                        </p:tav>
                                      </p:tavLst>
                                    </p:anim>
                                    <p:anim calcmode="lin" valueType="num">
                                      <p:cBhvr additive="base">
                                        <p:cTn id="19" dur="500" fill="hold"/>
                                        <p:tgtEl>
                                          <p:spTgt spid="59700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7012"/>
                                        </p:tgtEl>
                                        <p:attrNameLst>
                                          <p:attrName>style.visibility</p:attrName>
                                        </p:attrNameLst>
                                      </p:cBhvr>
                                      <p:to>
                                        <p:strVal val="visible"/>
                                      </p:to>
                                    </p:set>
                                    <p:anim calcmode="lin" valueType="num">
                                      <p:cBhvr additive="base">
                                        <p:cTn id="24" dur="500" fill="hold"/>
                                        <p:tgtEl>
                                          <p:spTgt spid="597012"/>
                                        </p:tgtEl>
                                        <p:attrNameLst>
                                          <p:attrName>ppt_x</p:attrName>
                                        </p:attrNameLst>
                                      </p:cBhvr>
                                      <p:tavLst>
                                        <p:tav tm="0">
                                          <p:val>
                                            <p:strVal val="0-#ppt_w/2"/>
                                          </p:val>
                                        </p:tav>
                                        <p:tav tm="100000">
                                          <p:val>
                                            <p:strVal val="#ppt_x"/>
                                          </p:val>
                                        </p:tav>
                                      </p:tavLst>
                                    </p:anim>
                                    <p:anim calcmode="lin" valueType="num">
                                      <p:cBhvr additive="base">
                                        <p:cTn id="25" dur="500" fill="hold"/>
                                        <p:tgtEl>
                                          <p:spTgt spid="59701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97013"/>
                                        </p:tgtEl>
                                        <p:attrNameLst>
                                          <p:attrName>style.visibility</p:attrName>
                                        </p:attrNameLst>
                                      </p:cBhvr>
                                      <p:to>
                                        <p:strVal val="visible"/>
                                      </p:to>
                                    </p:set>
                                    <p:animEffect transition="in" filter="wipe(left)">
                                      <p:cBhvr>
                                        <p:cTn id="30" dur="500"/>
                                        <p:tgtEl>
                                          <p:spTgt spid="59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6" grpId="0" animBg="1" autoUpdateAnimBg="0"/>
      <p:bldP spid="597007" grpId="0" animBg="1" autoUpdateAnimBg="0"/>
      <p:bldP spid="597008" grpId="0" animBg="1"/>
      <p:bldP spid="597012" grpId="0" animBg="1"/>
      <p:bldP spid="59701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GB" b="1">
                <a:latin typeface="Baskerville Old Face" charset="0"/>
              </a:rPr>
              <a:t>Methodology – Visual Audits</a:t>
            </a:r>
            <a:r>
              <a:rPr lang="en-GB" b="1">
                <a:latin typeface="Cambria" charset="0"/>
              </a:rPr>
              <a:t> </a:t>
            </a:r>
          </a:p>
        </p:txBody>
      </p:sp>
      <p:sp>
        <p:nvSpPr>
          <p:cNvPr id="599043" name="AutoShape 3"/>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Visual Audit Data</a:t>
            </a:r>
          </a:p>
        </p:txBody>
      </p:sp>
      <p:sp>
        <p:nvSpPr>
          <p:cNvPr id="599046" name="Rectangle 6"/>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599047" name="Rectangle 7"/>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599048" name="Rectangle 8"/>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599049" name="Rectangle 9"/>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properties</a:t>
            </a:r>
          </a:p>
        </p:txBody>
      </p:sp>
      <p:sp>
        <p:nvSpPr>
          <p:cNvPr id="599050" name="AutoShape 10"/>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9048"/>
                                        </p:tgtEl>
                                        <p:attrNameLst>
                                          <p:attrName>style.visibility</p:attrName>
                                        </p:attrNameLst>
                                      </p:cBhvr>
                                      <p:to>
                                        <p:strVal val="visible"/>
                                      </p:to>
                                    </p:set>
                                    <p:anim calcmode="lin" valueType="num">
                                      <p:cBhvr additive="base">
                                        <p:cTn id="7" dur="500" fill="hold"/>
                                        <p:tgtEl>
                                          <p:spTgt spid="599048"/>
                                        </p:tgtEl>
                                        <p:attrNameLst>
                                          <p:attrName>ppt_x</p:attrName>
                                        </p:attrNameLst>
                                      </p:cBhvr>
                                      <p:tavLst>
                                        <p:tav tm="0">
                                          <p:val>
                                            <p:strVal val="0-#ppt_w/2"/>
                                          </p:val>
                                        </p:tav>
                                        <p:tav tm="100000">
                                          <p:val>
                                            <p:strVal val="#ppt_x"/>
                                          </p:val>
                                        </p:tav>
                                      </p:tavLst>
                                    </p:anim>
                                    <p:anim calcmode="lin" valueType="num">
                                      <p:cBhvr additive="base">
                                        <p:cTn id="8" dur="500" fill="hold"/>
                                        <p:tgtEl>
                                          <p:spTgt spid="5990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9050"/>
                                        </p:tgtEl>
                                        <p:attrNameLst>
                                          <p:attrName>style.visibility</p:attrName>
                                        </p:attrNameLst>
                                      </p:cBhvr>
                                      <p:to>
                                        <p:strVal val="visible"/>
                                      </p:to>
                                    </p:set>
                                    <p:anim calcmode="lin" valueType="num">
                                      <p:cBhvr additive="base">
                                        <p:cTn id="13" dur="500" fill="hold"/>
                                        <p:tgtEl>
                                          <p:spTgt spid="599050"/>
                                        </p:tgtEl>
                                        <p:attrNameLst>
                                          <p:attrName>ppt_x</p:attrName>
                                        </p:attrNameLst>
                                      </p:cBhvr>
                                      <p:tavLst>
                                        <p:tav tm="0">
                                          <p:val>
                                            <p:strVal val="0-#ppt_w/2"/>
                                          </p:val>
                                        </p:tav>
                                        <p:tav tm="100000">
                                          <p:val>
                                            <p:strVal val="#ppt_x"/>
                                          </p:val>
                                        </p:tav>
                                      </p:tavLst>
                                    </p:anim>
                                    <p:anim calcmode="lin" valueType="num">
                                      <p:cBhvr additive="base">
                                        <p:cTn id="14" dur="500" fill="hold"/>
                                        <p:tgtEl>
                                          <p:spTgt spid="5990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99049"/>
                                        </p:tgtEl>
                                        <p:attrNameLst>
                                          <p:attrName>style.visibility</p:attrName>
                                        </p:attrNameLst>
                                      </p:cBhvr>
                                      <p:to>
                                        <p:strVal val="visible"/>
                                      </p:to>
                                    </p:set>
                                    <p:animEffect transition="in" filter="wipe(left)">
                                      <p:cBhvr>
                                        <p:cTn id="19" dur="500"/>
                                        <p:tgtEl>
                                          <p:spTgt spid="599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8" grpId="0" animBg="1" autoUpdateAnimBg="0"/>
      <p:bldP spid="599049" grpId="0" animBg="1" autoUpdateAnimBg="0"/>
      <p:bldP spid="59905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1026"/>
          <p:cNvSpPr>
            <a:spLocks noGrp="1" noChangeArrowheads="1"/>
          </p:cNvSpPr>
          <p:nvPr>
            <p:ph type="title"/>
          </p:nvPr>
        </p:nvSpPr>
        <p:spPr/>
        <p:txBody>
          <a:bodyPr/>
          <a:lstStyle/>
          <a:p>
            <a:r>
              <a:rPr lang="en-GB" b="1">
                <a:latin typeface="Baskerville Old Face" charset="0"/>
              </a:rPr>
              <a:t>Key Findings – SBD against West Yorkshire</a:t>
            </a:r>
          </a:p>
        </p:txBody>
      </p:sp>
      <p:sp>
        <p:nvSpPr>
          <p:cNvPr id="603139" name="Rectangle 1027"/>
          <p:cNvSpPr>
            <a:spLocks noChangeArrowheads="1"/>
          </p:cNvSpPr>
          <p:nvPr/>
        </p:nvSpPr>
        <p:spPr bwMode="auto">
          <a:xfrm>
            <a:off x="9144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Most Recent </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603140" name="AutoShape 1028"/>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Police Recorded Crime Data</a:t>
            </a:r>
          </a:p>
        </p:txBody>
      </p:sp>
      <p:sp>
        <p:nvSpPr>
          <p:cNvPr id="603143" name="Rectangle 1031"/>
          <p:cNvSpPr>
            <a:spLocks noChangeArrowheads="1"/>
          </p:cNvSpPr>
          <p:nvPr/>
        </p:nvSpPr>
        <p:spPr bwMode="auto">
          <a:xfrm>
            <a:off x="990600" y="4495800"/>
            <a:ext cx="16002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West Yorkshire</a:t>
            </a:r>
          </a:p>
          <a:p>
            <a:pPr algn="ctr"/>
            <a:r>
              <a:rPr lang="en-GB" sz="1400">
                <a:solidFill>
                  <a:schemeClr val="bg1"/>
                </a:solidFill>
                <a:latin typeface="Cambria" charset="0"/>
              </a:rPr>
              <a:t>867,885 properties</a:t>
            </a:r>
          </a:p>
        </p:txBody>
      </p:sp>
      <p:sp>
        <p:nvSpPr>
          <p:cNvPr id="603144" name="AutoShape 1032"/>
          <p:cNvSpPr>
            <a:spLocks noChangeArrowheads="1"/>
          </p:cNvSpPr>
          <p:nvPr/>
        </p:nvSpPr>
        <p:spPr bwMode="auto">
          <a:xfrm>
            <a:off x="15240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03145" name="Rectangle 1033"/>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03146" name="Rectangle 1034"/>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03158" name="AutoShape 1046"/>
          <p:cNvSpPr>
            <a:spLocks noChangeArrowheads="1"/>
          </p:cNvSpPr>
          <p:nvPr/>
        </p:nvSpPr>
        <p:spPr bwMode="auto">
          <a:xfrm>
            <a:off x="3200400" y="2743200"/>
            <a:ext cx="976313" cy="485775"/>
          </a:xfrm>
          <a:prstGeom prst="rightArrow">
            <a:avLst>
              <a:gd name="adj1" fmla="val 50000"/>
              <a:gd name="adj2" fmla="val 50245"/>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3159" name="Rectangle 1047"/>
          <p:cNvSpPr>
            <a:spLocks noChangeArrowheads="1"/>
          </p:cNvSpPr>
          <p:nvPr/>
        </p:nvSpPr>
        <p:spPr bwMode="auto">
          <a:xfrm>
            <a:off x="4419600" y="2514600"/>
            <a:ext cx="39624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August 2007-July 2008</a:t>
            </a:r>
          </a:p>
          <a:p>
            <a:pPr algn="ctr"/>
            <a:r>
              <a:rPr lang="en-GB" sz="1400">
                <a:solidFill>
                  <a:schemeClr val="bg1"/>
                </a:solidFill>
                <a:latin typeface="Cambria" charset="0"/>
              </a:rPr>
              <a:t>2 burglaries</a:t>
            </a:r>
          </a:p>
          <a:p>
            <a:pPr algn="ctr"/>
            <a:r>
              <a:rPr lang="en-GB" sz="1400">
                <a:solidFill>
                  <a:schemeClr val="bg1"/>
                </a:solidFill>
                <a:latin typeface="Cambria" charset="0"/>
              </a:rPr>
              <a:t>5.8 per 1,000 properties*</a:t>
            </a:r>
          </a:p>
        </p:txBody>
      </p:sp>
      <p:sp>
        <p:nvSpPr>
          <p:cNvPr id="603160" name="AutoShape 1048"/>
          <p:cNvSpPr>
            <a:spLocks noChangeArrowheads="1"/>
          </p:cNvSpPr>
          <p:nvPr/>
        </p:nvSpPr>
        <p:spPr bwMode="auto">
          <a:xfrm>
            <a:off x="3200400" y="4495800"/>
            <a:ext cx="976313" cy="485775"/>
          </a:xfrm>
          <a:prstGeom prst="rightArrow">
            <a:avLst>
              <a:gd name="adj1" fmla="val 50000"/>
              <a:gd name="adj2" fmla="val 50245"/>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3161" name="Rectangle 1049"/>
          <p:cNvSpPr>
            <a:spLocks noChangeArrowheads="1"/>
          </p:cNvSpPr>
          <p:nvPr/>
        </p:nvSpPr>
        <p:spPr bwMode="auto">
          <a:xfrm>
            <a:off x="4419600" y="4038600"/>
            <a:ext cx="39624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August 2007-July 2008</a:t>
            </a:r>
          </a:p>
          <a:p>
            <a:pPr algn="ctr"/>
            <a:r>
              <a:rPr lang="en-GB" sz="1400">
                <a:solidFill>
                  <a:schemeClr val="bg1"/>
                </a:solidFill>
                <a:latin typeface="Cambria" charset="0"/>
              </a:rPr>
              <a:t>19,701 burglaries</a:t>
            </a:r>
          </a:p>
          <a:p>
            <a:pPr algn="ctr"/>
            <a:r>
              <a:rPr lang="en-GB" sz="1400">
                <a:solidFill>
                  <a:schemeClr val="bg1"/>
                </a:solidFill>
                <a:latin typeface="Cambria" charset="0"/>
              </a:rPr>
              <a:t>22.7 per 1,000 properties*</a:t>
            </a:r>
          </a:p>
          <a:p>
            <a:pPr algn="ctr"/>
            <a:endParaRPr lang="en-GB" sz="1400">
              <a:solidFill>
                <a:schemeClr val="bg1"/>
              </a:solidFill>
              <a:latin typeface="Cambria" charset="0"/>
            </a:endParaRPr>
          </a:p>
          <a:p>
            <a:pPr algn="ctr"/>
            <a:endParaRPr lang="en-GB" sz="1400" i="1">
              <a:solidFill>
                <a:schemeClr val="bg1"/>
              </a:solidFill>
              <a:latin typeface="Cambri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3158"/>
                                        </p:tgtEl>
                                        <p:attrNameLst>
                                          <p:attrName>style.visibility</p:attrName>
                                        </p:attrNameLst>
                                      </p:cBhvr>
                                      <p:to>
                                        <p:strVal val="visible"/>
                                      </p:to>
                                    </p:set>
                                    <p:anim calcmode="lin" valueType="num">
                                      <p:cBhvr additive="base">
                                        <p:cTn id="7" dur="500" fill="hold"/>
                                        <p:tgtEl>
                                          <p:spTgt spid="603158"/>
                                        </p:tgtEl>
                                        <p:attrNameLst>
                                          <p:attrName>ppt_x</p:attrName>
                                        </p:attrNameLst>
                                      </p:cBhvr>
                                      <p:tavLst>
                                        <p:tav tm="0">
                                          <p:val>
                                            <p:strVal val="0-#ppt_w/2"/>
                                          </p:val>
                                        </p:tav>
                                        <p:tav tm="100000">
                                          <p:val>
                                            <p:strVal val="#ppt_x"/>
                                          </p:val>
                                        </p:tav>
                                      </p:tavLst>
                                    </p:anim>
                                    <p:anim calcmode="lin" valueType="num">
                                      <p:cBhvr additive="base">
                                        <p:cTn id="8" dur="500" fill="hold"/>
                                        <p:tgtEl>
                                          <p:spTgt spid="6031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3159"/>
                                        </p:tgtEl>
                                        <p:attrNameLst>
                                          <p:attrName>style.visibility</p:attrName>
                                        </p:attrNameLst>
                                      </p:cBhvr>
                                      <p:to>
                                        <p:strVal val="visible"/>
                                      </p:to>
                                    </p:set>
                                    <p:anim calcmode="lin" valueType="num">
                                      <p:cBhvr additive="base">
                                        <p:cTn id="13" dur="500" fill="hold"/>
                                        <p:tgtEl>
                                          <p:spTgt spid="603159"/>
                                        </p:tgtEl>
                                        <p:attrNameLst>
                                          <p:attrName>ppt_x</p:attrName>
                                        </p:attrNameLst>
                                      </p:cBhvr>
                                      <p:tavLst>
                                        <p:tav tm="0">
                                          <p:val>
                                            <p:strVal val="0-#ppt_w/2"/>
                                          </p:val>
                                        </p:tav>
                                        <p:tav tm="100000">
                                          <p:val>
                                            <p:strVal val="#ppt_x"/>
                                          </p:val>
                                        </p:tav>
                                      </p:tavLst>
                                    </p:anim>
                                    <p:anim calcmode="lin" valueType="num">
                                      <p:cBhvr additive="base">
                                        <p:cTn id="14" dur="500" fill="hold"/>
                                        <p:tgtEl>
                                          <p:spTgt spid="6031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3160"/>
                                        </p:tgtEl>
                                        <p:attrNameLst>
                                          <p:attrName>style.visibility</p:attrName>
                                        </p:attrNameLst>
                                      </p:cBhvr>
                                      <p:to>
                                        <p:strVal val="visible"/>
                                      </p:to>
                                    </p:set>
                                    <p:anim calcmode="lin" valueType="num">
                                      <p:cBhvr additive="base">
                                        <p:cTn id="19" dur="500" fill="hold"/>
                                        <p:tgtEl>
                                          <p:spTgt spid="603160"/>
                                        </p:tgtEl>
                                        <p:attrNameLst>
                                          <p:attrName>ppt_x</p:attrName>
                                        </p:attrNameLst>
                                      </p:cBhvr>
                                      <p:tavLst>
                                        <p:tav tm="0">
                                          <p:val>
                                            <p:strVal val="0-#ppt_w/2"/>
                                          </p:val>
                                        </p:tav>
                                        <p:tav tm="100000">
                                          <p:val>
                                            <p:strVal val="#ppt_x"/>
                                          </p:val>
                                        </p:tav>
                                      </p:tavLst>
                                    </p:anim>
                                    <p:anim calcmode="lin" valueType="num">
                                      <p:cBhvr additive="base">
                                        <p:cTn id="20" dur="500" fill="hold"/>
                                        <p:tgtEl>
                                          <p:spTgt spid="6031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03161"/>
                                        </p:tgtEl>
                                        <p:attrNameLst>
                                          <p:attrName>style.visibility</p:attrName>
                                        </p:attrNameLst>
                                      </p:cBhvr>
                                      <p:to>
                                        <p:strVal val="visible"/>
                                      </p:to>
                                    </p:set>
                                    <p:animEffect transition="in" filter="wipe(left)">
                                      <p:cBhvr>
                                        <p:cTn id="25" dur="500"/>
                                        <p:tgtEl>
                                          <p:spTgt spid="60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58" grpId="0" animBg="1"/>
      <p:bldP spid="603159" grpId="0" animBg="1" autoUpdateAnimBg="0"/>
      <p:bldP spid="603160" grpId="0" animBg="1"/>
      <p:bldP spid="60316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1026"/>
          <p:cNvSpPr>
            <a:spLocks noGrp="1" noChangeArrowheads="1"/>
          </p:cNvSpPr>
          <p:nvPr>
            <p:ph type="title"/>
          </p:nvPr>
        </p:nvSpPr>
        <p:spPr/>
        <p:txBody>
          <a:bodyPr/>
          <a:lstStyle/>
          <a:p>
            <a:r>
              <a:rPr lang="en-GB" b="1">
                <a:latin typeface="Baskerville Old Face" charset="0"/>
              </a:rPr>
              <a:t>Key Findings – SBD against Same Street</a:t>
            </a:r>
          </a:p>
        </p:txBody>
      </p:sp>
      <p:sp>
        <p:nvSpPr>
          <p:cNvPr id="605188" name="AutoShape 1028"/>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Police Recorded Crime Data</a:t>
            </a:r>
          </a:p>
        </p:txBody>
      </p:sp>
      <p:sp>
        <p:nvSpPr>
          <p:cNvPr id="605191" name="Rectangle 1031"/>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05192" name="Rectangle 1032"/>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05193" name="Rectangle 1033"/>
          <p:cNvSpPr>
            <a:spLocks noChangeArrowheads="1"/>
          </p:cNvSpPr>
          <p:nvPr/>
        </p:nvSpPr>
        <p:spPr bwMode="auto">
          <a:xfrm>
            <a:off x="28956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Same Street </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11 developments</a:t>
            </a:r>
          </a:p>
          <a:p>
            <a:pPr algn="ctr"/>
            <a:r>
              <a:rPr lang="en-GB" sz="1400">
                <a:solidFill>
                  <a:schemeClr val="bg1"/>
                </a:solidFill>
                <a:latin typeface="Cambria" charset="0"/>
              </a:rPr>
              <a:t>101 properties</a:t>
            </a:r>
          </a:p>
        </p:txBody>
      </p:sp>
      <p:sp>
        <p:nvSpPr>
          <p:cNvPr id="605194" name="AutoShape 1034"/>
          <p:cNvSpPr>
            <a:spLocks noChangeArrowheads="1"/>
          </p:cNvSpPr>
          <p:nvPr/>
        </p:nvSpPr>
        <p:spPr bwMode="auto">
          <a:xfrm>
            <a:off x="34290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05195" name="Rectangle 1035"/>
          <p:cNvSpPr>
            <a:spLocks noChangeArrowheads="1"/>
          </p:cNvSpPr>
          <p:nvPr/>
        </p:nvSpPr>
        <p:spPr bwMode="auto">
          <a:xfrm>
            <a:off x="29718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Same Street </a:t>
            </a:r>
          </a:p>
          <a:p>
            <a:pPr algn="ctr"/>
            <a:r>
              <a:rPr lang="en-GB" sz="1400">
                <a:solidFill>
                  <a:schemeClr val="bg1"/>
                </a:solidFill>
                <a:latin typeface="Cambria" charset="0"/>
              </a:rPr>
              <a:t>11 developments</a:t>
            </a:r>
          </a:p>
          <a:p>
            <a:pPr algn="ctr"/>
            <a:r>
              <a:rPr lang="en-GB" sz="1400">
                <a:solidFill>
                  <a:schemeClr val="bg1"/>
                </a:solidFill>
                <a:latin typeface="Cambria" charset="0"/>
              </a:rPr>
              <a:t>354 properties</a:t>
            </a:r>
          </a:p>
        </p:txBody>
      </p:sp>
      <p:sp>
        <p:nvSpPr>
          <p:cNvPr id="605202" name="AutoShape 1042"/>
          <p:cNvSpPr>
            <a:spLocks noChangeArrowheads="1"/>
          </p:cNvSpPr>
          <p:nvPr/>
        </p:nvSpPr>
        <p:spPr bwMode="auto">
          <a:xfrm>
            <a:off x="4876800" y="2895600"/>
            <a:ext cx="976313" cy="485775"/>
          </a:xfrm>
          <a:prstGeom prst="rightArrow">
            <a:avLst>
              <a:gd name="adj1" fmla="val 50000"/>
              <a:gd name="adj2" fmla="val 50245"/>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5203" name="AutoShape 1043"/>
          <p:cNvSpPr>
            <a:spLocks noChangeArrowheads="1"/>
          </p:cNvSpPr>
          <p:nvPr/>
        </p:nvSpPr>
        <p:spPr bwMode="auto">
          <a:xfrm>
            <a:off x="4953000" y="4648200"/>
            <a:ext cx="976313" cy="485775"/>
          </a:xfrm>
          <a:prstGeom prst="rightArrow">
            <a:avLst>
              <a:gd name="adj1" fmla="val 50000"/>
              <a:gd name="adj2" fmla="val 50245"/>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5204" name="Rectangle 1044"/>
          <p:cNvSpPr>
            <a:spLocks noChangeArrowheads="1"/>
          </p:cNvSpPr>
          <p:nvPr/>
        </p:nvSpPr>
        <p:spPr bwMode="auto">
          <a:xfrm>
            <a:off x="6096000" y="2590800"/>
            <a:ext cx="26670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sz="1400">
              <a:solidFill>
                <a:schemeClr val="bg1"/>
              </a:solidFill>
              <a:latin typeface="Cambria" charset="0"/>
            </a:endParaRPr>
          </a:p>
          <a:p>
            <a:pPr algn="ctr"/>
            <a:endParaRPr lang="en-GB" sz="1400">
              <a:solidFill>
                <a:schemeClr val="bg1"/>
              </a:solidFill>
              <a:latin typeface="Cambria" charset="0"/>
            </a:endParaRPr>
          </a:p>
          <a:p>
            <a:pPr algn="ctr"/>
            <a:r>
              <a:rPr lang="en-GB" sz="1400">
                <a:solidFill>
                  <a:schemeClr val="bg1"/>
                </a:solidFill>
                <a:latin typeface="Cambria" charset="0"/>
              </a:rPr>
              <a:t>August 2007-July 2008</a:t>
            </a:r>
          </a:p>
          <a:p>
            <a:pPr algn="ctr"/>
            <a:r>
              <a:rPr lang="en-GB" sz="1400">
                <a:solidFill>
                  <a:schemeClr val="bg1"/>
                </a:solidFill>
                <a:latin typeface="Cambria" charset="0"/>
              </a:rPr>
              <a:t>12 offences</a:t>
            </a:r>
          </a:p>
          <a:p>
            <a:pPr algn="ctr"/>
            <a:r>
              <a:rPr lang="en-GB" sz="1400">
                <a:solidFill>
                  <a:schemeClr val="bg1"/>
                </a:solidFill>
                <a:latin typeface="Cambria" charset="0"/>
              </a:rPr>
              <a:t>118.8 per 1000 households*</a:t>
            </a:r>
          </a:p>
          <a:p>
            <a:pPr algn="ctr"/>
            <a:r>
              <a:rPr lang="en-GB" sz="1400">
                <a:solidFill>
                  <a:schemeClr val="bg1"/>
                </a:solidFill>
                <a:latin typeface="Cambria" charset="0"/>
              </a:rPr>
              <a:t>0 burglary dwelling offences</a:t>
            </a:r>
          </a:p>
          <a:p>
            <a:pPr algn="ctr"/>
            <a:r>
              <a:rPr lang="en-GB" sz="1400">
                <a:solidFill>
                  <a:schemeClr val="bg1"/>
                </a:solidFill>
                <a:latin typeface="Cambria" charset="0"/>
              </a:rPr>
              <a:t>0 per 1000 households*</a:t>
            </a:r>
          </a:p>
          <a:p>
            <a:pPr algn="ctr"/>
            <a:endParaRPr lang="en-GB" sz="1400">
              <a:solidFill>
                <a:schemeClr val="bg1"/>
              </a:solidFill>
              <a:latin typeface="Cambria" charset="0"/>
            </a:endParaRPr>
          </a:p>
          <a:p>
            <a:pPr algn="ctr"/>
            <a:endParaRPr lang="en-GB" sz="1400" b="1">
              <a:solidFill>
                <a:schemeClr val="bg1"/>
              </a:solidFill>
              <a:latin typeface="Cambria" charset="0"/>
            </a:endParaRPr>
          </a:p>
        </p:txBody>
      </p:sp>
      <p:sp>
        <p:nvSpPr>
          <p:cNvPr id="605205" name="Rectangle 1045"/>
          <p:cNvSpPr>
            <a:spLocks noChangeArrowheads="1"/>
          </p:cNvSpPr>
          <p:nvPr/>
        </p:nvSpPr>
        <p:spPr bwMode="auto">
          <a:xfrm>
            <a:off x="6172200" y="4343400"/>
            <a:ext cx="25908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August 2007-July 2008</a:t>
            </a:r>
          </a:p>
          <a:p>
            <a:pPr algn="ctr"/>
            <a:r>
              <a:rPr lang="en-GB" sz="1400">
                <a:solidFill>
                  <a:schemeClr val="bg1"/>
                </a:solidFill>
                <a:latin typeface="Cambria" charset="0"/>
              </a:rPr>
              <a:t>93 offences</a:t>
            </a:r>
          </a:p>
          <a:p>
            <a:pPr algn="ctr"/>
            <a:r>
              <a:rPr lang="en-GB" sz="1400">
                <a:solidFill>
                  <a:schemeClr val="bg1"/>
                </a:solidFill>
                <a:latin typeface="Cambria" charset="0"/>
              </a:rPr>
              <a:t>262.7 per 1000 households*</a:t>
            </a:r>
          </a:p>
          <a:p>
            <a:pPr algn="ctr"/>
            <a:r>
              <a:rPr lang="en-GB" sz="1400">
                <a:solidFill>
                  <a:schemeClr val="bg1"/>
                </a:solidFill>
                <a:latin typeface="Cambria" charset="0"/>
              </a:rPr>
              <a:t>5 burglary dwelling offences</a:t>
            </a:r>
          </a:p>
          <a:p>
            <a:pPr algn="ctr"/>
            <a:r>
              <a:rPr lang="en-GB" sz="1400">
                <a:solidFill>
                  <a:schemeClr val="bg1"/>
                </a:solidFill>
                <a:latin typeface="Cambria" charset="0"/>
              </a:rPr>
              <a:t>14.1 per 1000 households*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5202"/>
                                        </p:tgtEl>
                                        <p:attrNameLst>
                                          <p:attrName>style.visibility</p:attrName>
                                        </p:attrNameLst>
                                      </p:cBhvr>
                                      <p:to>
                                        <p:strVal val="visible"/>
                                      </p:to>
                                    </p:set>
                                    <p:anim calcmode="lin" valueType="num">
                                      <p:cBhvr additive="base">
                                        <p:cTn id="7" dur="500" fill="hold"/>
                                        <p:tgtEl>
                                          <p:spTgt spid="605202"/>
                                        </p:tgtEl>
                                        <p:attrNameLst>
                                          <p:attrName>ppt_x</p:attrName>
                                        </p:attrNameLst>
                                      </p:cBhvr>
                                      <p:tavLst>
                                        <p:tav tm="0">
                                          <p:val>
                                            <p:strVal val="0-#ppt_w/2"/>
                                          </p:val>
                                        </p:tav>
                                        <p:tav tm="100000">
                                          <p:val>
                                            <p:strVal val="#ppt_x"/>
                                          </p:val>
                                        </p:tav>
                                      </p:tavLst>
                                    </p:anim>
                                    <p:anim calcmode="lin" valueType="num">
                                      <p:cBhvr additive="base">
                                        <p:cTn id="8" dur="500" fill="hold"/>
                                        <p:tgtEl>
                                          <p:spTgt spid="605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5204"/>
                                        </p:tgtEl>
                                        <p:attrNameLst>
                                          <p:attrName>style.visibility</p:attrName>
                                        </p:attrNameLst>
                                      </p:cBhvr>
                                      <p:to>
                                        <p:strVal val="visible"/>
                                      </p:to>
                                    </p:set>
                                    <p:anim calcmode="lin" valueType="num">
                                      <p:cBhvr additive="base">
                                        <p:cTn id="13" dur="500" fill="hold"/>
                                        <p:tgtEl>
                                          <p:spTgt spid="605204"/>
                                        </p:tgtEl>
                                        <p:attrNameLst>
                                          <p:attrName>ppt_x</p:attrName>
                                        </p:attrNameLst>
                                      </p:cBhvr>
                                      <p:tavLst>
                                        <p:tav tm="0">
                                          <p:val>
                                            <p:strVal val="0-#ppt_w/2"/>
                                          </p:val>
                                        </p:tav>
                                        <p:tav tm="100000">
                                          <p:val>
                                            <p:strVal val="#ppt_x"/>
                                          </p:val>
                                        </p:tav>
                                      </p:tavLst>
                                    </p:anim>
                                    <p:anim calcmode="lin" valueType="num">
                                      <p:cBhvr additive="base">
                                        <p:cTn id="14" dur="500" fill="hold"/>
                                        <p:tgtEl>
                                          <p:spTgt spid="605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5203"/>
                                        </p:tgtEl>
                                        <p:attrNameLst>
                                          <p:attrName>style.visibility</p:attrName>
                                        </p:attrNameLst>
                                      </p:cBhvr>
                                      <p:to>
                                        <p:strVal val="visible"/>
                                      </p:to>
                                    </p:set>
                                    <p:anim calcmode="lin" valueType="num">
                                      <p:cBhvr additive="base">
                                        <p:cTn id="19" dur="500" fill="hold"/>
                                        <p:tgtEl>
                                          <p:spTgt spid="605203"/>
                                        </p:tgtEl>
                                        <p:attrNameLst>
                                          <p:attrName>ppt_x</p:attrName>
                                        </p:attrNameLst>
                                      </p:cBhvr>
                                      <p:tavLst>
                                        <p:tav tm="0">
                                          <p:val>
                                            <p:strVal val="0-#ppt_w/2"/>
                                          </p:val>
                                        </p:tav>
                                        <p:tav tm="100000">
                                          <p:val>
                                            <p:strVal val="#ppt_x"/>
                                          </p:val>
                                        </p:tav>
                                      </p:tavLst>
                                    </p:anim>
                                    <p:anim calcmode="lin" valueType="num">
                                      <p:cBhvr additive="base">
                                        <p:cTn id="20" dur="500" fill="hold"/>
                                        <p:tgtEl>
                                          <p:spTgt spid="60520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05205"/>
                                        </p:tgtEl>
                                        <p:attrNameLst>
                                          <p:attrName>style.visibility</p:attrName>
                                        </p:attrNameLst>
                                      </p:cBhvr>
                                      <p:to>
                                        <p:strVal val="visible"/>
                                      </p:to>
                                    </p:set>
                                    <p:animEffect transition="in" filter="wipe(left)">
                                      <p:cBhvr>
                                        <p:cTn id="25" dur="500"/>
                                        <p:tgtEl>
                                          <p:spTgt spid="605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02" grpId="0" animBg="1"/>
      <p:bldP spid="605203" grpId="0" animBg="1"/>
      <p:bldP spid="605204" grpId="0" animBg="1" autoUpdateAnimBg="0"/>
      <p:bldP spid="60520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395288" y="404813"/>
            <a:ext cx="8229600" cy="900112"/>
          </a:xfrm>
        </p:spPr>
        <p:txBody>
          <a:bodyPr/>
          <a:lstStyle/>
          <a:p>
            <a:r>
              <a:rPr lang="en-GB" sz="2800" b="1">
                <a:latin typeface="Baskerville Old Face" charset="0"/>
              </a:rPr>
              <a:t>Crime Categories recorded within the </a:t>
            </a:r>
            <a:r>
              <a:rPr lang="ja-JP" altLang="en-GB" sz="2800" b="1">
                <a:latin typeface="Baskerville Old Face" charset="0"/>
              </a:rPr>
              <a:t>‘</a:t>
            </a:r>
            <a:r>
              <a:rPr lang="en-GB" sz="2800" b="1">
                <a:latin typeface="Baskerville Old Face" charset="0"/>
              </a:rPr>
              <a:t>Same Street</a:t>
            </a:r>
            <a:r>
              <a:rPr lang="ja-JP" altLang="en-GB" sz="2800" b="1">
                <a:latin typeface="Baskerville Old Face" charset="0"/>
              </a:rPr>
              <a:t>’</a:t>
            </a:r>
            <a:r>
              <a:rPr lang="en-GB" sz="2800" b="1">
                <a:latin typeface="Baskerville Old Face" charset="0"/>
              </a:rPr>
              <a:t> </a:t>
            </a:r>
            <a:br>
              <a:rPr lang="en-GB" sz="2800" b="1">
                <a:latin typeface="Baskerville Old Face" charset="0"/>
              </a:rPr>
            </a:br>
            <a:r>
              <a:rPr lang="en-GB" sz="2800" b="1">
                <a:latin typeface="Baskerville Old Face" charset="0"/>
              </a:rPr>
              <a:t>sample (August 2007-July 2008)</a:t>
            </a:r>
            <a:r>
              <a:rPr lang="en-GB" sz="2800">
                <a:latin typeface="Baskerville Old Face" charset="0"/>
              </a:rPr>
              <a:t> </a:t>
            </a:r>
            <a:r>
              <a:rPr lang="en-GB" sz="2800">
                <a:latin typeface="Baskerville Old Face" charset="0"/>
                <a:cs typeface="Times New Roman" charset="0"/>
              </a:rPr>
              <a:t/>
            </a:r>
            <a:br>
              <a:rPr lang="en-GB" sz="2800">
                <a:latin typeface="Baskerville Old Face" charset="0"/>
                <a:cs typeface="Times New Roman" charset="0"/>
              </a:rPr>
            </a:br>
            <a:endParaRPr lang="en-GB" sz="2800">
              <a:latin typeface="Baskerville Old Face" charset="0"/>
              <a:cs typeface="Times New Roman" charset="0"/>
            </a:endParaRPr>
          </a:p>
        </p:txBody>
      </p:sp>
      <p:sp>
        <p:nvSpPr>
          <p:cNvPr id="607245" name="Rectangle 13"/>
          <p:cNvSpPr>
            <a:spLocks noChangeArrowheads="1"/>
          </p:cNvSpPr>
          <p:nvPr/>
        </p:nvSpPr>
        <p:spPr bwMode="auto">
          <a:xfrm>
            <a:off x="1588" y="1587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GB" sz="1200"/>
              <a:t> </a:t>
            </a:r>
            <a:endParaRPr lang="en-GB" sz="1000">
              <a:cs typeface="Times New Roman" charset="0"/>
            </a:endParaRPr>
          </a:p>
          <a:p>
            <a:pPr eaLnBrk="0" hangingPunct="0"/>
            <a:endParaRPr lang="en-GB"/>
          </a:p>
        </p:txBody>
      </p:sp>
      <p:grpSp>
        <p:nvGrpSpPr>
          <p:cNvPr id="607419" name="Group 187"/>
          <p:cNvGrpSpPr>
            <a:grpSpLocks/>
          </p:cNvGrpSpPr>
          <p:nvPr/>
        </p:nvGrpSpPr>
        <p:grpSpPr bwMode="auto">
          <a:xfrm>
            <a:off x="1981200" y="1828800"/>
            <a:ext cx="5524500" cy="4518025"/>
            <a:chOff x="-2" y="459"/>
            <a:chExt cx="3480" cy="3662"/>
          </a:xfrm>
        </p:grpSpPr>
        <p:grpSp>
          <p:nvGrpSpPr>
            <p:cNvPr id="607417" name="Group 185"/>
            <p:cNvGrpSpPr>
              <a:grpSpLocks/>
            </p:cNvGrpSpPr>
            <p:nvPr/>
          </p:nvGrpSpPr>
          <p:grpSpPr bwMode="auto">
            <a:xfrm>
              <a:off x="0" y="461"/>
              <a:ext cx="3476" cy="3658"/>
              <a:chOff x="0" y="461"/>
              <a:chExt cx="3476" cy="3658"/>
            </a:xfrm>
          </p:grpSpPr>
          <p:grpSp>
            <p:nvGrpSpPr>
              <p:cNvPr id="607304" name="Group 72"/>
              <p:cNvGrpSpPr>
                <a:grpSpLocks/>
              </p:cNvGrpSpPr>
              <p:nvPr/>
            </p:nvGrpSpPr>
            <p:grpSpPr bwMode="auto">
              <a:xfrm>
                <a:off x="0" y="461"/>
                <a:ext cx="1314" cy="346"/>
                <a:chOff x="0" y="461"/>
                <a:chExt cx="1314" cy="346"/>
              </a:xfrm>
            </p:grpSpPr>
            <p:sp>
              <p:nvSpPr>
                <p:cNvPr id="607246" name="Rectangle 14"/>
                <p:cNvSpPr>
                  <a:spLocks noChangeArrowheads="1"/>
                </p:cNvSpPr>
                <p:nvPr/>
              </p:nvSpPr>
              <p:spPr bwMode="auto">
                <a:xfrm>
                  <a:off x="11" y="472"/>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Arial"/>
                    </a:rPr>
                    <a:t> </a:t>
                  </a:r>
                  <a:r>
                    <a:rPr lang="en-US" sz="1200" b="1">
                      <a:latin typeface="Palatino Linotype" charset="0"/>
                    </a:rPr>
                    <a:t> </a:t>
                  </a:r>
                  <a:endParaRPr lang="en-US" sz="1000"/>
                </a:p>
                <a:p>
                  <a:pPr eaLnBrk="0" hangingPunct="0"/>
                  <a:endParaRPr lang="en-US"/>
                </a:p>
              </p:txBody>
            </p:sp>
            <p:sp>
              <p:nvSpPr>
                <p:cNvPr id="607303" name="Rectangle 71"/>
                <p:cNvSpPr>
                  <a:spLocks noChangeArrowheads="1"/>
                </p:cNvSpPr>
                <p:nvPr/>
              </p:nvSpPr>
              <p:spPr bwMode="auto">
                <a:xfrm>
                  <a:off x="0" y="461"/>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06" name="Group 74"/>
              <p:cNvGrpSpPr>
                <a:grpSpLocks/>
              </p:cNvGrpSpPr>
              <p:nvPr/>
            </p:nvGrpSpPr>
            <p:grpSpPr bwMode="auto">
              <a:xfrm>
                <a:off x="1314" y="461"/>
                <a:ext cx="679" cy="346"/>
                <a:chOff x="1314" y="461"/>
                <a:chExt cx="679" cy="346"/>
              </a:xfrm>
            </p:grpSpPr>
            <p:sp>
              <p:nvSpPr>
                <p:cNvPr id="607247" name="Rectangle 15"/>
                <p:cNvSpPr>
                  <a:spLocks noChangeArrowheads="1"/>
                </p:cNvSpPr>
                <p:nvPr/>
              </p:nvSpPr>
              <p:spPr bwMode="auto">
                <a:xfrm>
                  <a:off x="1325" y="472"/>
                  <a:ext cx="65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Non SBD </a:t>
                  </a:r>
                  <a:endParaRPr lang="en-US" sz="1000"/>
                </a:p>
                <a:p>
                  <a:pPr eaLnBrk="0" hangingPunct="0"/>
                  <a:endParaRPr lang="en-US"/>
                </a:p>
              </p:txBody>
            </p:sp>
            <p:sp>
              <p:nvSpPr>
                <p:cNvPr id="607305" name="Rectangle 73"/>
                <p:cNvSpPr>
                  <a:spLocks noChangeArrowheads="1"/>
                </p:cNvSpPr>
                <p:nvPr/>
              </p:nvSpPr>
              <p:spPr bwMode="auto">
                <a:xfrm>
                  <a:off x="1314" y="461"/>
                  <a:ext cx="67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08" name="Group 76"/>
              <p:cNvGrpSpPr>
                <a:grpSpLocks/>
              </p:cNvGrpSpPr>
              <p:nvPr/>
            </p:nvGrpSpPr>
            <p:grpSpPr bwMode="auto">
              <a:xfrm>
                <a:off x="1993" y="461"/>
                <a:ext cx="676" cy="346"/>
                <a:chOff x="1993" y="461"/>
                <a:chExt cx="676" cy="346"/>
              </a:xfrm>
            </p:grpSpPr>
            <p:sp>
              <p:nvSpPr>
                <p:cNvPr id="607248" name="Rectangle 16"/>
                <p:cNvSpPr>
                  <a:spLocks noChangeArrowheads="1"/>
                </p:cNvSpPr>
                <p:nvPr/>
              </p:nvSpPr>
              <p:spPr bwMode="auto">
                <a:xfrm>
                  <a:off x="2004" y="472"/>
                  <a:ext cx="654"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SBD </a:t>
                  </a:r>
                  <a:endParaRPr lang="en-US" sz="1000"/>
                </a:p>
                <a:p>
                  <a:pPr eaLnBrk="0" hangingPunct="0"/>
                  <a:endParaRPr lang="en-US"/>
                </a:p>
              </p:txBody>
            </p:sp>
            <p:sp>
              <p:nvSpPr>
                <p:cNvPr id="607307" name="Rectangle 75"/>
                <p:cNvSpPr>
                  <a:spLocks noChangeArrowheads="1"/>
                </p:cNvSpPr>
                <p:nvPr/>
              </p:nvSpPr>
              <p:spPr bwMode="auto">
                <a:xfrm>
                  <a:off x="1993" y="461"/>
                  <a:ext cx="676"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10" name="Group 78"/>
              <p:cNvGrpSpPr>
                <a:grpSpLocks/>
              </p:cNvGrpSpPr>
              <p:nvPr/>
            </p:nvGrpSpPr>
            <p:grpSpPr bwMode="auto">
              <a:xfrm>
                <a:off x="2669" y="461"/>
                <a:ext cx="807" cy="714"/>
                <a:chOff x="2669" y="461"/>
                <a:chExt cx="807" cy="714"/>
              </a:xfrm>
            </p:grpSpPr>
            <p:sp>
              <p:nvSpPr>
                <p:cNvPr id="607249" name="Rectangle 17"/>
                <p:cNvSpPr>
                  <a:spLocks noChangeArrowheads="1"/>
                </p:cNvSpPr>
                <p:nvPr/>
              </p:nvSpPr>
              <p:spPr bwMode="auto">
                <a:xfrm>
                  <a:off x="2680" y="472"/>
                  <a:ext cx="785" cy="69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Significant Difference </a:t>
                  </a:r>
                  <a:endParaRPr lang="en-US" sz="1000"/>
                </a:p>
                <a:p>
                  <a:pPr eaLnBrk="0" hangingPunct="0"/>
                  <a:endParaRPr lang="en-US"/>
                </a:p>
              </p:txBody>
            </p:sp>
            <p:sp>
              <p:nvSpPr>
                <p:cNvPr id="607309" name="Rectangle 77"/>
                <p:cNvSpPr>
                  <a:spLocks noChangeArrowheads="1"/>
                </p:cNvSpPr>
                <p:nvPr/>
              </p:nvSpPr>
              <p:spPr bwMode="auto">
                <a:xfrm>
                  <a:off x="2669" y="461"/>
                  <a:ext cx="807" cy="71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12" name="Group 80"/>
              <p:cNvGrpSpPr>
                <a:grpSpLocks/>
              </p:cNvGrpSpPr>
              <p:nvPr/>
            </p:nvGrpSpPr>
            <p:grpSpPr bwMode="auto">
              <a:xfrm>
                <a:off x="0" y="829"/>
                <a:ext cx="1314" cy="346"/>
                <a:chOff x="0" y="829"/>
                <a:chExt cx="1314" cy="346"/>
              </a:xfrm>
            </p:grpSpPr>
            <p:sp>
              <p:nvSpPr>
                <p:cNvPr id="607250" name="Rectangle 18"/>
                <p:cNvSpPr>
                  <a:spLocks noChangeArrowheads="1"/>
                </p:cNvSpPr>
                <p:nvPr/>
              </p:nvSpPr>
              <p:spPr bwMode="auto">
                <a:xfrm>
                  <a:off x="11" y="840"/>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Crime Type </a:t>
                  </a:r>
                  <a:endParaRPr lang="en-US" sz="1000" b="1"/>
                </a:p>
                <a:p>
                  <a:pPr eaLnBrk="0" hangingPunct="0"/>
                  <a:endParaRPr lang="en-US" b="1"/>
                </a:p>
              </p:txBody>
            </p:sp>
            <p:sp>
              <p:nvSpPr>
                <p:cNvPr id="607311" name="Rectangle 79"/>
                <p:cNvSpPr>
                  <a:spLocks noChangeArrowheads="1"/>
                </p:cNvSpPr>
                <p:nvPr/>
              </p:nvSpPr>
              <p:spPr bwMode="auto">
                <a:xfrm>
                  <a:off x="0" y="829"/>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14" name="Group 82"/>
              <p:cNvGrpSpPr>
                <a:grpSpLocks/>
              </p:cNvGrpSpPr>
              <p:nvPr/>
            </p:nvGrpSpPr>
            <p:grpSpPr bwMode="auto">
              <a:xfrm>
                <a:off x="1314" y="829"/>
                <a:ext cx="299" cy="346"/>
                <a:chOff x="1314" y="829"/>
                <a:chExt cx="299" cy="346"/>
              </a:xfrm>
            </p:grpSpPr>
            <p:sp>
              <p:nvSpPr>
                <p:cNvPr id="607251" name="Rectangle 19"/>
                <p:cNvSpPr>
                  <a:spLocks noChangeArrowheads="1"/>
                </p:cNvSpPr>
                <p:nvPr/>
              </p:nvSpPr>
              <p:spPr bwMode="auto">
                <a:xfrm>
                  <a:off x="1325" y="84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a:t>
                  </a:r>
                  <a:r>
                    <a:rPr lang="en-US" sz="1200">
                      <a:latin typeface="Palatino Linotype" charset="0"/>
                    </a:rPr>
                    <a:t>. </a:t>
                  </a:r>
                  <a:endParaRPr lang="en-US" sz="1000"/>
                </a:p>
                <a:p>
                  <a:pPr eaLnBrk="0" hangingPunct="0"/>
                  <a:endParaRPr lang="en-US"/>
                </a:p>
              </p:txBody>
            </p:sp>
            <p:sp>
              <p:nvSpPr>
                <p:cNvPr id="607313" name="Rectangle 81"/>
                <p:cNvSpPr>
                  <a:spLocks noChangeArrowheads="1"/>
                </p:cNvSpPr>
                <p:nvPr/>
              </p:nvSpPr>
              <p:spPr bwMode="auto">
                <a:xfrm>
                  <a:off x="1314" y="82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16" name="Group 84"/>
              <p:cNvGrpSpPr>
                <a:grpSpLocks/>
              </p:cNvGrpSpPr>
              <p:nvPr/>
            </p:nvGrpSpPr>
            <p:grpSpPr bwMode="auto">
              <a:xfrm>
                <a:off x="1613" y="829"/>
                <a:ext cx="380" cy="346"/>
                <a:chOff x="1613" y="829"/>
                <a:chExt cx="380" cy="346"/>
              </a:xfrm>
            </p:grpSpPr>
            <p:sp>
              <p:nvSpPr>
                <p:cNvPr id="607252" name="Rectangle 20"/>
                <p:cNvSpPr>
                  <a:spLocks noChangeArrowheads="1"/>
                </p:cNvSpPr>
                <p:nvPr/>
              </p:nvSpPr>
              <p:spPr bwMode="auto">
                <a:xfrm>
                  <a:off x="1624" y="840"/>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Rate </a:t>
                  </a:r>
                  <a:endParaRPr lang="en-US" sz="1000" b="1"/>
                </a:p>
                <a:p>
                  <a:pPr eaLnBrk="0" hangingPunct="0"/>
                  <a:endParaRPr lang="en-US" b="1"/>
                </a:p>
              </p:txBody>
            </p:sp>
            <p:sp>
              <p:nvSpPr>
                <p:cNvPr id="607315" name="Rectangle 83"/>
                <p:cNvSpPr>
                  <a:spLocks noChangeArrowheads="1"/>
                </p:cNvSpPr>
                <p:nvPr/>
              </p:nvSpPr>
              <p:spPr bwMode="auto">
                <a:xfrm>
                  <a:off x="1613" y="829"/>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18" name="Group 86"/>
              <p:cNvGrpSpPr>
                <a:grpSpLocks/>
              </p:cNvGrpSpPr>
              <p:nvPr/>
            </p:nvGrpSpPr>
            <p:grpSpPr bwMode="auto">
              <a:xfrm>
                <a:off x="1993" y="829"/>
                <a:ext cx="299" cy="346"/>
                <a:chOff x="1993" y="829"/>
                <a:chExt cx="299" cy="346"/>
              </a:xfrm>
            </p:grpSpPr>
            <p:sp>
              <p:nvSpPr>
                <p:cNvPr id="607253" name="Rectangle 21"/>
                <p:cNvSpPr>
                  <a:spLocks noChangeArrowheads="1"/>
                </p:cNvSpPr>
                <p:nvPr/>
              </p:nvSpPr>
              <p:spPr bwMode="auto">
                <a:xfrm>
                  <a:off x="2004" y="84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a:t>
                  </a:r>
                  <a:r>
                    <a:rPr lang="en-US" sz="1200">
                      <a:latin typeface="Palatino Linotype" charset="0"/>
                    </a:rPr>
                    <a:t>. </a:t>
                  </a:r>
                  <a:endParaRPr lang="en-US" sz="1000"/>
                </a:p>
                <a:p>
                  <a:pPr eaLnBrk="0" hangingPunct="0"/>
                  <a:endParaRPr lang="en-US"/>
                </a:p>
              </p:txBody>
            </p:sp>
            <p:sp>
              <p:nvSpPr>
                <p:cNvPr id="607317" name="Rectangle 85"/>
                <p:cNvSpPr>
                  <a:spLocks noChangeArrowheads="1"/>
                </p:cNvSpPr>
                <p:nvPr/>
              </p:nvSpPr>
              <p:spPr bwMode="auto">
                <a:xfrm>
                  <a:off x="1993" y="82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20" name="Group 88"/>
              <p:cNvGrpSpPr>
                <a:grpSpLocks/>
              </p:cNvGrpSpPr>
              <p:nvPr/>
            </p:nvGrpSpPr>
            <p:grpSpPr bwMode="auto">
              <a:xfrm>
                <a:off x="2292" y="829"/>
                <a:ext cx="377" cy="346"/>
                <a:chOff x="2292" y="829"/>
                <a:chExt cx="377" cy="346"/>
              </a:xfrm>
            </p:grpSpPr>
            <p:sp>
              <p:nvSpPr>
                <p:cNvPr id="607254" name="Rectangle 22"/>
                <p:cNvSpPr>
                  <a:spLocks noChangeArrowheads="1"/>
                </p:cNvSpPr>
                <p:nvPr/>
              </p:nvSpPr>
              <p:spPr bwMode="auto">
                <a:xfrm>
                  <a:off x="2303" y="840"/>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Rate </a:t>
                  </a:r>
                  <a:endParaRPr lang="en-US" sz="1000" b="1"/>
                </a:p>
                <a:p>
                  <a:pPr eaLnBrk="0" hangingPunct="0"/>
                  <a:endParaRPr lang="en-US"/>
                </a:p>
              </p:txBody>
            </p:sp>
            <p:sp>
              <p:nvSpPr>
                <p:cNvPr id="607319" name="Rectangle 87"/>
                <p:cNvSpPr>
                  <a:spLocks noChangeArrowheads="1"/>
                </p:cNvSpPr>
                <p:nvPr/>
              </p:nvSpPr>
              <p:spPr bwMode="auto">
                <a:xfrm>
                  <a:off x="2292" y="829"/>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22" name="Group 90"/>
              <p:cNvGrpSpPr>
                <a:grpSpLocks/>
              </p:cNvGrpSpPr>
              <p:nvPr/>
            </p:nvGrpSpPr>
            <p:grpSpPr bwMode="auto">
              <a:xfrm>
                <a:off x="0" y="1197"/>
                <a:ext cx="1314" cy="346"/>
                <a:chOff x="0" y="1197"/>
                <a:chExt cx="1314" cy="346"/>
              </a:xfrm>
            </p:grpSpPr>
            <p:sp>
              <p:nvSpPr>
                <p:cNvPr id="607255" name="Rectangle 23"/>
                <p:cNvSpPr>
                  <a:spLocks noChangeArrowheads="1"/>
                </p:cNvSpPr>
                <p:nvPr/>
              </p:nvSpPr>
              <p:spPr bwMode="auto">
                <a:xfrm>
                  <a:off x="11" y="1208"/>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Assault </a:t>
                  </a:r>
                  <a:endParaRPr lang="en-US" sz="1000"/>
                </a:p>
                <a:p>
                  <a:pPr eaLnBrk="0" hangingPunct="0"/>
                  <a:endParaRPr lang="en-US"/>
                </a:p>
              </p:txBody>
            </p:sp>
            <p:sp>
              <p:nvSpPr>
                <p:cNvPr id="607321" name="Rectangle 89"/>
                <p:cNvSpPr>
                  <a:spLocks noChangeArrowheads="1"/>
                </p:cNvSpPr>
                <p:nvPr/>
              </p:nvSpPr>
              <p:spPr bwMode="auto">
                <a:xfrm>
                  <a:off x="0" y="1197"/>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24" name="Group 92"/>
              <p:cNvGrpSpPr>
                <a:grpSpLocks/>
              </p:cNvGrpSpPr>
              <p:nvPr/>
            </p:nvGrpSpPr>
            <p:grpSpPr bwMode="auto">
              <a:xfrm>
                <a:off x="1314" y="1197"/>
                <a:ext cx="299" cy="346"/>
                <a:chOff x="1314" y="1197"/>
                <a:chExt cx="299" cy="346"/>
              </a:xfrm>
            </p:grpSpPr>
            <p:sp>
              <p:nvSpPr>
                <p:cNvPr id="607256" name="Rectangle 24"/>
                <p:cNvSpPr>
                  <a:spLocks noChangeArrowheads="1"/>
                </p:cNvSpPr>
                <p:nvPr/>
              </p:nvSpPr>
              <p:spPr bwMode="auto">
                <a:xfrm>
                  <a:off x="1325" y="120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24 </a:t>
                  </a:r>
                  <a:endParaRPr lang="en-US" sz="1000"/>
                </a:p>
                <a:p>
                  <a:pPr eaLnBrk="0" hangingPunct="0"/>
                  <a:endParaRPr lang="en-US"/>
                </a:p>
              </p:txBody>
            </p:sp>
            <p:sp>
              <p:nvSpPr>
                <p:cNvPr id="607323" name="Rectangle 91"/>
                <p:cNvSpPr>
                  <a:spLocks noChangeArrowheads="1"/>
                </p:cNvSpPr>
                <p:nvPr/>
              </p:nvSpPr>
              <p:spPr bwMode="auto">
                <a:xfrm>
                  <a:off x="1314" y="119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26" name="Group 94"/>
              <p:cNvGrpSpPr>
                <a:grpSpLocks/>
              </p:cNvGrpSpPr>
              <p:nvPr/>
            </p:nvGrpSpPr>
            <p:grpSpPr bwMode="auto">
              <a:xfrm>
                <a:off x="1613" y="1197"/>
                <a:ext cx="380" cy="346"/>
                <a:chOff x="1613" y="1197"/>
                <a:chExt cx="380" cy="346"/>
              </a:xfrm>
            </p:grpSpPr>
            <p:sp>
              <p:nvSpPr>
                <p:cNvPr id="607257" name="Rectangle 25"/>
                <p:cNvSpPr>
                  <a:spLocks noChangeArrowheads="1"/>
                </p:cNvSpPr>
                <p:nvPr/>
              </p:nvSpPr>
              <p:spPr bwMode="auto">
                <a:xfrm>
                  <a:off x="1624" y="1208"/>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67.8</a:t>
                  </a:r>
                  <a:endParaRPr lang="en-US" sz="1000"/>
                </a:p>
                <a:p>
                  <a:pPr eaLnBrk="0" hangingPunct="0"/>
                  <a:endParaRPr lang="en-US"/>
                </a:p>
              </p:txBody>
            </p:sp>
            <p:sp>
              <p:nvSpPr>
                <p:cNvPr id="607325" name="Rectangle 93"/>
                <p:cNvSpPr>
                  <a:spLocks noChangeArrowheads="1"/>
                </p:cNvSpPr>
                <p:nvPr/>
              </p:nvSpPr>
              <p:spPr bwMode="auto">
                <a:xfrm>
                  <a:off x="1613" y="1197"/>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28" name="Group 96"/>
              <p:cNvGrpSpPr>
                <a:grpSpLocks/>
              </p:cNvGrpSpPr>
              <p:nvPr/>
            </p:nvGrpSpPr>
            <p:grpSpPr bwMode="auto">
              <a:xfrm>
                <a:off x="1993" y="1197"/>
                <a:ext cx="299" cy="346"/>
                <a:chOff x="1993" y="1197"/>
                <a:chExt cx="299" cy="346"/>
              </a:xfrm>
            </p:grpSpPr>
            <p:sp>
              <p:nvSpPr>
                <p:cNvPr id="607258" name="Rectangle 26"/>
                <p:cNvSpPr>
                  <a:spLocks noChangeArrowheads="1"/>
                </p:cNvSpPr>
                <p:nvPr/>
              </p:nvSpPr>
              <p:spPr bwMode="auto">
                <a:xfrm>
                  <a:off x="2004" y="120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 </a:t>
                  </a:r>
                  <a:endParaRPr lang="en-US" sz="1000"/>
                </a:p>
                <a:p>
                  <a:pPr eaLnBrk="0" hangingPunct="0"/>
                  <a:endParaRPr lang="en-US"/>
                </a:p>
              </p:txBody>
            </p:sp>
            <p:sp>
              <p:nvSpPr>
                <p:cNvPr id="607327" name="Rectangle 95"/>
                <p:cNvSpPr>
                  <a:spLocks noChangeArrowheads="1"/>
                </p:cNvSpPr>
                <p:nvPr/>
              </p:nvSpPr>
              <p:spPr bwMode="auto">
                <a:xfrm>
                  <a:off x="1993" y="119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30" name="Group 98"/>
              <p:cNvGrpSpPr>
                <a:grpSpLocks/>
              </p:cNvGrpSpPr>
              <p:nvPr/>
            </p:nvGrpSpPr>
            <p:grpSpPr bwMode="auto">
              <a:xfrm>
                <a:off x="2292" y="1197"/>
                <a:ext cx="377" cy="346"/>
                <a:chOff x="2292" y="1197"/>
                <a:chExt cx="377" cy="346"/>
              </a:xfrm>
            </p:grpSpPr>
            <p:sp>
              <p:nvSpPr>
                <p:cNvPr id="607259" name="Rectangle 27"/>
                <p:cNvSpPr>
                  <a:spLocks noChangeArrowheads="1"/>
                </p:cNvSpPr>
                <p:nvPr/>
              </p:nvSpPr>
              <p:spPr bwMode="auto">
                <a:xfrm>
                  <a:off x="2303" y="1208"/>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0.00 </a:t>
                  </a:r>
                  <a:endParaRPr lang="en-US" sz="1000"/>
                </a:p>
                <a:p>
                  <a:pPr eaLnBrk="0" hangingPunct="0"/>
                  <a:endParaRPr lang="en-US"/>
                </a:p>
              </p:txBody>
            </p:sp>
            <p:sp>
              <p:nvSpPr>
                <p:cNvPr id="607329" name="Rectangle 97"/>
                <p:cNvSpPr>
                  <a:spLocks noChangeArrowheads="1"/>
                </p:cNvSpPr>
                <p:nvPr/>
              </p:nvSpPr>
              <p:spPr bwMode="auto">
                <a:xfrm>
                  <a:off x="2292" y="1197"/>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32" name="Group 100"/>
              <p:cNvGrpSpPr>
                <a:grpSpLocks/>
              </p:cNvGrpSpPr>
              <p:nvPr/>
            </p:nvGrpSpPr>
            <p:grpSpPr bwMode="auto">
              <a:xfrm>
                <a:off x="2669" y="1197"/>
                <a:ext cx="807" cy="346"/>
                <a:chOff x="2669" y="1197"/>
                <a:chExt cx="807" cy="346"/>
              </a:xfrm>
            </p:grpSpPr>
            <p:sp>
              <p:nvSpPr>
                <p:cNvPr id="607260" name="Rectangle 28"/>
                <p:cNvSpPr>
                  <a:spLocks noChangeArrowheads="1"/>
                </p:cNvSpPr>
                <p:nvPr/>
              </p:nvSpPr>
              <p:spPr bwMode="auto">
                <a:xfrm>
                  <a:off x="2680" y="1208"/>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p&lt;0.05 </a:t>
                  </a:r>
                  <a:endParaRPr lang="en-US" sz="1000"/>
                </a:p>
                <a:p>
                  <a:pPr eaLnBrk="0" hangingPunct="0"/>
                  <a:endParaRPr lang="en-US"/>
                </a:p>
              </p:txBody>
            </p:sp>
            <p:sp>
              <p:nvSpPr>
                <p:cNvPr id="607331" name="Rectangle 99"/>
                <p:cNvSpPr>
                  <a:spLocks noChangeArrowheads="1"/>
                </p:cNvSpPr>
                <p:nvPr/>
              </p:nvSpPr>
              <p:spPr bwMode="auto">
                <a:xfrm>
                  <a:off x="2669" y="1197"/>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34" name="Group 102"/>
              <p:cNvGrpSpPr>
                <a:grpSpLocks/>
              </p:cNvGrpSpPr>
              <p:nvPr/>
            </p:nvGrpSpPr>
            <p:grpSpPr bwMode="auto">
              <a:xfrm>
                <a:off x="0" y="1565"/>
                <a:ext cx="1314" cy="346"/>
                <a:chOff x="0" y="1565"/>
                <a:chExt cx="1314" cy="346"/>
              </a:xfrm>
            </p:grpSpPr>
            <p:sp>
              <p:nvSpPr>
                <p:cNvPr id="607261" name="Rectangle 29"/>
                <p:cNvSpPr>
                  <a:spLocks noChangeArrowheads="1"/>
                </p:cNvSpPr>
                <p:nvPr/>
              </p:nvSpPr>
              <p:spPr bwMode="auto">
                <a:xfrm>
                  <a:off x="11" y="1576"/>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Criminal Damage</a:t>
                  </a:r>
                  <a:r>
                    <a:rPr lang="en-US" sz="1200">
                      <a:latin typeface="Palatino Linotype" charset="0"/>
                    </a:rPr>
                    <a:t> </a:t>
                  </a:r>
                  <a:endParaRPr lang="en-US" sz="1000"/>
                </a:p>
                <a:p>
                  <a:pPr eaLnBrk="0" hangingPunct="0"/>
                  <a:endParaRPr lang="en-US"/>
                </a:p>
              </p:txBody>
            </p:sp>
            <p:sp>
              <p:nvSpPr>
                <p:cNvPr id="607333" name="Rectangle 101"/>
                <p:cNvSpPr>
                  <a:spLocks noChangeArrowheads="1"/>
                </p:cNvSpPr>
                <p:nvPr/>
              </p:nvSpPr>
              <p:spPr bwMode="auto">
                <a:xfrm>
                  <a:off x="0" y="1565"/>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36" name="Group 104"/>
              <p:cNvGrpSpPr>
                <a:grpSpLocks/>
              </p:cNvGrpSpPr>
              <p:nvPr/>
            </p:nvGrpSpPr>
            <p:grpSpPr bwMode="auto">
              <a:xfrm>
                <a:off x="1314" y="1565"/>
                <a:ext cx="299" cy="346"/>
                <a:chOff x="1314" y="1565"/>
                <a:chExt cx="299" cy="346"/>
              </a:xfrm>
            </p:grpSpPr>
            <p:sp>
              <p:nvSpPr>
                <p:cNvPr id="607262" name="Rectangle 30"/>
                <p:cNvSpPr>
                  <a:spLocks noChangeArrowheads="1"/>
                </p:cNvSpPr>
                <p:nvPr/>
              </p:nvSpPr>
              <p:spPr bwMode="auto">
                <a:xfrm>
                  <a:off x="1325" y="157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12 </a:t>
                  </a:r>
                  <a:endParaRPr lang="en-US" sz="1000">
                    <a:solidFill>
                      <a:srgbClr val="CC0000"/>
                    </a:solidFill>
                  </a:endParaRPr>
                </a:p>
                <a:p>
                  <a:pPr eaLnBrk="0" hangingPunct="0"/>
                  <a:endParaRPr lang="en-US">
                    <a:solidFill>
                      <a:srgbClr val="CC0000"/>
                    </a:solidFill>
                  </a:endParaRPr>
                </a:p>
              </p:txBody>
            </p:sp>
            <p:sp>
              <p:nvSpPr>
                <p:cNvPr id="607335" name="Rectangle 103"/>
                <p:cNvSpPr>
                  <a:spLocks noChangeArrowheads="1"/>
                </p:cNvSpPr>
                <p:nvPr/>
              </p:nvSpPr>
              <p:spPr bwMode="auto">
                <a:xfrm>
                  <a:off x="1314" y="156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38" name="Group 106"/>
              <p:cNvGrpSpPr>
                <a:grpSpLocks/>
              </p:cNvGrpSpPr>
              <p:nvPr/>
            </p:nvGrpSpPr>
            <p:grpSpPr bwMode="auto">
              <a:xfrm>
                <a:off x="1613" y="1565"/>
                <a:ext cx="380" cy="346"/>
                <a:chOff x="1613" y="1565"/>
                <a:chExt cx="380" cy="346"/>
              </a:xfrm>
            </p:grpSpPr>
            <p:sp>
              <p:nvSpPr>
                <p:cNvPr id="607263" name="Rectangle 31"/>
                <p:cNvSpPr>
                  <a:spLocks noChangeArrowheads="1"/>
                </p:cNvSpPr>
                <p:nvPr/>
              </p:nvSpPr>
              <p:spPr bwMode="auto">
                <a:xfrm>
                  <a:off x="1624" y="1576"/>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33.9</a:t>
                  </a:r>
                  <a:endParaRPr lang="en-US" sz="1000">
                    <a:solidFill>
                      <a:srgbClr val="CC0000"/>
                    </a:solidFill>
                  </a:endParaRPr>
                </a:p>
                <a:p>
                  <a:pPr eaLnBrk="0" hangingPunct="0"/>
                  <a:endParaRPr lang="en-US"/>
                </a:p>
              </p:txBody>
            </p:sp>
            <p:sp>
              <p:nvSpPr>
                <p:cNvPr id="607337" name="Rectangle 105"/>
                <p:cNvSpPr>
                  <a:spLocks noChangeArrowheads="1"/>
                </p:cNvSpPr>
                <p:nvPr/>
              </p:nvSpPr>
              <p:spPr bwMode="auto">
                <a:xfrm>
                  <a:off x="1613" y="1565"/>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40" name="Group 108"/>
              <p:cNvGrpSpPr>
                <a:grpSpLocks/>
              </p:cNvGrpSpPr>
              <p:nvPr/>
            </p:nvGrpSpPr>
            <p:grpSpPr bwMode="auto">
              <a:xfrm>
                <a:off x="1993" y="1565"/>
                <a:ext cx="299" cy="346"/>
                <a:chOff x="1993" y="1565"/>
                <a:chExt cx="299" cy="346"/>
              </a:xfrm>
            </p:grpSpPr>
            <p:sp>
              <p:nvSpPr>
                <p:cNvPr id="607264" name="Rectangle 32"/>
                <p:cNvSpPr>
                  <a:spLocks noChangeArrowheads="1"/>
                </p:cNvSpPr>
                <p:nvPr/>
              </p:nvSpPr>
              <p:spPr bwMode="auto">
                <a:xfrm>
                  <a:off x="2004" y="157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4 </a:t>
                  </a:r>
                  <a:endParaRPr lang="en-US" sz="1000">
                    <a:solidFill>
                      <a:srgbClr val="CC0000"/>
                    </a:solidFill>
                  </a:endParaRPr>
                </a:p>
                <a:p>
                  <a:pPr eaLnBrk="0" hangingPunct="0"/>
                  <a:endParaRPr lang="en-US"/>
                </a:p>
              </p:txBody>
            </p:sp>
            <p:sp>
              <p:nvSpPr>
                <p:cNvPr id="607339" name="Rectangle 107"/>
                <p:cNvSpPr>
                  <a:spLocks noChangeArrowheads="1"/>
                </p:cNvSpPr>
                <p:nvPr/>
              </p:nvSpPr>
              <p:spPr bwMode="auto">
                <a:xfrm>
                  <a:off x="1993" y="156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42" name="Group 110"/>
              <p:cNvGrpSpPr>
                <a:grpSpLocks/>
              </p:cNvGrpSpPr>
              <p:nvPr/>
            </p:nvGrpSpPr>
            <p:grpSpPr bwMode="auto">
              <a:xfrm>
                <a:off x="2292" y="1565"/>
                <a:ext cx="377" cy="346"/>
                <a:chOff x="2292" y="1565"/>
                <a:chExt cx="377" cy="346"/>
              </a:xfrm>
            </p:grpSpPr>
            <p:sp>
              <p:nvSpPr>
                <p:cNvPr id="607265" name="Rectangle 33"/>
                <p:cNvSpPr>
                  <a:spLocks noChangeArrowheads="1"/>
                </p:cNvSpPr>
                <p:nvPr/>
              </p:nvSpPr>
              <p:spPr bwMode="auto">
                <a:xfrm>
                  <a:off x="2303" y="1576"/>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39.6</a:t>
                  </a:r>
                  <a:r>
                    <a:rPr lang="en-US" sz="1200">
                      <a:latin typeface="Palatino Linotype" charset="0"/>
                    </a:rPr>
                    <a:t> </a:t>
                  </a:r>
                  <a:endParaRPr lang="en-US" sz="1000"/>
                </a:p>
                <a:p>
                  <a:pPr eaLnBrk="0" hangingPunct="0"/>
                  <a:endParaRPr lang="en-US"/>
                </a:p>
              </p:txBody>
            </p:sp>
            <p:sp>
              <p:nvSpPr>
                <p:cNvPr id="607341" name="Rectangle 109"/>
                <p:cNvSpPr>
                  <a:spLocks noChangeArrowheads="1"/>
                </p:cNvSpPr>
                <p:nvPr/>
              </p:nvSpPr>
              <p:spPr bwMode="auto">
                <a:xfrm>
                  <a:off x="2292" y="1565"/>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44" name="Group 112"/>
              <p:cNvGrpSpPr>
                <a:grpSpLocks/>
              </p:cNvGrpSpPr>
              <p:nvPr/>
            </p:nvGrpSpPr>
            <p:grpSpPr bwMode="auto">
              <a:xfrm>
                <a:off x="2669" y="1565"/>
                <a:ext cx="807" cy="346"/>
                <a:chOff x="2669" y="1565"/>
                <a:chExt cx="807" cy="346"/>
              </a:xfrm>
            </p:grpSpPr>
            <p:sp>
              <p:nvSpPr>
                <p:cNvPr id="607266" name="Rectangle 34"/>
                <p:cNvSpPr>
                  <a:spLocks noChangeArrowheads="1"/>
                </p:cNvSpPr>
                <p:nvPr/>
              </p:nvSpPr>
              <p:spPr bwMode="auto">
                <a:xfrm>
                  <a:off x="2680" y="1576"/>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CC0000"/>
                      </a:solidFill>
                      <a:latin typeface="Palatino Linotype" charset="0"/>
                    </a:rPr>
                    <a:t>ns </a:t>
                  </a:r>
                  <a:endParaRPr lang="en-US" sz="1000">
                    <a:solidFill>
                      <a:srgbClr val="CC0000"/>
                    </a:solidFill>
                  </a:endParaRPr>
                </a:p>
                <a:p>
                  <a:pPr eaLnBrk="0" hangingPunct="0"/>
                  <a:endParaRPr lang="en-US">
                    <a:solidFill>
                      <a:srgbClr val="CC0000"/>
                    </a:solidFill>
                  </a:endParaRPr>
                </a:p>
              </p:txBody>
            </p:sp>
            <p:sp>
              <p:nvSpPr>
                <p:cNvPr id="607343" name="Rectangle 111"/>
                <p:cNvSpPr>
                  <a:spLocks noChangeArrowheads="1"/>
                </p:cNvSpPr>
                <p:nvPr/>
              </p:nvSpPr>
              <p:spPr bwMode="auto">
                <a:xfrm>
                  <a:off x="2669" y="1565"/>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46" name="Group 114"/>
              <p:cNvGrpSpPr>
                <a:grpSpLocks/>
              </p:cNvGrpSpPr>
              <p:nvPr/>
            </p:nvGrpSpPr>
            <p:grpSpPr bwMode="auto">
              <a:xfrm>
                <a:off x="0" y="1933"/>
                <a:ext cx="1314" cy="346"/>
                <a:chOff x="0" y="1933"/>
                <a:chExt cx="1314" cy="346"/>
              </a:xfrm>
            </p:grpSpPr>
            <p:sp>
              <p:nvSpPr>
                <p:cNvPr id="607267" name="Rectangle 35"/>
                <p:cNvSpPr>
                  <a:spLocks noChangeArrowheads="1"/>
                </p:cNvSpPr>
                <p:nvPr/>
              </p:nvSpPr>
              <p:spPr bwMode="auto">
                <a:xfrm>
                  <a:off x="11" y="1944"/>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Burglary Other </a:t>
                  </a:r>
                  <a:endParaRPr lang="en-US" sz="1000"/>
                </a:p>
                <a:p>
                  <a:pPr eaLnBrk="0" hangingPunct="0"/>
                  <a:endParaRPr lang="en-US"/>
                </a:p>
              </p:txBody>
            </p:sp>
            <p:sp>
              <p:nvSpPr>
                <p:cNvPr id="607345" name="Rectangle 113"/>
                <p:cNvSpPr>
                  <a:spLocks noChangeArrowheads="1"/>
                </p:cNvSpPr>
                <p:nvPr/>
              </p:nvSpPr>
              <p:spPr bwMode="auto">
                <a:xfrm>
                  <a:off x="0" y="1933"/>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48" name="Group 116"/>
              <p:cNvGrpSpPr>
                <a:grpSpLocks/>
              </p:cNvGrpSpPr>
              <p:nvPr/>
            </p:nvGrpSpPr>
            <p:grpSpPr bwMode="auto">
              <a:xfrm>
                <a:off x="1314" y="1933"/>
                <a:ext cx="299" cy="346"/>
                <a:chOff x="1314" y="1933"/>
                <a:chExt cx="299" cy="346"/>
              </a:xfrm>
            </p:grpSpPr>
            <p:sp>
              <p:nvSpPr>
                <p:cNvPr id="607268" name="Rectangle 36"/>
                <p:cNvSpPr>
                  <a:spLocks noChangeArrowheads="1"/>
                </p:cNvSpPr>
                <p:nvPr/>
              </p:nvSpPr>
              <p:spPr bwMode="auto">
                <a:xfrm>
                  <a:off x="1325" y="194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7 </a:t>
                  </a:r>
                  <a:endParaRPr lang="en-US" sz="1000"/>
                </a:p>
                <a:p>
                  <a:pPr eaLnBrk="0" hangingPunct="0"/>
                  <a:endParaRPr lang="en-US"/>
                </a:p>
              </p:txBody>
            </p:sp>
            <p:sp>
              <p:nvSpPr>
                <p:cNvPr id="607347" name="Rectangle 115"/>
                <p:cNvSpPr>
                  <a:spLocks noChangeArrowheads="1"/>
                </p:cNvSpPr>
                <p:nvPr/>
              </p:nvSpPr>
              <p:spPr bwMode="auto">
                <a:xfrm>
                  <a:off x="1314" y="193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50" name="Group 118"/>
              <p:cNvGrpSpPr>
                <a:grpSpLocks/>
              </p:cNvGrpSpPr>
              <p:nvPr/>
            </p:nvGrpSpPr>
            <p:grpSpPr bwMode="auto">
              <a:xfrm>
                <a:off x="1613" y="1933"/>
                <a:ext cx="380" cy="346"/>
                <a:chOff x="1613" y="1933"/>
                <a:chExt cx="380" cy="346"/>
              </a:xfrm>
            </p:grpSpPr>
            <p:sp>
              <p:nvSpPr>
                <p:cNvPr id="607269" name="Rectangle 37"/>
                <p:cNvSpPr>
                  <a:spLocks noChangeArrowheads="1"/>
                </p:cNvSpPr>
                <p:nvPr/>
              </p:nvSpPr>
              <p:spPr bwMode="auto">
                <a:xfrm>
                  <a:off x="1624" y="1944"/>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19.8 </a:t>
                  </a:r>
                  <a:endParaRPr lang="en-US" sz="1000"/>
                </a:p>
                <a:p>
                  <a:pPr eaLnBrk="0" hangingPunct="0"/>
                  <a:endParaRPr lang="en-US"/>
                </a:p>
              </p:txBody>
            </p:sp>
            <p:sp>
              <p:nvSpPr>
                <p:cNvPr id="607349" name="Rectangle 117"/>
                <p:cNvSpPr>
                  <a:spLocks noChangeArrowheads="1"/>
                </p:cNvSpPr>
                <p:nvPr/>
              </p:nvSpPr>
              <p:spPr bwMode="auto">
                <a:xfrm>
                  <a:off x="1613" y="1933"/>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52" name="Group 120"/>
              <p:cNvGrpSpPr>
                <a:grpSpLocks/>
              </p:cNvGrpSpPr>
              <p:nvPr/>
            </p:nvGrpSpPr>
            <p:grpSpPr bwMode="auto">
              <a:xfrm>
                <a:off x="1993" y="1933"/>
                <a:ext cx="299" cy="346"/>
                <a:chOff x="1993" y="1933"/>
                <a:chExt cx="299" cy="346"/>
              </a:xfrm>
            </p:grpSpPr>
            <p:sp>
              <p:nvSpPr>
                <p:cNvPr id="607270" name="Rectangle 38"/>
                <p:cNvSpPr>
                  <a:spLocks noChangeArrowheads="1"/>
                </p:cNvSpPr>
                <p:nvPr/>
              </p:nvSpPr>
              <p:spPr bwMode="auto">
                <a:xfrm>
                  <a:off x="2004" y="194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 </a:t>
                  </a:r>
                  <a:endParaRPr lang="en-US" sz="1000"/>
                </a:p>
                <a:p>
                  <a:pPr eaLnBrk="0" hangingPunct="0"/>
                  <a:endParaRPr lang="en-US"/>
                </a:p>
              </p:txBody>
            </p:sp>
            <p:sp>
              <p:nvSpPr>
                <p:cNvPr id="607351" name="Rectangle 119"/>
                <p:cNvSpPr>
                  <a:spLocks noChangeArrowheads="1"/>
                </p:cNvSpPr>
                <p:nvPr/>
              </p:nvSpPr>
              <p:spPr bwMode="auto">
                <a:xfrm>
                  <a:off x="1993" y="193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54" name="Group 122"/>
              <p:cNvGrpSpPr>
                <a:grpSpLocks/>
              </p:cNvGrpSpPr>
              <p:nvPr/>
            </p:nvGrpSpPr>
            <p:grpSpPr bwMode="auto">
              <a:xfrm>
                <a:off x="2292" y="1933"/>
                <a:ext cx="377" cy="346"/>
                <a:chOff x="2292" y="1933"/>
                <a:chExt cx="377" cy="346"/>
              </a:xfrm>
            </p:grpSpPr>
            <p:sp>
              <p:nvSpPr>
                <p:cNvPr id="607271" name="Rectangle 39"/>
                <p:cNvSpPr>
                  <a:spLocks noChangeArrowheads="1"/>
                </p:cNvSpPr>
                <p:nvPr/>
              </p:nvSpPr>
              <p:spPr bwMode="auto">
                <a:xfrm>
                  <a:off x="2303" y="1944"/>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19.8 </a:t>
                  </a:r>
                  <a:endParaRPr lang="en-US" sz="1000"/>
                </a:p>
                <a:p>
                  <a:pPr eaLnBrk="0" hangingPunct="0"/>
                  <a:endParaRPr lang="en-US"/>
                </a:p>
              </p:txBody>
            </p:sp>
            <p:sp>
              <p:nvSpPr>
                <p:cNvPr id="607353" name="Rectangle 121"/>
                <p:cNvSpPr>
                  <a:spLocks noChangeArrowheads="1"/>
                </p:cNvSpPr>
                <p:nvPr/>
              </p:nvSpPr>
              <p:spPr bwMode="auto">
                <a:xfrm>
                  <a:off x="2292" y="1933"/>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56" name="Group 124"/>
              <p:cNvGrpSpPr>
                <a:grpSpLocks/>
              </p:cNvGrpSpPr>
              <p:nvPr/>
            </p:nvGrpSpPr>
            <p:grpSpPr bwMode="auto">
              <a:xfrm>
                <a:off x="2669" y="1933"/>
                <a:ext cx="807" cy="346"/>
                <a:chOff x="2669" y="1933"/>
                <a:chExt cx="807" cy="346"/>
              </a:xfrm>
            </p:grpSpPr>
            <p:sp>
              <p:nvSpPr>
                <p:cNvPr id="607272" name="Rectangle 40"/>
                <p:cNvSpPr>
                  <a:spLocks noChangeArrowheads="1"/>
                </p:cNvSpPr>
                <p:nvPr/>
              </p:nvSpPr>
              <p:spPr bwMode="auto">
                <a:xfrm>
                  <a:off x="2680" y="1944"/>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ns </a:t>
                  </a:r>
                  <a:endParaRPr lang="en-US" sz="1000"/>
                </a:p>
                <a:p>
                  <a:pPr eaLnBrk="0" hangingPunct="0"/>
                  <a:endParaRPr lang="en-US"/>
                </a:p>
              </p:txBody>
            </p:sp>
            <p:sp>
              <p:nvSpPr>
                <p:cNvPr id="607355" name="Rectangle 123"/>
                <p:cNvSpPr>
                  <a:spLocks noChangeArrowheads="1"/>
                </p:cNvSpPr>
                <p:nvPr/>
              </p:nvSpPr>
              <p:spPr bwMode="auto">
                <a:xfrm>
                  <a:off x="2669" y="1933"/>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58" name="Group 126"/>
              <p:cNvGrpSpPr>
                <a:grpSpLocks/>
              </p:cNvGrpSpPr>
              <p:nvPr/>
            </p:nvGrpSpPr>
            <p:grpSpPr bwMode="auto">
              <a:xfrm>
                <a:off x="0" y="2301"/>
                <a:ext cx="1314" cy="346"/>
                <a:chOff x="0" y="2301"/>
                <a:chExt cx="1314" cy="346"/>
              </a:xfrm>
            </p:grpSpPr>
            <p:sp>
              <p:nvSpPr>
                <p:cNvPr id="607273" name="Rectangle 41"/>
                <p:cNvSpPr>
                  <a:spLocks noChangeArrowheads="1"/>
                </p:cNvSpPr>
                <p:nvPr/>
              </p:nvSpPr>
              <p:spPr bwMode="auto">
                <a:xfrm>
                  <a:off x="11" y="2312"/>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Burglary Dwelling </a:t>
                  </a:r>
                  <a:endParaRPr lang="en-US" sz="1000"/>
                </a:p>
                <a:p>
                  <a:pPr eaLnBrk="0" hangingPunct="0"/>
                  <a:endParaRPr lang="en-US"/>
                </a:p>
              </p:txBody>
            </p:sp>
            <p:sp>
              <p:nvSpPr>
                <p:cNvPr id="607357" name="Rectangle 125"/>
                <p:cNvSpPr>
                  <a:spLocks noChangeArrowheads="1"/>
                </p:cNvSpPr>
                <p:nvPr/>
              </p:nvSpPr>
              <p:spPr bwMode="auto">
                <a:xfrm>
                  <a:off x="0" y="2301"/>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60" name="Group 128"/>
              <p:cNvGrpSpPr>
                <a:grpSpLocks/>
              </p:cNvGrpSpPr>
              <p:nvPr/>
            </p:nvGrpSpPr>
            <p:grpSpPr bwMode="auto">
              <a:xfrm>
                <a:off x="1314" y="2301"/>
                <a:ext cx="299" cy="346"/>
                <a:chOff x="1314" y="2301"/>
                <a:chExt cx="299" cy="346"/>
              </a:xfrm>
            </p:grpSpPr>
            <p:sp>
              <p:nvSpPr>
                <p:cNvPr id="607274" name="Rectangle 42"/>
                <p:cNvSpPr>
                  <a:spLocks noChangeArrowheads="1"/>
                </p:cNvSpPr>
                <p:nvPr/>
              </p:nvSpPr>
              <p:spPr bwMode="auto">
                <a:xfrm>
                  <a:off x="1325" y="2312"/>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5 </a:t>
                  </a:r>
                  <a:endParaRPr lang="en-US" sz="1000"/>
                </a:p>
                <a:p>
                  <a:pPr eaLnBrk="0" hangingPunct="0"/>
                  <a:endParaRPr lang="en-US"/>
                </a:p>
              </p:txBody>
            </p:sp>
            <p:sp>
              <p:nvSpPr>
                <p:cNvPr id="607359" name="Rectangle 127"/>
                <p:cNvSpPr>
                  <a:spLocks noChangeArrowheads="1"/>
                </p:cNvSpPr>
                <p:nvPr/>
              </p:nvSpPr>
              <p:spPr bwMode="auto">
                <a:xfrm>
                  <a:off x="1314" y="2301"/>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62" name="Group 130"/>
              <p:cNvGrpSpPr>
                <a:grpSpLocks/>
              </p:cNvGrpSpPr>
              <p:nvPr/>
            </p:nvGrpSpPr>
            <p:grpSpPr bwMode="auto">
              <a:xfrm>
                <a:off x="1613" y="2301"/>
                <a:ext cx="380" cy="346"/>
                <a:chOff x="1613" y="2301"/>
                <a:chExt cx="380" cy="346"/>
              </a:xfrm>
            </p:grpSpPr>
            <p:sp>
              <p:nvSpPr>
                <p:cNvPr id="607275" name="Rectangle 43"/>
                <p:cNvSpPr>
                  <a:spLocks noChangeArrowheads="1"/>
                </p:cNvSpPr>
                <p:nvPr/>
              </p:nvSpPr>
              <p:spPr bwMode="auto">
                <a:xfrm>
                  <a:off x="1624" y="2312"/>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14.1 </a:t>
                  </a:r>
                  <a:endParaRPr lang="en-US" sz="1000"/>
                </a:p>
                <a:p>
                  <a:pPr eaLnBrk="0" hangingPunct="0"/>
                  <a:endParaRPr lang="en-US"/>
                </a:p>
              </p:txBody>
            </p:sp>
            <p:sp>
              <p:nvSpPr>
                <p:cNvPr id="607361" name="Rectangle 129"/>
                <p:cNvSpPr>
                  <a:spLocks noChangeArrowheads="1"/>
                </p:cNvSpPr>
                <p:nvPr/>
              </p:nvSpPr>
              <p:spPr bwMode="auto">
                <a:xfrm>
                  <a:off x="1613" y="2301"/>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64" name="Group 132"/>
              <p:cNvGrpSpPr>
                <a:grpSpLocks/>
              </p:cNvGrpSpPr>
              <p:nvPr/>
            </p:nvGrpSpPr>
            <p:grpSpPr bwMode="auto">
              <a:xfrm>
                <a:off x="1993" y="2301"/>
                <a:ext cx="299" cy="346"/>
                <a:chOff x="1993" y="2301"/>
                <a:chExt cx="299" cy="346"/>
              </a:xfrm>
            </p:grpSpPr>
            <p:sp>
              <p:nvSpPr>
                <p:cNvPr id="607276" name="Rectangle 44"/>
                <p:cNvSpPr>
                  <a:spLocks noChangeArrowheads="1"/>
                </p:cNvSpPr>
                <p:nvPr/>
              </p:nvSpPr>
              <p:spPr bwMode="auto">
                <a:xfrm>
                  <a:off x="2004" y="2312"/>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 </a:t>
                  </a:r>
                  <a:endParaRPr lang="en-US" sz="1000"/>
                </a:p>
                <a:p>
                  <a:pPr eaLnBrk="0" hangingPunct="0"/>
                  <a:endParaRPr lang="en-US"/>
                </a:p>
              </p:txBody>
            </p:sp>
            <p:sp>
              <p:nvSpPr>
                <p:cNvPr id="607363" name="Rectangle 131"/>
                <p:cNvSpPr>
                  <a:spLocks noChangeArrowheads="1"/>
                </p:cNvSpPr>
                <p:nvPr/>
              </p:nvSpPr>
              <p:spPr bwMode="auto">
                <a:xfrm>
                  <a:off x="1993" y="2301"/>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66" name="Group 134"/>
              <p:cNvGrpSpPr>
                <a:grpSpLocks/>
              </p:cNvGrpSpPr>
              <p:nvPr/>
            </p:nvGrpSpPr>
            <p:grpSpPr bwMode="auto">
              <a:xfrm>
                <a:off x="2292" y="2301"/>
                <a:ext cx="377" cy="346"/>
                <a:chOff x="2292" y="2301"/>
                <a:chExt cx="377" cy="346"/>
              </a:xfrm>
            </p:grpSpPr>
            <p:sp>
              <p:nvSpPr>
                <p:cNvPr id="607277" name="Rectangle 45"/>
                <p:cNvSpPr>
                  <a:spLocks noChangeArrowheads="1"/>
                </p:cNvSpPr>
                <p:nvPr/>
              </p:nvSpPr>
              <p:spPr bwMode="auto">
                <a:xfrm>
                  <a:off x="2303" y="2312"/>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0.00 </a:t>
                  </a:r>
                  <a:endParaRPr lang="en-US" sz="1000"/>
                </a:p>
                <a:p>
                  <a:pPr eaLnBrk="0" hangingPunct="0"/>
                  <a:endParaRPr lang="en-US"/>
                </a:p>
              </p:txBody>
            </p:sp>
            <p:sp>
              <p:nvSpPr>
                <p:cNvPr id="607365" name="Rectangle 133"/>
                <p:cNvSpPr>
                  <a:spLocks noChangeArrowheads="1"/>
                </p:cNvSpPr>
                <p:nvPr/>
              </p:nvSpPr>
              <p:spPr bwMode="auto">
                <a:xfrm>
                  <a:off x="2292" y="2301"/>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68" name="Group 136"/>
              <p:cNvGrpSpPr>
                <a:grpSpLocks/>
              </p:cNvGrpSpPr>
              <p:nvPr/>
            </p:nvGrpSpPr>
            <p:grpSpPr bwMode="auto">
              <a:xfrm>
                <a:off x="2669" y="2301"/>
                <a:ext cx="807" cy="346"/>
                <a:chOff x="2669" y="2301"/>
                <a:chExt cx="807" cy="346"/>
              </a:xfrm>
            </p:grpSpPr>
            <p:sp>
              <p:nvSpPr>
                <p:cNvPr id="607278" name="Rectangle 46"/>
                <p:cNvSpPr>
                  <a:spLocks noChangeArrowheads="1"/>
                </p:cNvSpPr>
                <p:nvPr/>
              </p:nvSpPr>
              <p:spPr bwMode="auto">
                <a:xfrm>
                  <a:off x="2680" y="2312"/>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p&lt;0.05 </a:t>
                  </a:r>
                  <a:endParaRPr lang="en-US" sz="1000"/>
                </a:p>
                <a:p>
                  <a:pPr eaLnBrk="0" hangingPunct="0"/>
                  <a:endParaRPr lang="en-US"/>
                </a:p>
              </p:txBody>
            </p:sp>
            <p:sp>
              <p:nvSpPr>
                <p:cNvPr id="607367" name="Rectangle 135"/>
                <p:cNvSpPr>
                  <a:spLocks noChangeArrowheads="1"/>
                </p:cNvSpPr>
                <p:nvPr/>
              </p:nvSpPr>
              <p:spPr bwMode="auto">
                <a:xfrm>
                  <a:off x="2669" y="2301"/>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70" name="Group 138"/>
              <p:cNvGrpSpPr>
                <a:grpSpLocks/>
              </p:cNvGrpSpPr>
              <p:nvPr/>
            </p:nvGrpSpPr>
            <p:grpSpPr bwMode="auto">
              <a:xfrm>
                <a:off x="0" y="2669"/>
                <a:ext cx="1314" cy="346"/>
                <a:chOff x="0" y="2669"/>
                <a:chExt cx="1314" cy="346"/>
              </a:xfrm>
            </p:grpSpPr>
            <p:sp>
              <p:nvSpPr>
                <p:cNvPr id="607279" name="Rectangle 47"/>
                <p:cNvSpPr>
                  <a:spLocks noChangeArrowheads="1"/>
                </p:cNvSpPr>
                <p:nvPr/>
              </p:nvSpPr>
              <p:spPr bwMode="auto">
                <a:xfrm>
                  <a:off x="11" y="2680"/>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Theft from vehicle </a:t>
                  </a:r>
                  <a:endParaRPr lang="en-US" sz="1000"/>
                </a:p>
                <a:p>
                  <a:pPr eaLnBrk="0" hangingPunct="0"/>
                  <a:endParaRPr lang="en-US"/>
                </a:p>
              </p:txBody>
            </p:sp>
            <p:sp>
              <p:nvSpPr>
                <p:cNvPr id="607369" name="Rectangle 137"/>
                <p:cNvSpPr>
                  <a:spLocks noChangeArrowheads="1"/>
                </p:cNvSpPr>
                <p:nvPr/>
              </p:nvSpPr>
              <p:spPr bwMode="auto">
                <a:xfrm>
                  <a:off x="0" y="2669"/>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72" name="Group 140"/>
              <p:cNvGrpSpPr>
                <a:grpSpLocks/>
              </p:cNvGrpSpPr>
              <p:nvPr/>
            </p:nvGrpSpPr>
            <p:grpSpPr bwMode="auto">
              <a:xfrm>
                <a:off x="1314" y="2669"/>
                <a:ext cx="299" cy="346"/>
                <a:chOff x="1314" y="2669"/>
                <a:chExt cx="299" cy="346"/>
              </a:xfrm>
            </p:grpSpPr>
            <p:sp>
              <p:nvSpPr>
                <p:cNvPr id="607280" name="Rectangle 48"/>
                <p:cNvSpPr>
                  <a:spLocks noChangeArrowheads="1"/>
                </p:cNvSpPr>
                <p:nvPr/>
              </p:nvSpPr>
              <p:spPr bwMode="auto">
                <a:xfrm>
                  <a:off x="1325" y="268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7 </a:t>
                  </a:r>
                  <a:endParaRPr lang="en-US" sz="1000"/>
                </a:p>
                <a:p>
                  <a:pPr eaLnBrk="0" hangingPunct="0"/>
                  <a:endParaRPr lang="en-US"/>
                </a:p>
              </p:txBody>
            </p:sp>
            <p:sp>
              <p:nvSpPr>
                <p:cNvPr id="607371" name="Rectangle 139"/>
                <p:cNvSpPr>
                  <a:spLocks noChangeArrowheads="1"/>
                </p:cNvSpPr>
                <p:nvPr/>
              </p:nvSpPr>
              <p:spPr bwMode="auto">
                <a:xfrm>
                  <a:off x="1314" y="266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74" name="Group 142"/>
              <p:cNvGrpSpPr>
                <a:grpSpLocks/>
              </p:cNvGrpSpPr>
              <p:nvPr/>
            </p:nvGrpSpPr>
            <p:grpSpPr bwMode="auto">
              <a:xfrm>
                <a:off x="1613" y="2669"/>
                <a:ext cx="380" cy="346"/>
                <a:chOff x="1613" y="2669"/>
                <a:chExt cx="380" cy="346"/>
              </a:xfrm>
            </p:grpSpPr>
            <p:sp>
              <p:nvSpPr>
                <p:cNvPr id="607281" name="Rectangle 49"/>
                <p:cNvSpPr>
                  <a:spLocks noChangeArrowheads="1"/>
                </p:cNvSpPr>
                <p:nvPr/>
              </p:nvSpPr>
              <p:spPr bwMode="auto">
                <a:xfrm>
                  <a:off x="1624" y="2680"/>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19.8 </a:t>
                  </a:r>
                  <a:endParaRPr lang="en-US" sz="1000"/>
                </a:p>
                <a:p>
                  <a:pPr eaLnBrk="0" hangingPunct="0"/>
                  <a:endParaRPr lang="en-US"/>
                </a:p>
              </p:txBody>
            </p:sp>
            <p:sp>
              <p:nvSpPr>
                <p:cNvPr id="607373" name="Rectangle 141"/>
                <p:cNvSpPr>
                  <a:spLocks noChangeArrowheads="1"/>
                </p:cNvSpPr>
                <p:nvPr/>
              </p:nvSpPr>
              <p:spPr bwMode="auto">
                <a:xfrm>
                  <a:off x="1613" y="2669"/>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76" name="Group 144"/>
              <p:cNvGrpSpPr>
                <a:grpSpLocks/>
              </p:cNvGrpSpPr>
              <p:nvPr/>
            </p:nvGrpSpPr>
            <p:grpSpPr bwMode="auto">
              <a:xfrm>
                <a:off x="1993" y="2669"/>
                <a:ext cx="299" cy="346"/>
                <a:chOff x="1993" y="2669"/>
                <a:chExt cx="299" cy="346"/>
              </a:xfrm>
            </p:grpSpPr>
            <p:sp>
              <p:nvSpPr>
                <p:cNvPr id="607282" name="Rectangle 50"/>
                <p:cNvSpPr>
                  <a:spLocks noChangeArrowheads="1"/>
                </p:cNvSpPr>
                <p:nvPr/>
              </p:nvSpPr>
              <p:spPr bwMode="auto">
                <a:xfrm>
                  <a:off x="2004" y="268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 </a:t>
                  </a:r>
                  <a:endParaRPr lang="en-US" sz="1000"/>
                </a:p>
                <a:p>
                  <a:pPr eaLnBrk="0" hangingPunct="0"/>
                  <a:endParaRPr lang="en-US"/>
                </a:p>
              </p:txBody>
            </p:sp>
            <p:sp>
              <p:nvSpPr>
                <p:cNvPr id="607375" name="Rectangle 143"/>
                <p:cNvSpPr>
                  <a:spLocks noChangeArrowheads="1"/>
                </p:cNvSpPr>
                <p:nvPr/>
              </p:nvSpPr>
              <p:spPr bwMode="auto">
                <a:xfrm>
                  <a:off x="1993" y="266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78" name="Group 146"/>
              <p:cNvGrpSpPr>
                <a:grpSpLocks/>
              </p:cNvGrpSpPr>
              <p:nvPr/>
            </p:nvGrpSpPr>
            <p:grpSpPr bwMode="auto">
              <a:xfrm>
                <a:off x="2292" y="2669"/>
                <a:ext cx="377" cy="346"/>
                <a:chOff x="2292" y="2669"/>
                <a:chExt cx="377" cy="346"/>
              </a:xfrm>
            </p:grpSpPr>
            <p:sp>
              <p:nvSpPr>
                <p:cNvPr id="607283" name="Rectangle 51"/>
                <p:cNvSpPr>
                  <a:spLocks noChangeArrowheads="1"/>
                </p:cNvSpPr>
                <p:nvPr/>
              </p:nvSpPr>
              <p:spPr bwMode="auto">
                <a:xfrm>
                  <a:off x="2303" y="2680"/>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0.00 </a:t>
                  </a:r>
                  <a:endParaRPr lang="en-US" sz="1000"/>
                </a:p>
                <a:p>
                  <a:pPr eaLnBrk="0" hangingPunct="0"/>
                  <a:endParaRPr lang="en-US"/>
                </a:p>
              </p:txBody>
            </p:sp>
            <p:sp>
              <p:nvSpPr>
                <p:cNvPr id="607377" name="Rectangle 145"/>
                <p:cNvSpPr>
                  <a:spLocks noChangeArrowheads="1"/>
                </p:cNvSpPr>
                <p:nvPr/>
              </p:nvSpPr>
              <p:spPr bwMode="auto">
                <a:xfrm>
                  <a:off x="2292" y="2669"/>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80" name="Group 148"/>
              <p:cNvGrpSpPr>
                <a:grpSpLocks/>
              </p:cNvGrpSpPr>
              <p:nvPr/>
            </p:nvGrpSpPr>
            <p:grpSpPr bwMode="auto">
              <a:xfrm>
                <a:off x="2669" y="2669"/>
                <a:ext cx="807" cy="346"/>
                <a:chOff x="2669" y="2669"/>
                <a:chExt cx="807" cy="346"/>
              </a:xfrm>
            </p:grpSpPr>
            <p:sp>
              <p:nvSpPr>
                <p:cNvPr id="607284" name="Rectangle 52"/>
                <p:cNvSpPr>
                  <a:spLocks noChangeArrowheads="1"/>
                </p:cNvSpPr>
                <p:nvPr/>
              </p:nvSpPr>
              <p:spPr bwMode="auto">
                <a:xfrm>
                  <a:off x="2680" y="2680"/>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p&lt;0.05 </a:t>
                  </a:r>
                  <a:endParaRPr lang="en-US" sz="1000"/>
                </a:p>
                <a:p>
                  <a:pPr eaLnBrk="0" hangingPunct="0"/>
                  <a:endParaRPr lang="en-US"/>
                </a:p>
              </p:txBody>
            </p:sp>
            <p:sp>
              <p:nvSpPr>
                <p:cNvPr id="607379" name="Rectangle 147"/>
                <p:cNvSpPr>
                  <a:spLocks noChangeArrowheads="1"/>
                </p:cNvSpPr>
                <p:nvPr/>
              </p:nvSpPr>
              <p:spPr bwMode="auto">
                <a:xfrm>
                  <a:off x="2669" y="2669"/>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82" name="Group 150"/>
              <p:cNvGrpSpPr>
                <a:grpSpLocks/>
              </p:cNvGrpSpPr>
              <p:nvPr/>
            </p:nvGrpSpPr>
            <p:grpSpPr bwMode="auto">
              <a:xfrm>
                <a:off x="0" y="3037"/>
                <a:ext cx="1314" cy="346"/>
                <a:chOff x="0" y="3037"/>
                <a:chExt cx="1314" cy="346"/>
              </a:xfrm>
            </p:grpSpPr>
            <p:sp>
              <p:nvSpPr>
                <p:cNvPr id="607285" name="Rectangle 53"/>
                <p:cNvSpPr>
                  <a:spLocks noChangeArrowheads="1"/>
                </p:cNvSpPr>
                <p:nvPr/>
              </p:nvSpPr>
              <p:spPr bwMode="auto">
                <a:xfrm>
                  <a:off x="11" y="3048"/>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Theft of vehicle + twoc </a:t>
                  </a:r>
                  <a:endParaRPr lang="en-US" sz="1000"/>
                </a:p>
                <a:p>
                  <a:pPr eaLnBrk="0" hangingPunct="0"/>
                  <a:endParaRPr lang="en-US"/>
                </a:p>
              </p:txBody>
            </p:sp>
            <p:sp>
              <p:nvSpPr>
                <p:cNvPr id="607381" name="Rectangle 149"/>
                <p:cNvSpPr>
                  <a:spLocks noChangeArrowheads="1"/>
                </p:cNvSpPr>
                <p:nvPr/>
              </p:nvSpPr>
              <p:spPr bwMode="auto">
                <a:xfrm>
                  <a:off x="0" y="3037"/>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84" name="Group 152"/>
              <p:cNvGrpSpPr>
                <a:grpSpLocks/>
              </p:cNvGrpSpPr>
              <p:nvPr/>
            </p:nvGrpSpPr>
            <p:grpSpPr bwMode="auto">
              <a:xfrm>
                <a:off x="1314" y="3037"/>
                <a:ext cx="299" cy="346"/>
                <a:chOff x="1314" y="3037"/>
                <a:chExt cx="299" cy="346"/>
              </a:xfrm>
            </p:grpSpPr>
            <p:sp>
              <p:nvSpPr>
                <p:cNvPr id="607286" name="Rectangle 54"/>
                <p:cNvSpPr>
                  <a:spLocks noChangeArrowheads="1"/>
                </p:cNvSpPr>
                <p:nvPr/>
              </p:nvSpPr>
              <p:spPr bwMode="auto">
                <a:xfrm>
                  <a:off x="1325" y="304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3 </a:t>
                  </a:r>
                  <a:endParaRPr lang="en-US" sz="1000"/>
                </a:p>
                <a:p>
                  <a:pPr eaLnBrk="0" hangingPunct="0"/>
                  <a:endParaRPr lang="en-US"/>
                </a:p>
              </p:txBody>
            </p:sp>
            <p:sp>
              <p:nvSpPr>
                <p:cNvPr id="607383" name="Rectangle 151"/>
                <p:cNvSpPr>
                  <a:spLocks noChangeArrowheads="1"/>
                </p:cNvSpPr>
                <p:nvPr/>
              </p:nvSpPr>
              <p:spPr bwMode="auto">
                <a:xfrm>
                  <a:off x="1314" y="303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86" name="Group 154"/>
              <p:cNvGrpSpPr>
                <a:grpSpLocks/>
              </p:cNvGrpSpPr>
              <p:nvPr/>
            </p:nvGrpSpPr>
            <p:grpSpPr bwMode="auto">
              <a:xfrm>
                <a:off x="1613" y="3037"/>
                <a:ext cx="380" cy="346"/>
                <a:chOff x="1613" y="3037"/>
                <a:chExt cx="380" cy="346"/>
              </a:xfrm>
            </p:grpSpPr>
            <p:sp>
              <p:nvSpPr>
                <p:cNvPr id="607287" name="Rectangle 55"/>
                <p:cNvSpPr>
                  <a:spLocks noChangeArrowheads="1"/>
                </p:cNvSpPr>
                <p:nvPr/>
              </p:nvSpPr>
              <p:spPr bwMode="auto">
                <a:xfrm>
                  <a:off x="1624" y="3048"/>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8.5 </a:t>
                  </a:r>
                  <a:endParaRPr lang="en-US" sz="1000"/>
                </a:p>
                <a:p>
                  <a:pPr eaLnBrk="0" hangingPunct="0"/>
                  <a:endParaRPr lang="en-US"/>
                </a:p>
              </p:txBody>
            </p:sp>
            <p:sp>
              <p:nvSpPr>
                <p:cNvPr id="607385" name="Rectangle 153"/>
                <p:cNvSpPr>
                  <a:spLocks noChangeArrowheads="1"/>
                </p:cNvSpPr>
                <p:nvPr/>
              </p:nvSpPr>
              <p:spPr bwMode="auto">
                <a:xfrm>
                  <a:off x="1613" y="3037"/>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88" name="Group 156"/>
              <p:cNvGrpSpPr>
                <a:grpSpLocks/>
              </p:cNvGrpSpPr>
              <p:nvPr/>
            </p:nvGrpSpPr>
            <p:grpSpPr bwMode="auto">
              <a:xfrm>
                <a:off x="1993" y="3037"/>
                <a:ext cx="299" cy="346"/>
                <a:chOff x="1993" y="3037"/>
                <a:chExt cx="299" cy="346"/>
              </a:xfrm>
            </p:grpSpPr>
            <p:sp>
              <p:nvSpPr>
                <p:cNvPr id="607288" name="Rectangle 56"/>
                <p:cNvSpPr>
                  <a:spLocks noChangeArrowheads="1"/>
                </p:cNvSpPr>
                <p:nvPr/>
              </p:nvSpPr>
              <p:spPr bwMode="auto">
                <a:xfrm>
                  <a:off x="2004" y="304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 </a:t>
                  </a:r>
                  <a:endParaRPr lang="en-US" sz="1000"/>
                </a:p>
                <a:p>
                  <a:pPr eaLnBrk="0" hangingPunct="0"/>
                  <a:endParaRPr lang="en-US"/>
                </a:p>
              </p:txBody>
            </p:sp>
            <p:sp>
              <p:nvSpPr>
                <p:cNvPr id="607387" name="Rectangle 155"/>
                <p:cNvSpPr>
                  <a:spLocks noChangeArrowheads="1"/>
                </p:cNvSpPr>
                <p:nvPr/>
              </p:nvSpPr>
              <p:spPr bwMode="auto">
                <a:xfrm>
                  <a:off x="1993" y="303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90" name="Group 158"/>
              <p:cNvGrpSpPr>
                <a:grpSpLocks/>
              </p:cNvGrpSpPr>
              <p:nvPr/>
            </p:nvGrpSpPr>
            <p:grpSpPr bwMode="auto">
              <a:xfrm>
                <a:off x="2292" y="3037"/>
                <a:ext cx="377" cy="346"/>
                <a:chOff x="2292" y="3037"/>
                <a:chExt cx="377" cy="346"/>
              </a:xfrm>
            </p:grpSpPr>
            <p:sp>
              <p:nvSpPr>
                <p:cNvPr id="607289" name="Rectangle 57"/>
                <p:cNvSpPr>
                  <a:spLocks noChangeArrowheads="1"/>
                </p:cNvSpPr>
                <p:nvPr/>
              </p:nvSpPr>
              <p:spPr bwMode="auto">
                <a:xfrm>
                  <a:off x="2303" y="3048"/>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0.00 </a:t>
                  </a:r>
                  <a:endParaRPr lang="en-US" sz="1000"/>
                </a:p>
                <a:p>
                  <a:pPr eaLnBrk="0" hangingPunct="0"/>
                  <a:endParaRPr lang="en-US"/>
                </a:p>
              </p:txBody>
            </p:sp>
            <p:sp>
              <p:nvSpPr>
                <p:cNvPr id="607389" name="Rectangle 157"/>
                <p:cNvSpPr>
                  <a:spLocks noChangeArrowheads="1"/>
                </p:cNvSpPr>
                <p:nvPr/>
              </p:nvSpPr>
              <p:spPr bwMode="auto">
                <a:xfrm>
                  <a:off x="2292" y="3037"/>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92" name="Group 160"/>
              <p:cNvGrpSpPr>
                <a:grpSpLocks/>
              </p:cNvGrpSpPr>
              <p:nvPr/>
            </p:nvGrpSpPr>
            <p:grpSpPr bwMode="auto">
              <a:xfrm>
                <a:off x="2669" y="3037"/>
                <a:ext cx="807" cy="346"/>
                <a:chOff x="2669" y="3037"/>
                <a:chExt cx="807" cy="346"/>
              </a:xfrm>
            </p:grpSpPr>
            <p:sp>
              <p:nvSpPr>
                <p:cNvPr id="607290" name="Rectangle 58"/>
                <p:cNvSpPr>
                  <a:spLocks noChangeArrowheads="1"/>
                </p:cNvSpPr>
                <p:nvPr/>
              </p:nvSpPr>
              <p:spPr bwMode="auto">
                <a:xfrm>
                  <a:off x="2680" y="3048"/>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ns </a:t>
                  </a:r>
                  <a:endParaRPr lang="en-US" sz="1000"/>
                </a:p>
                <a:p>
                  <a:pPr eaLnBrk="0" hangingPunct="0"/>
                  <a:endParaRPr lang="en-US"/>
                </a:p>
              </p:txBody>
            </p:sp>
            <p:sp>
              <p:nvSpPr>
                <p:cNvPr id="607391" name="Rectangle 159"/>
                <p:cNvSpPr>
                  <a:spLocks noChangeArrowheads="1"/>
                </p:cNvSpPr>
                <p:nvPr/>
              </p:nvSpPr>
              <p:spPr bwMode="auto">
                <a:xfrm>
                  <a:off x="2669" y="3037"/>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94" name="Group 162"/>
              <p:cNvGrpSpPr>
                <a:grpSpLocks/>
              </p:cNvGrpSpPr>
              <p:nvPr/>
            </p:nvGrpSpPr>
            <p:grpSpPr bwMode="auto">
              <a:xfrm>
                <a:off x="0" y="3405"/>
                <a:ext cx="1314" cy="346"/>
                <a:chOff x="0" y="3405"/>
                <a:chExt cx="1314" cy="346"/>
              </a:xfrm>
            </p:grpSpPr>
            <p:sp>
              <p:nvSpPr>
                <p:cNvPr id="607291" name="Rectangle 59"/>
                <p:cNvSpPr>
                  <a:spLocks noChangeArrowheads="1"/>
                </p:cNvSpPr>
                <p:nvPr/>
              </p:nvSpPr>
              <p:spPr bwMode="auto">
                <a:xfrm>
                  <a:off x="11" y="3416"/>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Other </a:t>
                  </a:r>
                  <a:endParaRPr lang="en-US" sz="1000"/>
                </a:p>
                <a:p>
                  <a:pPr eaLnBrk="0" hangingPunct="0"/>
                  <a:endParaRPr lang="en-US"/>
                </a:p>
              </p:txBody>
            </p:sp>
            <p:sp>
              <p:nvSpPr>
                <p:cNvPr id="607393" name="Rectangle 161"/>
                <p:cNvSpPr>
                  <a:spLocks noChangeArrowheads="1"/>
                </p:cNvSpPr>
                <p:nvPr/>
              </p:nvSpPr>
              <p:spPr bwMode="auto">
                <a:xfrm>
                  <a:off x="0" y="3405"/>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96" name="Group 164"/>
              <p:cNvGrpSpPr>
                <a:grpSpLocks/>
              </p:cNvGrpSpPr>
              <p:nvPr/>
            </p:nvGrpSpPr>
            <p:grpSpPr bwMode="auto">
              <a:xfrm>
                <a:off x="1314" y="3405"/>
                <a:ext cx="299" cy="346"/>
                <a:chOff x="1314" y="3405"/>
                <a:chExt cx="299" cy="346"/>
              </a:xfrm>
            </p:grpSpPr>
            <p:sp>
              <p:nvSpPr>
                <p:cNvPr id="607292" name="Rectangle 60"/>
                <p:cNvSpPr>
                  <a:spLocks noChangeArrowheads="1"/>
                </p:cNvSpPr>
                <p:nvPr/>
              </p:nvSpPr>
              <p:spPr bwMode="auto">
                <a:xfrm>
                  <a:off x="1325" y="341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35 </a:t>
                  </a:r>
                  <a:endParaRPr lang="en-US" sz="1000"/>
                </a:p>
                <a:p>
                  <a:pPr eaLnBrk="0" hangingPunct="0"/>
                  <a:endParaRPr lang="en-US"/>
                </a:p>
              </p:txBody>
            </p:sp>
            <p:sp>
              <p:nvSpPr>
                <p:cNvPr id="607395" name="Rectangle 163"/>
                <p:cNvSpPr>
                  <a:spLocks noChangeArrowheads="1"/>
                </p:cNvSpPr>
                <p:nvPr/>
              </p:nvSpPr>
              <p:spPr bwMode="auto">
                <a:xfrm>
                  <a:off x="1314" y="340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398" name="Group 166"/>
              <p:cNvGrpSpPr>
                <a:grpSpLocks/>
              </p:cNvGrpSpPr>
              <p:nvPr/>
            </p:nvGrpSpPr>
            <p:grpSpPr bwMode="auto">
              <a:xfrm>
                <a:off x="1613" y="3405"/>
                <a:ext cx="380" cy="346"/>
                <a:chOff x="1613" y="3405"/>
                <a:chExt cx="380" cy="346"/>
              </a:xfrm>
            </p:grpSpPr>
            <p:sp>
              <p:nvSpPr>
                <p:cNvPr id="607293" name="Rectangle 61"/>
                <p:cNvSpPr>
                  <a:spLocks noChangeArrowheads="1"/>
                </p:cNvSpPr>
                <p:nvPr/>
              </p:nvSpPr>
              <p:spPr bwMode="auto">
                <a:xfrm>
                  <a:off x="1624" y="3416"/>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93.2 </a:t>
                  </a:r>
                  <a:endParaRPr lang="en-US" sz="1000"/>
                </a:p>
                <a:p>
                  <a:pPr eaLnBrk="0" hangingPunct="0"/>
                  <a:endParaRPr lang="en-US"/>
                </a:p>
              </p:txBody>
            </p:sp>
            <p:sp>
              <p:nvSpPr>
                <p:cNvPr id="607397" name="Rectangle 165"/>
                <p:cNvSpPr>
                  <a:spLocks noChangeArrowheads="1"/>
                </p:cNvSpPr>
                <p:nvPr/>
              </p:nvSpPr>
              <p:spPr bwMode="auto">
                <a:xfrm>
                  <a:off x="1613" y="3405"/>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00" name="Group 168"/>
              <p:cNvGrpSpPr>
                <a:grpSpLocks/>
              </p:cNvGrpSpPr>
              <p:nvPr/>
            </p:nvGrpSpPr>
            <p:grpSpPr bwMode="auto">
              <a:xfrm>
                <a:off x="1993" y="3405"/>
                <a:ext cx="299" cy="346"/>
                <a:chOff x="1993" y="3405"/>
                <a:chExt cx="299" cy="346"/>
              </a:xfrm>
            </p:grpSpPr>
            <p:sp>
              <p:nvSpPr>
                <p:cNvPr id="607294" name="Rectangle 62"/>
                <p:cNvSpPr>
                  <a:spLocks noChangeArrowheads="1"/>
                </p:cNvSpPr>
                <p:nvPr/>
              </p:nvSpPr>
              <p:spPr bwMode="auto">
                <a:xfrm>
                  <a:off x="2004" y="341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6 </a:t>
                  </a:r>
                  <a:endParaRPr lang="en-US" sz="1000"/>
                </a:p>
                <a:p>
                  <a:pPr eaLnBrk="0" hangingPunct="0"/>
                  <a:endParaRPr lang="en-US"/>
                </a:p>
              </p:txBody>
            </p:sp>
            <p:sp>
              <p:nvSpPr>
                <p:cNvPr id="607399" name="Rectangle 167"/>
                <p:cNvSpPr>
                  <a:spLocks noChangeArrowheads="1"/>
                </p:cNvSpPr>
                <p:nvPr/>
              </p:nvSpPr>
              <p:spPr bwMode="auto">
                <a:xfrm>
                  <a:off x="1993" y="340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02" name="Group 170"/>
              <p:cNvGrpSpPr>
                <a:grpSpLocks/>
              </p:cNvGrpSpPr>
              <p:nvPr/>
            </p:nvGrpSpPr>
            <p:grpSpPr bwMode="auto">
              <a:xfrm>
                <a:off x="2292" y="3405"/>
                <a:ext cx="377" cy="346"/>
                <a:chOff x="2292" y="3405"/>
                <a:chExt cx="377" cy="346"/>
              </a:xfrm>
            </p:grpSpPr>
            <p:sp>
              <p:nvSpPr>
                <p:cNvPr id="607295" name="Rectangle 63"/>
                <p:cNvSpPr>
                  <a:spLocks noChangeArrowheads="1"/>
                </p:cNvSpPr>
                <p:nvPr/>
              </p:nvSpPr>
              <p:spPr bwMode="auto">
                <a:xfrm>
                  <a:off x="2303" y="3416"/>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59.4 </a:t>
                  </a:r>
                  <a:endParaRPr lang="en-US" sz="1000"/>
                </a:p>
                <a:p>
                  <a:pPr eaLnBrk="0" hangingPunct="0"/>
                  <a:endParaRPr lang="en-US"/>
                </a:p>
              </p:txBody>
            </p:sp>
            <p:sp>
              <p:nvSpPr>
                <p:cNvPr id="607401" name="Rectangle 169"/>
                <p:cNvSpPr>
                  <a:spLocks noChangeArrowheads="1"/>
                </p:cNvSpPr>
                <p:nvPr/>
              </p:nvSpPr>
              <p:spPr bwMode="auto">
                <a:xfrm>
                  <a:off x="2292" y="3405"/>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04" name="Group 172"/>
              <p:cNvGrpSpPr>
                <a:grpSpLocks/>
              </p:cNvGrpSpPr>
              <p:nvPr/>
            </p:nvGrpSpPr>
            <p:grpSpPr bwMode="auto">
              <a:xfrm>
                <a:off x="2669" y="3405"/>
                <a:ext cx="807" cy="346"/>
                <a:chOff x="2669" y="3405"/>
                <a:chExt cx="807" cy="346"/>
              </a:xfrm>
            </p:grpSpPr>
            <p:sp>
              <p:nvSpPr>
                <p:cNvPr id="607296" name="Rectangle 64"/>
                <p:cNvSpPr>
                  <a:spLocks noChangeArrowheads="1"/>
                </p:cNvSpPr>
                <p:nvPr/>
              </p:nvSpPr>
              <p:spPr bwMode="auto">
                <a:xfrm>
                  <a:off x="2680" y="3416"/>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 </a:t>
                  </a:r>
                  <a:endParaRPr lang="en-US" sz="1000"/>
                </a:p>
                <a:p>
                  <a:pPr eaLnBrk="0" hangingPunct="0"/>
                  <a:endParaRPr lang="en-US"/>
                </a:p>
              </p:txBody>
            </p:sp>
            <p:sp>
              <p:nvSpPr>
                <p:cNvPr id="607403" name="Rectangle 171"/>
                <p:cNvSpPr>
                  <a:spLocks noChangeArrowheads="1"/>
                </p:cNvSpPr>
                <p:nvPr/>
              </p:nvSpPr>
              <p:spPr bwMode="auto">
                <a:xfrm>
                  <a:off x="2669" y="3405"/>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06" name="Group 174"/>
              <p:cNvGrpSpPr>
                <a:grpSpLocks/>
              </p:cNvGrpSpPr>
              <p:nvPr/>
            </p:nvGrpSpPr>
            <p:grpSpPr bwMode="auto">
              <a:xfrm>
                <a:off x="0" y="3773"/>
                <a:ext cx="1314" cy="346"/>
                <a:chOff x="0" y="3773"/>
                <a:chExt cx="1314" cy="346"/>
              </a:xfrm>
            </p:grpSpPr>
            <p:sp>
              <p:nvSpPr>
                <p:cNvPr id="607297" name="Rectangle 65"/>
                <p:cNvSpPr>
                  <a:spLocks noChangeArrowheads="1"/>
                </p:cNvSpPr>
                <p:nvPr/>
              </p:nvSpPr>
              <p:spPr bwMode="auto">
                <a:xfrm>
                  <a:off x="11" y="3784"/>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Total </a:t>
                  </a:r>
                  <a:endParaRPr lang="en-US" sz="1000"/>
                </a:p>
                <a:p>
                  <a:pPr eaLnBrk="0" hangingPunct="0"/>
                  <a:endParaRPr lang="en-US"/>
                </a:p>
              </p:txBody>
            </p:sp>
            <p:sp>
              <p:nvSpPr>
                <p:cNvPr id="607405" name="Rectangle 173"/>
                <p:cNvSpPr>
                  <a:spLocks noChangeArrowheads="1"/>
                </p:cNvSpPr>
                <p:nvPr/>
              </p:nvSpPr>
              <p:spPr bwMode="auto">
                <a:xfrm>
                  <a:off x="0" y="3773"/>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08" name="Group 176"/>
              <p:cNvGrpSpPr>
                <a:grpSpLocks/>
              </p:cNvGrpSpPr>
              <p:nvPr/>
            </p:nvGrpSpPr>
            <p:grpSpPr bwMode="auto">
              <a:xfrm>
                <a:off x="1314" y="3773"/>
                <a:ext cx="299" cy="346"/>
                <a:chOff x="1314" y="3773"/>
                <a:chExt cx="299" cy="346"/>
              </a:xfrm>
            </p:grpSpPr>
            <p:sp>
              <p:nvSpPr>
                <p:cNvPr id="607298" name="Rectangle 66"/>
                <p:cNvSpPr>
                  <a:spLocks noChangeArrowheads="1"/>
                </p:cNvSpPr>
                <p:nvPr/>
              </p:nvSpPr>
              <p:spPr bwMode="auto">
                <a:xfrm>
                  <a:off x="1325" y="378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93 </a:t>
                  </a:r>
                  <a:endParaRPr lang="en-US" sz="1000"/>
                </a:p>
                <a:p>
                  <a:pPr eaLnBrk="0" hangingPunct="0"/>
                  <a:endParaRPr lang="en-US"/>
                </a:p>
              </p:txBody>
            </p:sp>
            <p:sp>
              <p:nvSpPr>
                <p:cNvPr id="607407" name="Rectangle 175"/>
                <p:cNvSpPr>
                  <a:spLocks noChangeArrowheads="1"/>
                </p:cNvSpPr>
                <p:nvPr/>
              </p:nvSpPr>
              <p:spPr bwMode="auto">
                <a:xfrm>
                  <a:off x="1314" y="377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10" name="Group 178"/>
              <p:cNvGrpSpPr>
                <a:grpSpLocks/>
              </p:cNvGrpSpPr>
              <p:nvPr/>
            </p:nvGrpSpPr>
            <p:grpSpPr bwMode="auto">
              <a:xfrm>
                <a:off x="1613" y="3773"/>
                <a:ext cx="380" cy="346"/>
                <a:chOff x="1613" y="3773"/>
                <a:chExt cx="380" cy="346"/>
              </a:xfrm>
            </p:grpSpPr>
            <p:sp>
              <p:nvSpPr>
                <p:cNvPr id="607299" name="Rectangle 67"/>
                <p:cNvSpPr>
                  <a:spLocks noChangeArrowheads="1"/>
                </p:cNvSpPr>
                <p:nvPr/>
              </p:nvSpPr>
              <p:spPr bwMode="auto">
                <a:xfrm>
                  <a:off x="1624" y="3784"/>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262.7 </a:t>
                  </a:r>
                  <a:endParaRPr lang="en-US" sz="1000"/>
                </a:p>
                <a:p>
                  <a:pPr eaLnBrk="0" hangingPunct="0"/>
                  <a:endParaRPr lang="en-US"/>
                </a:p>
              </p:txBody>
            </p:sp>
            <p:sp>
              <p:nvSpPr>
                <p:cNvPr id="607409" name="Rectangle 177"/>
                <p:cNvSpPr>
                  <a:spLocks noChangeArrowheads="1"/>
                </p:cNvSpPr>
                <p:nvPr/>
              </p:nvSpPr>
              <p:spPr bwMode="auto">
                <a:xfrm>
                  <a:off x="1613" y="3773"/>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12" name="Group 180"/>
              <p:cNvGrpSpPr>
                <a:grpSpLocks/>
              </p:cNvGrpSpPr>
              <p:nvPr/>
            </p:nvGrpSpPr>
            <p:grpSpPr bwMode="auto">
              <a:xfrm>
                <a:off x="1993" y="3773"/>
                <a:ext cx="299" cy="346"/>
                <a:chOff x="1993" y="3773"/>
                <a:chExt cx="299" cy="346"/>
              </a:xfrm>
            </p:grpSpPr>
            <p:sp>
              <p:nvSpPr>
                <p:cNvPr id="607300" name="Rectangle 68"/>
                <p:cNvSpPr>
                  <a:spLocks noChangeArrowheads="1"/>
                </p:cNvSpPr>
                <p:nvPr/>
              </p:nvSpPr>
              <p:spPr bwMode="auto">
                <a:xfrm>
                  <a:off x="2004" y="378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12 </a:t>
                  </a:r>
                  <a:endParaRPr lang="en-US" sz="1000"/>
                </a:p>
                <a:p>
                  <a:pPr eaLnBrk="0" hangingPunct="0"/>
                  <a:endParaRPr lang="en-US"/>
                </a:p>
              </p:txBody>
            </p:sp>
            <p:sp>
              <p:nvSpPr>
                <p:cNvPr id="607411" name="Rectangle 179"/>
                <p:cNvSpPr>
                  <a:spLocks noChangeArrowheads="1"/>
                </p:cNvSpPr>
                <p:nvPr/>
              </p:nvSpPr>
              <p:spPr bwMode="auto">
                <a:xfrm>
                  <a:off x="1993" y="377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14" name="Group 182"/>
              <p:cNvGrpSpPr>
                <a:grpSpLocks/>
              </p:cNvGrpSpPr>
              <p:nvPr/>
            </p:nvGrpSpPr>
            <p:grpSpPr bwMode="auto">
              <a:xfrm>
                <a:off x="2292" y="3773"/>
                <a:ext cx="377" cy="346"/>
                <a:chOff x="2292" y="3773"/>
                <a:chExt cx="377" cy="346"/>
              </a:xfrm>
            </p:grpSpPr>
            <p:sp>
              <p:nvSpPr>
                <p:cNvPr id="607301" name="Rectangle 69"/>
                <p:cNvSpPr>
                  <a:spLocks noChangeArrowheads="1"/>
                </p:cNvSpPr>
                <p:nvPr/>
              </p:nvSpPr>
              <p:spPr bwMode="auto">
                <a:xfrm>
                  <a:off x="2303" y="3784"/>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118.8 </a:t>
                  </a:r>
                  <a:endParaRPr lang="en-US" sz="1000"/>
                </a:p>
                <a:p>
                  <a:pPr eaLnBrk="0" hangingPunct="0"/>
                  <a:endParaRPr lang="en-US"/>
                </a:p>
              </p:txBody>
            </p:sp>
            <p:sp>
              <p:nvSpPr>
                <p:cNvPr id="607413" name="Rectangle 181"/>
                <p:cNvSpPr>
                  <a:spLocks noChangeArrowheads="1"/>
                </p:cNvSpPr>
                <p:nvPr/>
              </p:nvSpPr>
              <p:spPr bwMode="auto">
                <a:xfrm>
                  <a:off x="2292" y="3773"/>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07416" name="Group 184"/>
              <p:cNvGrpSpPr>
                <a:grpSpLocks/>
              </p:cNvGrpSpPr>
              <p:nvPr/>
            </p:nvGrpSpPr>
            <p:grpSpPr bwMode="auto">
              <a:xfrm>
                <a:off x="2669" y="3773"/>
                <a:ext cx="807" cy="346"/>
                <a:chOff x="2669" y="3773"/>
                <a:chExt cx="807" cy="346"/>
              </a:xfrm>
            </p:grpSpPr>
            <p:sp>
              <p:nvSpPr>
                <p:cNvPr id="607302" name="Rectangle 70"/>
                <p:cNvSpPr>
                  <a:spLocks noChangeArrowheads="1"/>
                </p:cNvSpPr>
                <p:nvPr/>
              </p:nvSpPr>
              <p:spPr bwMode="auto">
                <a:xfrm>
                  <a:off x="2680" y="3784"/>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p&lt;0.05 </a:t>
                  </a:r>
                  <a:endParaRPr lang="en-US" sz="1000"/>
                </a:p>
                <a:p>
                  <a:pPr eaLnBrk="0" hangingPunct="0"/>
                  <a:endParaRPr lang="en-US"/>
                </a:p>
              </p:txBody>
            </p:sp>
            <p:sp>
              <p:nvSpPr>
                <p:cNvPr id="607415" name="Rectangle 183"/>
                <p:cNvSpPr>
                  <a:spLocks noChangeArrowheads="1"/>
                </p:cNvSpPr>
                <p:nvPr/>
              </p:nvSpPr>
              <p:spPr bwMode="auto">
                <a:xfrm>
                  <a:off x="2669" y="3773"/>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07418" name="Rectangle 186"/>
            <p:cNvSpPr>
              <a:spLocks noChangeArrowheads="1"/>
            </p:cNvSpPr>
            <p:nvPr/>
          </p:nvSpPr>
          <p:spPr bwMode="auto">
            <a:xfrm>
              <a:off x="-2" y="459"/>
              <a:ext cx="3480" cy="366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GB" b="1">
                <a:latin typeface="Cambria" charset="0"/>
              </a:rPr>
              <a:t>Key findings </a:t>
            </a:r>
            <a:r>
              <a:rPr lang="en-GB" b="1">
                <a:latin typeface="Arial"/>
              </a:rPr>
              <a:t>–</a:t>
            </a:r>
            <a:r>
              <a:rPr lang="en-GB" b="1">
                <a:latin typeface="Cambria" charset="0"/>
              </a:rPr>
              <a:t> SBD and non-SBD Matched Pairs</a:t>
            </a:r>
          </a:p>
        </p:txBody>
      </p:sp>
      <p:sp>
        <p:nvSpPr>
          <p:cNvPr id="609284" name="AutoShape 4"/>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Police Recorded Crime Data</a:t>
            </a:r>
          </a:p>
        </p:txBody>
      </p:sp>
      <p:sp>
        <p:nvSpPr>
          <p:cNvPr id="609287" name="Rectangle 7"/>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09288" name="Rectangle 8"/>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09292" name="Rectangle 12"/>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609293" name="Rectangle 13"/>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properties</a:t>
            </a:r>
          </a:p>
        </p:txBody>
      </p:sp>
      <p:sp>
        <p:nvSpPr>
          <p:cNvPr id="609294" name="AutoShape 14"/>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09298" name="AutoShape 18"/>
          <p:cNvSpPr>
            <a:spLocks noChangeArrowheads="1"/>
          </p:cNvSpPr>
          <p:nvPr/>
        </p:nvSpPr>
        <p:spPr bwMode="auto">
          <a:xfrm>
            <a:off x="4038600" y="3200400"/>
            <a:ext cx="671513" cy="485775"/>
          </a:xfrm>
          <a:prstGeom prst="leftArrow">
            <a:avLst>
              <a:gd name="adj1" fmla="val 50000"/>
              <a:gd name="adj2" fmla="val 34559"/>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9299" name="AutoShape 19"/>
          <p:cNvSpPr>
            <a:spLocks noChangeArrowheads="1"/>
          </p:cNvSpPr>
          <p:nvPr/>
        </p:nvSpPr>
        <p:spPr bwMode="auto">
          <a:xfrm>
            <a:off x="4114800" y="4648200"/>
            <a:ext cx="671513" cy="485775"/>
          </a:xfrm>
          <a:prstGeom prst="leftArrow">
            <a:avLst>
              <a:gd name="adj1" fmla="val 50000"/>
              <a:gd name="adj2" fmla="val 34559"/>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9300" name="Rectangle 20"/>
          <p:cNvSpPr>
            <a:spLocks noChangeArrowheads="1"/>
          </p:cNvSpPr>
          <p:nvPr/>
        </p:nvSpPr>
        <p:spPr bwMode="auto">
          <a:xfrm>
            <a:off x="1600200" y="4495800"/>
            <a:ext cx="24384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sz="1400">
              <a:solidFill>
                <a:schemeClr val="bg1"/>
              </a:solidFill>
              <a:latin typeface="Cambria" charset="0"/>
            </a:endParaRPr>
          </a:p>
          <a:p>
            <a:pPr algn="ctr"/>
            <a:r>
              <a:rPr lang="en-GB" sz="1400">
                <a:solidFill>
                  <a:schemeClr val="bg1"/>
                </a:solidFill>
                <a:latin typeface="Cambria" charset="0"/>
              </a:rPr>
              <a:t>August 2007 – July 2008</a:t>
            </a:r>
          </a:p>
          <a:p>
            <a:pPr algn="ctr"/>
            <a:r>
              <a:rPr lang="en-GB" sz="1400">
                <a:solidFill>
                  <a:schemeClr val="bg1"/>
                </a:solidFill>
                <a:latin typeface="Cambria" charset="0"/>
              </a:rPr>
              <a:t>42 crimes</a:t>
            </a:r>
          </a:p>
          <a:p>
            <a:pPr algn="ctr"/>
            <a:r>
              <a:rPr lang="en-GB" sz="1400">
                <a:solidFill>
                  <a:schemeClr val="bg1"/>
                </a:solidFill>
                <a:latin typeface="Cambria" charset="0"/>
              </a:rPr>
              <a:t>166 per 1000 households</a:t>
            </a:r>
          </a:p>
          <a:p>
            <a:pPr algn="ctr"/>
            <a:r>
              <a:rPr lang="en-GB" sz="1400">
                <a:solidFill>
                  <a:schemeClr val="bg1"/>
                </a:solidFill>
                <a:latin typeface="Cambria" charset="0"/>
              </a:rPr>
              <a:t>2 burglary dwellings</a:t>
            </a:r>
          </a:p>
          <a:p>
            <a:pPr algn="ctr"/>
            <a:r>
              <a:rPr lang="en-GB" sz="1400">
                <a:solidFill>
                  <a:schemeClr val="bg1"/>
                </a:solidFill>
                <a:latin typeface="Cambria" charset="0"/>
              </a:rPr>
              <a:t>7.9 per 1000 households</a:t>
            </a:r>
          </a:p>
          <a:p>
            <a:pPr algn="ctr"/>
            <a:endParaRPr lang="en-GB" sz="1400">
              <a:solidFill>
                <a:schemeClr val="bg1"/>
              </a:solidFill>
              <a:latin typeface="Cambria" charset="0"/>
            </a:endParaRPr>
          </a:p>
        </p:txBody>
      </p:sp>
      <p:sp>
        <p:nvSpPr>
          <p:cNvPr id="609301" name="Rectangle 21"/>
          <p:cNvSpPr>
            <a:spLocks noChangeArrowheads="1"/>
          </p:cNvSpPr>
          <p:nvPr/>
        </p:nvSpPr>
        <p:spPr bwMode="auto">
          <a:xfrm>
            <a:off x="1524000" y="2514600"/>
            <a:ext cx="24384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August 2007 – July 2008</a:t>
            </a:r>
          </a:p>
          <a:p>
            <a:pPr algn="ctr"/>
            <a:r>
              <a:rPr lang="en-GB" sz="1400">
                <a:solidFill>
                  <a:schemeClr val="bg1"/>
                </a:solidFill>
                <a:latin typeface="Cambria" charset="0"/>
              </a:rPr>
              <a:t>44 crimes</a:t>
            </a:r>
          </a:p>
          <a:p>
            <a:pPr algn="ctr"/>
            <a:r>
              <a:rPr lang="en-GB" sz="1400">
                <a:solidFill>
                  <a:schemeClr val="bg1"/>
                </a:solidFill>
                <a:latin typeface="Cambria" charset="0"/>
              </a:rPr>
              <a:t>128.7 per 1000 households</a:t>
            </a:r>
          </a:p>
          <a:p>
            <a:pPr algn="ctr"/>
            <a:r>
              <a:rPr lang="en-GB" sz="1400">
                <a:solidFill>
                  <a:schemeClr val="bg1"/>
                </a:solidFill>
                <a:latin typeface="Cambria" charset="0"/>
              </a:rPr>
              <a:t>2 burglary dwellings</a:t>
            </a:r>
          </a:p>
          <a:p>
            <a:pPr algn="ctr"/>
            <a:r>
              <a:rPr lang="en-GB" sz="1400">
                <a:solidFill>
                  <a:schemeClr val="bg1"/>
                </a:solidFill>
                <a:latin typeface="Cambria" charset="0"/>
              </a:rPr>
              <a:t>5.9 per 1000 households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09298"/>
                                        </p:tgtEl>
                                        <p:attrNameLst>
                                          <p:attrName>style.visibility</p:attrName>
                                        </p:attrNameLst>
                                      </p:cBhvr>
                                      <p:to>
                                        <p:strVal val="visible"/>
                                      </p:to>
                                    </p:set>
                                    <p:animEffect transition="in" filter="wipe(right)">
                                      <p:cBhvr>
                                        <p:cTn id="7" dur="500"/>
                                        <p:tgtEl>
                                          <p:spTgt spid="609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9301"/>
                                        </p:tgtEl>
                                        <p:attrNameLst>
                                          <p:attrName>style.visibility</p:attrName>
                                        </p:attrNameLst>
                                      </p:cBhvr>
                                      <p:to>
                                        <p:strVal val="visible"/>
                                      </p:to>
                                    </p:set>
                                    <p:animEffect transition="in" filter="wipe(right)">
                                      <p:cBhvr>
                                        <p:cTn id="12" dur="500"/>
                                        <p:tgtEl>
                                          <p:spTgt spid="609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09299"/>
                                        </p:tgtEl>
                                        <p:attrNameLst>
                                          <p:attrName>style.visibility</p:attrName>
                                        </p:attrNameLst>
                                      </p:cBhvr>
                                      <p:to>
                                        <p:strVal val="visible"/>
                                      </p:to>
                                    </p:set>
                                    <p:animEffect transition="in" filter="wipe(right)">
                                      <p:cBhvr>
                                        <p:cTn id="17" dur="500"/>
                                        <p:tgtEl>
                                          <p:spTgt spid="6092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09300"/>
                                        </p:tgtEl>
                                        <p:attrNameLst>
                                          <p:attrName>style.visibility</p:attrName>
                                        </p:attrNameLst>
                                      </p:cBhvr>
                                      <p:to>
                                        <p:strVal val="visible"/>
                                      </p:to>
                                    </p:set>
                                    <p:animEffect transition="in" filter="wipe(right)">
                                      <p:cBhvr>
                                        <p:cTn id="22" dur="500"/>
                                        <p:tgtEl>
                                          <p:spTgt spid="609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98" grpId="0" animBg="1"/>
      <p:bldP spid="609299" grpId="0" animBg="1"/>
      <p:bldP spid="609300" grpId="0" animBg="1" autoUpdateAnimBg="0"/>
      <p:bldP spid="60930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9"/>
          <p:cNvSpPr>
            <a:spLocks noGrp="1" noChangeArrowheads="1"/>
          </p:cNvSpPr>
          <p:nvPr>
            <p:ph type="title"/>
          </p:nvPr>
        </p:nvSpPr>
        <p:spPr/>
        <p:txBody>
          <a:bodyPr/>
          <a:lstStyle/>
          <a:p>
            <a:pPr eaLnBrk="1" hangingPunct="1"/>
            <a:r>
              <a:rPr lang="en-GB" sz="4000" b="1">
                <a:latin typeface="Baskerville Old Face" charset="0"/>
              </a:rPr>
              <a:t>First, where is West Yorkshire?</a:t>
            </a:r>
            <a:r>
              <a:rPr lang="en-GB" b="1">
                <a:solidFill>
                  <a:schemeClr val="tx1"/>
                </a:solidFill>
                <a:latin typeface="Baskerville Old Face" charset="0"/>
              </a:rPr>
              <a:t> </a:t>
            </a:r>
          </a:p>
        </p:txBody>
      </p:sp>
      <p:pic>
        <p:nvPicPr>
          <p:cNvPr id="500742" name="Picture 6" descr="yorkshire-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44675"/>
            <a:ext cx="6048375" cy="4752975"/>
          </a:xfrm>
          <a:prstGeom prst="rect">
            <a:avLst/>
          </a:prstGeom>
          <a:noFill/>
          <a:extLst>
            <a:ext uri="{909E8E84-426E-40dd-AFC4-6F175D3DCCD1}">
              <a14:hiddenFill xmlns:a14="http://schemas.microsoft.com/office/drawing/2010/main">
                <a:solidFill>
                  <a:srgbClr val="FFFFFF"/>
                </a:solidFill>
              </a14:hiddenFill>
            </a:ext>
          </a:extLst>
        </p:spPr>
      </p:pic>
      <p:sp>
        <p:nvSpPr>
          <p:cNvPr id="500743" name="Oval 7"/>
          <p:cNvSpPr>
            <a:spLocks noChangeArrowheads="1"/>
          </p:cNvSpPr>
          <p:nvPr/>
        </p:nvSpPr>
        <p:spPr bwMode="auto">
          <a:xfrm>
            <a:off x="2916238" y="4005263"/>
            <a:ext cx="1657350" cy="14890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0743"/>
                                        </p:tgtEl>
                                        <p:attrNameLst>
                                          <p:attrName>style.visibility</p:attrName>
                                        </p:attrNameLst>
                                      </p:cBhvr>
                                      <p:to>
                                        <p:strVal val="visible"/>
                                      </p:to>
                                    </p:set>
                                    <p:animEffect transition="in" filter="checkerboard(across)">
                                      <p:cBhvr>
                                        <p:cTn id="7" dur="1000"/>
                                        <p:tgtEl>
                                          <p:spTgt spid="50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a:xfrm>
            <a:off x="0" y="258763"/>
            <a:ext cx="8229600" cy="900112"/>
          </a:xfrm>
        </p:spPr>
        <p:txBody>
          <a:bodyPr/>
          <a:lstStyle/>
          <a:p>
            <a:r>
              <a:rPr lang="en-GB" sz="2600" b="1">
                <a:latin typeface="Baskerville Old Face" charset="0"/>
              </a:rPr>
              <a:t>Crime Categories recorded within the </a:t>
            </a:r>
            <a:r>
              <a:rPr lang="ja-JP" altLang="en-GB" sz="2600" b="1">
                <a:latin typeface="Baskerville Old Face" charset="0"/>
              </a:rPr>
              <a:t>‘</a:t>
            </a:r>
            <a:r>
              <a:rPr lang="en-GB" sz="2600" b="1">
                <a:latin typeface="Baskerville Old Face" charset="0"/>
              </a:rPr>
              <a:t>Matched Pairs</a:t>
            </a:r>
            <a:r>
              <a:rPr lang="ja-JP" altLang="en-GB" sz="2600" b="1">
                <a:latin typeface="Baskerville Old Face" charset="0"/>
              </a:rPr>
              <a:t>’</a:t>
            </a:r>
            <a:r>
              <a:rPr lang="en-GB" sz="2600" b="1">
                <a:latin typeface="Baskerville Old Face" charset="0"/>
              </a:rPr>
              <a:t> sample (August 2007-July 2008)</a:t>
            </a:r>
            <a:r>
              <a:rPr lang="en-GB" sz="2600">
                <a:latin typeface="Baskerville Old Face" charset="0"/>
              </a:rPr>
              <a:t> </a:t>
            </a:r>
            <a:r>
              <a:rPr lang="en-GB" sz="2600">
                <a:latin typeface="Baskerville Old Face" charset="0"/>
                <a:cs typeface="Times New Roman" charset="0"/>
              </a:rPr>
              <a:t/>
            </a:r>
            <a:br>
              <a:rPr lang="en-GB" sz="2600">
                <a:latin typeface="Baskerville Old Face" charset="0"/>
                <a:cs typeface="Times New Roman" charset="0"/>
              </a:rPr>
            </a:br>
            <a:endParaRPr lang="en-GB" sz="2600">
              <a:latin typeface="Baskerville Old Face" charset="0"/>
              <a:cs typeface="Times New Roman" charset="0"/>
            </a:endParaRPr>
          </a:p>
        </p:txBody>
      </p:sp>
      <p:sp>
        <p:nvSpPr>
          <p:cNvPr id="611331" name="Rectangle 3"/>
          <p:cNvSpPr>
            <a:spLocks noChangeArrowheads="1"/>
          </p:cNvSpPr>
          <p:nvPr/>
        </p:nvSpPr>
        <p:spPr bwMode="auto">
          <a:xfrm>
            <a:off x="0" y="3333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GB" sz="1200"/>
              <a:t> </a:t>
            </a:r>
            <a:endParaRPr lang="en-GB" sz="1000">
              <a:cs typeface="Times New Roman" charset="0"/>
            </a:endParaRPr>
          </a:p>
          <a:p>
            <a:pPr eaLnBrk="0" hangingPunct="0"/>
            <a:endParaRPr lang="en-GB"/>
          </a:p>
        </p:txBody>
      </p:sp>
      <p:grpSp>
        <p:nvGrpSpPr>
          <p:cNvPr id="611652" name="Group 324"/>
          <p:cNvGrpSpPr>
            <a:grpSpLocks/>
          </p:cNvGrpSpPr>
          <p:nvPr/>
        </p:nvGrpSpPr>
        <p:grpSpPr bwMode="auto">
          <a:xfrm>
            <a:off x="1981200" y="1828800"/>
            <a:ext cx="5524500" cy="4518025"/>
            <a:chOff x="-2" y="459"/>
            <a:chExt cx="3480" cy="3662"/>
          </a:xfrm>
        </p:grpSpPr>
        <p:grpSp>
          <p:nvGrpSpPr>
            <p:cNvPr id="611653" name="Group 325"/>
            <p:cNvGrpSpPr>
              <a:grpSpLocks/>
            </p:cNvGrpSpPr>
            <p:nvPr/>
          </p:nvGrpSpPr>
          <p:grpSpPr bwMode="auto">
            <a:xfrm>
              <a:off x="0" y="461"/>
              <a:ext cx="3476" cy="3658"/>
              <a:chOff x="0" y="461"/>
              <a:chExt cx="3476" cy="3658"/>
            </a:xfrm>
          </p:grpSpPr>
          <p:grpSp>
            <p:nvGrpSpPr>
              <p:cNvPr id="611654" name="Group 326"/>
              <p:cNvGrpSpPr>
                <a:grpSpLocks/>
              </p:cNvGrpSpPr>
              <p:nvPr/>
            </p:nvGrpSpPr>
            <p:grpSpPr bwMode="auto">
              <a:xfrm>
                <a:off x="0" y="461"/>
                <a:ext cx="1314" cy="346"/>
                <a:chOff x="0" y="461"/>
                <a:chExt cx="1314" cy="346"/>
              </a:xfrm>
            </p:grpSpPr>
            <p:sp>
              <p:nvSpPr>
                <p:cNvPr id="611655" name="Rectangle 327"/>
                <p:cNvSpPr>
                  <a:spLocks noChangeArrowheads="1"/>
                </p:cNvSpPr>
                <p:nvPr/>
              </p:nvSpPr>
              <p:spPr bwMode="auto">
                <a:xfrm>
                  <a:off x="11" y="472"/>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Arial"/>
                    </a:rPr>
                    <a:t> </a:t>
                  </a:r>
                  <a:r>
                    <a:rPr lang="en-US" sz="1200" b="1">
                      <a:latin typeface="Palatino Linotype" charset="0"/>
                    </a:rPr>
                    <a:t> </a:t>
                  </a:r>
                  <a:endParaRPr lang="en-US" sz="1000"/>
                </a:p>
                <a:p>
                  <a:pPr eaLnBrk="0" hangingPunct="0"/>
                  <a:endParaRPr lang="en-US"/>
                </a:p>
              </p:txBody>
            </p:sp>
            <p:sp>
              <p:nvSpPr>
                <p:cNvPr id="611656" name="Rectangle 328"/>
                <p:cNvSpPr>
                  <a:spLocks noChangeArrowheads="1"/>
                </p:cNvSpPr>
                <p:nvPr/>
              </p:nvSpPr>
              <p:spPr bwMode="auto">
                <a:xfrm>
                  <a:off x="0" y="461"/>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57" name="Group 329"/>
              <p:cNvGrpSpPr>
                <a:grpSpLocks/>
              </p:cNvGrpSpPr>
              <p:nvPr/>
            </p:nvGrpSpPr>
            <p:grpSpPr bwMode="auto">
              <a:xfrm>
                <a:off x="1314" y="461"/>
                <a:ext cx="679" cy="346"/>
                <a:chOff x="1314" y="461"/>
                <a:chExt cx="679" cy="346"/>
              </a:xfrm>
            </p:grpSpPr>
            <p:sp>
              <p:nvSpPr>
                <p:cNvPr id="611658" name="Rectangle 330"/>
                <p:cNvSpPr>
                  <a:spLocks noChangeArrowheads="1"/>
                </p:cNvSpPr>
                <p:nvPr/>
              </p:nvSpPr>
              <p:spPr bwMode="auto">
                <a:xfrm>
                  <a:off x="1325" y="472"/>
                  <a:ext cx="65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Non SBD </a:t>
                  </a:r>
                  <a:endParaRPr lang="en-US" sz="1000"/>
                </a:p>
                <a:p>
                  <a:pPr eaLnBrk="0" hangingPunct="0"/>
                  <a:endParaRPr lang="en-US"/>
                </a:p>
              </p:txBody>
            </p:sp>
            <p:sp>
              <p:nvSpPr>
                <p:cNvPr id="611659" name="Rectangle 331"/>
                <p:cNvSpPr>
                  <a:spLocks noChangeArrowheads="1"/>
                </p:cNvSpPr>
                <p:nvPr/>
              </p:nvSpPr>
              <p:spPr bwMode="auto">
                <a:xfrm>
                  <a:off x="1314" y="461"/>
                  <a:ext cx="67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60" name="Group 332"/>
              <p:cNvGrpSpPr>
                <a:grpSpLocks/>
              </p:cNvGrpSpPr>
              <p:nvPr/>
            </p:nvGrpSpPr>
            <p:grpSpPr bwMode="auto">
              <a:xfrm>
                <a:off x="1993" y="461"/>
                <a:ext cx="676" cy="346"/>
                <a:chOff x="1993" y="461"/>
                <a:chExt cx="676" cy="346"/>
              </a:xfrm>
            </p:grpSpPr>
            <p:sp>
              <p:nvSpPr>
                <p:cNvPr id="611661" name="Rectangle 333"/>
                <p:cNvSpPr>
                  <a:spLocks noChangeArrowheads="1"/>
                </p:cNvSpPr>
                <p:nvPr/>
              </p:nvSpPr>
              <p:spPr bwMode="auto">
                <a:xfrm>
                  <a:off x="2004" y="472"/>
                  <a:ext cx="654"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SBD </a:t>
                  </a:r>
                  <a:endParaRPr lang="en-US" sz="1000"/>
                </a:p>
                <a:p>
                  <a:pPr eaLnBrk="0" hangingPunct="0"/>
                  <a:endParaRPr lang="en-US"/>
                </a:p>
              </p:txBody>
            </p:sp>
            <p:sp>
              <p:nvSpPr>
                <p:cNvPr id="611662" name="Rectangle 334"/>
                <p:cNvSpPr>
                  <a:spLocks noChangeArrowheads="1"/>
                </p:cNvSpPr>
                <p:nvPr/>
              </p:nvSpPr>
              <p:spPr bwMode="auto">
                <a:xfrm>
                  <a:off x="1993" y="461"/>
                  <a:ext cx="676"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63" name="Group 335"/>
              <p:cNvGrpSpPr>
                <a:grpSpLocks/>
              </p:cNvGrpSpPr>
              <p:nvPr/>
            </p:nvGrpSpPr>
            <p:grpSpPr bwMode="auto">
              <a:xfrm>
                <a:off x="2669" y="461"/>
                <a:ext cx="807" cy="714"/>
                <a:chOff x="2669" y="461"/>
                <a:chExt cx="807" cy="714"/>
              </a:xfrm>
            </p:grpSpPr>
            <p:sp>
              <p:nvSpPr>
                <p:cNvPr id="611664" name="Rectangle 336"/>
                <p:cNvSpPr>
                  <a:spLocks noChangeArrowheads="1"/>
                </p:cNvSpPr>
                <p:nvPr/>
              </p:nvSpPr>
              <p:spPr bwMode="auto">
                <a:xfrm>
                  <a:off x="2680" y="472"/>
                  <a:ext cx="785" cy="69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Significant Difference </a:t>
                  </a:r>
                  <a:endParaRPr lang="en-US" sz="1000"/>
                </a:p>
                <a:p>
                  <a:pPr eaLnBrk="0" hangingPunct="0"/>
                  <a:endParaRPr lang="en-US"/>
                </a:p>
              </p:txBody>
            </p:sp>
            <p:sp>
              <p:nvSpPr>
                <p:cNvPr id="611665" name="Rectangle 337"/>
                <p:cNvSpPr>
                  <a:spLocks noChangeArrowheads="1"/>
                </p:cNvSpPr>
                <p:nvPr/>
              </p:nvSpPr>
              <p:spPr bwMode="auto">
                <a:xfrm>
                  <a:off x="2669" y="461"/>
                  <a:ext cx="807" cy="71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66" name="Group 338"/>
              <p:cNvGrpSpPr>
                <a:grpSpLocks/>
              </p:cNvGrpSpPr>
              <p:nvPr/>
            </p:nvGrpSpPr>
            <p:grpSpPr bwMode="auto">
              <a:xfrm>
                <a:off x="0" y="829"/>
                <a:ext cx="1314" cy="346"/>
                <a:chOff x="0" y="829"/>
                <a:chExt cx="1314" cy="346"/>
              </a:xfrm>
            </p:grpSpPr>
            <p:sp>
              <p:nvSpPr>
                <p:cNvPr id="611667" name="Rectangle 339"/>
                <p:cNvSpPr>
                  <a:spLocks noChangeArrowheads="1"/>
                </p:cNvSpPr>
                <p:nvPr/>
              </p:nvSpPr>
              <p:spPr bwMode="auto">
                <a:xfrm>
                  <a:off x="11" y="840"/>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Crime Type </a:t>
                  </a:r>
                  <a:endParaRPr lang="en-US" sz="1000" b="1"/>
                </a:p>
                <a:p>
                  <a:pPr eaLnBrk="0" hangingPunct="0"/>
                  <a:endParaRPr lang="en-US" b="1"/>
                </a:p>
              </p:txBody>
            </p:sp>
            <p:sp>
              <p:nvSpPr>
                <p:cNvPr id="611668" name="Rectangle 340"/>
                <p:cNvSpPr>
                  <a:spLocks noChangeArrowheads="1"/>
                </p:cNvSpPr>
                <p:nvPr/>
              </p:nvSpPr>
              <p:spPr bwMode="auto">
                <a:xfrm>
                  <a:off x="0" y="829"/>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69" name="Group 341"/>
              <p:cNvGrpSpPr>
                <a:grpSpLocks/>
              </p:cNvGrpSpPr>
              <p:nvPr/>
            </p:nvGrpSpPr>
            <p:grpSpPr bwMode="auto">
              <a:xfrm>
                <a:off x="1314" y="829"/>
                <a:ext cx="299" cy="346"/>
                <a:chOff x="1314" y="829"/>
                <a:chExt cx="299" cy="346"/>
              </a:xfrm>
            </p:grpSpPr>
            <p:sp>
              <p:nvSpPr>
                <p:cNvPr id="611670" name="Rectangle 342"/>
                <p:cNvSpPr>
                  <a:spLocks noChangeArrowheads="1"/>
                </p:cNvSpPr>
                <p:nvPr/>
              </p:nvSpPr>
              <p:spPr bwMode="auto">
                <a:xfrm>
                  <a:off x="1325" y="84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a:t>
                  </a:r>
                  <a:r>
                    <a:rPr lang="en-US" sz="1200">
                      <a:latin typeface="Palatino Linotype" charset="0"/>
                    </a:rPr>
                    <a:t>. </a:t>
                  </a:r>
                  <a:endParaRPr lang="en-US" sz="1000"/>
                </a:p>
                <a:p>
                  <a:pPr eaLnBrk="0" hangingPunct="0"/>
                  <a:endParaRPr lang="en-US"/>
                </a:p>
              </p:txBody>
            </p:sp>
            <p:sp>
              <p:nvSpPr>
                <p:cNvPr id="611671" name="Rectangle 343"/>
                <p:cNvSpPr>
                  <a:spLocks noChangeArrowheads="1"/>
                </p:cNvSpPr>
                <p:nvPr/>
              </p:nvSpPr>
              <p:spPr bwMode="auto">
                <a:xfrm>
                  <a:off x="1314" y="82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72" name="Group 344"/>
              <p:cNvGrpSpPr>
                <a:grpSpLocks/>
              </p:cNvGrpSpPr>
              <p:nvPr/>
            </p:nvGrpSpPr>
            <p:grpSpPr bwMode="auto">
              <a:xfrm>
                <a:off x="1613" y="829"/>
                <a:ext cx="380" cy="346"/>
                <a:chOff x="1613" y="829"/>
                <a:chExt cx="380" cy="346"/>
              </a:xfrm>
            </p:grpSpPr>
            <p:sp>
              <p:nvSpPr>
                <p:cNvPr id="611673" name="Rectangle 345"/>
                <p:cNvSpPr>
                  <a:spLocks noChangeArrowheads="1"/>
                </p:cNvSpPr>
                <p:nvPr/>
              </p:nvSpPr>
              <p:spPr bwMode="auto">
                <a:xfrm>
                  <a:off x="1624" y="840"/>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Rate </a:t>
                  </a:r>
                  <a:endParaRPr lang="en-US" sz="1000" b="1"/>
                </a:p>
                <a:p>
                  <a:pPr eaLnBrk="0" hangingPunct="0"/>
                  <a:endParaRPr lang="en-US" b="1"/>
                </a:p>
              </p:txBody>
            </p:sp>
            <p:sp>
              <p:nvSpPr>
                <p:cNvPr id="611674" name="Rectangle 346"/>
                <p:cNvSpPr>
                  <a:spLocks noChangeArrowheads="1"/>
                </p:cNvSpPr>
                <p:nvPr/>
              </p:nvSpPr>
              <p:spPr bwMode="auto">
                <a:xfrm>
                  <a:off x="1613" y="829"/>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75" name="Group 347"/>
              <p:cNvGrpSpPr>
                <a:grpSpLocks/>
              </p:cNvGrpSpPr>
              <p:nvPr/>
            </p:nvGrpSpPr>
            <p:grpSpPr bwMode="auto">
              <a:xfrm>
                <a:off x="1993" y="829"/>
                <a:ext cx="299" cy="346"/>
                <a:chOff x="1993" y="829"/>
                <a:chExt cx="299" cy="346"/>
              </a:xfrm>
            </p:grpSpPr>
            <p:sp>
              <p:nvSpPr>
                <p:cNvPr id="611676" name="Rectangle 348"/>
                <p:cNvSpPr>
                  <a:spLocks noChangeArrowheads="1"/>
                </p:cNvSpPr>
                <p:nvPr/>
              </p:nvSpPr>
              <p:spPr bwMode="auto">
                <a:xfrm>
                  <a:off x="2004" y="84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No</a:t>
                  </a:r>
                  <a:r>
                    <a:rPr lang="en-US" sz="1200">
                      <a:latin typeface="Palatino Linotype" charset="0"/>
                    </a:rPr>
                    <a:t>. </a:t>
                  </a:r>
                  <a:endParaRPr lang="en-US" sz="1000"/>
                </a:p>
                <a:p>
                  <a:pPr eaLnBrk="0" hangingPunct="0"/>
                  <a:endParaRPr lang="en-US"/>
                </a:p>
              </p:txBody>
            </p:sp>
            <p:sp>
              <p:nvSpPr>
                <p:cNvPr id="611677" name="Rectangle 349"/>
                <p:cNvSpPr>
                  <a:spLocks noChangeArrowheads="1"/>
                </p:cNvSpPr>
                <p:nvPr/>
              </p:nvSpPr>
              <p:spPr bwMode="auto">
                <a:xfrm>
                  <a:off x="1993" y="82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78" name="Group 350"/>
              <p:cNvGrpSpPr>
                <a:grpSpLocks/>
              </p:cNvGrpSpPr>
              <p:nvPr/>
            </p:nvGrpSpPr>
            <p:grpSpPr bwMode="auto">
              <a:xfrm>
                <a:off x="2292" y="829"/>
                <a:ext cx="377" cy="346"/>
                <a:chOff x="2292" y="829"/>
                <a:chExt cx="377" cy="346"/>
              </a:xfrm>
            </p:grpSpPr>
            <p:sp>
              <p:nvSpPr>
                <p:cNvPr id="611679" name="Rectangle 351"/>
                <p:cNvSpPr>
                  <a:spLocks noChangeArrowheads="1"/>
                </p:cNvSpPr>
                <p:nvPr/>
              </p:nvSpPr>
              <p:spPr bwMode="auto">
                <a:xfrm>
                  <a:off x="2303" y="840"/>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Rate </a:t>
                  </a:r>
                  <a:endParaRPr lang="en-US" sz="1000" b="1"/>
                </a:p>
                <a:p>
                  <a:pPr eaLnBrk="0" hangingPunct="0"/>
                  <a:endParaRPr lang="en-US"/>
                </a:p>
              </p:txBody>
            </p:sp>
            <p:sp>
              <p:nvSpPr>
                <p:cNvPr id="611680" name="Rectangle 352"/>
                <p:cNvSpPr>
                  <a:spLocks noChangeArrowheads="1"/>
                </p:cNvSpPr>
                <p:nvPr/>
              </p:nvSpPr>
              <p:spPr bwMode="auto">
                <a:xfrm>
                  <a:off x="2292" y="829"/>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81" name="Group 353"/>
              <p:cNvGrpSpPr>
                <a:grpSpLocks/>
              </p:cNvGrpSpPr>
              <p:nvPr/>
            </p:nvGrpSpPr>
            <p:grpSpPr bwMode="auto">
              <a:xfrm>
                <a:off x="0" y="1197"/>
                <a:ext cx="1314" cy="346"/>
                <a:chOff x="0" y="1197"/>
                <a:chExt cx="1314" cy="346"/>
              </a:xfrm>
            </p:grpSpPr>
            <p:sp>
              <p:nvSpPr>
                <p:cNvPr id="611682" name="Rectangle 354"/>
                <p:cNvSpPr>
                  <a:spLocks noChangeArrowheads="1"/>
                </p:cNvSpPr>
                <p:nvPr/>
              </p:nvSpPr>
              <p:spPr bwMode="auto">
                <a:xfrm>
                  <a:off x="11" y="1208"/>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Assault </a:t>
                  </a:r>
                  <a:endParaRPr lang="en-US" sz="1000"/>
                </a:p>
                <a:p>
                  <a:pPr eaLnBrk="0" hangingPunct="0"/>
                  <a:endParaRPr lang="en-US"/>
                </a:p>
              </p:txBody>
            </p:sp>
            <p:sp>
              <p:nvSpPr>
                <p:cNvPr id="611683" name="Rectangle 355"/>
                <p:cNvSpPr>
                  <a:spLocks noChangeArrowheads="1"/>
                </p:cNvSpPr>
                <p:nvPr/>
              </p:nvSpPr>
              <p:spPr bwMode="auto">
                <a:xfrm>
                  <a:off x="0" y="1197"/>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84" name="Group 356"/>
              <p:cNvGrpSpPr>
                <a:grpSpLocks/>
              </p:cNvGrpSpPr>
              <p:nvPr/>
            </p:nvGrpSpPr>
            <p:grpSpPr bwMode="auto">
              <a:xfrm>
                <a:off x="1314" y="1197"/>
                <a:ext cx="299" cy="346"/>
                <a:chOff x="1314" y="1197"/>
                <a:chExt cx="299" cy="346"/>
              </a:xfrm>
            </p:grpSpPr>
            <p:sp>
              <p:nvSpPr>
                <p:cNvPr id="611685" name="Rectangle 357"/>
                <p:cNvSpPr>
                  <a:spLocks noChangeArrowheads="1"/>
                </p:cNvSpPr>
                <p:nvPr/>
              </p:nvSpPr>
              <p:spPr bwMode="auto">
                <a:xfrm>
                  <a:off x="1325" y="120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7</a:t>
                  </a:r>
                  <a:endParaRPr lang="en-US" sz="1000">
                    <a:solidFill>
                      <a:srgbClr val="FF0000"/>
                    </a:solidFill>
                  </a:endParaRPr>
                </a:p>
                <a:p>
                  <a:pPr eaLnBrk="0" hangingPunct="0"/>
                  <a:endParaRPr lang="en-US">
                    <a:solidFill>
                      <a:srgbClr val="FF0000"/>
                    </a:solidFill>
                  </a:endParaRPr>
                </a:p>
              </p:txBody>
            </p:sp>
            <p:sp>
              <p:nvSpPr>
                <p:cNvPr id="611686" name="Rectangle 358"/>
                <p:cNvSpPr>
                  <a:spLocks noChangeArrowheads="1"/>
                </p:cNvSpPr>
                <p:nvPr/>
              </p:nvSpPr>
              <p:spPr bwMode="auto">
                <a:xfrm>
                  <a:off x="1314" y="119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87" name="Group 359"/>
              <p:cNvGrpSpPr>
                <a:grpSpLocks/>
              </p:cNvGrpSpPr>
              <p:nvPr/>
            </p:nvGrpSpPr>
            <p:grpSpPr bwMode="auto">
              <a:xfrm>
                <a:off x="1613" y="1197"/>
                <a:ext cx="380" cy="346"/>
                <a:chOff x="1613" y="1197"/>
                <a:chExt cx="380" cy="346"/>
              </a:xfrm>
            </p:grpSpPr>
            <p:sp>
              <p:nvSpPr>
                <p:cNvPr id="611688" name="Rectangle 360"/>
                <p:cNvSpPr>
                  <a:spLocks noChangeArrowheads="1"/>
                </p:cNvSpPr>
                <p:nvPr/>
              </p:nvSpPr>
              <p:spPr bwMode="auto">
                <a:xfrm>
                  <a:off x="1624" y="1208"/>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27.7</a:t>
                  </a:r>
                  <a:endParaRPr lang="en-US" sz="1000">
                    <a:solidFill>
                      <a:srgbClr val="FF0000"/>
                    </a:solidFill>
                  </a:endParaRPr>
                </a:p>
                <a:p>
                  <a:pPr eaLnBrk="0" hangingPunct="0"/>
                  <a:endParaRPr lang="en-US"/>
                </a:p>
              </p:txBody>
            </p:sp>
            <p:sp>
              <p:nvSpPr>
                <p:cNvPr id="611689" name="Rectangle 361"/>
                <p:cNvSpPr>
                  <a:spLocks noChangeArrowheads="1"/>
                </p:cNvSpPr>
                <p:nvPr/>
              </p:nvSpPr>
              <p:spPr bwMode="auto">
                <a:xfrm>
                  <a:off x="1613" y="1197"/>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90" name="Group 362"/>
              <p:cNvGrpSpPr>
                <a:grpSpLocks/>
              </p:cNvGrpSpPr>
              <p:nvPr/>
            </p:nvGrpSpPr>
            <p:grpSpPr bwMode="auto">
              <a:xfrm>
                <a:off x="1993" y="1197"/>
                <a:ext cx="299" cy="346"/>
                <a:chOff x="1993" y="1197"/>
                <a:chExt cx="299" cy="346"/>
              </a:xfrm>
            </p:grpSpPr>
            <p:sp>
              <p:nvSpPr>
                <p:cNvPr id="611691" name="Rectangle 363"/>
                <p:cNvSpPr>
                  <a:spLocks noChangeArrowheads="1"/>
                </p:cNvSpPr>
                <p:nvPr/>
              </p:nvSpPr>
              <p:spPr bwMode="auto">
                <a:xfrm>
                  <a:off x="2004" y="120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17</a:t>
                  </a:r>
                  <a:endParaRPr lang="en-US" sz="1000">
                    <a:solidFill>
                      <a:srgbClr val="FF0000"/>
                    </a:solidFill>
                  </a:endParaRPr>
                </a:p>
                <a:p>
                  <a:pPr eaLnBrk="0" hangingPunct="0"/>
                  <a:endParaRPr lang="en-US"/>
                </a:p>
              </p:txBody>
            </p:sp>
            <p:sp>
              <p:nvSpPr>
                <p:cNvPr id="611692" name="Rectangle 364"/>
                <p:cNvSpPr>
                  <a:spLocks noChangeArrowheads="1"/>
                </p:cNvSpPr>
                <p:nvPr/>
              </p:nvSpPr>
              <p:spPr bwMode="auto">
                <a:xfrm>
                  <a:off x="1993" y="119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93" name="Group 365"/>
              <p:cNvGrpSpPr>
                <a:grpSpLocks/>
              </p:cNvGrpSpPr>
              <p:nvPr/>
            </p:nvGrpSpPr>
            <p:grpSpPr bwMode="auto">
              <a:xfrm>
                <a:off x="2292" y="1197"/>
                <a:ext cx="377" cy="346"/>
                <a:chOff x="2292" y="1197"/>
                <a:chExt cx="377" cy="346"/>
              </a:xfrm>
            </p:grpSpPr>
            <p:sp>
              <p:nvSpPr>
                <p:cNvPr id="611694" name="Rectangle 366"/>
                <p:cNvSpPr>
                  <a:spLocks noChangeArrowheads="1"/>
                </p:cNvSpPr>
                <p:nvPr/>
              </p:nvSpPr>
              <p:spPr bwMode="auto">
                <a:xfrm>
                  <a:off x="2303" y="1208"/>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49.7 </a:t>
                  </a:r>
                  <a:endParaRPr lang="en-US" sz="1000">
                    <a:solidFill>
                      <a:srgbClr val="FF0000"/>
                    </a:solidFill>
                  </a:endParaRPr>
                </a:p>
                <a:p>
                  <a:pPr eaLnBrk="0" hangingPunct="0"/>
                  <a:endParaRPr lang="en-US">
                    <a:solidFill>
                      <a:srgbClr val="FF0000"/>
                    </a:solidFill>
                  </a:endParaRPr>
                </a:p>
              </p:txBody>
            </p:sp>
            <p:sp>
              <p:nvSpPr>
                <p:cNvPr id="611695" name="Rectangle 367"/>
                <p:cNvSpPr>
                  <a:spLocks noChangeArrowheads="1"/>
                </p:cNvSpPr>
                <p:nvPr/>
              </p:nvSpPr>
              <p:spPr bwMode="auto">
                <a:xfrm>
                  <a:off x="2292" y="1197"/>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96" name="Group 368"/>
              <p:cNvGrpSpPr>
                <a:grpSpLocks/>
              </p:cNvGrpSpPr>
              <p:nvPr/>
            </p:nvGrpSpPr>
            <p:grpSpPr bwMode="auto">
              <a:xfrm>
                <a:off x="2669" y="1197"/>
                <a:ext cx="807" cy="346"/>
                <a:chOff x="2669" y="1197"/>
                <a:chExt cx="807" cy="346"/>
              </a:xfrm>
            </p:grpSpPr>
            <p:sp>
              <p:nvSpPr>
                <p:cNvPr id="611697" name="Rectangle 369"/>
                <p:cNvSpPr>
                  <a:spLocks noChangeArrowheads="1"/>
                </p:cNvSpPr>
                <p:nvPr/>
              </p:nvSpPr>
              <p:spPr bwMode="auto">
                <a:xfrm>
                  <a:off x="2680" y="1208"/>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ns </a:t>
                  </a:r>
                  <a:endParaRPr lang="en-US" sz="1000">
                    <a:solidFill>
                      <a:srgbClr val="FF0000"/>
                    </a:solidFill>
                  </a:endParaRPr>
                </a:p>
                <a:p>
                  <a:pPr eaLnBrk="0" hangingPunct="0"/>
                  <a:endParaRPr lang="en-US">
                    <a:solidFill>
                      <a:srgbClr val="FF0066"/>
                    </a:solidFill>
                  </a:endParaRPr>
                </a:p>
              </p:txBody>
            </p:sp>
            <p:sp>
              <p:nvSpPr>
                <p:cNvPr id="611698" name="Rectangle 370"/>
                <p:cNvSpPr>
                  <a:spLocks noChangeArrowheads="1"/>
                </p:cNvSpPr>
                <p:nvPr/>
              </p:nvSpPr>
              <p:spPr bwMode="auto">
                <a:xfrm>
                  <a:off x="2669" y="1197"/>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699" name="Group 371"/>
              <p:cNvGrpSpPr>
                <a:grpSpLocks/>
              </p:cNvGrpSpPr>
              <p:nvPr/>
            </p:nvGrpSpPr>
            <p:grpSpPr bwMode="auto">
              <a:xfrm>
                <a:off x="0" y="1565"/>
                <a:ext cx="1314" cy="346"/>
                <a:chOff x="0" y="1565"/>
                <a:chExt cx="1314" cy="346"/>
              </a:xfrm>
            </p:grpSpPr>
            <p:sp>
              <p:nvSpPr>
                <p:cNvPr id="611700" name="Rectangle 372"/>
                <p:cNvSpPr>
                  <a:spLocks noChangeArrowheads="1"/>
                </p:cNvSpPr>
                <p:nvPr/>
              </p:nvSpPr>
              <p:spPr bwMode="auto">
                <a:xfrm>
                  <a:off x="11" y="1576"/>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Criminal Damage </a:t>
                  </a:r>
                  <a:endParaRPr lang="en-US" sz="1000"/>
                </a:p>
                <a:p>
                  <a:pPr eaLnBrk="0" hangingPunct="0"/>
                  <a:endParaRPr lang="en-US"/>
                </a:p>
              </p:txBody>
            </p:sp>
            <p:sp>
              <p:nvSpPr>
                <p:cNvPr id="611701" name="Rectangle 373"/>
                <p:cNvSpPr>
                  <a:spLocks noChangeArrowheads="1"/>
                </p:cNvSpPr>
                <p:nvPr/>
              </p:nvSpPr>
              <p:spPr bwMode="auto">
                <a:xfrm>
                  <a:off x="0" y="1565"/>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02" name="Group 374"/>
              <p:cNvGrpSpPr>
                <a:grpSpLocks/>
              </p:cNvGrpSpPr>
              <p:nvPr/>
            </p:nvGrpSpPr>
            <p:grpSpPr bwMode="auto">
              <a:xfrm>
                <a:off x="1314" y="1565"/>
                <a:ext cx="299" cy="346"/>
                <a:chOff x="1314" y="1565"/>
                <a:chExt cx="299" cy="346"/>
              </a:xfrm>
            </p:grpSpPr>
            <p:sp>
              <p:nvSpPr>
                <p:cNvPr id="611703" name="Rectangle 375"/>
                <p:cNvSpPr>
                  <a:spLocks noChangeArrowheads="1"/>
                </p:cNvSpPr>
                <p:nvPr/>
              </p:nvSpPr>
              <p:spPr bwMode="auto">
                <a:xfrm>
                  <a:off x="1325" y="157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12</a:t>
                  </a:r>
                  <a:r>
                    <a:rPr lang="en-US" sz="1200">
                      <a:solidFill>
                        <a:srgbClr val="CC0000"/>
                      </a:solidFill>
                      <a:latin typeface="Palatino Linotype" charset="0"/>
                    </a:rPr>
                    <a:t> </a:t>
                  </a:r>
                  <a:endParaRPr lang="en-US" sz="1000">
                    <a:solidFill>
                      <a:srgbClr val="CC0000"/>
                    </a:solidFill>
                  </a:endParaRPr>
                </a:p>
                <a:p>
                  <a:pPr eaLnBrk="0" hangingPunct="0"/>
                  <a:endParaRPr lang="en-US">
                    <a:solidFill>
                      <a:srgbClr val="CC0000"/>
                    </a:solidFill>
                  </a:endParaRPr>
                </a:p>
              </p:txBody>
            </p:sp>
            <p:sp>
              <p:nvSpPr>
                <p:cNvPr id="611704" name="Rectangle 376"/>
                <p:cNvSpPr>
                  <a:spLocks noChangeArrowheads="1"/>
                </p:cNvSpPr>
                <p:nvPr/>
              </p:nvSpPr>
              <p:spPr bwMode="auto">
                <a:xfrm>
                  <a:off x="1314" y="156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05" name="Group 377"/>
              <p:cNvGrpSpPr>
                <a:grpSpLocks/>
              </p:cNvGrpSpPr>
              <p:nvPr/>
            </p:nvGrpSpPr>
            <p:grpSpPr bwMode="auto">
              <a:xfrm>
                <a:off x="1613" y="1565"/>
                <a:ext cx="380" cy="346"/>
                <a:chOff x="1613" y="1565"/>
                <a:chExt cx="380" cy="346"/>
              </a:xfrm>
            </p:grpSpPr>
            <p:sp>
              <p:nvSpPr>
                <p:cNvPr id="611706" name="Rectangle 378"/>
                <p:cNvSpPr>
                  <a:spLocks noChangeArrowheads="1"/>
                </p:cNvSpPr>
                <p:nvPr/>
              </p:nvSpPr>
              <p:spPr bwMode="auto">
                <a:xfrm>
                  <a:off x="1624" y="1576"/>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47.5</a:t>
                  </a:r>
                  <a:endParaRPr lang="en-US" sz="1000"/>
                </a:p>
                <a:p>
                  <a:pPr eaLnBrk="0" hangingPunct="0"/>
                  <a:endParaRPr lang="en-US"/>
                </a:p>
              </p:txBody>
            </p:sp>
            <p:sp>
              <p:nvSpPr>
                <p:cNvPr id="611707" name="Rectangle 379"/>
                <p:cNvSpPr>
                  <a:spLocks noChangeArrowheads="1"/>
                </p:cNvSpPr>
                <p:nvPr/>
              </p:nvSpPr>
              <p:spPr bwMode="auto">
                <a:xfrm>
                  <a:off x="1613" y="1565"/>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08" name="Group 380"/>
              <p:cNvGrpSpPr>
                <a:grpSpLocks/>
              </p:cNvGrpSpPr>
              <p:nvPr/>
            </p:nvGrpSpPr>
            <p:grpSpPr bwMode="auto">
              <a:xfrm>
                <a:off x="1993" y="1565"/>
                <a:ext cx="299" cy="346"/>
                <a:chOff x="1993" y="1565"/>
                <a:chExt cx="299" cy="346"/>
              </a:xfrm>
            </p:grpSpPr>
            <p:sp>
              <p:nvSpPr>
                <p:cNvPr id="611709" name="Rectangle 381"/>
                <p:cNvSpPr>
                  <a:spLocks noChangeArrowheads="1"/>
                </p:cNvSpPr>
                <p:nvPr/>
              </p:nvSpPr>
              <p:spPr bwMode="auto">
                <a:xfrm>
                  <a:off x="2004" y="157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8</a:t>
                  </a:r>
                  <a:endParaRPr lang="en-US" sz="1000"/>
                </a:p>
                <a:p>
                  <a:pPr eaLnBrk="0" hangingPunct="0"/>
                  <a:endParaRPr lang="en-US"/>
                </a:p>
              </p:txBody>
            </p:sp>
            <p:sp>
              <p:nvSpPr>
                <p:cNvPr id="611710" name="Rectangle 382"/>
                <p:cNvSpPr>
                  <a:spLocks noChangeArrowheads="1"/>
                </p:cNvSpPr>
                <p:nvPr/>
              </p:nvSpPr>
              <p:spPr bwMode="auto">
                <a:xfrm>
                  <a:off x="1993" y="156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11" name="Group 383"/>
              <p:cNvGrpSpPr>
                <a:grpSpLocks/>
              </p:cNvGrpSpPr>
              <p:nvPr/>
            </p:nvGrpSpPr>
            <p:grpSpPr bwMode="auto">
              <a:xfrm>
                <a:off x="2292" y="1565"/>
                <a:ext cx="377" cy="346"/>
                <a:chOff x="2292" y="1565"/>
                <a:chExt cx="377" cy="346"/>
              </a:xfrm>
            </p:grpSpPr>
            <p:sp>
              <p:nvSpPr>
                <p:cNvPr id="611712" name="Rectangle 384"/>
                <p:cNvSpPr>
                  <a:spLocks noChangeArrowheads="1"/>
                </p:cNvSpPr>
                <p:nvPr/>
              </p:nvSpPr>
              <p:spPr bwMode="auto">
                <a:xfrm>
                  <a:off x="2303" y="1576"/>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23.4 </a:t>
                  </a:r>
                  <a:endParaRPr lang="en-US" sz="1000"/>
                </a:p>
                <a:p>
                  <a:pPr eaLnBrk="0" hangingPunct="0"/>
                  <a:endParaRPr lang="en-US"/>
                </a:p>
              </p:txBody>
            </p:sp>
            <p:sp>
              <p:nvSpPr>
                <p:cNvPr id="611713" name="Rectangle 385"/>
                <p:cNvSpPr>
                  <a:spLocks noChangeArrowheads="1"/>
                </p:cNvSpPr>
                <p:nvPr/>
              </p:nvSpPr>
              <p:spPr bwMode="auto">
                <a:xfrm>
                  <a:off x="2292" y="1565"/>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14" name="Group 386"/>
              <p:cNvGrpSpPr>
                <a:grpSpLocks/>
              </p:cNvGrpSpPr>
              <p:nvPr/>
            </p:nvGrpSpPr>
            <p:grpSpPr bwMode="auto">
              <a:xfrm>
                <a:off x="2669" y="1565"/>
                <a:ext cx="807" cy="346"/>
                <a:chOff x="2669" y="1565"/>
                <a:chExt cx="807" cy="346"/>
              </a:xfrm>
            </p:grpSpPr>
            <p:sp>
              <p:nvSpPr>
                <p:cNvPr id="611715" name="Rectangle 387"/>
                <p:cNvSpPr>
                  <a:spLocks noChangeArrowheads="1"/>
                </p:cNvSpPr>
                <p:nvPr/>
              </p:nvSpPr>
              <p:spPr bwMode="auto">
                <a:xfrm>
                  <a:off x="2680" y="1576"/>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ns </a:t>
                  </a:r>
                  <a:endParaRPr lang="en-US" sz="1000"/>
                </a:p>
                <a:p>
                  <a:pPr eaLnBrk="0" hangingPunct="0"/>
                  <a:endParaRPr lang="en-US"/>
                </a:p>
              </p:txBody>
            </p:sp>
            <p:sp>
              <p:nvSpPr>
                <p:cNvPr id="611716" name="Rectangle 388"/>
                <p:cNvSpPr>
                  <a:spLocks noChangeArrowheads="1"/>
                </p:cNvSpPr>
                <p:nvPr/>
              </p:nvSpPr>
              <p:spPr bwMode="auto">
                <a:xfrm>
                  <a:off x="2669" y="1565"/>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17" name="Group 389"/>
              <p:cNvGrpSpPr>
                <a:grpSpLocks/>
              </p:cNvGrpSpPr>
              <p:nvPr/>
            </p:nvGrpSpPr>
            <p:grpSpPr bwMode="auto">
              <a:xfrm>
                <a:off x="0" y="1933"/>
                <a:ext cx="1314" cy="346"/>
                <a:chOff x="0" y="1933"/>
                <a:chExt cx="1314" cy="346"/>
              </a:xfrm>
            </p:grpSpPr>
            <p:sp>
              <p:nvSpPr>
                <p:cNvPr id="611718" name="Rectangle 390"/>
                <p:cNvSpPr>
                  <a:spLocks noChangeArrowheads="1"/>
                </p:cNvSpPr>
                <p:nvPr/>
              </p:nvSpPr>
              <p:spPr bwMode="auto">
                <a:xfrm>
                  <a:off x="11" y="1944"/>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Burglary Other </a:t>
                  </a:r>
                  <a:endParaRPr lang="en-US" sz="1000"/>
                </a:p>
                <a:p>
                  <a:pPr eaLnBrk="0" hangingPunct="0"/>
                  <a:endParaRPr lang="en-US"/>
                </a:p>
              </p:txBody>
            </p:sp>
            <p:sp>
              <p:nvSpPr>
                <p:cNvPr id="611719" name="Rectangle 391"/>
                <p:cNvSpPr>
                  <a:spLocks noChangeArrowheads="1"/>
                </p:cNvSpPr>
                <p:nvPr/>
              </p:nvSpPr>
              <p:spPr bwMode="auto">
                <a:xfrm>
                  <a:off x="0" y="1933"/>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20" name="Group 392"/>
              <p:cNvGrpSpPr>
                <a:grpSpLocks/>
              </p:cNvGrpSpPr>
              <p:nvPr/>
            </p:nvGrpSpPr>
            <p:grpSpPr bwMode="auto">
              <a:xfrm>
                <a:off x="1314" y="1933"/>
                <a:ext cx="299" cy="346"/>
                <a:chOff x="1314" y="1933"/>
                <a:chExt cx="299" cy="346"/>
              </a:xfrm>
            </p:grpSpPr>
            <p:sp>
              <p:nvSpPr>
                <p:cNvPr id="611721" name="Rectangle 393"/>
                <p:cNvSpPr>
                  <a:spLocks noChangeArrowheads="1"/>
                </p:cNvSpPr>
                <p:nvPr/>
              </p:nvSpPr>
              <p:spPr bwMode="auto">
                <a:xfrm>
                  <a:off x="1325" y="194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1</a:t>
                  </a:r>
                  <a:endParaRPr lang="en-US" sz="1000">
                    <a:solidFill>
                      <a:srgbClr val="FF0000"/>
                    </a:solidFill>
                  </a:endParaRPr>
                </a:p>
                <a:p>
                  <a:pPr eaLnBrk="0" hangingPunct="0"/>
                  <a:endParaRPr lang="en-US">
                    <a:solidFill>
                      <a:srgbClr val="FF0000"/>
                    </a:solidFill>
                  </a:endParaRPr>
                </a:p>
              </p:txBody>
            </p:sp>
            <p:sp>
              <p:nvSpPr>
                <p:cNvPr id="611722" name="Rectangle 394"/>
                <p:cNvSpPr>
                  <a:spLocks noChangeArrowheads="1"/>
                </p:cNvSpPr>
                <p:nvPr/>
              </p:nvSpPr>
              <p:spPr bwMode="auto">
                <a:xfrm>
                  <a:off x="1314" y="193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23" name="Group 395"/>
              <p:cNvGrpSpPr>
                <a:grpSpLocks/>
              </p:cNvGrpSpPr>
              <p:nvPr/>
            </p:nvGrpSpPr>
            <p:grpSpPr bwMode="auto">
              <a:xfrm>
                <a:off x="1613" y="1933"/>
                <a:ext cx="380" cy="346"/>
                <a:chOff x="1613" y="1933"/>
                <a:chExt cx="380" cy="346"/>
              </a:xfrm>
            </p:grpSpPr>
            <p:sp>
              <p:nvSpPr>
                <p:cNvPr id="611724" name="Rectangle 396"/>
                <p:cNvSpPr>
                  <a:spLocks noChangeArrowheads="1"/>
                </p:cNvSpPr>
                <p:nvPr/>
              </p:nvSpPr>
              <p:spPr bwMode="auto">
                <a:xfrm>
                  <a:off x="1624" y="1944"/>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4.0 </a:t>
                  </a:r>
                  <a:endParaRPr lang="en-US" sz="1000">
                    <a:solidFill>
                      <a:srgbClr val="FF0000"/>
                    </a:solidFill>
                  </a:endParaRPr>
                </a:p>
                <a:p>
                  <a:pPr eaLnBrk="0" hangingPunct="0"/>
                  <a:endParaRPr lang="en-US"/>
                </a:p>
              </p:txBody>
            </p:sp>
            <p:sp>
              <p:nvSpPr>
                <p:cNvPr id="611725" name="Rectangle 397"/>
                <p:cNvSpPr>
                  <a:spLocks noChangeArrowheads="1"/>
                </p:cNvSpPr>
                <p:nvPr/>
              </p:nvSpPr>
              <p:spPr bwMode="auto">
                <a:xfrm>
                  <a:off x="1613" y="1933"/>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26" name="Group 398"/>
              <p:cNvGrpSpPr>
                <a:grpSpLocks/>
              </p:cNvGrpSpPr>
              <p:nvPr/>
            </p:nvGrpSpPr>
            <p:grpSpPr bwMode="auto">
              <a:xfrm>
                <a:off x="1993" y="1933"/>
                <a:ext cx="299" cy="346"/>
                <a:chOff x="1993" y="1933"/>
                <a:chExt cx="299" cy="346"/>
              </a:xfrm>
            </p:grpSpPr>
            <p:sp>
              <p:nvSpPr>
                <p:cNvPr id="611727" name="Rectangle 399"/>
                <p:cNvSpPr>
                  <a:spLocks noChangeArrowheads="1"/>
                </p:cNvSpPr>
                <p:nvPr/>
              </p:nvSpPr>
              <p:spPr bwMode="auto">
                <a:xfrm>
                  <a:off x="2004" y="194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2 </a:t>
                  </a:r>
                  <a:endParaRPr lang="en-US" sz="1000">
                    <a:solidFill>
                      <a:srgbClr val="FF0000"/>
                    </a:solidFill>
                  </a:endParaRPr>
                </a:p>
                <a:p>
                  <a:pPr eaLnBrk="0" hangingPunct="0"/>
                  <a:endParaRPr lang="en-US"/>
                </a:p>
              </p:txBody>
            </p:sp>
            <p:sp>
              <p:nvSpPr>
                <p:cNvPr id="611728" name="Rectangle 400"/>
                <p:cNvSpPr>
                  <a:spLocks noChangeArrowheads="1"/>
                </p:cNvSpPr>
                <p:nvPr/>
              </p:nvSpPr>
              <p:spPr bwMode="auto">
                <a:xfrm>
                  <a:off x="1993" y="193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29" name="Group 401"/>
              <p:cNvGrpSpPr>
                <a:grpSpLocks/>
              </p:cNvGrpSpPr>
              <p:nvPr/>
            </p:nvGrpSpPr>
            <p:grpSpPr bwMode="auto">
              <a:xfrm>
                <a:off x="2292" y="1933"/>
                <a:ext cx="377" cy="346"/>
                <a:chOff x="2292" y="1933"/>
                <a:chExt cx="377" cy="346"/>
              </a:xfrm>
            </p:grpSpPr>
            <p:sp>
              <p:nvSpPr>
                <p:cNvPr id="611730" name="Rectangle 402"/>
                <p:cNvSpPr>
                  <a:spLocks noChangeArrowheads="1"/>
                </p:cNvSpPr>
                <p:nvPr/>
              </p:nvSpPr>
              <p:spPr bwMode="auto">
                <a:xfrm>
                  <a:off x="2303" y="1944"/>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5.9</a:t>
                  </a:r>
                  <a:endParaRPr lang="en-US" sz="1000">
                    <a:solidFill>
                      <a:srgbClr val="FF0000"/>
                    </a:solidFill>
                  </a:endParaRPr>
                </a:p>
                <a:p>
                  <a:pPr eaLnBrk="0" hangingPunct="0"/>
                  <a:endParaRPr lang="en-US">
                    <a:solidFill>
                      <a:srgbClr val="FF0000"/>
                    </a:solidFill>
                  </a:endParaRPr>
                </a:p>
              </p:txBody>
            </p:sp>
            <p:sp>
              <p:nvSpPr>
                <p:cNvPr id="611731" name="Rectangle 403"/>
                <p:cNvSpPr>
                  <a:spLocks noChangeArrowheads="1"/>
                </p:cNvSpPr>
                <p:nvPr/>
              </p:nvSpPr>
              <p:spPr bwMode="auto">
                <a:xfrm>
                  <a:off x="2292" y="1933"/>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32" name="Group 404"/>
              <p:cNvGrpSpPr>
                <a:grpSpLocks/>
              </p:cNvGrpSpPr>
              <p:nvPr/>
            </p:nvGrpSpPr>
            <p:grpSpPr bwMode="auto">
              <a:xfrm>
                <a:off x="2669" y="1933"/>
                <a:ext cx="807" cy="346"/>
                <a:chOff x="2669" y="1933"/>
                <a:chExt cx="807" cy="346"/>
              </a:xfrm>
            </p:grpSpPr>
            <p:sp>
              <p:nvSpPr>
                <p:cNvPr id="611733" name="Rectangle 405"/>
                <p:cNvSpPr>
                  <a:spLocks noChangeArrowheads="1"/>
                </p:cNvSpPr>
                <p:nvPr/>
              </p:nvSpPr>
              <p:spPr bwMode="auto">
                <a:xfrm>
                  <a:off x="2680" y="1944"/>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ns </a:t>
                  </a:r>
                  <a:endParaRPr lang="en-US" sz="1000">
                    <a:solidFill>
                      <a:srgbClr val="FF0000"/>
                    </a:solidFill>
                  </a:endParaRPr>
                </a:p>
                <a:p>
                  <a:pPr eaLnBrk="0" hangingPunct="0"/>
                  <a:endParaRPr lang="en-US">
                    <a:solidFill>
                      <a:srgbClr val="FF0000"/>
                    </a:solidFill>
                  </a:endParaRPr>
                </a:p>
              </p:txBody>
            </p:sp>
            <p:sp>
              <p:nvSpPr>
                <p:cNvPr id="611734" name="Rectangle 406"/>
                <p:cNvSpPr>
                  <a:spLocks noChangeArrowheads="1"/>
                </p:cNvSpPr>
                <p:nvPr/>
              </p:nvSpPr>
              <p:spPr bwMode="auto">
                <a:xfrm>
                  <a:off x="2669" y="1933"/>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35" name="Group 407"/>
              <p:cNvGrpSpPr>
                <a:grpSpLocks/>
              </p:cNvGrpSpPr>
              <p:nvPr/>
            </p:nvGrpSpPr>
            <p:grpSpPr bwMode="auto">
              <a:xfrm>
                <a:off x="0" y="2301"/>
                <a:ext cx="1314" cy="346"/>
                <a:chOff x="0" y="2301"/>
                <a:chExt cx="1314" cy="346"/>
              </a:xfrm>
            </p:grpSpPr>
            <p:sp>
              <p:nvSpPr>
                <p:cNvPr id="611736" name="Rectangle 408"/>
                <p:cNvSpPr>
                  <a:spLocks noChangeArrowheads="1"/>
                </p:cNvSpPr>
                <p:nvPr/>
              </p:nvSpPr>
              <p:spPr bwMode="auto">
                <a:xfrm>
                  <a:off x="11" y="2312"/>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Burglary Dwelling </a:t>
                  </a:r>
                  <a:endParaRPr lang="en-US" sz="1000"/>
                </a:p>
                <a:p>
                  <a:pPr eaLnBrk="0" hangingPunct="0"/>
                  <a:endParaRPr lang="en-US"/>
                </a:p>
              </p:txBody>
            </p:sp>
            <p:sp>
              <p:nvSpPr>
                <p:cNvPr id="611737" name="Rectangle 409"/>
                <p:cNvSpPr>
                  <a:spLocks noChangeArrowheads="1"/>
                </p:cNvSpPr>
                <p:nvPr/>
              </p:nvSpPr>
              <p:spPr bwMode="auto">
                <a:xfrm>
                  <a:off x="0" y="2301"/>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38" name="Group 410"/>
              <p:cNvGrpSpPr>
                <a:grpSpLocks/>
              </p:cNvGrpSpPr>
              <p:nvPr/>
            </p:nvGrpSpPr>
            <p:grpSpPr bwMode="auto">
              <a:xfrm>
                <a:off x="1314" y="2301"/>
                <a:ext cx="299" cy="346"/>
                <a:chOff x="1314" y="2301"/>
                <a:chExt cx="299" cy="346"/>
              </a:xfrm>
            </p:grpSpPr>
            <p:sp>
              <p:nvSpPr>
                <p:cNvPr id="611739" name="Rectangle 411"/>
                <p:cNvSpPr>
                  <a:spLocks noChangeArrowheads="1"/>
                </p:cNvSpPr>
                <p:nvPr/>
              </p:nvSpPr>
              <p:spPr bwMode="auto">
                <a:xfrm>
                  <a:off x="1325" y="2312"/>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 </a:t>
                  </a:r>
                  <a:endParaRPr lang="en-US" sz="1000"/>
                </a:p>
                <a:p>
                  <a:pPr eaLnBrk="0" hangingPunct="0"/>
                  <a:endParaRPr lang="en-US"/>
                </a:p>
              </p:txBody>
            </p:sp>
            <p:sp>
              <p:nvSpPr>
                <p:cNvPr id="611740" name="Rectangle 412"/>
                <p:cNvSpPr>
                  <a:spLocks noChangeArrowheads="1"/>
                </p:cNvSpPr>
                <p:nvPr/>
              </p:nvSpPr>
              <p:spPr bwMode="auto">
                <a:xfrm>
                  <a:off x="1314" y="2301"/>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41" name="Group 413"/>
              <p:cNvGrpSpPr>
                <a:grpSpLocks/>
              </p:cNvGrpSpPr>
              <p:nvPr/>
            </p:nvGrpSpPr>
            <p:grpSpPr bwMode="auto">
              <a:xfrm>
                <a:off x="1613" y="2301"/>
                <a:ext cx="380" cy="346"/>
                <a:chOff x="1613" y="2301"/>
                <a:chExt cx="380" cy="346"/>
              </a:xfrm>
            </p:grpSpPr>
            <p:sp>
              <p:nvSpPr>
                <p:cNvPr id="611742" name="Rectangle 414"/>
                <p:cNvSpPr>
                  <a:spLocks noChangeArrowheads="1"/>
                </p:cNvSpPr>
                <p:nvPr/>
              </p:nvSpPr>
              <p:spPr bwMode="auto">
                <a:xfrm>
                  <a:off x="1624" y="2312"/>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7.9</a:t>
                  </a:r>
                  <a:endParaRPr lang="en-US" sz="1000"/>
                </a:p>
                <a:p>
                  <a:pPr eaLnBrk="0" hangingPunct="0"/>
                  <a:endParaRPr lang="en-US"/>
                </a:p>
              </p:txBody>
            </p:sp>
            <p:sp>
              <p:nvSpPr>
                <p:cNvPr id="611743" name="Rectangle 415"/>
                <p:cNvSpPr>
                  <a:spLocks noChangeArrowheads="1"/>
                </p:cNvSpPr>
                <p:nvPr/>
              </p:nvSpPr>
              <p:spPr bwMode="auto">
                <a:xfrm>
                  <a:off x="1613" y="2301"/>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44" name="Group 416"/>
              <p:cNvGrpSpPr>
                <a:grpSpLocks/>
              </p:cNvGrpSpPr>
              <p:nvPr/>
            </p:nvGrpSpPr>
            <p:grpSpPr bwMode="auto">
              <a:xfrm>
                <a:off x="1993" y="2301"/>
                <a:ext cx="299" cy="346"/>
                <a:chOff x="1993" y="2301"/>
                <a:chExt cx="299" cy="346"/>
              </a:xfrm>
            </p:grpSpPr>
            <p:sp>
              <p:nvSpPr>
                <p:cNvPr id="611745" name="Rectangle 417"/>
                <p:cNvSpPr>
                  <a:spLocks noChangeArrowheads="1"/>
                </p:cNvSpPr>
                <p:nvPr/>
              </p:nvSpPr>
              <p:spPr bwMode="auto">
                <a:xfrm>
                  <a:off x="2004" y="2312"/>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a:t>
                  </a:r>
                  <a:endParaRPr lang="en-US" sz="1000"/>
                </a:p>
                <a:p>
                  <a:pPr eaLnBrk="0" hangingPunct="0"/>
                  <a:endParaRPr lang="en-US"/>
                </a:p>
              </p:txBody>
            </p:sp>
            <p:sp>
              <p:nvSpPr>
                <p:cNvPr id="611746" name="Rectangle 418"/>
                <p:cNvSpPr>
                  <a:spLocks noChangeArrowheads="1"/>
                </p:cNvSpPr>
                <p:nvPr/>
              </p:nvSpPr>
              <p:spPr bwMode="auto">
                <a:xfrm>
                  <a:off x="1993" y="2301"/>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47" name="Group 419"/>
              <p:cNvGrpSpPr>
                <a:grpSpLocks/>
              </p:cNvGrpSpPr>
              <p:nvPr/>
            </p:nvGrpSpPr>
            <p:grpSpPr bwMode="auto">
              <a:xfrm>
                <a:off x="2292" y="2301"/>
                <a:ext cx="377" cy="346"/>
                <a:chOff x="2292" y="2301"/>
                <a:chExt cx="377" cy="346"/>
              </a:xfrm>
            </p:grpSpPr>
            <p:sp>
              <p:nvSpPr>
                <p:cNvPr id="611748" name="Rectangle 420"/>
                <p:cNvSpPr>
                  <a:spLocks noChangeArrowheads="1"/>
                </p:cNvSpPr>
                <p:nvPr/>
              </p:nvSpPr>
              <p:spPr bwMode="auto">
                <a:xfrm>
                  <a:off x="2303" y="2312"/>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5.9 </a:t>
                  </a:r>
                  <a:endParaRPr lang="en-US" sz="1000"/>
                </a:p>
                <a:p>
                  <a:pPr eaLnBrk="0" hangingPunct="0"/>
                  <a:endParaRPr lang="en-US"/>
                </a:p>
              </p:txBody>
            </p:sp>
            <p:sp>
              <p:nvSpPr>
                <p:cNvPr id="611749" name="Rectangle 421"/>
                <p:cNvSpPr>
                  <a:spLocks noChangeArrowheads="1"/>
                </p:cNvSpPr>
                <p:nvPr/>
              </p:nvSpPr>
              <p:spPr bwMode="auto">
                <a:xfrm>
                  <a:off x="2292" y="2301"/>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50" name="Group 422"/>
              <p:cNvGrpSpPr>
                <a:grpSpLocks/>
              </p:cNvGrpSpPr>
              <p:nvPr/>
            </p:nvGrpSpPr>
            <p:grpSpPr bwMode="auto">
              <a:xfrm>
                <a:off x="2669" y="2301"/>
                <a:ext cx="807" cy="346"/>
                <a:chOff x="2669" y="2301"/>
                <a:chExt cx="807" cy="346"/>
              </a:xfrm>
            </p:grpSpPr>
            <p:sp>
              <p:nvSpPr>
                <p:cNvPr id="611751" name="Rectangle 423"/>
                <p:cNvSpPr>
                  <a:spLocks noChangeArrowheads="1"/>
                </p:cNvSpPr>
                <p:nvPr/>
              </p:nvSpPr>
              <p:spPr bwMode="auto">
                <a:xfrm>
                  <a:off x="2680" y="2312"/>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ns</a:t>
                  </a:r>
                  <a:endParaRPr lang="en-US" sz="1000"/>
                </a:p>
                <a:p>
                  <a:pPr eaLnBrk="0" hangingPunct="0"/>
                  <a:endParaRPr lang="en-US"/>
                </a:p>
              </p:txBody>
            </p:sp>
            <p:sp>
              <p:nvSpPr>
                <p:cNvPr id="611752" name="Rectangle 424"/>
                <p:cNvSpPr>
                  <a:spLocks noChangeArrowheads="1"/>
                </p:cNvSpPr>
                <p:nvPr/>
              </p:nvSpPr>
              <p:spPr bwMode="auto">
                <a:xfrm>
                  <a:off x="2669" y="2301"/>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53" name="Group 425"/>
              <p:cNvGrpSpPr>
                <a:grpSpLocks/>
              </p:cNvGrpSpPr>
              <p:nvPr/>
            </p:nvGrpSpPr>
            <p:grpSpPr bwMode="auto">
              <a:xfrm>
                <a:off x="0" y="2669"/>
                <a:ext cx="1314" cy="346"/>
                <a:chOff x="0" y="2669"/>
                <a:chExt cx="1314" cy="346"/>
              </a:xfrm>
            </p:grpSpPr>
            <p:sp>
              <p:nvSpPr>
                <p:cNvPr id="611754" name="Rectangle 426"/>
                <p:cNvSpPr>
                  <a:spLocks noChangeArrowheads="1"/>
                </p:cNvSpPr>
                <p:nvPr/>
              </p:nvSpPr>
              <p:spPr bwMode="auto">
                <a:xfrm>
                  <a:off x="11" y="2680"/>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Theft from vehicle </a:t>
                  </a:r>
                  <a:endParaRPr lang="en-US" sz="1000"/>
                </a:p>
                <a:p>
                  <a:pPr eaLnBrk="0" hangingPunct="0"/>
                  <a:endParaRPr lang="en-US"/>
                </a:p>
              </p:txBody>
            </p:sp>
            <p:sp>
              <p:nvSpPr>
                <p:cNvPr id="611755" name="Rectangle 427"/>
                <p:cNvSpPr>
                  <a:spLocks noChangeArrowheads="1"/>
                </p:cNvSpPr>
                <p:nvPr/>
              </p:nvSpPr>
              <p:spPr bwMode="auto">
                <a:xfrm>
                  <a:off x="0" y="2669"/>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56" name="Group 428"/>
              <p:cNvGrpSpPr>
                <a:grpSpLocks/>
              </p:cNvGrpSpPr>
              <p:nvPr/>
            </p:nvGrpSpPr>
            <p:grpSpPr bwMode="auto">
              <a:xfrm>
                <a:off x="1314" y="2669"/>
                <a:ext cx="299" cy="346"/>
                <a:chOff x="1314" y="2669"/>
                <a:chExt cx="299" cy="346"/>
              </a:xfrm>
            </p:grpSpPr>
            <p:sp>
              <p:nvSpPr>
                <p:cNvPr id="611757" name="Rectangle 429"/>
                <p:cNvSpPr>
                  <a:spLocks noChangeArrowheads="1"/>
                </p:cNvSpPr>
                <p:nvPr/>
              </p:nvSpPr>
              <p:spPr bwMode="auto">
                <a:xfrm>
                  <a:off x="1325" y="268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1 </a:t>
                  </a:r>
                  <a:endParaRPr lang="en-US" sz="1000">
                    <a:solidFill>
                      <a:srgbClr val="FF0000"/>
                    </a:solidFill>
                  </a:endParaRPr>
                </a:p>
                <a:p>
                  <a:pPr eaLnBrk="0" hangingPunct="0"/>
                  <a:endParaRPr lang="en-US">
                    <a:solidFill>
                      <a:srgbClr val="FF0000"/>
                    </a:solidFill>
                  </a:endParaRPr>
                </a:p>
              </p:txBody>
            </p:sp>
            <p:sp>
              <p:nvSpPr>
                <p:cNvPr id="611758" name="Rectangle 430"/>
                <p:cNvSpPr>
                  <a:spLocks noChangeArrowheads="1"/>
                </p:cNvSpPr>
                <p:nvPr/>
              </p:nvSpPr>
              <p:spPr bwMode="auto">
                <a:xfrm>
                  <a:off x="1314" y="266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59" name="Group 431"/>
              <p:cNvGrpSpPr>
                <a:grpSpLocks/>
              </p:cNvGrpSpPr>
              <p:nvPr/>
            </p:nvGrpSpPr>
            <p:grpSpPr bwMode="auto">
              <a:xfrm>
                <a:off x="1613" y="2669"/>
                <a:ext cx="380" cy="346"/>
                <a:chOff x="1613" y="2669"/>
                <a:chExt cx="380" cy="346"/>
              </a:xfrm>
            </p:grpSpPr>
            <p:sp>
              <p:nvSpPr>
                <p:cNvPr id="611760" name="Rectangle 432"/>
                <p:cNvSpPr>
                  <a:spLocks noChangeArrowheads="1"/>
                </p:cNvSpPr>
                <p:nvPr/>
              </p:nvSpPr>
              <p:spPr bwMode="auto">
                <a:xfrm>
                  <a:off x="1624" y="2680"/>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4.0 </a:t>
                  </a:r>
                  <a:endParaRPr lang="en-US" sz="1000">
                    <a:solidFill>
                      <a:srgbClr val="FF0000"/>
                    </a:solidFill>
                  </a:endParaRPr>
                </a:p>
                <a:p>
                  <a:pPr eaLnBrk="0" hangingPunct="0"/>
                  <a:endParaRPr lang="en-US">
                    <a:solidFill>
                      <a:srgbClr val="FF0000"/>
                    </a:solidFill>
                  </a:endParaRPr>
                </a:p>
              </p:txBody>
            </p:sp>
            <p:sp>
              <p:nvSpPr>
                <p:cNvPr id="611761" name="Rectangle 433"/>
                <p:cNvSpPr>
                  <a:spLocks noChangeArrowheads="1"/>
                </p:cNvSpPr>
                <p:nvPr/>
              </p:nvSpPr>
              <p:spPr bwMode="auto">
                <a:xfrm>
                  <a:off x="1613" y="2669"/>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62" name="Group 434"/>
              <p:cNvGrpSpPr>
                <a:grpSpLocks/>
              </p:cNvGrpSpPr>
              <p:nvPr/>
            </p:nvGrpSpPr>
            <p:grpSpPr bwMode="auto">
              <a:xfrm>
                <a:off x="1993" y="2669"/>
                <a:ext cx="299" cy="346"/>
                <a:chOff x="1993" y="2669"/>
                <a:chExt cx="299" cy="346"/>
              </a:xfrm>
            </p:grpSpPr>
            <p:sp>
              <p:nvSpPr>
                <p:cNvPr id="611763" name="Rectangle 435"/>
                <p:cNvSpPr>
                  <a:spLocks noChangeArrowheads="1"/>
                </p:cNvSpPr>
                <p:nvPr/>
              </p:nvSpPr>
              <p:spPr bwMode="auto">
                <a:xfrm>
                  <a:off x="2004" y="2680"/>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2</a:t>
                  </a:r>
                  <a:endParaRPr lang="en-US" sz="1000">
                    <a:solidFill>
                      <a:srgbClr val="FF0000"/>
                    </a:solidFill>
                  </a:endParaRPr>
                </a:p>
                <a:p>
                  <a:pPr eaLnBrk="0" hangingPunct="0"/>
                  <a:endParaRPr lang="en-US">
                    <a:solidFill>
                      <a:srgbClr val="FF0000"/>
                    </a:solidFill>
                  </a:endParaRPr>
                </a:p>
              </p:txBody>
            </p:sp>
            <p:sp>
              <p:nvSpPr>
                <p:cNvPr id="611764" name="Rectangle 436"/>
                <p:cNvSpPr>
                  <a:spLocks noChangeArrowheads="1"/>
                </p:cNvSpPr>
                <p:nvPr/>
              </p:nvSpPr>
              <p:spPr bwMode="auto">
                <a:xfrm>
                  <a:off x="1993" y="2669"/>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65" name="Group 437"/>
              <p:cNvGrpSpPr>
                <a:grpSpLocks/>
              </p:cNvGrpSpPr>
              <p:nvPr/>
            </p:nvGrpSpPr>
            <p:grpSpPr bwMode="auto">
              <a:xfrm>
                <a:off x="2292" y="2669"/>
                <a:ext cx="377" cy="346"/>
                <a:chOff x="2292" y="2669"/>
                <a:chExt cx="377" cy="346"/>
              </a:xfrm>
            </p:grpSpPr>
            <p:sp>
              <p:nvSpPr>
                <p:cNvPr id="611766" name="Rectangle 438"/>
                <p:cNvSpPr>
                  <a:spLocks noChangeArrowheads="1"/>
                </p:cNvSpPr>
                <p:nvPr/>
              </p:nvSpPr>
              <p:spPr bwMode="auto">
                <a:xfrm>
                  <a:off x="2303" y="2680"/>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5.9 </a:t>
                  </a:r>
                  <a:endParaRPr lang="en-US" sz="1000">
                    <a:solidFill>
                      <a:srgbClr val="FF0000"/>
                    </a:solidFill>
                  </a:endParaRPr>
                </a:p>
                <a:p>
                  <a:pPr eaLnBrk="0" hangingPunct="0"/>
                  <a:endParaRPr lang="en-US">
                    <a:solidFill>
                      <a:srgbClr val="FF0000"/>
                    </a:solidFill>
                  </a:endParaRPr>
                </a:p>
              </p:txBody>
            </p:sp>
            <p:sp>
              <p:nvSpPr>
                <p:cNvPr id="611767" name="Rectangle 439"/>
                <p:cNvSpPr>
                  <a:spLocks noChangeArrowheads="1"/>
                </p:cNvSpPr>
                <p:nvPr/>
              </p:nvSpPr>
              <p:spPr bwMode="auto">
                <a:xfrm>
                  <a:off x="2292" y="2669"/>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68" name="Group 440"/>
              <p:cNvGrpSpPr>
                <a:grpSpLocks/>
              </p:cNvGrpSpPr>
              <p:nvPr/>
            </p:nvGrpSpPr>
            <p:grpSpPr bwMode="auto">
              <a:xfrm>
                <a:off x="2669" y="2669"/>
                <a:ext cx="807" cy="346"/>
                <a:chOff x="2669" y="2669"/>
                <a:chExt cx="807" cy="346"/>
              </a:xfrm>
            </p:grpSpPr>
            <p:sp>
              <p:nvSpPr>
                <p:cNvPr id="611769" name="Rectangle 441"/>
                <p:cNvSpPr>
                  <a:spLocks noChangeArrowheads="1"/>
                </p:cNvSpPr>
                <p:nvPr/>
              </p:nvSpPr>
              <p:spPr bwMode="auto">
                <a:xfrm>
                  <a:off x="2680" y="2680"/>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ns</a:t>
                  </a:r>
                  <a:endParaRPr lang="en-US" sz="1000">
                    <a:solidFill>
                      <a:srgbClr val="FF0000"/>
                    </a:solidFill>
                  </a:endParaRPr>
                </a:p>
                <a:p>
                  <a:pPr eaLnBrk="0" hangingPunct="0"/>
                  <a:endParaRPr lang="en-US">
                    <a:solidFill>
                      <a:srgbClr val="FF0000"/>
                    </a:solidFill>
                  </a:endParaRPr>
                </a:p>
              </p:txBody>
            </p:sp>
            <p:sp>
              <p:nvSpPr>
                <p:cNvPr id="611770" name="Rectangle 442"/>
                <p:cNvSpPr>
                  <a:spLocks noChangeArrowheads="1"/>
                </p:cNvSpPr>
                <p:nvPr/>
              </p:nvSpPr>
              <p:spPr bwMode="auto">
                <a:xfrm>
                  <a:off x="2669" y="2669"/>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71" name="Group 443"/>
              <p:cNvGrpSpPr>
                <a:grpSpLocks/>
              </p:cNvGrpSpPr>
              <p:nvPr/>
            </p:nvGrpSpPr>
            <p:grpSpPr bwMode="auto">
              <a:xfrm>
                <a:off x="0" y="3037"/>
                <a:ext cx="1314" cy="346"/>
                <a:chOff x="0" y="3037"/>
                <a:chExt cx="1314" cy="346"/>
              </a:xfrm>
            </p:grpSpPr>
            <p:sp>
              <p:nvSpPr>
                <p:cNvPr id="611772" name="Rectangle 444"/>
                <p:cNvSpPr>
                  <a:spLocks noChangeArrowheads="1"/>
                </p:cNvSpPr>
                <p:nvPr/>
              </p:nvSpPr>
              <p:spPr bwMode="auto">
                <a:xfrm>
                  <a:off x="11" y="3048"/>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Theft of vehicle + twoc </a:t>
                  </a:r>
                  <a:endParaRPr lang="en-US" sz="1000"/>
                </a:p>
                <a:p>
                  <a:pPr eaLnBrk="0" hangingPunct="0"/>
                  <a:endParaRPr lang="en-US"/>
                </a:p>
              </p:txBody>
            </p:sp>
            <p:sp>
              <p:nvSpPr>
                <p:cNvPr id="611773" name="Rectangle 445"/>
                <p:cNvSpPr>
                  <a:spLocks noChangeArrowheads="1"/>
                </p:cNvSpPr>
                <p:nvPr/>
              </p:nvSpPr>
              <p:spPr bwMode="auto">
                <a:xfrm>
                  <a:off x="0" y="3037"/>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74" name="Group 446"/>
              <p:cNvGrpSpPr>
                <a:grpSpLocks/>
              </p:cNvGrpSpPr>
              <p:nvPr/>
            </p:nvGrpSpPr>
            <p:grpSpPr bwMode="auto">
              <a:xfrm>
                <a:off x="1314" y="3037"/>
                <a:ext cx="299" cy="346"/>
                <a:chOff x="1314" y="3037"/>
                <a:chExt cx="299" cy="346"/>
              </a:xfrm>
            </p:grpSpPr>
            <p:sp>
              <p:nvSpPr>
                <p:cNvPr id="611775" name="Rectangle 447"/>
                <p:cNvSpPr>
                  <a:spLocks noChangeArrowheads="1"/>
                </p:cNvSpPr>
                <p:nvPr/>
              </p:nvSpPr>
              <p:spPr bwMode="auto">
                <a:xfrm>
                  <a:off x="1325" y="304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0</a:t>
                  </a:r>
                  <a:endParaRPr lang="en-US" sz="1000">
                    <a:solidFill>
                      <a:srgbClr val="FF0000"/>
                    </a:solidFill>
                  </a:endParaRPr>
                </a:p>
                <a:p>
                  <a:pPr eaLnBrk="0" hangingPunct="0"/>
                  <a:endParaRPr lang="en-US">
                    <a:solidFill>
                      <a:srgbClr val="FF0000"/>
                    </a:solidFill>
                  </a:endParaRPr>
                </a:p>
              </p:txBody>
            </p:sp>
            <p:sp>
              <p:nvSpPr>
                <p:cNvPr id="611776" name="Rectangle 448"/>
                <p:cNvSpPr>
                  <a:spLocks noChangeArrowheads="1"/>
                </p:cNvSpPr>
                <p:nvPr/>
              </p:nvSpPr>
              <p:spPr bwMode="auto">
                <a:xfrm>
                  <a:off x="1314" y="303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77" name="Group 449"/>
              <p:cNvGrpSpPr>
                <a:grpSpLocks/>
              </p:cNvGrpSpPr>
              <p:nvPr/>
            </p:nvGrpSpPr>
            <p:grpSpPr bwMode="auto">
              <a:xfrm>
                <a:off x="1613" y="3037"/>
                <a:ext cx="380" cy="346"/>
                <a:chOff x="1613" y="3037"/>
                <a:chExt cx="380" cy="346"/>
              </a:xfrm>
            </p:grpSpPr>
            <p:sp>
              <p:nvSpPr>
                <p:cNvPr id="611778" name="Rectangle 450"/>
                <p:cNvSpPr>
                  <a:spLocks noChangeArrowheads="1"/>
                </p:cNvSpPr>
                <p:nvPr/>
              </p:nvSpPr>
              <p:spPr bwMode="auto">
                <a:xfrm>
                  <a:off x="1624" y="3048"/>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0</a:t>
                  </a:r>
                  <a:endParaRPr lang="en-US" sz="1000">
                    <a:solidFill>
                      <a:srgbClr val="FF0000"/>
                    </a:solidFill>
                  </a:endParaRPr>
                </a:p>
                <a:p>
                  <a:pPr eaLnBrk="0" hangingPunct="0"/>
                  <a:endParaRPr lang="en-US">
                    <a:solidFill>
                      <a:srgbClr val="FF0000"/>
                    </a:solidFill>
                  </a:endParaRPr>
                </a:p>
              </p:txBody>
            </p:sp>
            <p:sp>
              <p:nvSpPr>
                <p:cNvPr id="611779" name="Rectangle 451"/>
                <p:cNvSpPr>
                  <a:spLocks noChangeArrowheads="1"/>
                </p:cNvSpPr>
                <p:nvPr/>
              </p:nvSpPr>
              <p:spPr bwMode="auto">
                <a:xfrm>
                  <a:off x="1613" y="3037"/>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80" name="Group 452"/>
              <p:cNvGrpSpPr>
                <a:grpSpLocks/>
              </p:cNvGrpSpPr>
              <p:nvPr/>
            </p:nvGrpSpPr>
            <p:grpSpPr bwMode="auto">
              <a:xfrm>
                <a:off x="1993" y="3037"/>
                <a:ext cx="299" cy="346"/>
                <a:chOff x="1993" y="3037"/>
                <a:chExt cx="299" cy="346"/>
              </a:xfrm>
            </p:grpSpPr>
            <p:sp>
              <p:nvSpPr>
                <p:cNvPr id="611781" name="Rectangle 453"/>
                <p:cNvSpPr>
                  <a:spLocks noChangeArrowheads="1"/>
                </p:cNvSpPr>
                <p:nvPr/>
              </p:nvSpPr>
              <p:spPr bwMode="auto">
                <a:xfrm>
                  <a:off x="2004" y="3048"/>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3.0</a:t>
                  </a:r>
                  <a:endParaRPr lang="en-US" sz="1000">
                    <a:solidFill>
                      <a:srgbClr val="FF0000"/>
                    </a:solidFill>
                  </a:endParaRPr>
                </a:p>
                <a:p>
                  <a:pPr eaLnBrk="0" hangingPunct="0"/>
                  <a:endParaRPr lang="en-US"/>
                </a:p>
              </p:txBody>
            </p:sp>
            <p:sp>
              <p:nvSpPr>
                <p:cNvPr id="611782" name="Rectangle 454"/>
                <p:cNvSpPr>
                  <a:spLocks noChangeArrowheads="1"/>
                </p:cNvSpPr>
                <p:nvPr/>
              </p:nvSpPr>
              <p:spPr bwMode="auto">
                <a:xfrm>
                  <a:off x="1993" y="3037"/>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83" name="Group 455"/>
              <p:cNvGrpSpPr>
                <a:grpSpLocks/>
              </p:cNvGrpSpPr>
              <p:nvPr/>
            </p:nvGrpSpPr>
            <p:grpSpPr bwMode="auto">
              <a:xfrm>
                <a:off x="2292" y="3037"/>
                <a:ext cx="377" cy="346"/>
                <a:chOff x="2292" y="3037"/>
                <a:chExt cx="377" cy="346"/>
              </a:xfrm>
            </p:grpSpPr>
            <p:sp>
              <p:nvSpPr>
                <p:cNvPr id="611784" name="Rectangle 456"/>
                <p:cNvSpPr>
                  <a:spLocks noChangeArrowheads="1"/>
                </p:cNvSpPr>
                <p:nvPr/>
              </p:nvSpPr>
              <p:spPr bwMode="auto">
                <a:xfrm>
                  <a:off x="2303" y="3048"/>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8.8 </a:t>
                  </a:r>
                  <a:endParaRPr lang="en-US" sz="1000">
                    <a:solidFill>
                      <a:srgbClr val="FF0000"/>
                    </a:solidFill>
                  </a:endParaRPr>
                </a:p>
                <a:p>
                  <a:pPr eaLnBrk="0" hangingPunct="0"/>
                  <a:endParaRPr lang="en-US">
                    <a:solidFill>
                      <a:srgbClr val="FF0000"/>
                    </a:solidFill>
                  </a:endParaRPr>
                </a:p>
              </p:txBody>
            </p:sp>
            <p:sp>
              <p:nvSpPr>
                <p:cNvPr id="611785" name="Rectangle 457"/>
                <p:cNvSpPr>
                  <a:spLocks noChangeArrowheads="1"/>
                </p:cNvSpPr>
                <p:nvPr/>
              </p:nvSpPr>
              <p:spPr bwMode="auto">
                <a:xfrm>
                  <a:off x="2292" y="3037"/>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86" name="Group 458"/>
              <p:cNvGrpSpPr>
                <a:grpSpLocks/>
              </p:cNvGrpSpPr>
              <p:nvPr/>
            </p:nvGrpSpPr>
            <p:grpSpPr bwMode="auto">
              <a:xfrm>
                <a:off x="2669" y="3037"/>
                <a:ext cx="807" cy="346"/>
                <a:chOff x="2669" y="3037"/>
                <a:chExt cx="807" cy="346"/>
              </a:xfrm>
            </p:grpSpPr>
            <p:sp>
              <p:nvSpPr>
                <p:cNvPr id="611787" name="Rectangle 459"/>
                <p:cNvSpPr>
                  <a:spLocks noChangeArrowheads="1"/>
                </p:cNvSpPr>
                <p:nvPr/>
              </p:nvSpPr>
              <p:spPr bwMode="auto">
                <a:xfrm>
                  <a:off x="2680" y="3048"/>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solidFill>
                        <a:srgbClr val="FF0000"/>
                      </a:solidFill>
                      <a:latin typeface="Palatino Linotype" charset="0"/>
                    </a:rPr>
                    <a:t>ns </a:t>
                  </a:r>
                  <a:endParaRPr lang="en-US" sz="1000">
                    <a:solidFill>
                      <a:srgbClr val="FF0000"/>
                    </a:solidFill>
                  </a:endParaRPr>
                </a:p>
                <a:p>
                  <a:pPr eaLnBrk="0" hangingPunct="0"/>
                  <a:endParaRPr lang="en-US">
                    <a:solidFill>
                      <a:srgbClr val="FF0000"/>
                    </a:solidFill>
                  </a:endParaRPr>
                </a:p>
              </p:txBody>
            </p:sp>
            <p:sp>
              <p:nvSpPr>
                <p:cNvPr id="611788" name="Rectangle 460"/>
                <p:cNvSpPr>
                  <a:spLocks noChangeArrowheads="1"/>
                </p:cNvSpPr>
                <p:nvPr/>
              </p:nvSpPr>
              <p:spPr bwMode="auto">
                <a:xfrm>
                  <a:off x="2669" y="3037"/>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89" name="Group 461"/>
              <p:cNvGrpSpPr>
                <a:grpSpLocks/>
              </p:cNvGrpSpPr>
              <p:nvPr/>
            </p:nvGrpSpPr>
            <p:grpSpPr bwMode="auto">
              <a:xfrm>
                <a:off x="0" y="3405"/>
                <a:ext cx="1314" cy="346"/>
                <a:chOff x="0" y="3405"/>
                <a:chExt cx="1314" cy="346"/>
              </a:xfrm>
            </p:grpSpPr>
            <p:sp>
              <p:nvSpPr>
                <p:cNvPr id="611790" name="Rectangle 462"/>
                <p:cNvSpPr>
                  <a:spLocks noChangeArrowheads="1"/>
                </p:cNvSpPr>
                <p:nvPr/>
              </p:nvSpPr>
              <p:spPr bwMode="auto">
                <a:xfrm>
                  <a:off x="11" y="3416"/>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Other </a:t>
                  </a:r>
                  <a:endParaRPr lang="en-US" sz="1000"/>
                </a:p>
                <a:p>
                  <a:pPr eaLnBrk="0" hangingPunct="0"/>
                  <a:endParaRPr lang="en-US"/>
                </a:p>
              </p:txBody>
            </p:sp>
            <p:sp>
              <p:nvSpPr>
                <p:cNvPr id="611791" name="Rectangle 463"/>
                <p:cNvSpPr>
                  <a:spLocks noChangeArrowheads="1"/>
                </p:cNvSpPr>
                <p:nvPr/>
              </p:nvSpPr>
              <p:spPr bwMode="auto">
                <a:xfrm>
                  <a:off x="0" y="3405"/>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92" name="Group 464"/>
              <p:cNvGrpSpPr>
                <a:grpSpLocks/>
              </p:cNvGrpSpPr>
              <p:nvPr/>
            </p:nvGrpSpPr>
            <p:grpSpPr bwMode="auto">
              <a:xfrm>
                <a:off x="1314" y="3405"/>
                <a:ext cx="299" cy="346"/>
                <a:chOff x="1314" y="3405"/>
                <a:chExt cx="299" cy="346"/>
              </a:xfrm>
            </p:grpSpPr>
            <p:sp>
              <p:nvSpPr>
                <p:cNvPr id="611793" name="Rectangle 465"/>
                <p:cNvSpPr>
                  <a:spLocks noChangeArrowheads="1"/>
                </p:cNvSpPr>
                <p:nvPr/>
              </p:nvSpPr>
              <p:spPr bwMode="auto">
                <a:xfrm>
                  <a:off x="1325" y="341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19 </a:t>
                  </a:r>
                  <a:endParaRPr lang="en-US" sz="1000"/>
                </a:p>
                <a:p>
                  <a:pPr eaLnBrk="0" hangingPunct="0"/>
                  <a:endParaRPr lang="en-US"/>
                </a:p>
              </p:txBody>
            </p:sp>
            <p:sp>
              <p:nvSpPr>
                <p:cNvPr id="611794" name="Rectangle 466"/>
                <p:cNvSpPr>
                  <a:spLocks noChangeArrowheads="1"/>
                </p:cNvSpPr>
                <p:nvPr/>
              </p:nvSpPr>
              <p:spPr bwMode="auto">
                <a:xfrm>
                  <a:off x="1314" y="340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95" name="Group 467"/>
              <p:cNvGrpSpPr>
                <a:grpSpLocks/>
              </p:cNvGrpSpPr>
              <p:nvPr/>
            </p:nvGrpSpPr>
            <p:grpSpPr bwMode="auto">
              <a:xfrm>
                <a:off x="1613" y="3405"/>
                <a:ext cx="380" cy="346"/>
                <a:chOff x="1613" y="3405"/>
                <a:chExt cx="380" cy="346"/>
              </a:xfrm>
            </p:grpSpPr>
            <p:sp>
              <p:nvSpPr>
                <p:cNvPr id="611796" name="Rectangle 468"/>
                <p:cNvSpPr>
                  <a:spLocks noChangeArrowheads="1"/>
                </p:cNvSpPr>
                <p:nvPr/>
              </p:nvSpPr>
              <p:spPr bwMode="auto">
                <a:xfrm>
                  <a:off x="1624" y="3416"/>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75.1 </a:t>
                  </a:r>
                  <a:endParaRPr lang="en-US" sz="1000"/>
                </a:p>
                <a:p>
                  <a:pPr eaLnBrk="0" hangingPunct="0"/>
                  <a:endParaRPr lang="en-US"/>
                </a:p>
              </p:txBody>
            </p:sp>
            <p:sp>
              <p:nvSpPr>
                <p:cNvPr id="611797" name="Rectangle 469"/>
                <p:cNvSpPr>
                  <a:spLocks noChangeArrowheads="1"/>
                </p:cNvSpPr>
                <p:nvPr/>
              </p:nvSpPr>
              <p:spPr bwMode="auto">
                <a:xfrm>
                  <a:off x="1613" y="3405"/>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798" name="Group 470"/>
              <p:cNvGrpSpPr>
                <a:grpSpLocks/>
              </p:cNvGrpSpPr>
              <p:nvPr/>
            </p:nvGrpSpPr>
            <p:grpSpPr bwMode="auto">
              <a:xfrm>
                <a:off x="1993" y="3405"/>
                <a:ext cx="299" cy="346"/>
                <a:chOff x="1993" y="3405"/>
                <a:chExt cx="299" cy="346"/>
              </a:xfrm>
            </p:grpSpPr>
            <p:sp>
              <p:nvSpPr>
                <p:cNvPr id="611799" name="Rectangle 471"/>
                <p:cNvSpPr>
                  <a:spLocks noChangeArrowheads="1"/>
                </p:cNvSpPr>
                <p:nvPr/>
              </p:nvSpPr>
              <p:spPr bwMode="auto">
                <a:xfrm>
                  <a:off x="2004" y="3416"/>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9.0</a:t>
                  </a:r>
                  <a:endParaRPr lang="en-US" sz="1000"/>
                </a:p>
                <a:p>
                  <a:pPr eaLnBrk="0" hangingPunct="0"/>
                  <a:endParaRPr lang="en-US"/>
                </a:p>
              </p:txBody>
            </p:sp>
            <p:sp>
              <p:nvSpPr>
                <p:cNvPr id="611800" name="Rectangle 472"/>
                <p:cNvSpPr>
                  <a:spLocks noChangeArrowheads="1"/>
                </p:cNvSpPr>
                <p:nvPr/>
              </p:nvSpPr>
              <p:spPr bwMode="auto">
                <a:xfrm>
                  <a:off x="1993" y="3405"/>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01" name="Group 473"/>
              <p:cNvGrpSpPr>
                <a:grpSpLocks/>
              </p:cNvGrpSpPr>
              <p:nvPr/>
            </p:nvGrpSpPr>
            <p:grpSpPr bwMode="auto">
              <a:xfrm>
                <a:off x="2292" y="3405"/>
                <a:ext cx="377" cy="346"/>
                <a:chOff x="2292" y="3405"/>
                <a:chExt cx="377" cy="346"/>
              </a:xfrm>
            </p:grpSpPr>
            <p:sp>
              <p:nvSpPr>
                <p:cNvPr id="611802" name="Rectangle 474"/>
                <p:cNvSpPr>
                  <a:spLocks noChangeArrowheads="1"/>
                </p:cNvSpPr>
                <p:nvPr/>
              </p:nvSpPr>
              <p:spPr bwMode="auto">
                <a:xfrm>
                  <a:off x="2303" y="3416"/>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26.3 </a:t>
                  </a:r>
                  <a:endParaRPr lang="en-US" sz="1000"/>
                </a:p>
                <a:p>
                  <a:pPr eaLnBrk="0" hangingPunct="0"/>
                  <a:endParaRPr lang="en-US"/>
                </a:p>
              </p:txBody>
            </p:sp>
            <p:sp>
              <p:nvSpPr>
                <p:cNvPr id="611803" name="Rectangle 475"/>
                <p:cNvSpPr>
                  <a:spLocks noChangeArrowheads="1"/>
                </p:cNvSpPr>
                <p:nvPr/>
              </p:nvSpPr>
              <p:spPr bwMode="auto">
                <a:xfrm>
                  <a:off x="2292" y="3405"/>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04" name="Group 476"/>
              <p:cNvGrpSpPr>
                <a:grpSpLocks/>
              </p:cNvGrpSpPr>
              <p:nvPr/>
            </p:nvGrpSpPr>
            <p:grpSpPr bwMode="auto">
              <a:xfrm>
                <a:off x="2669" y="3405"/>
                <a:ext cx="807" cy="346"/>
                <a:chOff x="2669" y="3405"/>
                <a:chExt cx="807" cy="346"/>
              </a:xfrm>
            </p:grpSpPr>
            <p:sp>
              <p:nvSpPr>
                <p:cNvPr id="611805" name="Rectangle 477"/>
                <p:cNvSpPr>
                  <a:spLocks noChangeArrowheads="1"/>
                </p:cNvSpPr>
                <p:nvPr/>
              </p:nvSpPr>
              <p:spPr bwMode="auto">
                <a:xfrm>
                  <a:off x="2680" y="3416"/>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a:latin typeface="Palatino Linotype" charset="0"/>
                    </a:rPr>
                    <a:t>ns </a:t>
                  </a:r>
                  <a:endParaRPr lang="en-US" sz="1000"/>
                </a:p>
                <a:p>
                  <a:pPr eaLnBrk="0" hangingPunct="0"/>
                  <a:endParaRPr lang="en-US"/>
                </a:p>
              </p:txBody>
            </p:sp>
            <p:sp>
              <p:nvSpPr>
                <p:cNvPr id="611806" name="Rectangle 478"/>
                <p:cNvSpPr>
                  <a:spLocks noChangeArrowheads="1"/>
                </p:cNvSpPr>
                <p:nvPr/>
              </p:nvSpPr>
              <p:spPr bwMode="auto">
                <a:xfrm>
                  <a:off x="2669" y="3405"/>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07" name="Group 479"/>
              <p:cNvGrpSpPr>
                <a:grpSpLocks/>
              </p:cNvGrpSpPr>
              <p:nvPr/>
            </p:nvGrpSpPr>
            <p:grpSpPr bwMode="auto">
              <a:xfrm>
                <a:off x="0" y="3773"/>
                <a:ext cx="1314" cy="346"/>
                <a:chOff x="0" y="3773"/>
                <a:chExt cx="1314" cy="346"/>
              </a:xfrm>
            </p:grpSpPr>
            <p:sp>
              <p:nvSpPr>
                <p:cNvPr id="611808" name="Rectangle 480"/>
                <p:cNvSpPr>
                  <a:spLocks noChangeArrowheads="1"/>
                </p:cNvSpPr>
                <p:nvPr/>
              </p:nvSpPr>
              <p:spPr bwMode="auto">
                <a:xfrm>
                  <a:off x="11" y="3784"/>
                  <a:ext cx="1292"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Total </a:t>
                  </a:r>
                  <a:endParaRPr lang="en-US" sz="1000"/>
                </a:p>
                <a:p>
                  <a:pPr eaLnBrk="0" hangingPunct="0"/>
                  <a:endParaRPr lang="en-US"/>
                </a:p>
              </p:txBody>
            </p:sp>
            <p:sp>
              <p:nvSpPr>
                <p:cNvPr id="611809" name="Rectangle 481"/>
                <p:cNvSpPr>
                  <a:spLocks noChangeArrowheads="1"/>
                </p:cNvSpPr>
                <p:nvPr/>
              </p:nvSpPr>
              <p:spPr bwMode="auto">
                <a:xfrm>
                  <a:off x="0" y="3773"/>
                  <a:ext cx="1314"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10" name="Group 482"/>
              <p:cNvGrpSpPr>
                <a:grpSpLocks/>
              </p:cNvGrpSpPr>
              <p:nvPr/>
            </p:nvGrpSpPr>
            <p:grpSpPr bwMode="auto">
              <a:xfrm>
                <a:off x="1314" y="3773"/>
                <a:ext cx="299" cy="346"/>
                <a:chOff x="1314" y="3773"/>
                <a:chExt cx="299" cy="346"/>
              </a:xfrm>
            </p:grpSpPr>
            <p:sp>
              <p:nvSpPr>
                <p:cNvPr id="611811" name="Rectangle 483"/>
                <p:cNvSpPr>
                  <a:spLocks noChangeArrowheads="1"/>
                </p:cNvSpPr>
                <p:nvPr/>
              </p:nvSpPr>
              <p:spPr bwMode="auto">
                <a:xfrm>
                  <a:off x="1325" y="378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42 </a:t>
                  </a:r>
                  <a:endParaRPr lang="en-US" sz="1000"/>
                </a:p>
                <a:p>
                  <a:pPr eaLnBrk="0" hangingPunct="0"/>
                  <a:endParaRPr lang="en-US"/>
                </a:p>
              </p:txBody>
            </p:sp>
            <p:sp>
              <p:nvSpPr>
                <p:cNvPr id="611812" name="Rectangle 484"/>
                <p:cNvSpPr>
                  <a:spLocks noChangeArrowheads="1"/>
                </p:cNvSpPr>
                <p:nvPr/>
              </p:nvSpPr>
              <p:spPr bwMode="auto">
                <a:xfrm>
                  <a:off x="1314" y="377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13" name="Group 485"/>
              <p:cNvGrpSpPr>
                <a:grpSpLocks/>
              </p:cNvGrpSpPr>
              <p:nvPr/>
            </p:nvGrpSpPr>
            <p:grpSpPr bwMode="auto">
              <a:xfrm>
                <a:off x="1613" y="3773"/>
                <a:ext cx="380" cy="346"/>
                <a:chOff x="1613" y="3773"/>
                <a:chExt cx="380" cy="346"/>
              </a:xfrm>
            </p:grpSpPr>
            <p:sp>
              <p:nvSpPr>
                <p:cNvPr id="611814" name="Rectangle 486"/>
                <p:cNvSpPr>
                  <a:spLocks noChangeArrowheads="1"/>
                </p:cNvSpPr>
                <p:nvPr/>
              </p:nvSpPr>
              <p:spPr bwMode="auto">
                <a:xfrm>
                  <a:off x="1624" y="3784"/>
                  <a:ext cx="358"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166.0 </a:t>
                  </a:r>
                  <a:endParaRPr lang="en-US" sz="1000"/>
                </a:p>
                <a:p>
                  <a:pPr eaLnBrk="0" hangingPunct="0"/>
                  <a:endParaRPr lang="en-US"/>
                </a:p>
              </p:txBody>
            </p:sp>
            <p:sp>
              <p:nvSpPr>
                <p:cNvPr id="611815" name="Rectangle 487"/>
                <p:cNvSpPr>
                  <a:spLocks noChangeArrowheads="1"/>
                </p:cNvSpPr>
                <p:nvPr/>
              </p:nvSpPr>
              <p:spPr bwMode="auto">
                <a:xfrm>
                  <a:off x="1613" y="3773"/>
                  <a:ext cx="380"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16" name="Group 488"/>
              <p:cNvGrpSpPr>
                <a:grpSpLocks/>
              </p:cNvGrpSpPr>
              <p:nvPr/>
            </p:nvGrpSpPr>
            <p:grpSpPr bwMode="auto">
              <a:xfrm>
                <a:off x="1993" y="3773"/>
                <a:ext cx="299" cy="346"/>
                <a:chOff x="1993" y="3773"/>
                <a:chExt cx="299" cy="346"/>
              </a:xfrm>
            </p:grpSpPr>
            <p:sp>
              <p:nvSpPr>
                <p:cNvPr id="611817" name="Rectangle 489"/>
                <p:cNvSpPr>
                  <a:spLocks noChangeArrowheads="1"/>
                </p:cNvSpPr>
                <p:nvPr/>
              </p:nvSpPr>
              <p:spPr bwMode="auto">
                <a:xfrm>
                  <a:off x="2004" y="3784"/>
                  <a:ext cx="277"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44 </a:t>
                  </a:r>
                  <a:endParaRPr lang="en-US" sz="1000"/>
                </a:p>
                <a:p>
                  <a:pPr eaLnBrk="0" hangingPunct="0"/>
                  <a:endParaRPr lang="en-US"/>
                </a:p>
              </p:txBody>
            </p:sp>
            <p:sp>
              <p:nvSpPr>
                <p:cNvPr id="611818" name="Rectangle 490"/>
                <p:cNvSpPr>
                  <a:spLocks noChangeArrowheads="1"/>
                </p:cNvSpPr>
                <p:nvPr/>
              </p:nvSpPr>
              <p:spPr bwMode="auto">
                <a:xfrm>
                  <a:off x="1993" y="3773"/>
                  <a:ext cx="299"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19" name="Group 491"/>
              <p:cNvGrpSpPr>
                <a:grpSpLocks/>
              </p:cNvGrpSpPr>
              <p:nvPr/>
            </p:nvGrpSpPr>
            <p:grpSpPr bwMode="auto">
              <a:xfrm>
                <a:off x="2292" y="3773"/>
                <a:ext cx="377" cy="346"/>
                <a:chOff x="2292" y="3773"/>
                <a:chExt cx="377" cy="346"/>
              </a:xfrm>
            </p:grpSpPr>
            <p:sp>
              <p:nvSpPr>
                <p:cNvPr id="611820" name="Rectangle 492"/>
                <p:cNvSpPr>
                  <a:spLocks noChangeArrowheads="1"/>
                </p:cNvSpPr>
                <p:nvPr/>
              </p:nvSpPr>
              <p:spPr bwMode="auto">
                <a:xfrm>
                  <a:off x="2303" y="3784"/>
                  <a:ext cx="35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128.7 </a:t>
                  </a:r>
                  <a:endParaRPr lang="en-US" sz="1000"/>
                </a:p>
                <a:p>
                  <a:pPr eaLnBrk="0" hangingPunct="0"/>
                  <a:endParaRPr lang="en-US"/>
                </a:p>
              </p:txBody>
            </p:sp>
            <p:sp>
              <p:nvSpPr>
                <p:cNvPr id="611821" name="Rectangle 493"/>
                <p:cNvSpPr>
                  <a:spLocks noChangeArrowheads="1"/>
                </p:cNvSpPr>
                <p:nvPr/>
              </p:nvSpPr>
              <p:spPr bwMode="auto">
                <a:xfrm>
                  <a:off x="2292" y="3773"/>
                  <a:ext cx="37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1822" name="Group 494"/>
              <p:cNvGrpSpPr>
                <a:grpSpLocks/>
              </p:cNvGrpSpPr>
              <p:nvPr/>
            </p:nvGrpSpPr>
            <p:grpSpPr bwMode="auto">
              <a:xfrm>
                <a:off x="2669" y="3773"/>
                <a:ext cx="807" cy="346"/>
                <a:chOff x="2669" y="3773"/>
                <a:chExt cx="807" cy="346"/>
              </a:xfrm>
            </p:grpSpPr>
            <p:sp>
              <p:nvSpPr>
                <p:cNvPr id="611823" name="Rectangle 495"/>
                <p:cNvSpPr>
                  <a:spLocks noChangeArrowheads="1"/>
                </p:cNvSpPr>
                <p:nvPr/>
              </p:nvSpPr>
              <p:spPr bwMode="auto">
                <a:xfrm>
                  <a:off x="2680" y="3784"/>
                  <a:ext cx="785" cy="324"/>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r>
                    <a:rPr lang="en-US" sz="1200" b="1">
                      <a:latin typeface="Palatino Linotype" charset="0"/>
                    </a:rPr>
                    <a:t>ns</a:t>
                  </a:r>
                  <a:endParaRPr lang="en-US" sz="1000"/>
                </a:p>
                <a:p>
                  <a:pPr eaLnBrk="0" hangingPunct="0"/>
                  <a:endParaRPr lang="en-US"/>
                </a:p>
              </p:txBody>
            </p:sp>
            <p:sp>
              <p:nvSpPr>
                <p:cNvPr id="611824" name="Rectangle 496"/>
                <p:cNvSpPr>
                  <a:spLocks noChangeArrowheads="1"/>
                </p:cNvSpPr>
                <p:nvPr/>
              </p:nvSpPr>
              <p:spPr bwMode="auto">
                <a:xfrm>
                  <a:off x="2669" y="3773"/>
                  <a:ext cx="807" cy="346"/>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11825" name="Rectangle 497"/>
            <p:cNvSpPr>
              <a:spLocks noChangeArrowheads="1"/>
            </p:cNvSpPr>
            <p:nvPr/>
          </p:nvSpPr>
          <p:spPr bwMode="auto">
            <a:xfrm>
              <a:off x="-2" y="459"/>
              <a:ext cx="3480" cy="366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GB" b="1">
                <a:latin typeface="Baskerville Old Face" charset="0"/>
              </a:rPr>
              <a:t>Re-evaluating Original 1999 Sample </a:t>
            </a:r>
            <a:r>
              <a:rPr lang="en-GB" b="1">
                <a:latin typeface="Cambria" charset="0"/>
              </a:rPr>
              <a:t>  </a:t>
            </a:r>
          </a:p>
        </p:txBody>
      </p:sp>
      <p:sp>
        <p:nvSpPr>
          <p:cNvPr id="628740" name="AutoShape 4"/>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Police Recorded Crime Data</a:t>
            </a:r>
          </a:p>
        </p:txBody>
      </p:sp>
      <p:sp>
        <p:nvSpPr>
          <p:cNvPr id="628743" name="Rectangle 7"/>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28744" name="Rectangle 8"/>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28751" name="Rectangle 15"/>
          <p:cNvSpPr>
            <a:spLocks noChangeArrowheads="1"/>
          </p:cNvSpPr>
          <p:nvPr/>
        </p:nvSpPr>
        <p:spPr bwMode="auto">
          <a:xfrm>
            <a:off x="68580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Re-evaluating </a:t>
            </a:r>
          </a:p>
          <a:p>
            <a:pPr algn="ctr"/>
            <a:r>
              <a:rPr lang="en-GB" sz="1400" b="1">
                <a:solidFill>
                  <a:schemeClr val="bg1"/>
                </a:solidFill>
                <a:latin typeface="Cambria" charset="0"/>
              </a:rPr>
              <a:t>Original Sample</a:t>
            </a:r>
          </a:p>
          <a:p>
            <a:pPr algn="ctr"/>
            <a:r>
              <a:rPr lang="en-GB" sz="1400">
                <a:solidFill>
                  <a:schemeClr val="bg1"/>
                </a:solidFill>
                <a:latin typeface="Cambria" charset="0"/>
              </a:rPr>
              <a:t>2 developments</a:t>
            </a:r>
          </a:p>
          <a:p>
            <a:pPr algn="ctr"/>
            <a:r>
              <a:rPr lang="en-GB" sz="1400">
                <a:solidFill>
                  <a:schemeClr val="bg1"/>
                </a:solidFill>
                <a:latin typeface="Cambria" charset="0"/>
              </a:rPr>
              <a:t>36 properties</a:t>
            </a:r>
          </a:p>
        </p:txBody>
      </p:sp>
      <p:sp>
        <p:nvSpPr>
          <p:cNvPr id="628752" name="AutoShape 16"/>
          <p:cNvSpPr>
            <a:spLocks noChangeArrowheads="1"/>
          </p:cNvSpPr>
          <p:nvPr/>
        </p:nvSpPr>
        <p:spPr bwMode="auto">
          <a:xfrm>
            <a:off x="75438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28753" name="Rectangle 17"/>
          <p:cNvSpPr>
            <a:spLocks noChangeArrowheads="1"/>
          </p:cNvSpPr>
          <p:nvPr/>
        </p:nvSpPr>
        <p:spPr bwMode="auto">
          <a:xfrm>
            <a:off x="6858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Re-evaluating </a:t>
            </a:r>
          </a:p>
          <a:p>
            <a:pPr algn="ctr"/>
            <a:r>
              <a:rPr lang="en-GB" sz="1400" b="1">
                <a:solidFill>
                  <a:schemeClr val="bg1"/>
                </a:solidFill>
                <a:latin typeface="Cambria" charset="0"/>
              </a:rPr>
              <a:t>Original Sample</a:t>
            </a:r>
          </a:p>
          <a:p>
            <a:pPr algn="ctr"/>
            <a:r>
              <a:rPr lang="en-GB" sz="1400">
                <a:solidFill>
                  <a:schemeClr val="bg1"/>
                </a:solidFill>
                <a:latin typeface="Cambria" charset="0"/>
              </a:rPr>
              <a:t>2 developments</a:t>
            </a:r>
          </a:p>
          <a:p>
            <a:pPr algn="ctr"/>
            <a:r>
              <a:rPr lang="en-GB" sz="1400">
                <a:solidFill>
                  <a:schemeClr val="bg1"/>
                </a:solidFill>
                <a:latin typeface="Cambria" charset="0"/>
              </a:rPr>
              <a:t>42 properties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GB" b="1">
                <a:latin typeface="Baskerville Old Face" charset="0"/>
              </a:rPr>
              <a:t>1999 – 2009: Matched Pair One</a:t>
            </a:r>
          </a:p>
        </p:txBody>
      </p:sp>
      <p:sp>
        <p:nvSpPr>
          <p:cNvPr id="630861" name="Rectangle 77"/>
          <p:cNvSpPr>
            <a:spLocks noGrp="1" noChangeArrowheads="1"/>
          </p:cNvSpPr>
          <p:nvPr>
            <p:ph type="body" idx="1"/>
          </p:nvPr>
        </p:nvSpPr>
        <p:spPr>
          <a:xfrm>
            <a:off x="457200" y="1828800"/>
            <a:ext cx="8229600" cy="3598863"/>
          </a:xfrm>
        </p:spPr>
        <p:txBody>
          <a:bodyPr/>
          <a:lstStyle/>
          <a:p>
            <a:r>
              <a:rPr lang="en-GB">
                <a:latin typeface="Baskerville Old Face" charset="0"/>
              </a:rPr>
              <a:t>SBD performs better than (or same as) non-SBD for both time periods.</a:t>
            </a:r>
          </a:p>
          <a:p>
            <a:r>
              <a:rPr lang="en-GB">
                <a:latin typeface="Baskerville Old Face" charset="0"/>
              </a:rPr>
              <a:t>Crime on SBD remained same.</a:t>
            </a:r>
          </a:p>
          <a:p>
            <a:r>
              <a:rPr lang="en-GB">
                <a:latin typeface="Baskerville Old Face" charset="0"/>
              </a:rPr>
              <a:t>Crime on non-SBD increased by 700%</a:t>
            </a:r>
          </a:p>
        </p:txBody>
      </p:sp>
      <p:grpSp>
        <p:nvGrpSpPr>
          <p:cNvPr id="630844" name="Group 60"/>
          <p:cNvGrpSpPr>
            <a:grpSpLocks/>
          </p:cNvGrpSpPr>
          <p:nvPr/>
        </p:nvGrpSpPr>
        <p:grpSpPr bwMode="auto">
          <a:xfrm>
            <a:off x="914400" y="3657600"/>
            <a:ext cx="7391400" cy="2384425"/>
            <a:chOff x="-2" y="-2"/>
            <a:chExt cx="3928" cy="1502"/>
          </a:xfrm>
        </p:grpSpPr>
        <p:grpSp>
          <p:nvGrpSpPr>
            <p:cNvPr id="630842" name="Group 58"/>
            <p:cNvGrpSpPr>
              <a:grpSpLocks/>
            </p:cNvGrpSpPr>
            <p:nvPr/>
          </p:nvGrpSpPr>
          <p:grpSpPr bwMode="auto">
            <a:xfrm>
              <a:off x="0" y="0"/>
              <a:ext cx="3924" cy="1498"/>
              <a:chOff x="0" y="0"/>
              <a:chExt cx="3924" cy="1498"/>
            </a:xfrm>
          </p:grpSpPr>
          <p:grpSp>
            <p:nvGrpSpPr>
              <p:cNvPr id="630807" name="Group 23"/>
              <p:cNvGrpSpPr>
                <a:grpSpLocks/>
              </p:cNvGrpSpPr>
              <p:nvPr/>
            </p:nvGrpSpPr>
            <p:grpSpPr bwMode="auto">
              <a:xfrm>
                <a:off x="0" y="0"/>
                <a:ext cx="744" cy="691"/>
                <a:chOff x="0" y="0"/>
                <a:chExt cx="744" cy="691"/>
              </a:xfrm>
            </p:grpSpPr>
            <p:sp>
              <p:nvSpPr>
                <p:cNvPr id="630788" name="Rectangle 4"/>
                <p:cNvSpPr>
                  <a:spLocks noChangeArrowheads="1"/>
                </p:cNvSpPr>
                <p:nvPr/>
              </p:nvSpPr>
              <p:spPr bwMode="auto">
                <a:xfrm>
                  <a:off x="43" y="0"/>
                  <a:ext cx="658"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latin typeface="Palatino Linotype" charset="0"/>
                      <a:cs typeface="Andalus" charset="0"/>
                    </a:rPr>
                    <a:t>Development </a:t>
                  </a:r>
                  <a:endParaRPr lang="en-GB" sz="1200" b="1">
                    <a:latin typeface="Andalus" charset="0"/>
                    <a:cs typeface="Andalus" charset="0"/>
                  </a:endParaRPr>
                </a:p>
                <a:p>
                  <a:pPr algn="just" eaLnBrk="0" hangingPunct="0"/>
                  <a:endParaRPr lang="en-GB"/>
                </a:p>
              </p:txBody>
            </p:sp>
            <p:sp>
              <p:nvSpPr>
                <p:cNvPr id="630806" name="Rectangle 22"/>
                <p:cNvSpPr>
                  <a:spLocks noChangeArrowheads="1"/>
                </p:cNvSpPr>
                <p:nvPr/>
              </p:nvSpPr>
              <p:spPr bwMode="auto">
                <a:xfrm>
                  <a:off x="0" y="0"/>
                  <a:ext cx="744"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09" name="Group 25"/>
              <p:cNvGrpSpPr>
                <a:grpSpLocks/>
              </p:cNvGrpSpPr>
              <p:nvPr/>
            </p:nvGrpSpPr>
            <p:grpSpPr bwMode="auto">
              <a:xfrm>
                <a:off x="744" y="0"/>
                <a:ext cx="504" cy="691"/>
                <a:chOff x="744" y="0"/>
                <a:chExt cx="504" cy="691"/>
              </a:xfrm>
            </p:grpSpPr>
            <p:sp>
              <p:nvSpPr>
                <p:cNvPr id="630789" name="Rectangle 5"/>
                <p:cNvSpPr>
                  <a:spLocks noChangeArrowheads="1"/>
                </p:cNvSpPr>
                <p:nvPr/>
              </p:nvSpPr>
              <p:spPr bwMode="auto">
                <a:xfrm>
                  <a:off x="787" y="0"/>
                  <a:ext cx="418"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latin typeface="Palatino Linotype" charset="0"/>
                      <a:cs typeface="Andalus" charset="0"/>
                    </a:rPr>
                    <a:t>Number of Properties</a:t>
                  </a:r>
                  <a:endParaRPr lang="en-GB" sz="1200" b="1">
                    <a:latin typeface="Andalus" charset="0"/>
                    <a:cs typeface="Andalus" charset="0"/>
                  </a:endParaRPr>
                </a:p>
                <a:p>
                  <a:pPr algn="just" eaLnBrk="0" hangingPunct="0"/>
                  <a:endParaRPr lang="en-GB"/>
                </a:p>
              </p:txBody>
            </p:sp>
            <p:sp>
              <p:nvSpPr>
                <p:cNvPr id="630808" name="Rectangle 24"/>
                <p:cNvSpPr>
                  <a:spLocks noChangeArrowheads="1"/>
                </p:cNvSpPr>
                <p:nvPr/>
              </p:nvSpPr>
              <p:spPr bwMode="auto">
                <a:xfrm>
                  <a:off x="744" y="0"/>
                  <a:ext cx="504"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11" name="Group 27"/>
              <p:cNvGrpSpPr>
                <a:grpSpLocks/>
              </p:cNvGrpSpPr>
              <p:nvPr/>
            </p:nvGrpSpPr>
            <p:grpSpPr bwMode="auto">
              <a:xfrm>
                <a:off x="1248" y="0"/>
                <a:ext cx="669" cy="691"/>
                <a:chOff x="1248" y="0"/>
                <a:chExt cx="669" cy="691"/>
              </a:xfrm>
            </p:grpSpPr>
            <p:sp>
              <p:nvSpPr>
                <p:cNvPr id="630790" name="Rectangle 6"/>
                <p:cNvSpPr>
                  <a:spLocks noChangeArrowheads="1"/>
                </p:cNvSpPr>
                <p:nvPr/>
              </p:nvSpPr>
              <p:spPr bwMode="auto">
                <a:xfrm>
                  <a:off x="1291"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0000FF"/>
                      </a:solidFill>
                      <a:latin typeface="Palatino Linotype" charset="0"/>
                      <a:cs typeface="Andalus" charset="0"/>
                    </a:rPr>
                    <a:t>Number of Crimes 1999/2000</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0810" name="Rectangle 26"/>
                <p:cNvSpPr>
                  <a:spLocks noChangeArrowheads="1"/>
                </p:cNvSpPr>
                <p:nvPr/>
              </p:nvSpPr>
              <p:spPr bwMode="auto">
                <a:xfrm>
                  <a:off x="1248"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13" name="Group 29"/>
              <p:cNvGrpSpPr>
                <a:grpSpLocks/>
              </p:cNvGrpSpPr>
              <p:nvPr/>
            </p:nvGrpSpPr>
            <p:grpSpPr bwMode="auto">
              <a:xfrm>
                <a:off x="1917" y="0"/>
                <a:ext cx="669" cy="691"/>
                <a:chOff x="1917" y="0"/>
                <a:chExt cx="669" cy="691"/>
              </a:xfrm>
            </p:grpSpPr>
            <p:sp>
              <p:nvSpPr>
                <p:cNvPr id="630791" name="Rectangle 7"/>
                <p:cNvSpPr>
                  <a:spLocks noChangeArrowheads="1"/>
                </p:cNvSpPr>
                <p:nvPr/>
              </p:nvSpPr>
              <p:spPr bwMode="auto">
                <a:xfrm>
                  <a:off x="1960"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0000FF"/>
                      </a:solidFill>
                      <a:latin typeface="Palatino Linotype" charset="0"/>
                      <a:cs typeface="Andalus" charset="0"/>
                    </a:rPr>
                    <a:t>Crime Rate per 1000 in 1999/2000</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0812" name="Rectangle 28"/>
                <p:cNvSpPr>
                  <a:spLocks noChangeArrowheads="1"/>
                </p:cNvSpPr>
                <p:nvPr/>
              </p:nvSpPr>
              <p:spPr bwMode="auto">
                <a:xfrm>
                  <a:off x="1917"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15" name="Group 31"/>
              <p:cNvGrpSpPr>
                <a:grpSpLocks/>
              </p:cNvGrpSpPr>
              <p:nvPr/>
            </p:nvGrpSpPr>
            <p:grpSpPr bwMode="auto">
              <a:xfrm>
                <a:off x="2586" y="0"/>
                <a:ext cx="669" cy="691"/>
                <a:chOff x="2586" y="0"/>
                <a:chExt cx="669" cy="691"/>
              </a:xfrm>
            </p:grpSpPr>
            <p:sp>
              <p:nvSpPr>
                <p:cNvPr id="630792" name="Rectangle 8"/>
                <p:cNvSpPr>
                  <a:spLocks noChangeArrowheads="1"/>
                </p:cNvSpPr>
                <p:nvPr/>
              </p:nvSpPr>
              <p:spPr bwMode="auto">
                <a:xfrm>
                  <a:off x="2629"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FF0000"/>
                      </a:solidFill>
                      <a:latin typeface="Palatino Linotype" charset="0"/>
                      <a:cs typeface="Andalus" charset="0"/>
                    </a:rPr>
                    <a:t>Number of Crimes 2007/2008</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0814" name="Rectangle 30"/>
                <p:cNvSpPr>
                  <a:spLocks noChangeArrowheads="1"/>
                </p:cNvSpPr>
                <p:nvPr/>
              </p:nvSpPr>
              <p:spPr bwMode="auto">
                <a:xfrm>
                  <a:off x="2586"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17" name="Group 33"/>
              <p:cNvGrpSpPr>
                <a:grpSpLocks/>
              </p:cNvGrpSpPr>
              <p:nvPr/>
            </p:nvGrpSpPr>
            <p:grpSpPr bwMode="auto">
              <a:xfrm>
                <a:off x="3255" y="0"/>
                <a:ext cx="669" cy="691"/>
                <a:chOff x="3255" y="0"/>
                <a:chExt cx="669" cy="691"/>
              </a:xfrm>
            </p:grpSpPr>
            <p:sp>
              <p:nvSpPr>
                <p:cNvPr id="630793" name="Rectangle 9"/>
                <p:cNvSpPr>
                  <a:spLocks noChangeArrowheads="1"/>
                </p:cNvSpPr>
                <p:nvPr/>
              </p:nvSpPr>
              <p:spPr bwMode="auto">
                <a:xfrm>
                  <a:off x="3298"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FF0000"/>
                      </a:solidFill>
                      <a:latin typeface="Palatino Linotype" charset="0"/>
                      <a:cs typeface="Andalus" charset="0"/>
                    </a:rPr>
                    <a:t>Crime Rate in 2007/2008</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0816" name="Rectangle 32"/>
                <p:cNvSpPr>
                  <a:spLocks noChangeArrowheads="1"/>
                </p:cNvSpPr>
                <p:nvPr/>
              </p:nvSpPr>
              <p:spPr bwMode="auto">
                <a:xfrm>
                  <a:off x="3255"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19" name="Group 35"/>
              <p:cNvGrpSpPr>
                <a:grpSpLocks/>
              </p:cNvGrpSpPr>
              <p:nvPr/>
            </p:nvGrpSpPr>
            <p:grpSpPr bwMode="auto">
              <a:xfrm>
                <a:off x="0" y="691"/>
                <a:ext cx="744" cy="346"/>
                <a:chOff x="0" y="691"/>
                <a:chExt cx="744" cy="346"/>
              </a:xfrm>
            </p:grpSpPr>
            <p:sp>
              <p:nvSpPr>
                <p:cNvPr id="630794" name="Rectangle 10"/>
                <p:cNvSpPr>
                  <a:spLocks noChangeArrowheads="1"/>
                </p:cNvSpPr>
                <p:nvPr/>
              </p:nvSpPr>
              <p:spPr bwMode="auto">
                <a:xfrm>
                  <a:off x="43" y="691"/>
                  <a:ext cx="65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SBD Street</a:t>
                  </a:r>
                  <a:endParaRPr lang="en-GB" sz="1200" b="1">
                    <a:latin typeface="Andalus" charset="0"/>
                    <a:cs typeface="Andalus" charset="0"/>
                  </a:endParaRPr>
                </a:p>
                <a:p>
                  <a:pPr algn="just" eaLnBrk="0" hangingPunct="0"/>
                  <a:endParaRPr lang="en-GB"/>
                </a:p>
              </p:txBody>
            </p:sp>
            <p:sp>
              <p:nvSpPr>
                <p:cNvPr id="630818" name="Rectangle 34"/>
                <p:cNvSpPr>
                  <a:spLocks noChangeArrowheads="1"/>
                </p:cNvSpPr>
                <p:nvPr/>
              </p:nvSpPr>
              <p:spPr bwMode="auto">
                <a:xfrm>
                  <a:off x="0" y="691"/>
                  <a:ext cx="74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21" name="Group 37"/>
              <p:cNvGrpSpPr>
                <a:grpSpLocks/>
              </p:cNvGrpSpPr>
              <p:nvPr/>
            </p:nvGrpSpPr>
            <p:grpSpPr bwMode="auto">
              <a:xfrm>
                <a:off x="744" y="691"/>
                <a:ext cx="504" cy="346"/>
                <a:chOff x="744" y="691"/>
                <a:chExt cx="504" cy="346"/>
              </a:xfrm>
            </p:grpSpPr>
            <p:sp>
              <p:nvSpPr>
                <p:cNvPr id="630795" name="Rectangle 11"/>
                <p:cNvSpPr>
                  <a:spLocks noChangeArrowheads="1"/>
                </p:cNvSpPr>
                <p:nvPr/>
              </p:nvSpPr>
              <p:spPr bwMode="auto">
                <a:xfrm>
                  <a:off x="787" y="691"/>
                  <a:ext cx="41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14</a:t>
                  </a:r>
                  <a:endParaRPr lang="en-GB" sz="1200" b="1">
                    <a:latin typeface="Andalus" charset="0"/>
                    <a:cs typeface="Andalus" charset="0"/>
                  </a:endParaRPr>
                </a:p>
                <a:p>
                  <a:pPr algn="just" eaLnBrk="0" hangingPunct="0"/>
                  <a:endParaRPr lang="en-GB"/>
                </a:p>
              </p:txBody>
            </p:sp>
            <p:sp>
              <p:nvSpPr>
                <p:cNvPr id="630820" name="Rectangle 36"/>
                <p:cNvSpPr>
                  <a:spLocks noChangeArrowheads="1"/>
                </p:cNvSpPr>
                <p:nvPr/>
              </p:nvSpPr>
              <p:spPr bwMode="auto">
                <a:xfrm>
                  <a:off x="744" y="691"/>
                  <a:ext cx="50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23" name="Group 39"/>
              <p:cNvGrpSpPr>
                <a:grpSpLocks/>
              </p:cNvGrpSpPr>
              <p:nvPr/>
            </p:nvGrpSpPr>
            <p:grpSpPr bwMode="auto">
              <a:xfrm>
                <a:off x="1248" y="691"/>
                <a:ext cx="669" cy="346"/>
                <a:chOff x="1248" y="691"/>
                <a:chExt cx="669" cy="346"/>
              </a:xfrm>
            </p:grpSpPr>
            <p:sp>
              <p:nvSpPr>
                <p:cNvPr id="630796" name="Rectangle 12"/>
                <p:cNvSpPr>
                  <a:spLocks noChangeArrowheads="1"/>
                </p:cNvSpPr>
                <p:nvPr/>
              </p:nvSpPr>
              <p:spPr bwMode="auto">
                <a:xfrm>
                  <a:off x="1291"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1</a:t>
                  </a:r>
                  <a:endParaRPr lang="en-GB" sz="1200" b="1">
                    <a:solidFill>
                      <a:srgbClr val="0000FF"/>
                    </a:solidFill>
                    <a:latin typeface="Andalus" charset="0"/>
                    <a:cs typeface="Andalus" charset="0"/>
                  </a:endParaRPr>
                </a:p>
                <a:p>
                  <a:pPr algn="just" eaLnBrk="0" hangingPunct="0"/>
                  <a:endParaRPr lang="en-GB"/>
                </a:p>
              </p:txBody>
            </p:sp>
            <p:sp>
              <p:nvSpPr>
                <p:cNvPr id="630822" name="Rectangle 38"/>
                <p:cNvSpPr>
                  <a:spLocks noChangeArrowheads="1"/>
                </p:cNvSpPr>
                <p:nvPr/>
              </p:nvSpPr>
              <p:spPr bwMode="auto">
                <a:xfrm>
                  <a:off x="1248"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25" name="Group 41"/>
              <p:cNvGrpSpPr>
                <a:grpSpLocks/>
              </p:cNvGrpSpPr>
              <p:nvPr/>
            </p:nvGrpSpPr>
            <p:grpSpPr bwMode="auto">
              <a:xfrm>
                <a:off x="1917" y="691"/>
                <a:ext cx="669" cy="346"/>
                <a:chOff x="1917" y="691"/>
                <a:chExt cx="669" cy="346"/>
              </a:xfrm>
            </p:grpSpPr>
            <p:sp>
              <p:nvSpPr>
                <p:cNvPr id="630797" name="Rectangle 13"/>
                <p:cNvSpPr>
                  <a:spLocks noChangeArrowheads="1"/>
                </p:cNvSpPr>
                <p:nvPr/>
              </p:nvSpPr>
              <p:spPr bwMode="auto">
                <a:xfrm>
                  <a:off x="1960"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71.43</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0824" name="Rectangle 40"/>
                <p:cNvSpPr>
                  <a:spLocks noChangeArrowheads="1"/>
                </p:cNvSpPr>
                <p:nvPr/>
              </p:nvSpPr>
              <p:spPr bwMode="auto">
                <a:xfrm>
                  <a:off x="1917"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27" name="Group 43"/>
              <p:cNvGrpSpPr>
                <a:grpSpLocks/>
              </p:cNvGrpSpPr>
              <p:nvPr/>
            </p:nvGrpSpPr>
            <p:grpSpPr bwMode="auto">
              <a:xfrm>
                <a:off x="2586" y="691"/>
                <a:ext cx="669" cy="346"/>
                <a:chOff x="2586" y="691"/>
                <a:chExt cx="669" cy="346"/>
              </a:xfrm>
            </p:grpSpPr>
            <p:sp>
              <p:nvSpPr>
                <p:cNvPr id="630798" name="Rectangle 14"/>
                <p:cNvSpPr>
                  <a:spLocks noChangeArrowheads="1"/>
                </p:cNvSpPr>
                <p:nvPr/>
              </p:nvSpPr>
              <p:spPr bwMode="auto">
                <a:xfrm>
                  <a:off x="2629"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1</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0826" name="Rectangle 42"/>
                <p:cNvSpPr>
                  <a:spLocks noChangeArrowheads="1"/>
                </p:cNvSpPr>
                <p:nvPr/>
              </p:nvSpPr>
              <p:spPr bwMode="auto">
                <a:xfrm>
                  <a:off x="2586"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29" name="Group 45"/>
              <p:cNvGrpSpPr>
                <a:grpSpLocks/>
              </p:cNvGrpSpPr>
              <p:nvPr/>
            </p:nvGrpSpPr>
            <p:grpSpPr bwMode="auto">
              <a:xfrm>
                <a:off x="3255" y="691"/>
                <a:ext cx="669" cy="346"/>
                <a:chOff x="3255" y="691"/>
                <a:chExt cx="669" cy="346"/>
              </a:xfrm>
            </p:grpSpPr>
            <p:sp>
              <p:nvSpPr>
                <p:cNvPr id="630799" name="Rectangle 15"/>
                <p:cNvSpPr>
                  <a:spLocks noChangeArrowheads="1"/>
                </p:cNvSpPr>
                <p:nvPr/>
              </p:nvSpPr>
              <p:spPr bwMode="auto">
                <a:xfrm>
                  <a:off x="3298"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71.43</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0828" name="Rectangle 44"/>
                <p:cNvSpPr>
                  <a:spLocks noChangeArrowheads="1"/>
                </p:cNvSpPr>
                <p:nvPr/>
              </p:nvSpPr>
              <p:spPr bwMode="auto">
                <a:xfrm>
                  <a:off x="3255"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31" name="Group 47"/>
              <p:cNvGrpSpPr>
                <a:grpSpLocks/>
              </p:cNvGrpSpPr>
              <p:nvPr/>
            </p:nvGrpSpPr>
            <p:grpSpPr bwMode="auto">
              <a:xfrm>
                <a:off x="0" y="1037"/>
                <a:ext cx="744" cy="461"/>
                <a:chOff x="0" y="1037"/>
                <a:chExt cx="744" cy="461"/>
              </a:xfrm>
            </p:grpSpPr>
            <p:sp>
              <p:nvSpPr>
                <p:cNvPr id="630800" name="Rectangle 16"/>
                <p:cNvSpPr>
                  <a:spLocks noChangeArrowheads="1"/>
                </p:cNvSpPr>
                <p:nvPr/>
              </p:nvSpPr>
              <p:spPr bwMode="auto">
                <a:xfrm>
                  <a:off x="43" y="1037"/>
                  <a:ext cx="65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Non-SBD Street</a:t>
                  </a:r>
                  <a:endParaRPr lang="en-GB" sz="1200" b="1">
                    <a:latin typeface="Andalus" charset="0"/>
                    <a:cs typeface="Andalus" charset="0"/>
                  </a:endParaRPr>
                </a:p>
                <a:p>
                  <a:pPr algn="just" eaLnBrk="0" hangingPunct="0"/>
                  <a:endParaRPr lang="en-GB"/>
                </a:p>
              </p:txBody>
            </p:sp>
            <p:sp>
              <p:nvSpPr>
                <p:cNvPr id="630830" name="Rectangle 46"/>
                <p:cNvSpPr>
                  <a:spLocks noChangeArrowheads="1"/>
                </p:cNvSpPr>
                <p:nvPr/>
              </p:nvSpPr>
              <p:spPr bwMode="auto">
                <a:xfrm>
                  <a:off x="0" y="1037"/>
                  <a:ext cx="74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33" name="Group 49"/>
              <p:cNvGrpSpPr>
                <a:grpSpLocks/>
              </p:cNvGrpSpPr>
              <p:nvPr/>
            </p:nvGrpSpPr>
            <p:grpSpPr bwMode="auto">
              <a:xfrm>
                <a:off x="744" y="1037"/>
                <a:ext cx="504" cy="461"/>
                <a:chOff x="744" y="1037"/>
                <a:chExt cx="504" cy="461"/>
              </a:xfrm>
            </p:grpSpPr>
            <p:sp>
              <p:nvSpPr>
                <p:cNvPr id="630801" name="Rectangle 17"/>
                <p:cNvSpPr>
                  <a:spLocks noChangeArrowheads="1"/>
                </p:cNvSpPr>
                <p:nvPr/>
              </p:nvSpPr>
              <p:spPr bwMode="auto">
                <a:xfrm>
                  <a:off x="787" y="1037"/>
                  <a:ext cx="41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14</a:t>
                  </a:r>
                  <a:endParaRPr lang="en-GB" sz="1200" b="1">
                    <a:latin typeface="Andalus" charset="0"/>
                    <a:cs typeface="Andalus" charset="0"/>
                  </a:endParaRPr>
                </a:p>
                <a:p>
                  <a:pPr algn="just" eaLnBrk="0" hangingPunct="0"/>
                  <a:endParaRPr lang="en-GB"/>
                </a:p>
              </p:txBody>
            </p:sp>
            <p:sp>
              <p:nvSpPr>
                <p:cNvPr id="630832" name="Rectangle 48"/>
                <p:cNvSpPr>
                  <a:spLocks noChangeArrowheads="1"/>
                </p:cNvSpPr>
                <p:nvPr/>
              </p:nvSpPr>
              <p:spPr bwMode="auto">
                <a:xfrm>
                  <a:off x="744" y="1037"/>
                  <a:ext cx="50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35" name="Group 51"/>
              <p:cNvGrpSpPr>
                <a:grpSpLocks/>
              </p:cNvGrpSpPr>
              <p:nvPr/>
            </p:nvGrpSpPr>
            <p:grpSpPr bwMode="auto">
              <a:xfrm>
                <a:off x="1248" y="1037"/>
                <a:ext cx="669" cy="461"/>
                <a:chOff x="1248" y="1037"/>
                <a:chExt cx="669" cy="461"/>
              </a:xfrm>
            </p:grpSpPr>
            <p:sp>
              <p:nvSpPr>
                <p:cNvPr id="630802" name="Rectangle 18"/>
                <p:cNvSpPr>
                  <a:spLocks noChangeArrowheads="1"/>
                </p:cNvSpPr>
                <p:nvPr/>
              </p:nvSpPr>
              <p:spPr bwMode="auto">
                <a:xfrm>
                  <a:off x="1291"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1</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0834" name="Rectangle 50"/>
                <p:cNvSpPr>
                  <a:spLocks noChangeArrowheads="1"/>
                </p:cNvSpPr>
                <p:nvPr/>
              </p:nvSpPr>
              <p:spPr bwMode="auto">
                <a:xfrm>
                  <a:off x="1248"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37" name="Group 53"/>
              <p:cNvGrpSpPr>
                <a:grpSpLocks/>
              </p:cNvGrpSpPr>
              <p:nvPr/>
            </p:nvGrpSpPr>
            <p:grpSpPr bwMode="auto">
              <a:xfrm>
                <a:off x="1917" y="1037"/>
                <a:ext cx="669" cy="461"/>
                <a:chOff x="1917" y="1037"/>
                <a:chExt cx="669" cy="461"/>
              </a:xfrm>
            </p:grpSpPr>
            <p:sp>
              <p:nvSpPr>
                <p:cNvPr id="630803" name="Rectangle 19"/>
                <p:cNvSpPr>
                  <a:spLocks noChangeArrowheads="1"/>
                </p:cNvSpPr>
                <p:nvPr/>
              </p:nvSpPr>
              <p:spPr bwMode="auto">
                <a:xfrm>
                  <a:off x="1960"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71.43</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0836" name="Rectangle 52"/>
                <p:cNvSpPr>
                  <a:spLocks noChangeArrowheads="1"/>
                </p:cNvSpPr>
                <p:nvPr/>
              </p:nvSpPr>
              <p:spPr bwMode="auto">
                <a:xfrm>
                  <a:off x="1917"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39" name="Group 55"/>
              <p:cNvGrpSpPr>
                <a:grpSpLocks/>
              </p:cNvGrpSpPr>
              <p:nvPr/>
            </p:nvGrpSpPr>
            <p:grpSpPr bwMode="auto">
              <a:xfrm>
                <a:off x="2586" y="1037"/>
                <a:ext cx="669" cy="461"/>
                <a:chOff x="2586" y="1037"/>
                <a:chExt cx="669" cy="461"/>
              </a:xfrm>
            </p:grpSpPr>
            <p:sp>
              <p:nvSpPr>
                <p:cNvPr id="630804" name="Rectangle 20"/>
                <p:cNvSpPr>
                  <a:spLocks noChangeArrowheads="1"/>
                </p:cNvSpPr>
                <p:nvPr/>
              </p:nvSpPr>
              <p:spPr bwMode="auto">
                <a:xfrm>
                  <a:off x="2629"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8</a:t>
                  </a:r>
                  <a:endParaRPr lang="en-GB" sz="1200" b="1">
                    <a:solidFill>
                      <a:srgbClr val="FF0000"/>
                    </a:solidFill>
                    <a:latin typeface="Andalus" charset="0"/>
                    <a:cs typeface="Andalus" charset="0"/>
                  </a:endParaRPr>
                </a:p>
                <a:p>
                  <a:pPr algn="just" eaLnBrk="0" hangingPunct="0"/>
                  <a:endParaRPr lang="en-GB"/>
                </a:p>
              </p:txBody>
            </p:sp>
            <p:sp>
              <p:nvSpPr>
                <p:cNvPr id="630838" name="Rectangle 54"/>
                <p:cNvSpPr>
                  <a:spLocks noChangeArrowheads="1"/>
                </p:cNvSpPr>
                <p:nvPr/>
              </p:nvSpPr>
              <p:spPr bwMode="auto">
                <a:xfrm>
                  <a:off x="2586"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0841" name="Group 57"/>
              <p:cNvGrpSpPr>
                <a:grpSpLocks/>
              </p:cNvGrpSpPr>
              <p:nvPr/>
            </p:nvGrpSpPr>
            <p:grpSpPr bwMode="auto">
              <a:xfrm>
                <a:off x="3255" y="1037"/>
                <a:ext cx="669" cy="461"/>
                <a:chOff x="3255" y="1037"/>
                <a:chExt cx="669" cy="461"/>
              </a:xfrm>
            </p:grpSpPr>
            <p:sp>
              <p:nvSpPr>
                <p:cNvPr id="630805" name="Rectangle 21"/>
                <p:cNvSpPr>
                  <a:spLocks noChangeArrowheads="1"/>
                </p:cNvSpPr>
                <p:nvPr/>
              </p:nvSpPr>
              <p:spPr bwMode="auto">
                <a:xfrm>
                  <a:off x="3298"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571.43</a:t>
                  </a:r>
                  <a:endParaRPr lang="en-GB" sz="1200" b="1">
                    <a:solidFill>
                      <a:srgbClr val="FF0000"/>
                    </a:solidFill>
                    <a:latin typeface="Andalus" charset="0"/>
                    <a:cs typeface="Andalus" charset="0"/>
                  </a:endParaRPr>
                </a:p>
                <a:p>
                  <a:pPr algn="just" eaLnBrk="0" hangingPunct="0"/>
                  <a:endParaRPr lang="en-GB"/>
                </a:p>
              </p:txBody>
            </p:sp>
            <p:sp>
              <p:nvSpPr>
                <p:cNvPr id="630840" name="Rectangle 56"/>
                <p:cNvSpPr>
                  <a:spLocks noChangeArrowheads="1"/>
                </p:cNvSpPr>
                <p:nvPr/>
              </p:nvSpPr>
              <p:spPr bwMode="auto">
                <a:xfrm>
                  <a:off x="3255"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30843" name="Rectangle 59"/>
            <p:cNvSpPr>
              <a:spLocks noChangeArrowheads="1"/>
            </p:cNvSpPr>
            <p:nvPr/>
          </p:nvSpPr>
          <p:spPr bwMode="auto">
            <a:xfrm>
              <a:off x="-2" y="-2"/>
              <a:ext cx="3928" cy="1502"/>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30857" name="Oval 73"/>
          <p:cNvSpPr>
            <a:spLocks noChangeArrowheads="1"/>
          </p:cNvSpPr>
          <p:nvPr/>
        </p:nvSpPr>
        <p:spPr bwMode="auto">
          <a:xfrm>
            <a:off x="3124200" y="4495800"/>
            <a:ext cx="7620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0858" name="Oval 74"/>
          <p:cNvSpPr>
            <a:spLocks noChangeArrowheads="1"/>
          </p:cNvSpPr>
          <p:nvPr/>
        </p:nvSpPr>
        <p:spPr bwMode="auto">
          <a:xfrm>
            <a:off x="3124200" y="5257800"/>
            <a:ext cx="762000" cy="68580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0859" name="Oval 75"/>
          <p:cNvSpPr>
            <a:spLocks noChangeArrowheads="1"/>
          </p:cNvSpPr>
          <p:nvPr/>
        </p:nvSpPr>
        <p:spPr bwMode="auto">
          <a:xfrm>
            <a:off x="5638800" y="4495800"/>
            <a:ext cx="7620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0860" name="Oval 76"/>
          <p:cNvSpPr>
            <a:spLocks noChangeArrowheads="1"/>
          </p:cNvSpPr>
          <p:nvPr/>
        </p:nvSpPr>
        <p:spPr bwMode="auto">
          <a:xfrm>
            <a:off x="5638800" y="5257800"/>
            <a:ext cx="762000" cy="68580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0862" name="Line 78"/>
          <p:cNvSpPr>
            <a:spLocks noChangeShapeType="1"/>
          </p:cNvSpPr>
          <p:nvPr/>
        </p:nvSpPr>
        <p:spPr bwMode="auto">
          <a:xfrm>
            <a:off x="3581400" y="4953000"/>
            <a:ext cx="2286000"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0863" name="Line 79"/>
          <p:cNvSpPr>
            <a:spLocks noChangeShapeType="1"/>
          </p:cNvSpPr>
          <p:nvPr/>
        </p:nvSpPr>
        <p:spPr bwMode="auto">
          <a:xfrm>
            <a:off x="3581400" y="5638800"/>
            <a:ext cx="2286000" cy="0"/>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0857"/>
                                        </p:tgtEl>
                                        <p:attrNameLst>
                                          <p:attrName>style.visibility</p:attrName>
                                        </p:attrNameLst>
                                      </p:cBhvr>
                                      <p:to>
                                        <p:strVal val="visible"/>
                                      </p:to>
                                    </p:set>
                                    <p:animEffect transition="in" filter="wipe(left)">
                                      <p:cBhvr>
                                        <p:cTn id="7" dur="500"/>
                                        <p:tgtEl>
                                          <p:spTgt spid="630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0858"/>
                                        </p:tgtEl>
                                        <p:attrNameLst>
                                          <p:attrName>style.visibility</p:attrName>
                                        </p:attrNameLst>
                                      </p:cBhvr>
                                      <p:to>
                                        <p:strVal val="visible"/>
                                      </p:to>
                                    </p:set>
                                    <p:animEffect transition="in" filter="wipe(left)">
                                      <p:cBhvr>
                                        <p:cTn id="12" dur="500"/>
                                        <p:tgtEl>
                                          <p:spTgt spid="630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0859"/>
                                        </p:tgtEl>
                                        <p:attrNameLst>
                                          <p:attrName>style.visibility</p:attrName>
                                        </p:attrNameLst>
                                      </p:cBhvr>
                                      <p:to>
                                        <p:strVal val="visible"/>
                                      </p:to>
                                    </p:set>
                                    <p:animEffect transition="in" filter="wipe(left)">
                                      <p:cBhvr>
                                        <p:cTn id="17" dur="500"/>
                                        <p:tgtEl>
                                          <p:spTgt spid="630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0860"/>
                                        </p:tgtEl>
                                        <p:attrNameLst>
                                          <p:attrName>style.visibility</p:attrName>
                                        </p:attrNameLst>
                                      </p:cBhvr>
                                      <p:to>
                                        <p:strVal val="visible"/>
                                      </p:to>
                                    </p:set>
                                    <p:animEffect transition="in" filter="wipe(left)">
                                      <p:cBhvr>
                                        <p:cTn id="22" dur="500"/>
                                        <p:tgtEl>
                                          <p:spTgt spid="6308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0862"/>
                                        </p:tgtEl>
                                        <p:attrNameLst>
                                          <p:attrName>style.visibility</p:attrName>
                                        </p:attrNameLst>
                                      </p:cBhvr>
                                      <p:to>
                                        <p:strVal val="visible"/>
                                      </p:to>
                                    </p:set>
                                    <p:animEffect transition="in" filter="wipe(left)">
                                      <p:cBhvr>
                                        <p:cTn id="27" dur="500"/>
                                        <p:tgtEl>
                                          <p:spTgt spid="6308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0863"/>
                                        </p:tgtEl>
                                        <p:attrNameLst>
                                          <p:attrName>style.visibility</p:attrName>
                                        </p:attrNameLst>
                                      </p:cBhvr>
                                      <p:to>
                                        <p:strVal val="visible"/>
                                      </p:to>
                                    </p:set>
                                    <p:animEffect transition="in" filter="wipe(left)">
                                      <p:cBhvr>
                                        <p:cTn id="32" dur="500"/>
                                        <p:tgtEl>
                                          <p:spTgt spid="630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57" grpId="0" animBg="1"/>
      <p:bldP spid="630858" grpId="0" animBg="1"/>
      <p:bldP spid="630859" grpId="0" animBg="1"/>
      <p:bldP spid="630860" grpId="0" animBg="1"/>
      <p:bldP spid="630862" grpId="0" animBg="1"/>
      <p:bldP spid="6308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1026"/>
          <p:cNvSpPr>
            <a:spLocks noGrp="1" noChangeArrowheads="1"/>
          </p:cNvSpPr>
          <p:nvPr>
            <p:ph type="title"/>
          </p:nvPr>
        </p:nvSpPr>
        <p:spPr/>
        <p:txBody>
          <a:bodyPr/>
          <a:lstStyle/>
          <a:p>
            <a:r>
              <a:rPr lang="en-GB" b="1">
                <a:latin typeface="Baskerville Old Face" charset="0"/>
              </a:rPr>
              <a:t>1999 – 2009: Matched Pair Two</a:t>
            </a:r>
          </a:p>
        </p:txBody>
      </p:sp>
      <p:sp>
        <p:nvSpPr>
          <p:cNvPr id="633924" name="Rectangle 1092"/>
          <p:cNvSpPr>
            <a:spLocks noGrp="1" noChangeArrowheads="1"/>
          </p:cNvSpPr>
          <p:nvPr>
            <p:ph type="body" idx="1"/>
          </p:nvPr>
        </p:nvSpPr>
        <p:spPr>
          <a:xfrm>
            <a:off x="457200" y="1981200"/>
            <a:ext cx="8229600" cy="3598863"/>
          </a:xfrm>
        </p:spPr>
        <p:txBody>
          <a:bodyPr/>
          <a:lstStyle/>
          <a:p>
            <a:r>
              <a:rPr lang="en-GB">
                <a:latin typeface="Baskerville Old Face" charset="0"/>
              </a:rPr>
              <a:t>SBD performs better than non-SBD for both time periods.</a:t>
            </a:r>
          </a:p>
          <a:p>
            <a:r>
              <a:rPr lang="en-GB">
                <a:latin typeface="Baskerville Old Face" charset="0"/>
              </a:rPr>
              <a:t>Crime on SBD increased by 200%.</a:t>
            </a:r>
          </a:p>
          <a:p>
            <a:r>
              <a:rPr lang="en-GB">
                <a:latin typeface="Baskerville Old Face" charset="0"/>
              </a:rPr>
              <a:t>Crime on non-SBD increased by 20%. </a:t>
            </a:r>
          </a:p>
        </p:txBody>
      </p:sp>
      <p:grpSp>
        <p:nvGrpSpPr>
          <p:cNvPr id="633859" name="Group 1027"/>
          <p:cNvGrpSpPr>
            <a:grpSpLocks/>
          </p:cNvGrpSpPr>
          <p:nvPr/>
        </p:nvGrpSpPr>
        <p:grpSpPr bwMode="auto">
          <a:xfrm>
            <a:off x="914400" y="3657600"/>
            <a:ext cx="7391400" cy="2384425"/>
            <a:chOff x="-2" y="-2"/>
            <a:chExt cx="3928" cy="1502"/>
          </a:xfrm>
        </p:grpSpPr>
        <p:grpSp>
          <p:nvGrpSpPr>
            <p:cNvPr id="633860" name="Group 1028"/>
            <p:cNvGrpSpPr>
              <a:grpSpLocks/>
            </p:cNvGrpSpPr>
            <p:nvPr/>
          </p:nvGrpSpPr>
          <p:grpSpPr bwMode="auto">
            <a:xfrm>
              <a:off x="0" y="0"/>
              <a:ext cx="3924" cy="1498"/>
              <a:chOff x="0" y="0"/>
              <a:chExt cx="3924" cy="1498"/>
            </a:xfrm>
          </p:grpSpPr>
          <p:grpSp>
            <p:nvGrpSpPr>
              <p:cNvPr id="633861" name="Group 1029"/>
              <p:cNvGrpSpPr>
                <a:grpSpLocks/>
              </p:cNvGrpSpPr>
              <p:nvPr/>
            </p:nvGrpSpPr>
            <p:grpSpPr bwMode="auto">
              <a:xfrm>
                <a:off x="0" y="0"/>
                <a:ext cx="744" cy="691"/>
                <a:chOff x="0" y="0"/>
                <a:chExt cx="744" cy="691"/>
              </a:xfrm>
            </p:grpSpPr>
            <p:sp>
              <p:nvSpPr>
                <p:cNvPr id="633862" name="Rectangle 1030"/>
                <p:cNvSpPr>
                  <a:spLocks noChangeArrowheads="1"/>
                </p:cNvSpPr>
                <p:nvPr/>
              </p:nvSpPr>
              <p:spPr bwMode="auto">
                <a:xfrm>
                  <a:off x="43" y="0"/>
                  <a:ext cx="658"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latin typeface="Palatino Linotype" charset="0"/>
                      <a:cs typeface="Andalus" charset="0"/>
                    </a:rPr>
                    <a:t>Development </a:t>
                  </a:r>
                  <a:endParaRPr lang="en-GB" sz="1200" b="1">
                    <a:latin typeface="Andalus" charset="0"/>
                    <a:cs typeface="Andalus" charset="0"/>
                  </a:endParaRPr>
                </a:p>
                <a:p>
                  <a:pPr algn="just" eaLnBrk="0" hangingPunct="0"/>
                  <a:endParaRPr lang="en-GB"/>
                </a:p>
              </p:txBody>
            </p:sp>
            <p:sp>
              <p:nvSpPr>
                <p:cNvPr id="633863" name="Rectangle 1031"/>
                <p:cNvSpPr>
                  <a:spLocks noChangeArrowheads="1"/>
                </p:cNvSpPr>
                <p:nvPr/>
              </p:nvSpPr>
              <p:spPr bwMode="auto">
                <a:xfrm>
                  <a:off x="0" y="0"/>
                  <a:ext cx="744"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64" name="Group 1032"/>
              <p:cNvGrpSpPr>
                <a:grpSpLocks/>
              </p:cNvGrpSpPr>
              <p:nvPr/>
            </p:nvGrpSpPr>
            <p:grpSpPr bwMode="auto">
              <a:xfrm>
                <a:off x="744" y="0"/>
                <a:ext cx="504" cy="691"/>
                <a:chOff x="744" y="0"/>
                <a:chExt cx="504" cy="691"/>
              </a:xfrm>
            </p:grpSpPr>
            <p:sp>
              <p:nvSpPr>
                <p:cNvPr id="633865" name="Rectangle 1033"/>
                <p:cNvSpPr>
                  <a:spLocks noChangeArrowheads="1"/>
                </p:cNvSpPr>
                <p:nvPr/>
              </p:nvSpPr>
              <p:spPr bwMode="auto">
                <a:xfrm>
                  <a:off x="787" y="0"/>
                  <a:ext cx="418"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latin typeface="Palatino Linotype" charset="0"/>
                      <a:cs typeface="Andalus" charset="0"/>
                    </a:rPr>
                    <a:t>Number of Properties</a:t>
                  </a:r>
                  <a:endParaRPr lang="en-GB" sz="1200" b="1">
                    <a:latin typeface="Andalus" charset="0"/>
                    <a:cs typeface="Andalus" charset="0"/>
                  </a:endParaRPr>
                </a:p>
                <a:p>
                  <a:pPr algn="just" eaLnBrk="0" hangingPunct="0"/>
                  <a:endParaRPr lang="en-GB"/>
                </a:p>
              </p:txBody>
            </p:sp>
            <p:sp>
              <p:nvSpPr>
                <p:cNvPr id="633866" name="Rectangle 1034"/>
                <p:cNvSpPr>
                  <a:spLocks noChangeArrowheads="1"/>
                </p:cNvSpPr>
                <p:nvPr/>
              </p:nvSpPr>
              <p:spPr bwMode="auto">
                <a:xfrm>
                  <a:off x="744" y="0"/>
                  <a:ext cx="504"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67" name="Group 1035"/>
              <p:cNvGrpSpPr>
                <a:grpSpLocks/>
              </p:cNvGrpSpPr>
              <p:nvPr/>
            </p:nvGrpSpPr>
            <p:grpSpPr bwMode="auto">
              <a:xfrm>
                <a:off x="1248" y="0"/>
                <a:ext cx="669" cy="691"/>
                <a:chOff x="1248" y="0"/>
                <a:chExt cx="669" cy="691"/>
              </a:xfrm>
            </p:grpSpPr>
            <p:sp>
              <p:nvSpPr>
                <p:cNvPr id="633868" name="Rectangle 1036"/>
                <p:cNvSpPr>
                  <a:spLocks noChangeArrowheads="1"/>
                </p:cNvSpPr>
                <p:nvPr/>
              </p:nvSpPr>
              <p:spPr bwMode="auto">
                <a:xfrm>
                  <a:off x="1291"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0000FF"/>
                      </a:solidFill>
                      <a:latin typeface="Palatino Linotype" charset="0"/>
                      <a:cs typeface="Andalus" charset="0"/>
                    </a:rPr>
                    <a:t>Number of Crimes 1999/2000</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869" name="Rectangle 1037"/>
                <p:cNvSpPr>
                  <a:spLocks noChangeArrowheads="1"/>
                </p:cNvSpPr>
                <p:nvPr/>
              </p:nvSpPr>
              <p:spPr bwMode="auto">
                <a:xfrm>
                  <a:off x="1248"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70" name="Group 1038"/>
              <p:cNvGrpSpPr>
                <a:grpSpLocks/>
              </p:cNvGrpSpPr>
              <p:nvPr/>
            </p:nvGrpSpPr>
            <p:grpSpPr bwMode="auto">
              <a:xfrm>
                <a:off x="1917" y="0"/>
                <a:ext cx="669" cy="691"/>
                <a:chOff x="1917" y="0"/>
                <a:chExt cx="669" cy="691"/>
              </a:xfrm>
            </p:grpSpPr>
            <p:sp>
              <p:nvSpPr>
                <p:cNvPr id="633871" name="Rectangle 1039"/>
                <p:cNvSpPr>
                  <a:spLocks noChangeArrowheads="1"/>
                </p:cNvSpPr>
                <p:nvPr/>
              </p:nvSpPr>
              <p:spPr bwMode="auto">
                <a:xfrm>
                  <a:off x="1960"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0000FF"/>
                      </a:solidFill>
                      <a:latin typeface="Palatino Linotype" charset="0"/>
                      <a:cs typeface="Andalus" charset="0"/>
                    </a:rPr>
                    <a:t>Crime Rate per 1000 in 1999/2000</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872" name="Rectangle 1040"/>
                <p:cNvSpPr>
                  <a:spLocks noChangeArrowheads="1"/>
                </p:cNvSpPr>
                <p:nvPr/>
              </p:nvSpPr>
              <p:spPr bwMode="auto">
                <a:xfrm>
                  <a:off x="1917"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73" name="Group 1041"/>
              <p:cNvGrpSpPr>
                <a:grpSpLocks/>
              </p:cNvGrpSpPr>
              <p:nvPr/>
            </p:nvGrpSpPr>
            <p:grpSpPr bwMode="auto">
              <a:xfrm>
                <a:off x="2586" y="0"/>
                <a:ext cx="669" cy="691"/>
                <a:chOff x="2586" y="0"/>
                <a:chExt cx="669" cy="691"/>
              </a:xfrm>
            </p:grpSpPr>
            <p:sp>
              <p:nvSpPr>
                <p:cNvPr id="633874" name="Rectangle 1042"/>
                <p:cNvSpPr>
                  <a:spLocks noChangeArrowheads="1"/>
                </p:cNvSpPr>
                <p:nvPr/>
              </p:nvSpPr>
              <p:spPr bwMode="auto">
                <a:xfrm>
                  <a:off x="2629"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FF0000"/>
                      </a:solidFill>
                      <a:latin typeface="Palatino Linotype" charset="0"/>
                      <a:cs typeface="Andalus" charset="0"/>
                    </a:rPr>
                    <a:t>Number of Crimes 2007/2008</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3875" name="Rectangle 1043"/>
                <p:cNvSpPr>
                  <a:spLocks noChangeArrowheads="1"/>
                </p:cNvSpPr>
                <p:nvPr/>
              </p:nvSpPr>
              <p:spPr bwMode="auto">
                <a:xfrm>
                  <a:off x="2586"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76" name="Group 1044"/>
              <p:cNvGrpSpPr>
                <a:grpSpLocks/>
              </p:cNvGrpSpPr>
              <p:nvPr/>
            </p:nvGrpSpPr>
            <p:grpSpPr bwMode="auto">
              <a:xfrm>
                <a:off x="3255" y="0"/>
                <a:ext cx="669" cy="691"/>
                <a:chOff x="3255" y="0"/>
                <a:chExt cx="669" cy="691"/>
              </a:xfrm>
            </p:grpSpPr>
            <p:sp>
              <p:nvSpPr>
                <p:cNvPr id="633877" name="Rectangle 1045"/>
                <p:cNvSpPr>
                  <a:spLocks noChangeArrowheads="1"/>
                </p:cNvSpPr>
                <p:nvPr/>
              </p:nvSpPr>
              <p:spPr bwMode="auto">
                <a:xfrm>
                  <a:off x="3298" y="0"/>
                  <a:ext cx="583"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b="1">
                      <a:solidFill>
                        <a:srgbClr val="FF0000"/>
                      </a:solidFill>
                      <a:latin typeface="Palatino Linotype" charset="0"/>
                      <a:cs typeface="Andalus" charset="0"/>
                    </a:rPr>
                    <a:t>Crime Rate in 2007/2008</a:t>
                  </a:r>
                  <a:endParaRPr lang="en-GB" sz="1200" b="1">
                    <a:solidFill>
                      <a:srgbClr val="FF0000"/>
                    </a:solidFill>
                    <a:latin typeface="Andalus" charset="0"/>
                    <a:cs typeface="Andalus" charset="0"/>
                  </a:endParaRPr>
                </a:p>
                <a:p>
                  <a:pPr algn="just" eaLnBrk="0" hangingPunct="0"/>
                  <a:endParaRPr lang="en-GB"/>
                </a:p>
              </p:txBody>
            </p:sp>
            <p:sp>
              <p:nvSpPr>
                <p:cNvPr id="633878" name="Rectangle 1046"/>
                <p:cNvSpPr>
                  <a:spLocks noChangeArrowheads="1"/>
                </p:cNvSpPr>
                <p:nvPr/>
              </p:nvSpPr>
              <p:spPr bwMode="auto">
                <a:xfrm>
                  <a:off x="3255" y="0"/>
                  <a:ext cx="669" cy="69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79" name="Group 1047"/>
              <p:cNvGrpSpPr>
                <a:grpSpLocks/>
              </p:cNvGrpSpPr>
              <p:nvPr/>
            </p:nvGrpSpPr>
            <p:grpSpPr bwMode="auto">
              <a:xfrm>
                <a:off x="0" y="691"/>
                <a:ext cx="744" cy="346"/>
                <a:chOff x="0" y="691"/>
                <a:chExt cx="744" cy="346"/>
              </a:xfrm>
            </p:grpSpPr>
            <p:sp>
              <p:nvSpPr>
                <p:cNvPr id="633880" name="Rectangle 1048"/>
                <p:cNvSpPr>
                  <a:spLocks noChangeArrowheads="1"/>
                </p:cNvSpPr>
                <p:nvPr/>
              </p:nvSpPr>
              <p:spPr bwMode="auto">
                <a:xfrm>
                  <a:off x="43" y="691"/>
                  <a:ext cx="65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SBD Street</a:t>
                  </a:r>
                  <a:endParaRPr lang="en-GB" sz="1200" b="1">
                    <a:latin typeface="Andalus" charset="0"/>
                    <a:cs typeface="Andalus" charset="0"/>
                  </a:endParaRPr>
                </a:p>
                <a:p>
                  <a:pPr algn="just" eaLnBrk="0" hangingPunct="0"/>
                  <a:endParaRPr lang="en-GB"/>
                </a:p>
              </p:txBody>
            </p:sp>
            <p:sp>
              <p:nvSpPr>
                <p:cNvPr id="633881" name="Rectangle 1049"/>
                <p:cNvSpPr>
                  <a:spLocks noChangeArrowheads="1"/>
                </p:cNvSpPr>
                <p:nvPr/>
              </p:nvSpPr>
              <p:spPr bwMode="auto">
                <a:xfrm>
                  <a:off x="0" y="691"/>
                  <a:ext cx="74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82" name="Group 1050"/>
              <p:cNvGrpSpPr>
                <a:grpSpLocks/>
              </p:cNvGrpSpPr>
              <p:nvPr/>
            </p:nvGrpSpPr>
            <p:grpSpPr bwMode="auto">
              <a:xfrm>
                <a:off x="744" y="691"/>
                <a:ext cx="504" cy="346"/>
                <a:chOff x="744" y="691"/>
                <a:chExt cx="504" cy="346"/>
              </a:xfrm>
            </p:grpSpPr>
            <p:sp>
              <p:nvSpPr>
                <p:cNvPr id="633883" name="Rectangle 1051"/>
                <p:cNvSpPr>
                  <a:spLocks noChangeArrowheads="1"/>
                </p:cNvSpPr>
                <p:nvPr/>
              </p:nvSpPr>
              <p:spPr bwMode="auto">
                <a:xfrm>
                  <a:off x="787" y="691"/>
                  <a:ext cx="41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22</a:t>
                  </a:r>
                  <a:endParaRPr lang="en-GB" sz="1200" b="1">
                    <a:latin typeface="Andalus" charset="0"/>
                    <a:cs typeface="Andalus" charset="0"/>
                  </a:endParaRPr>
                </a:p>
                <a:p>
                  <a:pPr algn="just" eaLnBrk="0" hangingPunct="0"/>
                  <a:endParaRPr lang="en-GB"/>
                </a:p>
              </p:txBody>
            </p:sp>
            <p:sp>
              <p:nvSpPr>
                <p:cNvPr id="633884" name="Rectangle 1052"/>
                <p:cNvSpPr>
                  <a:spLocks noChangeArrowheads="1"/>
                </p:cNvSpPr>
                <p:nvPr/>
              </p:nvSpPr>
              <p:spPr bwMode="auto">
                <a:xfrm>
                  <a:off x="744" y="691"/>
                  <a:ext cx="504"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85" name="Group 1053"/>
              <p:cNvGrpSpPr>
                <a:grpSpLocks/>
              </p:cNvGrpSpPr>
              <p:nvPr/>
            </p:nvGrpSpPr>
            <p:grpSpPr bwMode="auto">
              <a:xfrm>
                <a:off x="1248" y="691"/>
                <a:ext cx="669" cy="346"/>
                <a:chOff x="1248" y="691"/>
                <a:chExt cx="669" cy="346"/>
              </a:xfrm>
            </p:grpSpPr>
            <p:sp>
              <p:nvSpPr>
                <p:cNvPr id="633886" name="Rectangle 1054"/>
                <p:cNvSpPr>
                  <a:spLocks noChangeArrowheads="1"/>
                </p:cNvSpPr>
                <p:nvPr/>
              </p:nvSpPr>
              <p:spPr bwMode="auto">
                <a:xfrm>
                  <a:off x="1291"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1</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887" name="Rectangle 1055"/>
                <p:cNvSpPr>
                  <a:spLocks noChangeArrowheads="1"/>
                </p:cNvSpPr>
                <p:nvPr/>
              </p:nvSpPr>
              <p:spPr bwMode="auto">
                <a:xfrm>
                  <a:off x="1248"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88" name="Group 1056"/>
              <p:cNvGrpSpPr>
                <a:grpSpLocks/>
              </p:cNvGrpSpPr>
              <p:nvPr/>
            </p:nvGrpSpPr>
            <p:grpSpPr bwMode="auto">
              <a:xfrm>
                <a:off x="1917" y="691"/>
                <a:ext cx="669" cy="346"/>
                <a:chOff x="1917" y="691"/>
                <a:chExt cx="669" cy="346"/>
              </a:xfrm>
            </p:grpSpPr>
            <p:sp>
              <p:nvSpPr>
                <p:cNvPr id="633889" name="Rectangle 1057"/>
                <p:cNvSpPr>
                  <a:spLocks noChangeArrowheads="1"/>
                </p:cNvSpPr>
                <p:nvPr/>
              </p:nvSpPr>
              <p:spPr bwMode="auto">
                <a:xfrm>
                  <a:off x="1960"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45.45</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890" name="Rectangle 1058"/>
                <p:cNvSpPr>
                  <a:spLocks noChangeArrowheads="1"/>
                </p:cNvSpPr>
                <p:nvPr/>
              </p:nvSpPr>
              <p:spPr bwMode="auto">
                <a:xfrm>
                  <a:off x="1917"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91" name="Group 1059"/>
              <p:cNvGrpSpPr>
                <a:grpSpLocks/>
              </p:cNvGrpSpPr>
              <p:nvPr/>
            </p:nvGrpSpPr>
            <p:grpSpPr bwMode="auto">
              <a:xfrm>
                <a:off x="2586" y="691"/>
                <a:ext cx="669" cy="346"/>
                <a:chOff x="2586" y="691"/>
                <a:chExt cx="669" cy="346"/>
              </a:xfrm>
            </p:grpSpPr>
            <p:sp>
              <p:nvSpPr>
                <p:cNvPr id="633892" name="Rectangle 1060"/>
                <p:cNvSpPr>
                  <a:spLocks noChangeArrowheads="1"/>
                </p:cNvSpPr>
                <p:nvPr/>
              </p:nvSpPr>
              <p:spPr bwMode="auto">
                <a:xfrm>
                  <a:off x="2629"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3</a:t>
                  </a:r>
                  <a:endParaRPr lang="en-GB" sz="1200" b="1">
                    <a:solidFill>
                      <a:srgbClr val="FF0000"/>
                    </a:solidFill>
                    <a:latin typeface="Andalus" charset="0"/>
                    <a:cs typeface="Andalus" charset="0"/>
                  </a:endParaRPr>
                </a:p>
                <a:p>
                  <a:pPr algn="just" eaLnBrk="0" hangingPunct="0"/>
                  <a:endParaRPr lang="en-GB"/>
                </a:p>
              </p:txBody>
            </p:sp>
            <p:sp>
              <p:nvSpPr>
                <p:cNvPr id="633893" name="Rectangle 1061"/>
                <p:cNvSpPr>
                  <a:spLocks noChangeArrowheads="1"/>
                </p:cNvSpPr>
                <p:nvPr/>
              </p:nvSpPr>
              <p:spPr bwMode="auto">
                <a:xfrm>
                  <a:off x="2586"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94" name="Group 1062"/>
              <p:cNvGrpSpPr>
                <a:grpSpLocks/>
              </p:cNvGrpSpPr>
              <p:nvPr/>
            </p:nvGrpSpPr>
            <p:grpSpPr bwMode="auto">
              <a:xfrm>
                <a:off x="3255" y="691"/>
                <a:ext cx="669" cy="346"/>
                <a:chOff x="3255" y="691"/>
                <a:chExt cx="669" cy="346"/>
              </a:xfrm>
            </p:grpSpPr>
            <p:sp>
              <p:nvSpPr>
                <p:cNvPr id="633895" name="Rectangle 1063"/>
                <p:cNvSpPr>
                  <a:spLocks noChangeArrowheads="1"/>
                </p:cNvSpPr>
                <p:nvPr/>
              </p:nvSpPr>
              <p:spPr bwMode="auto">
                <a:xfrm>
                  <a:off x="3298" y="691"/>
                  <a:ext cx="5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136.36</a:t>
                  </a:r>
                  <a:endParaRPr lang="en-GB" sz="1200" b="1">
                    <a:solidFill>
                      <a:srgbClr val="FF0000"/>
                    </a:solidFill>
                    <a:latin typeface="Andalus" charset="0"/>
                    <a:cs typeface="Andalus" charset="0"/>
                  </a:endParaRPr>
                </a:p>
                <a:p>
                  <a:pPr algn="just" eaLnBrk="0" hangingPunct="0"/>
                  <a:endParaRPr lang="en-GB">
                    <a:solidFill>
                      <a:srgbClr val="FF0000"/>
                    </a:solidFill>
                  </a:endParaRPr>
                </a:p>
              </p:txBody>
            </p:sp>
            <p:sp>
              <p:nvSpPr>
                <p:cNvPr id="633896" name="Rectangle 1064"/>
                <p:cNvSpPr>
                  <a:spLocks noChangeArrowheads="1"/>
                </p:cNvSpPr>
                <p:nvPr/>
              </p:nvSpPr>
              <p:spPr bwMode="auto">
                <a:xfrm>
                  <a:off x="3255" y="691"/>
                  <a:ext cx="66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897" name="Group 1065"/>
              <p:cNvGrpSpPr>
                <a:grpSpLocks/>
              </p:cNvGrpSpPr>
              <p:nvPr/>
            </p:nvGrpSpPr>
            <p:grpSpPr bwMode="auto">
              <a:xfrm>
                <a:off x="0" y="1037"/>
                <a:ext cx="744" cy="461"/>
                <a:chOff x="0" y="1037"/>
                <a:chExt cx="744" cy="461"/>
              </a:xfrm>
            </p:grpSpPr>
            <p:sp>
              <p:nvSpPr>
                <p:cNvPr id="633898" name="Rectangle 1066"/>
                <p:cNvSpPr>
                  <a:spLocks noChangeArrowheads="1"/>
                </p:cNvSpPr>
                <p:nvPr/>
              </p:nvSpPr>
              <p:spPr bwMode="auto">
                <a:xfrm>
                  <a:off x="43" y="1037"/>
                  <a:ext cx="65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Non-SBD Street</a:t>
                  </a:r>
                  <a:endParaRPr lang="en-GB" sz="1200" b="1">
                    <a:latin typeface="Andalus" charset="0"/>
                    <a:cs typeface="Andalus" charset="0"/>
                  </a:endParaRPr>
                </a:p>
                <a:p>
                  <a:pPr algn="just" eaLnBrk="0" hangingPunct="0"/>
                  <a:endParaRPr lang="en-GB"/>
                </a:p>
              </p:txBody>
            </p:sp>
            <p:sp>
              <p:nvSpPr>
                <p:cNvPr id="633899" name="Rectangle 1067"/>
                <p:cNvSpPr>
                  <a:spLocks noChangeArrowheads="1"/>
                </p:cNvSpPr>
                <p:nvPr/>
              </p:nvSpPr>
              <p:spPr bwMode="auto">
                <a:xfrm>
                  <a:off x="0" y="1037"/>
                  <a:ext cx="74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900" name="Group 1068"/>
              <p:cNvGrpSpPr>
                <a:grpSpLocks/>
              </p:cNvGrpSpPr>
              <p:nvPr/>
            </p:nvGrpSpPr>
            <p:grpSpPr bwMode="auto">
              <a:xfrm>
                <a:off x="744" y="1037"/>
                <a:ext cx="504" cy="461"/>
                <a:chOff x="744" y="1037"/>
                <a:chExt cx="504" cy="461"/>
              </a:xfrm>
            </p:grpSpPr>
            <p:sp>
              <p:nvSpPr>
                <p:cNvPr id="633901" name="Rectangle 1069"/>
                <p:cNvSpPr>
                  <a:spLocks noChangeArrowheads="1"/>
                </p:cNvSpPr>
                <p:nvPr/>
              </p:nvSpPr>
              <p:spPr bwMode="auto">
                <a:xfrm>
                  <a:off x="787" y="1037"/>
                  <a:ext cx="41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latin typeface="Palatino Linotype" charset="0"/>
                      <a:cs typeface="Andalus" charset="0"/>
                    </a:rPr>
                    <a:t>28</a:t>
                  </a:r>
                  <a:endParaRPr lang="en-GB" sz="1200" b="1">
                    <a:latin typeface="Andalus" charset="0"/>
                    <a:cs typeface="Andalus" charset="0"/>
                  </a:endParaRPr>
                </a:p>
                <a:p>
                  <a:pPr algn="just" eaLnBrk="0" hangingPunct="0"/>
                  <a:endParaRPr lang="en-GB"/>
                </a:p>
              </p:txBody>
            </p:sp>
            <p:sp>
              <p:nvSpPr>
                <p:cNvPr id="633902" name="Rectangle 1070"/>
                <p:cNvSpPr>
                  <a:spLocks noChangeArrowheads="1"/>
                </p:cNvSpPr>
                <p:nvPr/>
              </p:nvSpPr>
              <p:spPr bwMode="auto">
                <a:xfrm>
                  <a:off x="744" y="1037"/>
                  <a:ext cx="504"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903" name="Group 1071"/>
              <p:cNvGrpSpPr>
                <a:grpSpLocks/>
              </p:cNvGrpSpPr>
              <p:nvPr/>
            </p:nvGrpSpPr>
            <p:grpSpPr bwMode="auto">
              <a:xfrm>
                <a:off x="1248" y="1037"/>
                <a:ext cx="669" cy="461"/>
                <a:chOff x="1248" y="1037"/>
                <a:chExt cx="669" cy="461"/>
              </a:xfrm>
            </p:grpSpPr>
            <p:sp>
              <p:nvSpPr>
                <p:cNvPr id="633904" name="Rectangle 1072"/>
                <p:cNvSpPr>
                  <a:spLocks noChangeArrowheads="1"/>
                </p:cNvSpPr>
                <p:nvPr/>
              </p:nvSpPr>
              <p:spPr bwMode="auto">
                <a:xfrm>
                  <a:off x="1291"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5</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905" name="Rectangle 1073"/>
                <p:cNvSpPr>
                  <a:spLocks noChangeArrowheads="1"/>
                </p:cNvSpPr>
                <p:nvPr/>
              </p:nvSpPr>
              <p:spPr bwMode="auto">
                <a:xfrm>
                  <a:off x="1248"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906" name="Group 1074"/>
              <p:cNvGrpSpPr>
                <a:grpSpLocks/>
              </p:cNvGrpSpPr>
              <p:nvPr/>
            </p:nvGrpSpPr>
            <p:grpSpPr bwMode="auto">
              <a:xfrm>
                <a:off x="1917" y="1037"/>
                <a:ext cx="669" cy="461"/>
                <a:chOff x="1917" y="1037"/>
                <a:chExt cx="669" cy="461"/>
              </a:xfrm>
            </p:grpSpPr>
            <p:sp>
              <p:nvSpPr>
                <p:cNvPr id="633907" name="Rectangle 1075"/>
                <p:cNvSpPr>
                  <a:spLocks noChangeArrowheads="1"/>
                </p:cNvSpPr>
                <p:nvPr/>
              </p:nvSpPr>
              <p:spPr bwMode="auto">
                <a:xfrm>
                  <a:off x="1960"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0000FF"/>
                      </a:solidFill>
                      <a:latin typeface="Palatino Linotype" charset="0"/>
                      <a:cs typeface="Andalus" charset="0"/>
                    </a:rPr>
                    <a:t>178.57</a:t>
                  </a:r>
                  <a:endParaRPr lang="en-GB" sz="1200" b="1">
                    <a:solidFill>
                      <a:srgbClr val="0000FF"/>
                    </a:solidFill>
                    <a:latin typeface="Andalus" charset="0"/>
                    <a:cs typeface="Andalus" charset="0"/>
                  </a:endParaRPr>
                </a:p>
                <a:p>
                  <a:pPr algn="just" eaLnBrk="0" hangingPunct="0"/>
                  <a:endParaRPr lang="en-GB">
                    <a:solidFill>
                      <a:srgbClr val="0000FF"/>
                    </a:solidFill>
                  </a:endParaRPr>
                </a:p>
              </p:txBody>
            </p:sp>
            <p:sp>
              <p:nvSpPr>
                <p:cNvPr id="633908" name="Rectangle 1076"/>
                <p:cNvSpPr>
                  <a:spLocks noChangeArrowheads="1"/>
                </p:cNvSpPr>
                <p:nvPr/>
              </p:nvSpPr>
              <p:spPr bwMode="auto">
                <a:xfrm>
                  <a:off x="1917"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909" name="Group 1077"/>
              <p:cNvGrpSpPr>
                <a:grpSpLocks/>
              </p:cNvGrpSpPr>
              <p:nvPr/>
            </p:nvGrpSpPr>
            <p:grpSpPr bwMode="auto">
              <a:xfrm>
                <a:off x="2586" y="1037"/>
                <a:ext cx="669" cy="461"/>
                <a:chOff x="2586" y="1037"/>
                <a:chExt cx="669" cy="461"/>
              </a:xfrm>
            </p:grpSpPr>
            <p:sp>
              <p:nvSpPr>
                <p:cNvPr id="633910" name="Rectangle 1078"/>
                <p:cNvSpPr>
                  <a:spLocks noChangeArrowheads="1"/>
                </p:cNvSpPr>
                <p:nvPr/>
              </p:nvSpPr>
              <p:spPr bwMode="auto">
                <a:xfrm>
                  <a:off x="2629"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6</a:t>
                  </a:r>
                  <a:endParaRPr lang="en-GB" sz="1200" b="1">
                    <a:solidFill>
                      <a:srgbClr val="FF0000"/>
                    </a:solidFill>
                    <a:latin typeface="Andalus" charset="0"/>
                    <a:cs typeface="Andalus" charset="0"/>
                  </a:endParaRPr>
                </a:p>
                <a:p>
                  <a:pPr algn="just" eaLnBrk="0" hangingPunct="0"/>
                  <a:endParaRPr lang="en-GB"/>
                </a:p>
              </p:txBody>
            </p:sp>
            <p:sp>
              <p:nvSpPr>
                <p:cNvPr id="633911" name="Rectangle 1079"/>
                <p:cNvSpPr>
                  <a:spLocks noChangeArrowheads="1"/>
                </p:cNvSpPr>
                <p:nvPr/>
              </p:nvSpPr>
              <p:spPr bwMode="auto">
                <a:xfrm>
                  <a:off x="2586"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3912" name="Group 1080"/>
              <p:cNvGrpSpPr>
                <a:grpSpLocks/>
              </p:cNvGrpSpPr>
              <p:nvPr/>
            </p:nvGrpSpPr>
            <p:grpSpPr bwMode="auto">
              <a:xfrm>
                <a:off x="3255" y="1037"/>
                <a:ext cx="669" cy="461"/>
                <a:chOff x="3255" y="1037"/>
                <a:chExt cx="669" cy="461"/>
              </a:xfrm>
            </p:grpSpPr>
            <p:sp>
              <p:nvSpPr>
                <p:cNvPr id="633913" name="Rectangle 1081"/>
                <p:cNvSpPr>
                  <a:spLocks noChangeArrowheads="1"/>
                </p:cNvSpPr>
                <p:nvPr/>
              </p:nvSpPr>
              <p:spPr bwMode="auto">
                <a:xfrm>
                  <a:off x="3298" y="1037"/>
                  <a:ext cx="58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200">
                      <a:solidFill>
                        <a:srgbClr val="FF0000"/>
                      </a:solidFill>
                      <a:latin typeface="Palatino Linotype" charset="0"/>
                      <a:cs typeface="Andalus" charset="0"/>
                    </a:rPr>
                    <a:t>214.29</a:t>
                  </a:r>
                  <a:endParaRPr lang="en-GB" sz="1200" b="1">
                    <a:solidFill>
                      <a:srgbClr val="FF0000"/>
                    </a:solidFill>
                    <a:latin typeface="Andalus" charset="0"/>
                    <a:cs typeface="Andalus" charset="0"/>
                  </a:endParaRPr>
                </a:p>
                <a:p>
                  <a:pPr algn="just" eaLnBrk="0" hangingPunct="0"/>
                  <a:endParaRPr lang="en-GB"/>
                </a:p>
              </p:txBody>
            </p:sp>
            <p:sp>
              <p:nvSpPr>
                <p:cNvPr id="633914" name="Rectangle 1082"/>
                <p:cNvSpPr>
                  <a:spLocks noChangeArrowheads="1"/>
                </p:cNvSpPr>
                <p:nvPr/>
              </p:nvSpPr>
              <p:spPr bwMode="auto">
                <a:xfrm>
                  <a:off x="3255" y="1037"/>
                  <a:ext cx="669" cy="46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33915" name="Rectangle 1083"/>
            <p:cNvSpPr>
              <a:spLocks noChangeArrowheads="1"/>
            </p:cNvSpPr>
            <p:nvPr/>
          </p:nvSpPr>
          <p:spPr bwMode="auto">
            <a:xfrm>
              <a:off x="-2" y="-2"/>
              <a:ext cx="3928" cy="1502"/>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33925" name="Oval 1093"/>
          <p:cNvSpPr>
            <a:spLocks noChangeArrowheads="1"/>
          </p:cNvSpPr>
          <p:nvPr/>
        </p:nvSpPr>
        <p:spPr bwMode="auto">
          <a:xfrm>
            <a:off x="3124200" y="4572000"/>
            <a:ext cx="685800" cy="6096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3926" name="Oval 1094"/>
          <p:cNvSpPr>
            <a:spLocks noChangeArrowheads="1"/>
          </p:cNvSpPr>
          <p:nvPr/>
        </p:nvSpPr>
        <p:spPr bwMode="auto">
          <a:xfrm>
            <a:off x="5715000" y="4572000"/>
            <a:ext cx="685800" cy="6096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3927" name="Oval 1095"/>
          <p:cNvSpPr>
            <a:spLocks noChangeArrowheads="1"/>
          </p:cNvSpPr>
          <p:nvPr/>
        </p:nvSpPr>
        <p:spPr bwMode="auto">
          <a:xfrm>
            <a:off x="3124200" y="5257800"/>
            <a:ext cx="685800" cy="609600"/>
          </a:xfrm>
          <a:prstGeom prst="ellipse">
            <a:avLst/>
          </a:prstGeom>
          <a:noFill/>
          <a:ln w="158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3928" name="Oval 1096"/>
          <p:cNvSpPr>
            <a:spLocks noChangeArrowheads="1"/>
          </p:cNvSpPr>
          <p:nvPr/>
        </p:nvSpPr>
        <p:spPr bwMode="auto">
          <a:xfrm>
            <a:off x="5715000" y="5257800"/>
            <a:ext cx="685800" cy="609600"/>
          </a:xfrm>
          <a:prstGeom prst="ellipse">
            <a:avLst/>
          </a:prstGeom>
          <a:noFill/>
          <a:ln w="158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3929" name="Line 1097"/>
          <p:cNvSpPr>
            <a:spLocks noChangeShapeType="1"/>
          </p:cNvSpPr>
          <p:nvPr/>
        </p:nvSpPr>
        <p:spPr bwMode="auto">
          <a:xfrm>
            <a:off x="3657600" y="4876800"/>
            <a:ext cx="2209800"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930" name="Line 1098"/>
          <p:cNvSpPr>
            <a:spLocks noChangeShapeType="1"/>
          </p:cNvSpPr>
          <p:nvPr/>
        </p:nvSpPr>
        <p:spPr bwMode="auto">
          <a:xfrm>
            <a:off x="3657600" y="5562600"/>
            <a:ext cx="2209800" cy="0"/>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3925"/>
                                        </p:tgtEl>
                                        <p:attrNameLst>
                                          <p:attrName>style.visibility</p:attrName>
                                        </p:attrNameLst>
                                      </p:cBhvr>
                                      <p:to>
                                        <p:strVal val="visible"/>
                                      </p:to>
                                    </p:set>
                                    <p:animEffect transition="in" filter="wipe(left)">
                                      <p:cBhvr>
                                        <p:cTn id="7" dur="500"/>
                                        <p:tgtEl>
                                          <p:spTgt spid="633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3927"/>
                                        </p:tgtEl>
                                        <p:attrNameLst>
                                          <p:attrName>style.visibility</p:attrName>
                                        </p:attrNameLst>
                                      </p:cBhvr>
                                      <p:to>
                                        <p:strVal val="visible"/>
                                      </p:to>
                                    </p:set>
                                    <p:animEffect transition="in" filter="wipe(left)">
                                      <p:cBhvr>
                                        <p:cTn id="12" dur="500"/>
                                        <p:tgtEl>
                                          <p:spTgt spid="633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3926"/>
                                        </p:tgtEl>
                                        <p:attrNameLst>
                                          <p:attrName>style.visibility</p:attrName>
                                        </p:attrNameLst>
                                      </p:cBhvr>
                                      <p:to>
                                        <p:strVal val="visible"/>
                                      </p:to>
                                    </p:set>
                                    <p:animEffect transition="in" filter="wipe(left)">
                                      <p:cBhvr>
                                        <p:cTn id="17" dur="500"/>
                                        <p:tgtEl>
                                          <p:spTgt spid="633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3928"/>
                                        </p:tgtEl>
                                        <p:attrNameLst>
                                          <p:attrName>style.visibility</p:attrName>
                                        </p:attrNameLst>
                                      </p:cBhvr>
                                      <p:to>
                                        <p:strVal val="visible"/>
                                      </p:to>
                                    </p:set>
                                    <p:animEffect transition="in" filter="wipe(left)">
                                      <p:cBhvr>
                                        <p:cTn id="22" dur="500"/>
                                        <p:tgtEl>
                                          <p:spTgt spid="6339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3929"/>
                                        </p:tgtEl>
                                        <p:attrNameLst>
                                          <p:attrName>style.visibility</p:attrName>
                                        </p:attrNameLst>
                                      </p:cBhvr>
                                      <p:to>
                                        <p:strVal val="visible"/>
                                      </p:to>
                                    </p:set>
                                    <p:animEffect transition="in" filter="wipe(left)">
                                      <p:cBhvr>
                                        <p:cTn id="27" dur="500"/>
                                        <p:tgtEl>
                                          <p:spTgt spid="6339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3930"/>
                                        </p:tgtEl>
                                        <p:attrNameLst>
                                          <p:attrName>style.visibility</p:attrName>
                                        </p:attrNameLst>
                                      </p:cBhvr>
                                      <p:to>
                                        <p:strVal val="visible"/>
                                      </p:to>
                                    </p:set>
                                    <p:animEffect transition="in" filter="wipe(left)">
                                      <p:cBhvr>
                                        <p:cTn id="32" dur="500"/>
                                        <p:tgtEl>
                                          <p:spTgt spid="633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925" grpId="0" animBg="1"/>
      <p:bldP spid="633926" grpId="0" animBg="1"/>
      <p:bldP spid="633927" grpId="0" animBg="1"/>
      <p:bldP spid="633928" grpId="0" animBg="1"/>
      <p:bldP spid="633929" grpId="0" animBg="1"/>
      <p:bldP spid="6339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0" name="Rectangle 10"/>
          <p:cNvSpPr>
            <a:spLocks noGrp="1" noChangeArrowheads="1"/>
          </p:cNvSpPr>
          <p:nvPr>
            <p:ph type="title"/>
          </p:nvPr>
        </p:nvSpPr>
        <p:spPr/>
        <p:txBody>
          <a:bodyPr/>
          <a:lstStyle/>
          <a:p>
            <a:r>
              <a:rPr lang="en-GB" b="1">
                <a:latin typeface="Baskerville Old Face" charset="0"/>
              </a:rPr>
              <a:t>Sustainability of Crime Reductions 1999-2009</a:t>
            </a:r>
          </a:p>
        </p:txBody>
      </p:sp>
      <p:sp>
        <p:nvSpPr>
          <p:cNvPr id="634902" name="Rectangle 22"/>
          <p:cNvSpPr>
            <a:spLocks noGrp="1" noChangeArrowheads="1"/>
          </p:cNvSpPr>
          <p:nvPr>
            <p:ph type="body" idx="1"/>
          </p:nvPr>
        </p:nvSpPr>
        <p:spPr>
          <a:xfrm>
            <a:off x="533400" y="1752600"/>
            <a:ext cx="8229600" cy="3598863"/>
          </a:xfrm>
        </p:spPr>
        <p:txBody>
          <a:bodyPr/>
          <a:lstStyle/>
          <a:p>
            <a:r>
              <a:rPr lang="en-GB" sz="1800">
                <a:latin typeface="Baskerville Old Face" charset="0"/>
              </a:rPr>
              <a:t>SBD performs better than (or same as) non-SBD on both pairs in both time periods. </a:t>
            </a:r>
          </a:p>
          <a:p>
            <a:r>
              <a:rPr lang="en-GB" sz="1800">
                <a:latin typeface="Baskerville Old Face" charset="0"/>
              </a:rPr>
              <a:t>Pair one - SBD sustained crime reduction, non-SBD saw crime increase.</a:t>
            </a:r>
          </a:p>
          <a:p>
            <a:r>
              <a:rPr lang="en-GB" sz="1800">
                <a:latin typeface="Baskerville Old Face" charset="0"/>
              </a:rPr>
              <a:t>Pair two – SBD saw crime increase at a greater rate than non-SBD</a:t>
            </a:r>
          </a:p>
          <a:p>
            <a:endParaRPr lang="en-GB" sz="1800">
              <a:latin typeface="Baskerville Old Face" charset="0"/>
            </a:endParaRPr>
          </a:p>
        </p:txBody>
      </p:sp>
      <p:graphicFrame>
        <p:nvGraphicFramePr>
          <p:cNvPr id="634903" name="Object 23"/>
          <p:cNvGraphicFramePr>
            <a:graphicFrameLocks noChangeAspect="1"/>
          </p:cNvGraphicFramePr>
          <p:nvPr/>
        </p:nvGraphicFramePr>
        <p:xfrm>
          <a:off x="762000" y="2705100"/>
          <a:ext cx="7853363" cy="4152900"/>
        </p:xfrm>
        <a:graphic>
          <a:graphicData uri="http://schemas.openxmlformats.org/presentationml/2006/ole">
            <mc:AlternateContent xmlns:mc="http://schemas.openxmlformats.org/markup-compatibility/2006">
              <mc:Choice xmlns:v="urn:schemas-microsoft-com:vml" Requires="v">
                <p:oleObj spid="_x0000_s634904" name="Chart" r:id="rId3" imgW="8848980" imgH="6629670" progId="Excel.Chart.8">
                  <p:embed/>
                </p:oleObj>
              </mc:Choice>
              <mc:Fallback>
                <p:oleObj name="Chart" r:id="rId3" imgW="8848980" imgH="6629670" progId="Excel.Chart.8">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05100"/>
                        <a:ext cx="7853363"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050"/>
          <p:cNvSpPr>
            <a:spLocks noGrp="1" noChangeArrowheads="1"/>
          </p:cNvSpPr>
          <p:nvPr>
            <p:ph type="title"/>
          </p:nvPr>
        </p:nvSpPr>
        <p:spPr/>
        <p:txBody>
          <a:bodyPr/>
          <a:lstStyle/>
          <a:p>
            <a:r>
              <a:rPr lang="en-GB" b="1">
                <a:latin typeface="Baskerville Old Face" charset="0"/>
              </a:rPr>
              <a:t>Key Findings – Self-Reported Crime Data</a:t>
            </a:r>
          </a:p>
        </p:txBody>
      </p:sp>
      <p:sp>
        <p:nvSpPr>
          <p:cNvPr id="641027" name="AutoShape 2051"/>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Self-Reported Crime Data</a:t>
            </a:r>
          </a:p>
        </p:txBody>
      </p:sp>
      <p:sp>
        <p:nvSpPr>
          <p:cNvPr id="641028" name="Rectangle 2052"/>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41029" name="Rectangle 2053"/>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41030" name="Rectangle 2054"/>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residents</a:t>
            </a:r>
          </a:p>
        </p:txBody>
      </p:sp>
      <p:sp>
        <p:nvSpPr>
          <p:cNvPr id="641031" name="Rectangle 2055"/>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residents</a:t>
            </a:r>
          </a:p>
        </p:txBody>
      </p:sp>
      <p:sp>
        <p:nvSpPr>
          <p:cNvPr id="641032" name="AutoShape 2056"/>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641036" name="AutoShape 2060"/>
          <p:cNvSpPr>
            <a:spLocks noChangeArrowheads="1"/>
          </p:cNvSpPr>
          <p:nvPr/>
        </p:nvSpPr>
        <p:spPr bwMode="auto">
          <a:xfrm>
            <a:off x="4114800" y="2819400"/>
            <a:ext cx="595313" cy="485775"/>
          </a:xfrm>
          <a:prstGeom prst="leftArrow">
            <a:avLst>
              <a:gd name="adj1" fmla="val 50000"/>
              <a:gd name="adj2" fmla="val 30637"/>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1037" name="Rectangle 2061"/>
          <p:cNvSpPr>
            <a:spLocks noChangeArrowheads="1"/>
          </p:cNvSpPr>
          <p:nvPr/>
        </p:nvSpPr>
        <p:spPr bwMode="auto">
          <a:xfrm>
            <a:off x="1295400" y="2514600"/>
            <a:ext cx="26670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3% victim of burglary</a:t>
            </a:r>
          </a:p>
          <a:p>
            <a:pPr algn="ctr"/>
            <a:r>
              <a:rPr lang="en-GB" sz="1400">
                <a:solidFill>
                  <a:schemeClr val="bg1"/>
                </a:solidFill>
                <a:latin typeface="Cambria" charset="0"/>
              </a:rPr>
              <a:t>3% victim of theft of vehicle</a:t>
            </a:r>
          </a:p>
          <a:p>
            <a:pPr algn="ctr"/>
            <a:r>
              <a:rPr lang="en-GB" sz="1400">
                <a:solidFill>
                  <a:schemeClr val="bg1"/>
                </a:solidFill>
                <a:latin typeface="Cambria" charset="0"/>
              </a:rPr>
              <a:t>6% theft from vehicle</a:t>
            </a:r>
          </a:p>
        </p:txBody>
      </p:sp>
      <p:sp>
        <p:nvSpPr>
          <p:cNvPr id="641038" name="AutoShape 2062"/>
          <p:cNvSpPr>
            <a:spLocks noChangeArrowheads="1"/>
          </p:cNvSpPr>
          <p:nvPr/>
        </p:nvSpPr>
        <p:spPr bwMode="auto">
          <a:xfrm>
            <a:off x="4267200" y="4648200"/>
            <a:ext cx="595313" cy="485775"/>
          </a:xfrm>
          <a:prstGeom prst="leftArrow">
            <a:avLst>
              <a:gd name="adj1" fmla="val 50000"/>
              <a:gd name="adj2" fmla="val 30637"/>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1039" name="Rectangle 2063"/>
          <p:cNvSpPr>
            <a:spLocks noChangeArrowheads="1"/>
          </p:cNvSpPr>
          <p:nvPr/>
        </p:nvSpPr>
        <p:spPr bwMode="auto">
          <a:xfrm>
            <a:off x="1447800" y="4419600"/>
            <a:ext cx="2667000" cy="1143000"/>
          </a:xfrm>
          <a:prstGeom prst="rect">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Cambria" charset="0"/>
              </a:rPr>
              <a:t>6% victim of burglary</a:t>
            </a:r>
          </a:p>
          <a:p>
            <a:pPr algn="ctr"/>
            <a:r>
              <a:rPr lang="en-GB" sz="1400">
                <a:solidFill>
                  <a:schemeClr val="bg1"/>
                </a:solidFill>
                <a:latin typeface="Cambria" charset="0"/>
              </a:rPr>
              <a:t>6% victim of theft of vehicle</a:t>
            </a:r>
          </a:p>
          <a:p>
            <a:pPr algn="ctr"/>
            <a:r>
              <a:rPr lang="en-GB" sz="1400">
                <a:solidFill>
                  <a:schemeClr val="bg1"/>
                </a:solidFill>
                <a:latin typeface="Cambria" charset="0"/>
              </a:rPr>
              <a:t>17% theft from vehicle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41036"/>
                                        </p:tgtEl>
                                        <p:attrNameLst>
                                          <p:attrName>style.visibility</p:attrName>
                                        </p:attrNameLst>
                                      </p:cBhvr>
                                      <p:to>
                                        <p:strVal val="visible"/>
                                      </p:to>
                                    </p:set>
                                    <p:animEffect transition="in" filter="wipe(right)">
                                      <p:cBhvr>
                                        <p:cTn id="7" dur="500"/>
                                        <p:tgtEl>
                                          <p:spTgt spid="641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41038"/>
                                        </p:tgtEl>
                                        <p:attrNameLst>
                                          <p:attrName>style.visibility</p:attrName>
                                        </p:attrNameLst>
                                      </p:cBhvr>
                                      <p:to>
                                        <p:strVal val="visible"/>
                                      </p:to>
                                    </p:set>
                                    <p:animEffect transition="in" filter="wipe(right)">
                                      <p:cBhvr>
                                        <p:cTn id="12" dur="500"/>
                                        <p:tgtEl>
                                          <p:spTgt spid="641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41037"/>
                                        </p:tgtEl>
                                        <p:attrNameLst>
                                          <p:attrName>style.visibility</p:attrName>
                                        </p:attrNameLst>
                                      </p:cBhvr>
                                      <p:to>
                                        <p:strVal val="visible"/>
                                      </p:to>
                                    </p:set>
                                    <p:animEffect transition="in" filter="wipe(right)">
                                      <p:cBhvr>
                                        <p:cTn id="17" dur="500"/>
                                        <p:tgtEl>
                                          <p:spTgt spid="641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41039"/>
                                        </p:tgtEl>
                                        <p:attrNameLst>
                                          <p:attrName>style.visibility</p:attrName>
                                        </p:attrNameLst>
                                      </p:cBhvr>
                                      <p:to>
                                        <p:strVal val="visible"/>
                                      </p:to>
                                    </p:set>
                                    <p:animEffect transition="in" filter="wipe(right)">
                                      <p:cBhvr>
                                        <p:cTn id="22" dur="500"/>
                                        <p:tgtEl>
                                          <p:spTgt spid="64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6" grpId="0" animBg="1"/>
      <p:bldP spid="641037" grpId="0" animBg="1" autoUpdateAnimBg="0"/>
      <p:bldP spid="641038" grpId="0" animBg="1"/>
      <p:bldP spid="64103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050"/>
          <p:cNvSpPr>
            <a:spLocks noGrp="1" noChangeArrowheads="1"/>
          </p:cNvSpPr>
          <p:nvPr>
            <p:ph type="title"/>
          </p:nvPr>
        </p:nvSpPr>
        <p:spPr/>
        <p:txBody>
          <a:bodyPr/>
          <a:lstStyle/>
          <a:p>
            <a:r>
              <a:rPr lang="en-GB" b="1">
                <a:latin typeface="Baskerville Old Face" charset="0"/>
              </a:rPr>
              <a:t>Key Findings – Self-Reported Crime Data</a:t>
            </a:r>
          </a:p>
        </p:txBody>
      </p:sp>
      <p:sp>
        <p:nvSpPr>
          <p:cNvPr id="643423" name="Rectangle 2399"/>
          <p:cNvSpPr>
            <a:spLocks noChangeArrowheads="1"/>
          </p:cNvSpPr>
          <p:nvPr/>
        </p:nvSpPr>
        <p:spPr bwMode="auto">
          <a:xfrm>
            <a:off x="1588" y="8061325"/>
            <a:ext cx="91440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eaLnBrk="0" hangingPunct="0"/>
            <a:r>
              <a:rPr lang="en-GB" sz="1100" i="1">
                <a:latin typeface="Arial"/>
                <a:cs typeface="Andalus" charset="0"/>
              </a:rPr>
              <a:t> </a:t>
            </a:r>
            <a:endParaRPr lang="en-GB" sz="1200" b="1">
              <a:latin typeface="Andalus" charset="0"/>
              <a:cs typeface="Andalus" charset="0"/>
            </a:endParaRPr>
          </a:p>
          <a:p>
            <a:pPr eaLnBrk="0" hangingPunct="0"/>
            <a:endParaRPr lang="en-GB"/>
          </a:p>
        </p:txBody>
      </p:sp>
      <p:grpSp>
        <p:nvGrpSpPr>
          <p:cNvPr id="643516" name="Group 2492"/>
          <p:cNvGrpSpPr>
            <a:grpSpLocks/>
          </p:cNvGrpSpPr>
          <p:nvPr/>
        </p:nvGrpSpPr>
        <p:grpSpPr bwMode="auto">
          <a:xfrm>
            <a:off x="914400" y="2057400"/>
            <a:ext cx="7162800" cy="3657600"/>
            <a:chOff x="-2" y="-2"/>
            <a:chExt cx="2263" cy="4824"/>
          </a:xfrm>
        </p:grpSpPr>
        <p:grpSp>
          <p:nvGrpSpPr>
            <p:cNvPr id="643514" name="Group 2490"/>
            <p:cNvGrpSpPr>
              <a:grpSpLocks/>
            </p:cNvGrpSpPr>
            <p:nvPr/>
          </p:nvGrpSpPr>
          <p:grpSpPr bwMode="auto">
            <a:xfrm>
              <a:off x="0" y="0"/>
              <a:ext cx="2259" cy="4820"/>
              <a:chOff x="0" y="0"/>
              <a:chExt cx="2259" cy="4820"/>
            </a:xfrm>
          </p:grpSpPr>
          <p:grpSp>
            <p:nvGrpSpPr>
              <p:cNvPr id="643455" name="Group 2431"/>
              <p:cNvGrpSpPr>
                <a:grpSpLocks/>
              </p:cNvGrpSpPr>
              <p:nvPr/>
            </p:nvGrpSpPr>
            <p:grpSpPr bwMode="auto">
              <a:xfrm>
                <a:off x="0" y="0"/>
                <a:ext cx="888" cy="655"/>
                <a:chOff x="0" y="0"/>
                <a:chExt cx="888" cy="655"/>
              </a:xfrm>
            </p:grpSpPr>
            <p:sp>
              <p:nvSpPr>
                <p:cNvPr id="643424" name="Rectangle 2400"/>
                <p:cNvSpPr>
                  <a:spLocks noChangeArrowheads="1"/>
                </p:cNvSpPr>
                <p:nvPr/>
              </p:nvSpPr>
              <p:spPr bwMode="auto">
                <a:xfrm>
                  <a:off x="43" y="0"/>
                  <a:ext cx="802"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b="1">
                      <a:latin typeface="Palatino Linotype" charset="0"/>
                      <a:cs typeface="Andalus" charset="0"/>
                    </a:rPr>
                    <a:t>Crime Category</a:t>
                  </a:r>
                  <a:endParaRPr lang="en-GB" sz="1200" b="1">
                    <a:latin typeface="Andalus" charset="0"/>
                    <a:cs typeface="Andalus" charset="0"/>
                  </a:endParaRPr>
                </a:p>
                <a:p>
                  <a:pPr algn="just" eaLnBrk="0" hangingPunct="0"/>
                  <a:endParaRPr lang="en-GB"/>
                </a:p>
              </p:txBody>
            </p:sp>
            <p:sp>
              <p:nvSpPr>
                <p:cNvPr id="643454" name="Rectangle 2430"/>
                <p:cNvSpPr>
                  <a:spLocks noChangeArrowheads="1"/>
                </p:cNvSpPr>
                <p:nvPr/>
              </p:nvSpPr>
              <p:spPr bwMode="auto">
                <a:xfrm>
                  <a:off x="0" y="0"/>
                  <a:ext cx="888" cy="6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57" name="Group 2433"/>
              <p:cNvGrpSpPr>
                <a:grpSpLocks/>
              </p:cNvGrpSpPr>
              <p:nvPr/>
            </p:nvGrpSpPr>
            <p:grpSpPr bwMode="auto">
              <a:xfrm>
                <a:off x="888" y="0"/>
                <a:ext cx="650" cy="655"/>
                <a:chOff x="888" y="0"/>
                <a:chExt cx="650" cy="655"/>
              </a:xfrm>
            </p:grpSpPr>
            <p:sp>
              <p:nvSpPr>
                <p:cNvPr id="643425" name="Rectangle 2401"/>
                <p:cNvSpPr>
                  <a:spLocks noChangeArrowheads="1"/>
                </p:cNvSpPr>
                <p:nvPr/>
              </p:nvSpPr>
              <p:spPr bwMode="auto">
                <a:xfrm>
                  <a:off x="931" y="0"/>
                  <a:ext cx="564"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b="1">
                      <a:latin typeface="Palatino Linotype" charset="0"/>
                      <a:cs typeface="Andalus" charset="0"/>
                    </a:rPr>
                    <a:t>Percentage of SBD respondents - 2009</a:t>
                  </a:r>
                  <a:endParaRPr lang="en-GB" sz="1200" b="1">
                    <a:latin typeface="Andalus" charset="0"/>
                    <a:cs typeface="Andalus" charset="0"/>
                  </a:endParaRPr>
                </a:p>
                <a:p>
                  <a:pPr algn="just" eaLnBrk="0" hangingPunct="0"/>
                  <a:endParaRPr lang="en-GB"/>
                </a:p>
              </p:txBody>
            </p:sp>
            <p:sp>
              <p:nvSpPr>
                <p:cNvPr id="643456" name="Rectangle 2432"/>
                <p:cNvSpPr>
                  <a:spLocks noChangeArrowheads="1"/>
                </p:cNvSpPr>
                <p:nvPr/>
              </p:nvSpPr>
              <p:spPr bwMode="auto">
                <a:xfrm>
                  <a:off x="888" y="0"/>
                  <a:ext cx="650" cy="6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59" name="Group 2435"/>
              <p:cNvGrpSpPr>
                <a:grpSpLocks/>
              </p:cNvGrpSpPr>
              <p:nvPr/>
            </p:nvGrpSpPr>
            <p:grpSpPr bwMode="auto">
              <a:xfrm>
                <a:off x="1538" y="0"/>
                <a:ext cx="721" cy="655"/>
                <a:chOff x="1538" y="0"/>
                <a:chExt cx="721" cy="655"/>
              </a:xfrm>
            </p:grpSpPr>
            <p:sp>
              <p:nvSpPr>
                <p:cNvPr id="643426" name="Rectangle 2402"/>
                <p:cNvSpPr>
                  <a:spLocks noChangeArrowheads="1"/>
                </p:cNvSpPr>
                <p:nvPr/>
              </p:nvSpPr>
              <p:spPr bwMode="auto">
                <a:xfrm>
                  <a:off x="1581" y="0"/>
                  <a:ext cx="635"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b="1">
                      <a:latin typeface="Palatino Linotype" charset="0"/>
                      <a:cs typeface="Andalus" charset="0"/>
                    </a:rPr>
                    <a:t>Percentage of non-SBD respondents </a:t>
                  </a:r>
                  <a:r>
                    <a:rPr lang="en-GB" sz="1100" b="1">
                      <a:latin typeface="Arial"/>
                      <a:cs typeface="Andalus" charset="0"/>
                    </a:rPr>
                    <a:t>–</a:t>
                  </a:r>
                  <a:r>
                    <a:rPr lang="en-GB" sz="1100" b="1">
                      <a:latin typeface="Palatino Linotype" charset="0"/>
                      <a:cs typeface="Andalus" charset="0"/>
                    </a:rPr>
                    <a:t> 2009</a:t>
                  </a:r>
                  <a:endParaRPr lang="en-GB" sz="1200" b="1">
                    <a:latin typeface="Andalus" charset="0"/>
                    <a:cs typeface="Andalus" charset="0"/>
                  </a:endParaRPr>
                </a:p>
                <a:p>
                  <a:pPr algn="just" eaLnBrk="0" hangingPunct="0"/>
                  <a:endParaRPr lang="en-GB"/>
                </a:p>
              </p:txBody>
            </p:sp>
            <p:sp>
              <p:nvSpPr>
                <p:cNvPr id="643458" name="Rectangle 2434"/>
                <p:cNvSpPr>
                  <a:spLocks noChangeArrowheads="1"/>
                </p:cNvSpPr>
                <p:nvPr/>
              </p:nvSpPr>
              <p:spPr bwMode="auto">
                <a:xfrm>
                  <a:off x="1538" y="0"/>
                  <a:ext cx="721" cy="6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61" name="Group 2437"/>
              <p:cNvGrpSpPr>
                <a:grpSpLocks/>
              </p:cNvGrpSpPr>
              <p:nvPr/>
            </p:nvGrpSpPr>
            <p:grpSpPr bwMode="auto">
              <a:xfrm>
                <a:off x="0" y="655"/>
                <a:ext cx="888" cy="452"/>
                <a:chOff x="0" y="655"/>
                <a:chExt cx="888" cy="452"/>
              </a:xfrm>
            </p:grpSpPr>
            <p:sp>
              <p:nvSpPr>
                <p:cNvPr id="643427" name="Rectangle 2403"/>
                <p:cNvSpPr>
                  <a:spLocks noChangeArrowheads="1"/>
                </p:cNvSpPr>
                <p:nvPr/>
              </p:nvSpPr>
              <p:spPr bwMode="auto">
                <a:xfrm>
                  <a:off x="43" y="655"/>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Theft of Vehicle </a:t>
                  </a:r>
                  <a:endParaRPr lang="en-GB" sz="1200" b="1">
                    <a:latin typeface="Andalus" charset="0"/>
                    <a:cs typeface="Andalus" charset="0"/>
                  </a:endParaRPr>
                </a:p>
                <a:p>
                  <a:pPr algn="just" eaLnBrk="0" hangingPunct="0"/>
                  <a:endParaRPr lang="en-GB"/>
                </a:p>
              </p:txBody>
            </p:sp>
            <p:sp>
              <p:nvSpPr>
                <p:cNvPr id="643460" name="Rectangle 2436"/>
                <p:cNvSpPr>
                  <a:spLocks noChangeArrowheads="1"/>
                </p:cNvSpPr>
                <p:nvPr/>
              </p:nvSpPr>
              <p:spPr bwMode="auto">
                <a:xfrm>
                  <a:off x="0" y="655"/>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63" name="Group 2439"/>
              <p:cNvGrpSpPr>
                <a:grpSpLocks/>
              </p:cNvGrpSpPr>
              <p:nvPr/>
            </p:nvGrpSpPr>
            <p:grpSpPr bwMode="auto">
              <a:xfrm>
                <a:off x="888" y="655"/>
                <a:ext cx="650" cy="452"/>
                <a:chOff x="888" y="655"/>
                <a:chExt cx="650" cy="452"/>
              </a:xfrm>
            </p:grpSpPr>
            <p:sp>
              <p:nvSpPr>
                <p:cNvPr id="643428" name="Rectangle 2404"/>
                <p:cNvSpPr>
                  <a:spLocks noChangeArrowheads="1"/>
                </p:cNvSpPr>
                <p:nvPr/>
              </p:nvSpPr>
              <p:spPr bwMode="auto">
                <a:xfrm>
                  <a:off x="931" y="655"/>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3% (1)</a:t>
                  </a:r>
                  <a:endParaRPr lang="en-GB" sz="1200" b="1">
                    <a:latin typeface="Andalus" charset="0"/>
                    <a:cs typeface="Andalus" charset="0"/>
                  </a:endParaRPr>
                </a:p>
                <a:p>
                  <a:pPr algn="just" eaLnBrk="0" hangingPunct="0"/>
                  <a:endParaRPr lang="en-GB"/>
                </a:p>
              </p:txBody>
            </p:sp>
            <p:sp>
              <p:nvSpPr>
                <p:cNvPr id="643462" name="Rectangle 2438"/>
                <p:cNvSpPr>
                  <a:spLocks noChangeArrowheads="1"/>
                </p:cNvSpPr>
                <p:nvPr/>
              </p:nvSpPr>
              <p:spPr bwMode="auto">
                <a:xfrm>
                  <a:off x="888" y="655"/>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65" name="Group 2441"/>
              <p:cNvGrpSpPr>
                <a:grpSpLocks/>
              </p:cNvGrpSpPr>
              <p:nvPr/>
            </p:nvGrpSpPr>
            <p:grpSpPr bwMode="auto">
              <a:xfrm>
                <a:off x="1538" y="655"/>
                <a:ext cx="721" cy="452"/>
                <a:chOff x="1538" y="655"/>
                <a:chExt cx="721" cy="452"/>
              </a:xfrm>
            </p:grpSpPr>
            <p:sp>
              <p:nvSpPr>
                <p:cNvPr id="643429" name="Rectangle 2405"/>
                <p:cNvSpPr>
                  <a:spLocks noChangeArrowheads="1"/>
                </p:cNvSpPr>
                <p:nvPr/>
              </p:nvSpPr>
              <p:spPr bwMode="auto">
                <a:xfrm>
                  <a:off x="1581" y="655"/>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6% (2)</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64" name="Rectangle 2440"/>
                <p:cNvSpPr>
                  <a:spLocks noChangeArrowheads="1"/>
                </p:cNvSpPr>
                <p:nvPr/>
              </p:nvSpPr>
              <p:spPr bwMode="auto">
                <a:xfrm>
                  <a:off x="1538" y="655"/>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67" name="Group 2443"/>
              <p:cNvGrpSpPr>
                <a:grpSpLocks/>
              </p:cNvGrpSpPr>
              <p:nvPr/>
            </p:nvGrpSpPr>
            <p:grpSpPr bwMode="auto">
              <a:xfrm>
                <a:off x="0" y="1107"/>
                <a:ext cx="888" cy="452"/>
                <a:chOff x="0" y="1107"/>
                <a:chExt cx="888" cy="452"/>
              </a:xfrm>
            </p:grpSpPr>
            <p:sp>
              <p:nvSpPr>
                <p:cNvPr id="643430" name="Rectangle 2406"/>
                <p:cNvSpPr>
                  <a:spLocks noChangeArrowheads="1"/>
                </p:cNvSpPr>
                <p:nvPr/>
              </p:nvSpPr>
              <p:spPr bwMode="auto">
                <a:xfrm>
                  <a:off x="43" y="1107"/>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Attempt Theft of Vehicle </a:t>
                  </a:r>
                  <a:endParaRPr lang="en-GB" sz="1200" b="1">
                    <a:latin typeface="Andalus" charset="0"/>
                    <a:cs typeface="Andalus" charset="0"/>
                  </a:endParaRPr>
                </a:p>
                <a:p>
                  <a:pPr algn="just" eaLnBrk="0" hangingPunct="0"/>
                  <a:endParaRPr lang="en-GB"/>
                </a:p>
              </p:txBody>
            </p:sp>
            <p:sp>
              <p:nvSpPr>
                <p:cNvPr id="643466" name="Rectangle 2442"/>
                <p:cNvSpPr>
                  <a:spLocks noChangeArrowheads="1"/>
                </p:cNvSpPr>
                <p:nvPr/>
              </p:nvSpPr>
              <p:spPr bwMode="auto">
                <a:xfrm>
                  <a:off x="0" y="1107"/>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69" name="Group 2445"/>
              <p:cNvGrpSpPr>
                <a:grpSpLocks/>
              </p:cNvGrpSpPr>
              <p:nvPr/>
            </p:nvGrpSpPr>
            <p:grpSpPr bwMode="auto">
              <a:xfrm>
                <a:off x="888" y="1107"/>
                <a:ext cx="650" cy="452"/>
                <a:chOff x="888" y="1107"/>
                <a:chExt cx="650" cy="452"/>
              </a:xfrm>
            </p:grpSpPr>
            <p:sp>
              <p:nvSpPr>
                <p:cNvPr id="643431" name="Rectangle 2407"/>
                <p:cNvSpPr>
                  <a:spLocks noChangeArrowheads="1"/>
                </p:cNvSpPr>
                <p:nvPr/>
              </p:nvSpPr>
              <p:spPr bwMode="auto">
                <a:xfrm>
                  <a:off x="931" y="1107"/>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3% (1) </a:t>
                  </a:r>
                  <a:endParaRPr lang="en-GB" sz="1200" b="1">
                    <a:latin typeface="Andalus" charset="0"/>
                    <a:cs typeface="Andalus" charset="0"/>
                  </a:endParaRPr>
                </a:p>
                <a:p>
                  <a:pPr algn="just" eaLnBrk="0" hangingPunct="0"/>
                  <a:endParaRPr lang="en-GB"/>
                </a:p>
              </p:txBody>
            </p:sp>
            <p:sp>
              <p:nvSpPr>
                <p:cNvPr id="643468" name="Rectangle 2444"/>
                <p:cNvSpPr>
                  <a:spLocks noChangeArrowheads="1"/>
                </p:cNvSpPr>
                <p:nvPr/>
              </p:nvSpPr>
              <p:spPr bwMode="auto">
                <a:xfrm>
                  <a:off x="888" y="1107"/>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71" name="Group 2447"/>
              <p:cNvGrpSpPr>
                <a:grpSpLocks/>
              </p:cNvGrpSpPr>
              <p:nvPr/>
            </p:nvGrpSpPr>
            <p:grpSpPr bwMode="auto">
              <a:xfrm>
                <a:off x="1538" y="1107"/>
                <a:ext cx="721" cy="452"/>
                <a:chOff x="1538" y="1107"/>
                <a:chExt cx="721" cy="452"/>
              </a:xfrm>
            </p:grpSpPr>
            <p:sp>
              <p:nvSpPr>
                <p:cNvPr id="643432" name="Rectangle 2408"/>
                <p:cNvSpPr>
                  <a:spLocks noChangeArrowheads="1"/>
                </p:cNvSpPr>
                <p:nvPr/>
              </p:nvSpPr>
              <p:spPr bwMode="auto">
                <a:xfrm>
                  <a:off x="1581" y="1107"/>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14% (5)</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70" name="Rectangle 2446"/>
                <p:cNvSpPr>
                  <a:spLocks noChangeArrowheads="1"/>
                </p:cNvSpPr>
                <p:nvPr/>
              </p:nvSpPr>
              <p:spPr bwMode="auto">
                <a:xfrm>
                  <a:off x="1538" y="1107"/>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73" name="Group 2449"/>
              <p:cNvGrpSpPr>
                <a:grpSpLocks/>
              </p:cNvGrpSpPr>
              <p:nvPr/>
            </p:nvGrpSpPr>
            <p:grpSpPr bwMode="auto">
              <a:xfrm>
                <a:off x="0" y="1559"/>
                <a:ext cx="888" cy="452"/>
                <a:chOff x="0" y="1559"/>
                <a:chExt cx="888" cy="452"/>
              </a:xfrm>
            </p:grpSpPr>
            <p:sp>
              <p:nvSpPr>
                <p:cNvPr id="643433" name="Rectangle 2409"/>
                <p:cNvSpPr>
                  <a:spLocks noChangeArrowheads="1"/>
                </p:cNvSpPr>
                <p:nvPr/>
              </p:nvSpPr>
              <p:spPr bwMode="auto">
                <a:xfrm>
                  <a:off x="43" y="1559"/>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Theft from Vehicle </a:t>
                  </a:r>
                  <a:endParaRPr lang="en-GB" sz="1200" b="1">
                    <a:latin typeface="Andalus" charset="0"/>
                    <a:cs typeface="Andalus" charset="0"/>
                  </a:endParaRPr>
                </a:p>
                <a:p>
                  <a:pPr algn="just" eaLnBrk="0" hangingPunct="0"/>
                  <a:endParaRPr lang="en-GB"/>
                </a:p>
              </p:txBody>
            </p:sp>
            <p:sp>
              <p:nvSpPr>
                <p:cNvPr id="643472" name="Rectangle 2448"/>
                <p:cNvSpPr>
                  <a:spLocks noChangeArrowheads="1"/>
                </p:cNvSpPr>
                <p:nvPr/>
              </p:nvSpPr>
              <p:spPr bwMode="auto">
                <a:xfrm>
                  <a:off x="0" y="1559"/>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75" name="Group 2451"/>
              <p:cNvGrpSpPr>
                <a:grpSpLocks/>
              </p:cNvGrpSpPr>
              <p:nvPr/>
            </p:nvGrpSpPr>
            <p:grpSpPr bwMode="auto">
              <a:xfrm>
                <a:off x="888" y="1559"/>
                <a:ext cx="650" cy="452"/>
                <a:chOff x="888" y="1559"/>
                <a:chExt cx="650" cy="452"/>
              </a:xfrm>
            </p:grpSpPr>
            <p:sp>
              <p:nvSpPr>
                <p:cNvPr id="643434" name="Rectangle 2410"/>
                <p:cNvSpPr>
                  <a:spLocks noChangeArrowheads="1"/>
                </p:cNvSpPr>
                <p:nvPr/>
              </p:nvSpPr>
              <p:spPr bwMode="auto">
                <a:xfrm>
                  <a:off x="931" y="1559"/>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6% (2)</a:t>
                  </a:r>
                  <a:endParaRPr lang="en-GB" sz="1200" b="1">
                    <a:latin typeface="Andalus" charset="0"/>
                    <a:cs typeface="Andalus" charset="0"/>
                  </a:endParaRPr>
                </a:p>
                <a:p>
                  <a:pPr algn="just" eaLnBrk="0" hangingPunct="0"/>
                  <a:endParaRPr lang="en-GB"/>
                </a:p>
              </p:txBody>
            </p:sp>
            <p:sp>
              <p:nvSpPr>
                <p:cNvPr id="643474" name="Rectangle 2450"/>
                <p:cNvSpPr>
                  <a:spLocks noChangeArrowheads="1"/>
                </p:cNvSpPr>
                <p:nvPr/>
              </p:nvSpPr>
              <p:spPr bwMode="auto">
                <a:xfrm>
                  <a:off x="888" y="1559"/>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77" name="Group 2453"/>
              <p:cNvGrpSpPr>
                <a:grpSpLocks/>
              </p:cNvGrpSpPr>
              <p:nvPr/>
            </p:nvGrpSpPr>
            <p:grpSpPr bwMode="auto">
              <a:xfrm>
                <a:off x="1538" y="1559"/>
                <a:ext cx="721" cy="452"/>
                <a:chOff x="1538" y="1559"/>
                <a:chExt cx="721" cy="452"/>
              </a:xfrm>
            </p:grpSpPr>
            <p:sp>
              <p:nvSpPr>
                <p:cNvPr id="643435" name="Rectangle 2411"/>
                <p:cNvSpPr>
                  <a:spLocks noChangeArrowheads="1"/>
                </p:cNvSpPr>
                <p:nvPr/>
              </p:nvSpPr>
              <p:spPr bwMode="auto">
                <a:xfrm>
                  <a:off x="1581" y="1559"/>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17% (6) </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76" name="Rectangle 2452"/>
                <p:cNvSpPr>
                  <a:spLocks noChangeArrowheads="1"/>
                </p:cNvSpPr>
                <p:nvPr/>
              </p:nvSpPr>
              <p:spPr bwMode="auto">
                <a:xfrm>
                  <a:off x="1538" y="1559"/>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79" name="Group 2455"/>
              <p:cNvGrpSpPr>
                <a:grpSpLocks/>
              </p:cNvGrpSpPr>
              <p:nvPr/>
            </p:nvGrpSpPr>
            <p:grpSpPr bwMode="auto">
              <a:xfrm>
                <a:off x="0" y="2011"/>
                <a:ext cx="888" cy="452"/>
                <a:chOff x="0" y="2011"/>
                <a:chExt cx="888" cy="452"/>
              </a:xfrm>
            </p:grpSpPr>
            <p:sp>
              <p:nvSpPr>
                <p:cNvPr id="643436" name="Rectangle 2412"/>
                <p:cNvSpPr>
                  <a:spLocks noChangeArrowheads="1"/>
                </p:cNvSpPr>
                <p:nvPr/>
              </p:nvSpPr>
              <p:spPr bwMode="auto">
                <a:xfrm>
                  <a:off x="43" y="2011"/>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Attempt Theft from Vehicle </a:t>
                  </a:r>
                  <a:endParaRPr lang="en-GB" sz="1200" b="1">
                    <a:latin typeface="Andalus" charset="0"/>
                    <a:cs typeface="Andalus" charset="0"/>
                  </a:endParaRPr>
                </a:p>
                <a:p>
                  <a:pPr algn="just" eaLnBrk="0" hangingPunct="0"/>
                  <a:endParaRPr lang="en-GB"/>
                </a:p>
              </p:txBody>
            </p:sp>
            <p:sp>
              <p:nvSpPr>
                <p:cNvPr id="643478" name="Rectangle 2454"/>
                <p:cNvSpPr>
                  <a:spLocks noChangeArrowheads="1"/>
                </p:cNvSpPr>
                <p:nvPr/>
              </p:nvSpPr>
              <p:spPr bwMode="auto">
                <a:xfrm>
                  <a:off x="0" y="2011"/>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81" name="Group 2457"/>
              <p:cNvGrpSpPr>
                <a:grpSpLocks/>
              </p:cNvGrpSpPr>
              <p:nvPr/>
            </p:nvGrpSpPr>
            <p:grpSpPr bwMode="auto">
              <a:xfrm>
                <a:off x="888" y="2011"/>
                <a:ext cx="650" cy="452"/>
                <a:chOff x="888" y="2011"/>
                <a:chExt cx="650" cy="452"/>
              </a:xfrm>
            </p:grpSpPr>
            <p:sp>
              <p:nvSpPr>
                <p:cNvPr id="643437" name="Rectangle 2413"/>
                <p:cNvSpPr>
                  <a:spLocks noChangeArrowheads="1"/>
                </p:cNvSpPr>
                <p:nvPr/>
              </p:nvSpPr>
              <p:spPr bwMode="auto">
                <a:xfrm>
                  <a:off x="931" y="2011"/>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6% (2)</a:t>
                  </a:r>
                  <a:endParaRPr lang="en-GB" sz="1200" b="1">
                    <a:latin typeface="Andalus" charset="0"/>
                    <a:cs typeface="Andalus" charset="0"/>
                  </a:endParaRPr>
                </a:p>
                <a:p>
                  <a:pPr algn="just" eaLnBrk="0" hangingPunct="0"/>
                  <a:endParaRPr lang="en-GB"/>
                </a:p>
              </p:txBody>
            </p:sp>
            <p:sp>
              <p:nvSpPr>
                <p:cNvPr id="643480" name="Rectangle 2456"/>
                <p:cNvSpPr>
                  <a:spLocks noChangeArrowheads="1"/>
                </p:cNvSpPr>
                <p:nvPr/>
              </p:nvSpPr>
              <p:spPr bwMode="auto">
                <a:xfrm>
                  <a:off x="888" y="2011"/>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83" name="Group 2459"/>
              <p:cNvGrpSpPr>
                <a:grpSpLocks/>
              </p:cNvGrpSpPr>
              <p:nvPr/>
            </p:nvGrpSpPr>
            <p:grpSpPr bwMode="auto">
              <a:xfrm>
                <a:off x="1538" y="2011"/>
                <a:ext cx="721" cy="452"/>
                <a:chOff x="1538" y="2011"/>
                <a:chExt cx="721" cy="452"/>
              </a:xfrm>
            </p:grpSpPr>
            <p:sp>
              <p:nvSpPr>
                <p:cNvPr id="643438" name="Rectangle 2414"/>
                <p:cNvSpPr>
                  <a:spLocks noChangeArrowheads="1"/>
                </p:cNvSpPr>
                <p:nvPr/>
              </p:nvSpPr>
              <p:spPr bwMode="auto">
                <a:xfrm>
                  <a:off x="1581" y="2011"/>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11% (4) </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82" name="Rectangle 2458"/>
                <p:cNvSpPr>
                  <a:spLocks noChangeArrowheads="1"/>
                </p:cNvSpPr>
                <p:nvPr/>
              </p:nvSpPr>
              <p:spPr bwMode="auto">
                <a:xfrm>
                  <a:off x="1538" y="2011"/>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85" name="Group 2461"/>
              <p:cNvGrpSpPr>
                <a:grpSpLocks/>
              </p:cNvGrpSpPr>
              <p:nvPr/>
            </p:nvGrpSpPr>
            <p:grpSpPr bwMode="auto">
              <a:xfrm>
                <a:off x="0" y="2463"/>
                <a:ext cx="888" cy="452"/>
                <a:chOff x="0" y="2463"/>
                <a:chExt cx="888" cy="452"/>
              </a:xfrm>
            </p:grpSpPr>
            <p:sp>
              <p:nvSpPr>
                <p:cNvPr id="643439" name="Rectangle 2415"/>
                <p:cNvSpPr>
                  <a:spLocks noChangeArrowheads="1"/>
                </p:cNvSpPr>
                <p:nvPr/>
              </p:nvSpPr>
              <p:spPr bwMode="auto">
                <a:xfrm>
                  <a:off x="43" y="2463"/>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Theft of Bicycle </a:t>
                  </a:r>
                  <a:endParaRPr lang="en-GB" sz="1200" b="1">
                    <a:latin typeface="Andalus" charset="0"/>
                    <a:cs typeface="Andalus" charset="0"/>
                  </a:endParaRPr>
                </a:p>
                <a:p>
                  <a:pPr algn="just" eaLnBrk="0" hangingPunct="0"/>
                  <a:endParaRPr lang="en-GB"/>
                </a:p>
              </p:txBody>
            </p:sp>
            <p:sp>
              <p:nvSpPr>
                <p:cNvPr id="643484" name="Rectangle 2460"/>
                <p:cNvSpPr>
                  <a:spLocks noChangeArrowheads="1"/>
                </p:cNvSpPr>
                <p:nvPr/>
              </p:nvSpPr>
              <p:spPr bwMode="auto">
                <a:xfrm>
                  <a:off x="0" y="2463"/>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87" name="Group 2463"/>
              <p:cNvGrpSpPr>
                <a:grpSpLocks/>
              </p:cNvGrpSpPr>
              <p:nvPr/>
            </p:nvGrpSpPr>
            <p:grpSpPr bwMode="auto">
              <a:xfrm>
                <a:off x="888" y="2463"/>
                <a:ext cx="650" cy="452"/>
                <a:chOff x="888" y="2463"/>
                <a:chExt cx="650" cy="452"/>
              </a:xfrm>
            </p:grpSpPr>
            <p:sp>
              <p:nvSpPr>
                <p:cNvPr id="643440" name="Rectangle 2416"/>
                <p:cNvSpPr>
                  <a:spLocks noChangeArrowheads="1"/>
                </p:cNvSpPr>
                <p:nvPr/>
              </p:nvSpPr>
              <p:spPr bwMode="auto">
                <a:xfrm>
                  <a:off x="931" y="2463"/>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3% (1)</a:t>
                  </a:r>
                  <a:endParaRPr lang="en-GB" sz="1200" b="1">
                    <a:latin typeface="Andalus" charset="0"/>
                    <a:cs typeface="Andalus" charset="0"/>
                  </a:endParaRPr>
                </a:p>
                <a:p>
                  <a:pPr algn="just" eaLnBrk="0" hangingPunct="0"/>
                  <a:endParaRPr lang="en-GB"/>
                </a:p>
              </p:txBody>
            </p:sp>
            <p:sp>
              <p:nvSpPr>
                <p:cNvPr id="643486" name="Rectangle 2462"/>
                <p:cNvSpPr>
                  <a:spLocks noChangeArrowheads="1"/>
                </p:cNvSpPr>
                <p:nvPr/>
              </p:nvSpPr>
              <p:spPr bwMode="auto">
                <a:xfrm>
                  <a:off x="888" y="2463"/>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89" name="Group 2465"/>
              <p:cNvGrpSpPr>
                <a:grpSpLocks/>
              </p:cNvGrpSpPr>
              <p:nvPr/>
            </p:nvGrpSpPr>
            <p:grpSpPr bwMode="auto">
              <a:xfrm>
                <a:off x="1538" y="2463"/>
                <a:ext cx="721" cy="452"/>
                <a:chOff x="1538" y="2463"/>
                <a:chExt cx="721" cy="452"/>
              </a:xfrm>
            </p:grpSpPr>
            <p:sp>
              <p:nvSpPr>
                <p:cNvPr id="643441" name="Rectangle 2417"/>
                <p:cNvSpPr>
                  <a:spLocks noChangeArrowheads="1"/>
                </p:cNvSpPr>
                <p:nvPr/>
              </p:nvSpPr>
              <p:spPr bwMode="auto">
                <a:xfrm>
                  <a:off x="1581" y="2463"/>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6% (2) </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88" name="Rectangle 2464"/>
                <p:cNvSpPr>
                  <a:spLocks noChangeArrowheads="1"/>
                </p:cNvSpPr>
                <p:nvPr/>
              </p:nvSpPr>
              <p:spPr bwMode="auto">
                <a:xfrm>
                  <a:off x="1538" y="2463"/>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91" name="Group 2467"/>
              <p:cNvGrpSpPr>
                <a:grpSpLocks/>
              </p:cNvGrpSpPr>
              <p:nvPr/>
            </p:nvGrpSpPr>
            <p:grpSpPr bwMode="auto">
              <a:xfrm>
                <a:off x="0" y="2915"/>
                <a:ext cx="888" cy="452"/>
                <a:chOff x="0" y="2915"/>
                <a:chExt cx="888" cy="452"/>
              </a:xfrm>
            </p:grpSpPr>
            <p:sp>
              <p:nvSpPr>
                <p:cNvPr id="643442" name="Rectangle 2418"/>
                <p:cNvSpPr>
                  <a:spLocks noChangeArrowheads="1"/>
                </p:cNvSpPr>
                <p:nvPr/>
              </p:nvSpPr>
              <p:spPr bwMode="auto">
                <a:xfrm>
                  <a:off x="43" y="2915"/>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Attempt Theft of Bicycle </a:t>
                  </a:r>
                  <a:endParaRPr lang="en-GB" sz="1200" b="1">
                    <a:latin typeface="Andalus" charset="0"/>
                    <a:cs typeface="Andalus" charset="0"/>
                  </a:endParaRPr>
                </a:p>
                <a:p>
                  <a:pPr algn="just" eaLnBrk="0" hangingPunct="0"/>
                  <a:endParaRPr lang="en-GB"/>
                </a:p>
              </p:txBody>
            </p:sp>
            <p:sp>
              <p:nvSpPr>
                <p:cNvPr id="643490" name="Rectangle 2466"/>
                <p:cNvSpPr>
                  <a:spLocks noChangeArrowheads="1"/>
                </p:cNvSpPr>
                <p:nvPr/>
              </p:nvSpPr>
              <p:spPr bwMode="auto">
                <a:xfrm>
                  <a:off x="0" y="2915"/>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93" name="Group 2469"/>
              <p:cNvGrpSpPr>
                <a:grpSpLocks/>
              </p:cNvGrpSpPr>
              <p:nvPr/>
            </p:nvGrpSpPr>
            <p:grpSpPr bwMode="auto">
              <a:xfrm>
                <a:off x="888" y="2915"/>
                <a:ext cx="650" cy="452"/>
                <a:chOff x="888" y="2915"/>
                <a:chExt cx="650" cy="452"/>
              </a:xfrm>
            </p:grpSpPr>
            <p:sp>
              <p:nvSpPr>
                <p:cNvPr id="643443" name="Rectangle 2419"/>
                <p:cNvSpPr>
                  <a:spLocks noChangeArrowheads="1"/>
                </p:cNvSpPr>
                <p:nvPr/>
              </p:nvSpPr>
              <p:spPr bwMode="auto">
                <a:xfrm>
                  <a:off x="931" y="2915"/>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0% (0)</a:t>
                  </a:r>
                  <a:endParaRPr lang="en-GB" sz="1200" b="1">
                    <a:latin typeface="Andalus" charset="0"/>
                    <a:cs typeface="Andalus" charset="0"/>
                  </a:endParaRPr>
                </a:p>
                <a:p>
                  <a:pPr algn="just" eaLnBrk="0" hangingPunct="0"/>
                  <a:endParaRPr lang="en-GB"/>
                </a:p>
              </p:txBody>
            </p:sp>
            <p:sp>
              <p:nvSpPr>
                <p:cNvPr id="643492" name="Rectangle 2468"/>
                <p:cNvSpPr>
                  <a:spLocks noChangeArrowheads="1"/>
                </p:cNvSpPr>
                <p:nvPr/>
              </p:nvSpPr>
              <p:spPr bwMode="auto">
                <a:xfrm>
                  <a:off x="888" y="2915"/>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95" name="Group 2471"/>
              <p:cNvGrpSpPr>
                <a:grpSpLocks/>
              </p:cNvGrpSpPr>
              <p:nvPr/>
            </p:nvGrpSpPr>
            <p:grpSpPr bwMode="auto">
              <a:xfrm>
                <a:off x="1538" y="2915"/>
                <a:ext cx="721" cy="452"/>
                <a:chOff x="1538" y="2915"/>
                <a:chExt cx="721" cy="452"/>
              </a:xfrm>
            </p:grpSpPr>
            <p:sp>
              <p:nvSpPr>
                <p:cNvPr id="643444" name="Rectangle 2420"/>
                <p:cNvSpPr>
                  <a:spLocks noChangeArrowheads="1"/>
                </p:cNvSpPr>
                <p:nvPr/>
              </p:nvSpPr>
              <p:spPr bwMode="auto">
                <a:xfrm>
                  <a:off x="1581" y="2915"/>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7% (3)</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494" name="Rectangle 2470"/>
                <p:cNvSpPr>
                  <a:spLocks noChangeArrowheads="1"/>
                </p:cNvSpPr>
                <p:nvPr/>
              </p:nvSpPr>
              <p:spPr bwMode="auto">
                <a:xfrm>
                  <a:off x="1538" y="2915"/>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97" name="Group 2473"/>
              <p:cNvGrpSpPr>
                <a:grpSpLocks/>
              </p:cNvGrpSpPr>
              <p:nvPr/>
            </p:nvGrpSpPr>
            <p:grpSpPr bwMode="auto">
              <a:xfrm>
                <a:off x="0" y="3367"/>
                <a:ext cx="888" cy="452"/>
                <a:chOff x="0" y="3367"/>
                <a:chExt cx="888" cy="452"/>
              </a:xfrm>
            </p:grpSpPr>
            <p:sp>
              <p:nvSpPr>
                <p:cNvPr id="643445" name="Rectangle 2421"/>
                <p:cNvSpPr>
                  <a:spLocks noChangeArrowheads="1"/>
                </p:cNvSpPr>
                <p:nvPr/>
              </p:nvSpPr>
              <p:spPr bwMode="auto">
                <a:xfrm>
                  <a:off x="43" y="3367"/>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Burglary Dwelling </a:t>
                  </a:r>
                  <a:endParaRPr lang="en-GB" sz="1200" b="1">
                    <a:latin typeface="Andalus" charset="0"/>
                    <a:cs typeface="Andalus" charset="0"/>
                  </a:endParaRPr>
                </a:p>
                <a:p>
                  <a:pPr algn="just" eaLnBrk="0" hangingPunct="0"/>
                  <a:endParaRPr lang="en-GB"/>
                </a:p>
              </p:txBody>
            </p:sp>
            <p:sp>
              <p:nvSpPr>
                <p:cNvPr id="643496" name="Rectangle 2472"/>
                <p:cNvSpPr>
                  <a:spLocks noChangeArrowheads="1"/>
                </p:cNvSpPr>
                <p:nvPr/>
              </p:nvSpPr>
              <p:spPr bwMode="auto">
                <a:xfrm>
                  <a:off x="0" y="3367"/>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499" name="Group 2475"/>
              <p:cNvGrpSpPr>
                <a:grpSpLocks/>
              </p:cNvGrpSpPr>
              <p:nvPr/>
            </p:nvGrpSpPr>
            <p:grpSpPr bwMode="auto">
              <a:xfrm>
                <a:off x="888" y="3367"/>
                <a:ext cx="650" cy="452"/>
                <a:chOff x="888" y="3367"/>
                <a:chExt cx="650" cy="452"/>
              </a:xfrm>
            </p:grpSpPr>
            <p:sp>
              <p:nvSpPr>
                <p:cNvPr id="643446" name="Rectangle 2422"/>
                <p:cNvSpPr>
                  <a:spLocks noChangeArrowheads="1"/>
                </p:cNvSpPr>
                <p:nvPr/>
              </p:nvSpPr>
              <p:spPr bwMode="auto">
                <a:xfrm>
                  <a:off x="931" y="3367"/>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3% (1)</a:t>
                  </a:r>
                  <a:endParaRPr lang="en-GB" sz="1200" b="1">
                    <a:latin typeface="Andalus" charset="0"/>
                    <a:cs typeface="Andalus" charset="0"/>
                  </a:endParaRPr>
                </a:p>
                <a:p>
                  <a:pPr algn="just" eaLnBrk="0" hangingPunct="0"/>
                  <a:endParaRPr lang="en-GB"/>
                </a:p>
              </p:txBody>
            </p:sp>
            <p:sp>
              <p:nvSpPr>
                <p:cNvPr id="643498" name="Rectangle 2474"/>
                <p:cNvSpPr>
                  <a:spLocks noChangeArrowheads="1"/>
                </p:cNvSpPr>
                <p:nvPr/>
              </p:nvSpPr>
              <p:spPr bwMode="auto">
                <a:xfrm>
                  <a:off x="888" y="3367"/>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01" name="Group 2477"/>
              <p:cNvGrpSpPr>
                <a:grpSpLocks/>
              </p:cNvGrpSpPr>
              <p:nvPr/>
            </p:nvGrpSpPr>
            <p:grpSpPr bwMode="auto">
              <a:xfrm>
                <a:off x="1538" y="3367"/>
                <a:ext cx="721" cy="452"/>
                <a:chOff x="1538" y="3367"/>
                <a:chExt cx="721" cy="452"/>
              </a:xfrm>
            </p:grpSpPr>
            <p:sp>
              <p:nvSpPr>
                <p:cNvPr id="643447" name="Rectangle 2423"/>
                <p:cNvSpPr>
                  <a:spLocks noChangeArrowheads="1"/>
                </p:cNvSpPr>
                <p:nvPr/>
              </p:nvSpPr>
              <p:spPr bwMode="auto">
                <a:xfrm>
                  <a:off x="1581" y="3367"/>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6% (2)</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500" name="Rectangle 2476"/>
                <p:cNvSpPr>
                  <a:spLocks noChangeArrowheads="1"/>
                </p:cNvSpPr>
                <p:nvPr/>
              </p:nvSpPr>
              <p:spPr bwMode="auto">
                <a:xfrm>
                  <a:off x="1538" y="3367"/>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03" name="Group 2479"/>
              <p:cNvGrpSpPr>
                <a:grpSpLocks/>
              </p:cNvGrpSpPr>
              <p:nvPr/>
            </p:nvGrpSpPr>
            <p:grpSpPr bwMode="auto">
              <a:xfrm>
                <a:off x="0" y="3819"/>
                <a:ext cx="888" cy="452"/>
                <a:chOff x="0" y="3819"/>
                <a:chExt cx="888" cy="452"/>
              </a:xfrm>
            </p:grpSpPr>
            <p:sp>
              <p:nvSpPr>
                <p:cNvPr id="643448" name="Rectangle 2424"/>
                <p:cNvSpPr>
                  <a:spLocks noChangeArrowheads="1"/>
                </p:cNvSpPr>
                <p:nvPr/>
              </p:nvSpPr>
              <p:spPr bwMode="auto">
                <a:xfrm>
                  <a:off x="43" y="3819"/>
                  <a:ext cx="802"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Attempt Burglary Dwelling </a:t>
                  </a:r>
                  <a:endParaRPr lang="en-GB" sz="1200" b="1">
                    <a:latin typeface="Andalus" charset="0"/>
                    <a:cs typeface="Andalus" charset="0"/>
                  </a:endParaRPr>
                </a:p>
                <a:p>
                  <a:pPr algn="just" eaLnBrk="0" hangingPunct="0"/>
                  <a:endParaRPr lang="en-GB"/>
                </a:p>
              </p:txBody>
            </p:sp>
            <p:sp>
              <p:nvSpPr>
                <p:cNvPr id="643502" name="Rectangle 2478"/>
                <p:cNvSpPr>
                  <a:spLocks noChangeArrowheads="1"/>
                </p:cNvSpPr>
                <p:nvPr/>
              </p:nvSpPr>
              <p:spPr bwMode="auto">
                <a:xfrm>
                  <a:off x="0" y="3819"/>
                  <a:ext cx="888"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05" name="Group 2481"/>
              <p:cNvGrpSpPr>
                <a:grpSpLocks/>
              </p:cNvGrpSpPr>
              <p:nvPr/>
            </p:nvGrpSpPr>
            <p:grpSpPr bwMode="auto">
              <a:xfrm>
                <a:off x="888" y="3819"/>
                <a:ext cx="650" cy="452"/>
                <a:chOff x="888" y="3819"/>
                <a:chExt cx="650" cy="452"/>
              </a:xfrm>
            </p:grpSpPr>
            <p:sp>
              <p:nvSpPr>
                <p:cNvPr id="643449" name="Rectangle 2425"/>
                <p:cNvSpPr>
                  <a:spLocks noChangeArrowheads="1"/>
                </p:cNvSpPr>
                <p:nvPr/>
              </p:nvSpPr>
              <p:spPr bwMode="auto">
                <a:xfrm>
                  <a:off x="931" y="3819"/>
                  <a:ext cx="564"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3% (1)</a:t>
                  </a:r>
                  <a:endParaRPr lang="en-GB" sz="1200" b="1">
                    <a:latin typeface="Andalus" charset="0"/>
                    <a:cs typeface="Andalus" charset="0"/>
                  </a:endParaRPr>
                </a:p>
                <a:p>
                  <a:pPr algn="just" eaLnBrk="0" hangingPunct="0"/>
                  <a:endParaRPr lang="en-GB"/>
                </a:p>
              </p:txBody>
            </p:sp>
            <p:sp>
              <p:nvSpPr>
                <p:cNvPr id="643504" name="Rectangle 2480"/>
                <p:cNvSpPr>
                  <a:spLocks noChangeArrowheads="1"/>
                </p:cNvSpPr>
                <p:nvPr/>
              </p:nvSpPr>
              <p:spPr bwMode="auto">
                <a:xfrm>
                  <a:off x="888" y="3819"/>
                  <a:ext cx="650"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07" name="Group 2483"/>
              <p:cNvGrpSpPr>
                <a:grpSpLocks/>
              </p:cNvGrpSpPr>
              <p:nvPr/>
            </p:nvGrpSpPr>
            <p:grpSpPr bwMode="auto">
              <a:xfrm>
                <a:off x="1538" y="3819"/>
                <a:ext cx="721" cy="452"/>
                <a:chOff x="1538" y="3819"/>
                <a:chExt cx="721" cy="452"/>
              </a:xfrm>
            </p:grpSpPr>
            <p:sp>
              <p:nvSpPr>
                <p:cNvPr id="643450" name="Rectangle 2426"/>
                <p:cNvSpPr>
                  <a:spLocks noChangeArrowheads="1"/>
                </p:cNvSpPr>
                <p:nvPr/>
              </p:nvSpPr>
              <p:spPr bwMode="auto">
                <a:xfrm>
                  <a:off x="1581" y="3819"/>
                  <a:ext cx="635"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14% (5)</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506" name="Rectangle 2482"/>
                <p:cNvSpPr>
                  <a:spLocks noChangeArrowheads="1"/>
                </p:cNvSpPr>
                <p:nvPr/>
              </p:nvSpPr>
              <p:spPr bwMode="auto">
                <a:xfrm>
                  <a:off x="1538" y="3819"/>
                  <a:ext cx="721" cy="45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09" name="Group 2485"/>
              <p:cNvGrpSpPr>
                <a:grpSpLocks/>
              </p:cNvGrpSpPr>
              <p:nvPr/>
            </p:nvGrpSpPr>
            <p:grpSpPr bwMode="auto">
              <a:xfrm>
                <a:off x="0" y="4271"/>
                <a:ext cx="888" cy="549"/>
                <a:chOff x="0" y="4271"/>
                <a:chExt cx="888" cy="549"/>
              </a:xfrm>
            </p:grpSpPr>
            <p:sp>
              <p:nvSpPr>
                <p:cNvPr id="643451" name="Rectangle 2427"/>
                <p:cNvSpPr>
                  <a:spLocks noChangeArrowheads="1"/>
                </p:cNvSpPr>
                <p:nvPr/>
              </p:nvSpPr>
              <p:spPr bwMode="auto">
                <a:xfrm>
                  <a:off x="43" y="4271"/>
                  <a:ext cx="802"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Theft of Property from Outside Dwelling </a:t>
                  </a:r>
                  <a:endParaRPr lang="en-GB" sz="1200" b="1">
                    <a:latin typeface="Andalus" charset="0"/>
                    <a:cs typeface="Andalus" charset="0"/>
                  </a:endParaRPr>
                </a:p>
                <a:p>
                  <a:pPr algn="just" eaLnBrk="0" hangingPunct="0"/>
                  <a:endParaRPr lang="en-GB"/>
                </a:p>
              </p:txBody>
            </p:sp>
            <p:sp>
              <p:nvSpPr>
                <p:cNvPr id="643508" name="Rectangle 2484"/>
                <p:cNvSpPr>
                  <a:spLocks noChangeArrowheads="1"/>
                </p:cNvSpPr>
                <p:nvPr/>
              </p:nvSpPr>
              <p:spPr bwMode="auto">
                <a:xfrm>
                  <a:off x="0" y="4271"/>
                  <a:ext cx="888" cy="54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11" name="Group 2487"/>
              <p:cNvGrpSpPr>
                <a:grpSpLocks/>
              </p:cNvGrpSpPr>
              <p:nvPr/>
            </p:nvGrpSpPr>
            <p:grpSpPr bwMode="auto">
              <a:xfrm>
                <a:off x="888" y="4271"/>
                <a:ext cx="650" cy="549"/>
                <a:chOff x="888" y="4271"/>
                <a:chExt cx="650" cy="549"/>
              </a:xfrm>
            </p:grpSpPr>
            <p:sp>
              <p:nvSpPr>
                <p:cNvPr id="643452" name="Rectangle 2428"/>
                <p:cNvSpPr>
                  <a:spLocks noChangeArrowheads="1"/>
                </p:cNvSpPr>
                <p:nvPr/>
              </p:nvSpPr>
              <p:spPr bwMode="auto">
                <a:xfrm>
                  <a:off x="931" y="4271"/>
                  <a:ext cx="564"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9% (3)</a:t>
                  </a:r>
                  <a:endParaRPr lang="en-GB" sz="1200" b="1">
                    <a:latin typeface="Andalus" charset="0"/>
                    <a:cs typeface="Andalus" charset="0"/>
                  </a:endParaRPr>
                </a:p>
                <a:p>
                  <a:pPr algn="just" eaLnBrk="0" hangingPunct="0"/>
                  <a:endParaRPr lang="en-GB"/>
                </a:p>
              </p:txBody>
            </p:sp>
            <p:sp>
              <p:nvSpPr>
                <p:cNvPr id="643510" name="Rectangle 2486"/>
                <p:cNvSpPr>
                  <a:spLocks noChangeArrowheads="1"/>
                </p:cNvSpPr>
                <p:nvPr/>
              </p:nvSpPr>
              <p:spPr bwMode="auto">
                <a:xfrm>
                  <a:off x="888" y="4271"/>
                  <a:ext cx="650" cy="54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3513" name="Group 2489"/>
              <p:cNvGrpSpPr>
                <a:grpSpLocks/>
              </p:cNvGrpSpPr>
              <p:nvPr/>
            </p:nvGrpSpPr>
            <p:grpSpPr bwMode="auto">
              <a:xfrm>
                <a:off x="1538" y="4271"/>
                <a:ext cx="721" cy="549"/>
                <a:chOff x="1538" y="4271"/>
                <a:chExt cx="721" cy="549"/>
              </a:xfrm>
            </p:grpSpPr>
            <p:sp>
              <p:nvSpPr>
                <p:cNvPr id="643453" name="Rectangle 2429"/>
                <p:cNvSpPr>
                  <a:spLocks noChangeArrowheads="1"/>
                </p:cNvSpPr>
                <p:nvPr/>
              </p:nvSpPr>
              <p:spPr bwMode="auto">
                <a:xfrm>
                  <a:off x="1581" y="4271"/>
                  <a:ext cx="635"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0" hangingPunct="0"/>
                  <a:r>
                    <a:rPr lang="en-GB" sz="1100">
                      <a:latin typeface="Palatino Linotype" charset="0"/>
                      <a:cs typeface="Andalus" charset="0"/>
                    </a:rPr>
                    <a:t>17% (6)</a:t>
                  </a:r>
                  <a:endParaRPr lang="en-GB" sz="1200" b="1">
                    <a:latin typeface="Andalus" charset="0"/>
                    <a:cs typeface="Andalus" charset="0"/>
                  </a:endParaRPr>
                </a:p>
                <a:p>
                  <a:pPr algn="just" eaLnBrk="0" hangingPunct="0"/>
                  <a:r>
                    <a:rPr lang="en-GB" sz="1200" b="1">
                      <a:latin typeface="Arial"/>
                      <a:cs typeface="Andalus" charset="0"/>
                    </a:rPr>
                    <a:t> </a:t>
                  </a:r>
                  <a:endParaRPr lang="en-GB" sz="1200" b="1">
                    <a:latin typeface="Andalus" charset="0"/>
                    <a:cs typeface="Andalus" charset="0"/>
                  </a:endParaRPr>
                </a:p>
                <a:p>
                  <a:pPr algn="just" eaLnBrk="0" hangingPunct="0"/>
                  <a:endParaRPr lang="en-GB"/>
                </a:p>
              </p:txBody>
            </p:sp>
            <p:sp>
              <p:nvSpPr>
                <p:cNvPr id="643512" name="Rectangle 2488"/>
                <p:cNvSpPr>
                  <a:spLocks noChangeArrowheads="1"/>
                </p:cNvSpPr>
                <p:nvPr/>
              </p:nvSpPr>
              <p:spPr bwMode="auto">
                <a:xfrm>
                  <a:off x="1538" y="4271"/>
                  <a:ext cx="721" cy="54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43515" name="Rectangle 2491"/>
            <p:cNvSpPr>
              <a:spLocks noChangeArrowheads="1"/>
            </p:cNvSpPr>
            <p:nvPr/>
          </p:nvSpPr>
          <p:spPr bwMode="auto">
            <a:xfrm>
              <a:off x="-2" y="-2"/>
              <a:ext cx="2263" cy="4824"/>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5122"/>
          <p:cNvSpPr>
            <a:spLocks noGrp="1" noChangeArrowheads="1"/>
          </p:cNvSpPr>
          <p:nvPr>
            <p:ph type="title"/>
          </p:nvPr>
        </p:nvSpPr>
        <p:spPr/>
        <p:txBody>
          <a:bodyPr/>
          <a:lstStyle/>
          <a:p>
            <a:r>
              <a:rPr lang="en-GB" b="1">
                <a:latin typeface="Baskerville Old Face" charset="0"/>
              </a:rPr>
              <a:t>Key Findings – Visual Audits</a:t>
            </a:r>
            <a:r>
              <a:rPr lang="en-GB" b="1">
                <a:latin typeface="Cambria" charset="0"/>
              </a:rPr>
              <a:t> </a:t>
            </a:r>
          </a:p>
        </p:txBody>
      </p:sp>
      <p:sp>
        <p:nvSpPr>
          <p:cNvPr id="644099" name="AutoShape 5123"/>
          <p:cNvSpPr>
            <a:spLocks noChangeArrowheads="1"/>
          </p:cNvSpPr>
          <p:nvPr/>
        </p:nvSpPr>
        <p:spPr bwMode="auto">
          <a:xfrm>
            <a:off x="2057400" y="1905000"/>
            <a:ext cx="4800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b="1">
                <a:solidFill>
                  <a:schemeClr val="bg1"/>
                </a:solidFill>
                <a:latin typeface="Cambria" charset="0"/>
              </a:rPr>
              <a:t>Visual Audit Data</a:t>
            </a:r>
          </a:p>
        </p:txBody>
      </p:sp>
      <p:sp>
        <p:nvSpPr>
          <p:cNvPr id="644100" name="Rectangle 5124"/>
          <p:cNvSpPr>
            <a:spLocks noChangeArrowheads="1"/>
          </p:cNvSpPr>
          <p:nvPr/>
        </p:nvSpPr>
        <p:spPr bwMode="auto">
          <a:xfrm>
            <a:off x="304800" y="2514600"/>
            <a:ext cx="533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SBD</a:t>
            </a:r>
          </a:p>
          <a:p>
            <a:pPr algn="ctr"/>
            <a:endParaRPr lang="en-GB"/>
          </a:p>
        </p:txBody>
      </p:sp>
      <p:sp>
        <p:nvSpPr>
          <p:cNvPr id="644101" name="Rectangle 5125"/>
          <p:cNvSpPr>
            <a:spLocks noChangeArrowheads="1"/>
          </p:cNvSpPr>
          <p:nvPr/>
        </p:nvSpPr>
        <p:spPr bwMode="auto">
          <a:xfrm>
            <a:off x="304800" y="4495800"/>
            <a:ext cx="533400" cy="10668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Non-</a:t>
            </a:r>
          </a:p>
          <a:p>
            <a:pPr algn="ctr"/>
            <a:r>
              <a:rPr lang="en-GB" sz="1400" b="1">
                <a:solidFill>
                  <a:schemeClr val="bg1"/>
                </a:solidFill>
                <a:latin typeface="Cambria" charset="0"/>
              </a:rPr>
              <a:t>SBD</a:t>
            </a:r>
          </a:p>
          <a:p>
            <a:pPr algn="ctr"/>
            <a:endParaRPr lang="en-GB"/>
          </a:p>
        </p:txBody>
      </p:sp>
      <p:sp>
        <p:nvSpPr>
          <p:cNvPr id="644102" name="Rectangle 5126"/>
          <p:cNvSpPr>
            <a:spLocks noChangeArrowheads="1"/>
          </p:cNvSpPr>
          <p:nvPr/>
        </p:nvSpPr>
        <p:spPr bwMode="auto">
          <a:xfrm>
            <a:off x="4876800" y="2514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Built April 2006-</a:t>
            </a:r>
          </a:p>
          <a:p>
            <a:pPr algn="ctr"/>
            <a:r>
              <a:rPr lang="en-GB" sz="1400">
                <a:solidFill>
                  <a:schemeClr val="bg1"/>
                </a:solidFill>
                <a:latin typeface="Cambria" charset="0"/>
              </a:rPr>
              <a:t>March 2007</a:t>
            </a:r>
          </a:p>
          <a:p>
            <a:pPr algn="ctr"/>
            <a:r>
              <a:rPr lang="en-GB" sz="1400">
                <a:solidFill>
                  <a:schemeClr val="bg1"/>
                </a:solidFill>
                <a:latin typeface="Cambria" charset="0"/>
              </a:rPr>
              <a:t>16 developments</a:t>
            </a:r>
          </a:p>
          <a:p>
            <a:pPr algn="ctr"/>
            <a:r>
              <a:rPr lang="en-GB" sz="1400">
                <a:solidFill>
                  <a:schemeClr val="bg1"/>
                </a:solidFill>
                <a:latin typeface="Cambria" charset="0"/>
              </a:rPr>
              <a:t>342 properties</a:t>
            </a:r>
          </a:p>
        </p:txBody>
      </p:sp>
      <p:sp>
        <p:nvSpPr>
          <p:cNvPr id="644103" name="Rectangle 5127"/>
          <p:cNvSpPr>
            <a:spLocks noChangeArrowheads="1"/>
          </p:cNvSpPr>
          <p:nvPr/>
        </p:nvSpPr>
        <p:spPr bwMode="auto">
          <a:xfrm>
            <a:off x="4953000" y="4419600"/>
            <a:ext cx="1676400" cy="1143000"/>
          </a:xfrm>
          <a:prstGeom prst="rect">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b="1">
                <a:solidFill>
                  <a:schemeClr val="bg1"/>
                </a:solidFill>
                <a:latin typeface="Cambria" charset="0"/>
              </a:rPr>
              <a:t>Matched Pairs</a:t>
            </a:r>
          </a:p>
          <a:p>
            <a:pPr algn="ctr"/>
            <a:r>
              <a:rPr lang="en-GB" sz="1400">
                <a:solidFill>
                  <a:schemeClr val="bg1"/>
                </a:solidFill>
                <a:latin typeface="Cambria" charset="0"/>
              </a:rPr>
              <a:t>16 developments</a:t>
            </a:r>
          </a:p>
          <a:p>
            <a:pPr algn="ctr"/>
            <a:r>
              <a:rPr lang="en-GB" sz="1400">
                <a:solidFill>
                  <a:schemeClr val="bg1"/>
                </a:solidFill>
                <a:latin typeface="Cambria" charset="0"/>
              </a:rPr>
              <a:t>253 properties</a:t>
            </a:r>
          </a:p>
        </p:txBody>
      </p:sp>
      <p:sp>
        <p:nvSpPr>
          <p:cNvPr id="644104" name="AutoShape 5128"/>
          <p:cNvSpPr>
            <a:spLocks noChangeArrowheads="1"/>
          </p:cNvSpPr>
          <p:nvPr/>
        </p:nvSpPr>
        <p:spPr bwMode="auto">
          <a:xfrm>
            <a:off x="5486400" y="3733800"/>
            <a:ext cx="485775" cy="595313"/>
          </a:xfrm>
          <a:prstGeom prst="downArrow">
            <a:avLst>
              <a:gd name="adj1" fmla="val 50000"/>
              <a:gd name="adj2" fmla="val 30637"/>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3074"/>
          <p:cNvSpPr>
            <a:spLocks noGrp="1" noChangeArrowheads="1"/>
          </p:cNvSpPr>
          <p:nvPr>
            <p:ph type="title"/>
          </p:nvPr>
        </p:nvSpPr>
        <p:spPr/>
        <p:txBody>
          <a:bodyPr/>
          <a:lstStyle/>
          <a:p>
            <a:r>
              <a:rPr lang="en-GB" b="1">
                <a:latin typeface="Baskerville Old Face" charset="0"/>
              </a:rPr>
              <a:t>Key Findings -  Visual Audits</a:t>
            </a:r>
          </a:p>
        </p:txBody>
      </p:sp>
      <p:sp>
        <p:nvSpPr>
          <p:cNvPr id="646147" name="Rectangle 3075"/>
          <p:cNvSpPr>
            <a:spLocks noGrp="1" noChangeArrowheads="1"/>
          </p:cNvSpPr>
          <p:nvPr>
            <p:ph type="body" idx="1"/>
          </p:nvPr>
        </p:nvSpPr>
        <p:spPr>
          <a:xfrm>
            <a:off x="457200" y="1981200"/>
            <a:ext cx="8229600" cy="3598863"/>
          </a:xfrm>
        </p:spPr>
        <p:txBody>
          <a:bodyPr/>
          <a:lstStyle/>
          <a:p>
            <a:r>
              <a:rPr lang="en-GB">
                <a:latin typeface="Baskerville Old Face" charset="0"/>
              </a:rPr>
              <a:t>Visual audit measured 28 factors – graffiti, litter, lighting etc.</a:t>
            </a:r>
          </a:p>
          <a:p>
            <a:r>
              <a:rPr lang="en-GB">
                <a:latin typeface="Baskerville Old Face" charset="0"/>
              </a:rPr>
              <a:t>Zero being positive and five negative.</a:t>
            </a:r>
          </a:p>
          <a:p>
            <a:r>
              <a:rPr lang="en-GB">
                <a:latin typeface="Baskerville Old Face" charset="0"/>
              </a:rPr>
              <a:t>Maximum score - 28 x 5 = 2240, minimum score = 0.</a:t>
            </a:r>
          </a:p>
        </p:txBody>
      </p:sp>
      <p:graphicFrame>
        <p:nvGraphicFramePr>
          <p:cNvPr id="646212" name="Object 3140"/>
          <p:cNvGraphicFramePr>
            <a:graphicFrameLocks noChangeAspect="1"/>
          </p:cNvGraphicFramePr>
          <p:nvPr/>
        </p:nvGraphicFramePr>
        <p:xfrm>
          <a:off x="838200" y="3276600"/>
          <a:ext cx="6096000" cy="3357563"/>
        </p:xfrm>
        <a:graphic>
          <a:graphicData uri="http://schemas.openxmlformats.org/presentationml/2006/ole">
            <mc:AlternateContent xmlns:mc="http://schemas.openxmlformats.org/markup-compatibility/2006">
              <mc:Choice xmlns:v="urn:schemas-microsoft-com:vml" Requires="v">
                <p:oleObj spid="_x0000_s646213" name="Chart" r:id="rId3" imgW="11795760" imgH="7086600" progId="Excel.Chart.8">
                  <p:embed/>
                </p:oleObj>
              </mc:Choice>
              <mc:Fallback>
                <p:oleObj name="Chart" r:id="rId3" imgW="11795760" imgH="7086600" progId="Excel.Chart.8">
                  <p:embed/>
                  <p:pic>
                    <p:nvPicPr>
                      <p:cNvPr id="0" name="Object 3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60960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7170" name="Rectangle 2050"/>
          <p:cNvSpPr>
            <a:spLocks noGrp="1" noChangeArrowheads="1"/>
          </p:cNvSpPr>
          <p:nvPr>
            <p:ph type="title"/>
          </p:nvPr>
        </p:nvSpPr>
        <p:spPr/>
        <p:txBody>
          <a:bodyPr/>
          <a:lstStyle/>
          <a:p>
            <a:r>
              <a:rPr lang="en-GB" b="1">
                <a:latin typeface="Baskerville Old Face" charset="0"/>
              </a:rPr>
              <a:t>Key Findings -  Visual Audits</a:t>
            </a:r>
          </a:p>
        </p:txBody>
      </p:sp>
      <p:sp>
        <p:nvSpPr>
          <p:cNvPr id="647171" name="Rectangle 2051"/>
          <p:cNvSpPr>
            <a:spLocks noGrp="1" noChangeArrowheads="1"/>
          </p:cNvSpPr>
          <p:nvPr>
            <p:ph type="body" idx="1"/>
          </p:nvPr>
        </p:nvSpPr>
        <p:spPr>
          <a:xfrm>
            <a:off x="457200" y="1981200"/>
            <a:ext cx="8229600" cy="3598863"/>
          </a:xfrm>
        </p:spPr>
        <p:txBody>
          <a:bodyPr/>
          <a:lstStyle/>
          <a:p>
            <a:r>
              <a:rPr lang="en-GB">
                <a:latin typeface="Baskerville Old Face" charset="0"/>
              </a:rPr>
              <a:t>Of 16 matched pairs:</a:t>
            </a:r>
          </a:p>
          <a:p>
            <a:pPr lvl="1"/>
            <a:r>
              <a:rPr lang="en-GB">
                <a:latin typeface="Baskerville Old Face" charset="0"/>
              </a:rPr>
              <a:t>3 showed SBD to score higher (negative).</a:t>
            </a:r>
          </a:p>
          <a:p>
            <a:pPr lvl="1"/>
            <a:r>
              <a:rPr lang="en-GB">
                <a:latin typeface="Baskerville Old Face" charset="0"/>
              </a:rPr>
              <a:t>1 showed SBD and non-SBD to score the same.</a:t>
            </a:r>
          </a:p>
          <a:p>
            <a:pPr lvl="1"/>
            <a:r>
              <a:rPr lang="en-GB">
                <a:latin typeface="Baskerville Old Face" charset="0"/>
              </a:rPr>
              <a:t>12 showed SBD to score lower (positive).</a:t>
            </a:r>
          </a:p>
          <a:p>
            <a:pPr lvl="1"/>
            <a:endParaRPr lang="en-GB">
              <a:latin typeface="Baskerville Old Face" charset="0"/>
            </a:endParaRPr>
          </a:p>
          <a:p>
            <a:pPr lvl="1"/>
            <a:r>
              <a:rPr lang="en-GB">
                <a:latin typeface="Baskerville Old Face" charset="0"/>
              </a:rPr>
              <a:t>Of the 32 developments, the best five (lowest score) were all SBD.</a:t>
            </a:r>
          </a:p>
          <a:p>
            <a:pPr lvl="1"/>
            <a:r>
              <a:rPr lang="en-GB">
                <a:latin typeface="Baskerville Old Face" charset="0"/>
              </a:rPr>
              <a:t>Of the 32 developments, the worst five (highest score) contained 4 non-SBD and 1 SBD.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Effect transition="in" filter="wipe(left)">
                                      <p:cBhvr>
                                        <p:cTn id="7" dur="500"/>
                                        <p:tgtEl>
                                          <p:spTgt spid="6471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7171">
                                            <p:txEl>
                                              <p:pRg st="1" end="1"/>
                                            </p:txEl>
                                          </p:spTgt>
                                        </p:tgtEl>
                                        <p:attrNameLst>
                                          <p:attrName>style.visibility</p:attrName>
                                        </p:attrNameLst>
                                      </p:cBhvr>
                                      <p:to>
                                        <p:strVal val="visible"/>
                                      </p:to>
                                    </p:set>
                                    <p:animEffect transition="in" filter="wipe(left)">
                                      <p:cBhvr>
                                        <p:cTn id="10" dur="500"/>
                                        <p:tgtEl>
                                          <p:spTgt spid="64717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47171">
                                            <p:txEl>
                                              <p:pRg st="2" end="2"/>
                                            </p:txEl>
                                          </p:spTgt>
                                        </p:tgtEl>
                                        <p:attrNameLst>
                                          <p:attrName>style.visibility</p:attrName>
                                        </p:attrNameLst>
                                      </p:cBhvr>
                                      <p:to>
                                        <p:strVal val="visible"/>
                                      </p:to>
                                    </p:set>
                                    <p:animEffect transition="in" filter="wipe(left)">
                                      <p:cBhvr>
                                        <p:cTn id="13" dur="500"/>
                                        <p:tgtEl>
                                          <p:spTgt spid="64717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47171">
                                            <p:txEl>
                                              <p:pRg st="3" end="3"/>
                                            </p:txEl>
                                          </p:spTgt>
                                        </p:tgtEl>
                                        <p:attrNameLst>
                                          <p:attrName>style.visibility</p:attrName>
                                        </p:attrNameLst>
                                      </p:cBhvr>
                                      <p:to>
                                        <p:strVal val="visible"/>
                                      </p:to>
                                    </p:set>
                                    <p:animEffect transition="in" filter="wipe(left)">
                                      <p:cBhvr>
                                        <p:cTn id="16" dur="500"/>
                                        <p:tgtEl>
                                          <p:spTgt spid="64717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47171">
                                            <p:txEl>
                                              <p:pRg st="5" end="5"/>
                                            </p:txEl>
                                          </p:spTgt>
                                        </p:tgtEl>
                                        <p:attrNameLst>
                                          <p:attrName>style.visibility</p:attrName>
                                        </p:attrNameLst>
                                      </p:cBhvr>
                                      <p:to>
                                        <p:strVal val="visible"/>
                                      </p:to>
                                    </p:set>
                                    <p:animEffect transition="in" filter="wipe(left)">
                                      <p:cBhvr>
                                        <p:cTn id="19" dur="500"/>
                                        <p:tgtEl>
                                          <p:spTgt spid="647171">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47171">
                                            <p:txEl>
                                              <p:pRg st="6" end="6"/>
                                            </p:txEl>
                                          </p:spTgt>
                                        </p:tgtEl>
                                        <p:attrNameLst>
                                          <p:attrName>style.visibility</p:attrName>
                                        </p:attrNameLst>
                                      </p:cBhvr>
                                      <p:to>
                                        <p:strVal val="visible"/>
                                      </p:to>
                                    </p:set>
                                    <p:animEffect transition="in" filter="wipe(left)">
                                      <p:cBhvr>
                                        <p:cTn id="22" dur="500"/>
                                        <p:tgtEl>
                                          <p:spTgt spid="64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9"/>
          <p:cNvSpPr>
            <a:spLocks noGrp="1" noChangeArrowheads="1"/>
          </p:cNvSpPr>
          <p:nvPr>
            <p:ph type="title"/>
          </p:nvPr>
        </p:nvSpPr>
        <p:spPr/>
        <p:txBody>
          <a:bodyPr/>
          <a:lstStyle/>
          <a:p>
            <a:pPr eaLnBrk="1" hangingPunct="1"/>
            <a:r>
              <a:rPr lang="en-GB" sz="4000" b="1">
                <a:latin typeface="Baskerville Old Face" charset="0"/>
              </a:rPr>
              <a:t>Firstly, where is West Yorkshire?</a:t>
            </a:r>
            <a:r>
              <a:rPr lang="en-GB" b="1">
                <a:solidFill>
                  <a:schemeClr val="tx1"/>
                </a:solidFill>
                <a:latin typeface="Baskerville Old Face" charset="0"/>
              </a:rPr>
              <a:t> </a:t>
            </a:r>
          </a:p>
        </p:txBody>
      </p:sp>
      <p:pic>
        <p:nvPicPr>
          <p:cNvPr id="503813" name="Picture 1029" descr="lastofthesummerw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44577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503821" name="Picture 1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533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03822" name="Picture 1038" descr="Emmerd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57600"/>
            <a:ext cx="302895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503823" name="Picture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954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4098"/>
          <p:cNvSpPr>
            <a:spLocks noGrp="1" noChangeArrowheads="1"/>
          </p:cNvSpPr>
          <p:nvPr>
            <p:ph type="title"/>
          </p:nvPr>
        </p:nvSpPr>
        <p:spPr/>
        <p:txBody>
          <a:bodyPr/>
          <a:lstStyle/>
          <a:p>
            <a:r>
              <a:rPr lang="en-GB" b="1">
                <a:latin typeface="Baskerville Old Face" charset="0"/>
              </a:rPr>
              <a:t>Conclusions</a:t>
            </a:r>
          </a:p>
        </p:txBody>
      </p:sp>
      <p:sp>
        <p:nvSpPr>
          <p:cNvPr id="649219" name="Rectangle 4099"/>
          <p:cNvSpPr>
            <a:spLocks noGrp="1" noChangeArrowheads="1"/>
          </p:cNvSpPr>
          <p:nvPr>
            <p:ph type="body" idx="1"/>
          </p:nvPr>
        </p:nvSpPr>
        <p:spPr>
          <a:xfrm>
            <a:off x="457200" y="1981200"/>
            <a:ext cx="8229600" cy="3598863"/>
          </a:xfrm>
        </p:spPr>
        <p:txBody>
          <a:bodyPr/>
          <a:lstStyle/>
          <a:p>
            <a:pPr algn="just"/>
            <a:r>
              <a:rPr lang="en-GB" sz="2000">
                <a:latin typeface="Baskerville Old Face" charset="0"/>
              </a:rPr>
              <a:t>Variety of methods and datasets to establish:</a:t>
            </a:r>
          </a:p>
          <a:p>
            <a:pPr lvl="1" algn="just"/>
            <a:r>
              <a:rPr lang="en-GB" sz="1800">
                <a:latin typeface="Baskerville Old Face" charset="0"/>
              </a:rPr>
              <a:t>Whether SBD properties experience less crime than non-SBD properties.</a:t>
            </a:r>
          </a:p>
          <a:p>
            <a:pPr lvl="1" algn="just"/>
            <a:endParaRPr lang="en-GB" sz="1800">
              <a:latin typeface="Baskerville Old Face" charset="0"/>
            </a:endParaRPr>
          </a:p>
          <a:p>
            <a:pPr lvl="1" algn="just"/>
            <a:r>
              <a:rPr lang="en-GB" sz="1800">
                <a:latin typeface="Baskerville Old Face" charset="0"/>
              </a:rPr>
              <a:t>Whether residents living in SBD properties have lower levels of fear of crime than non-SBD counterparts.</a:t>
            </a:r>
          </a:p>
          <a:p>
            <a:pPr lvl="1" algn="just"/>
            <a:endParaRPr lang="en-GB" sz="1800">
              <a:latin typeface="Baskerville Old Face" charset="0"/>
            </a:endParaRPr>
          </a:p>
          <a:p>
            <a:pPr lvl="1" algn="just"/>
            <a:r>
              <a:rPr lang="en-GB" sz="1800">
                <a:latin typeface="Baskerville Old Face" charset="0"/>
              </a:rPr>
              <a:t>Whether SBD developments show less visual signs of disorder than non-SBD developments.</a:t>
            </a:r>
          </a:p>
          <a:p>
            <a:pPr lvl="1" algn="just"/>
            <a:endParaRPr lang="en-GB" sz="1800">
              <a:latin typeface="Baskerville Old Face" charset="0"/>
            </a:endParaRPr>
          </a:p>
          <a:p>
            <a:pPr lvl="1" algn="just"/>
            <a:r>
              <a:rPr lang="en-GB" sz="1800">
                <a:latin typeface="Baskerville Old Face" charset="0"/>
              </a:rPr>
              <a:t>Whether SBD has maintained its effectiveness as a crime reduction measure.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9219">
                                            <p:txEl>
                                              <p:pRg st="0" end="0"/>
                                            </p:txEl>
                                          </p:spTgt>
                                        </p:tgtEl>
                                        <p:attrNameLst>
                                          <p:attrName>style.visibility</p:attrName>
                                        </p:attrNameLst>
                                      </p:cBhvr>
                                      <p:to>
                                        <p:strVal val="visible"/>
                                      </p:to>
                                    </p:set>
                                    <p:animEffect transition="in" filter="wipe(left)">
                                      <p:cBhvr>
                                        <p:cTn id="7" dur="500"/>
                                        <p:tgtEl>
                                          <p:spTgt spid="6492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9219">
                                            <p:txEl>
                                              <p:pRg st="1" end="1"/>
                                            </p:txEl>
                                          </p:spTgt>
                                        </p:tgtEl>
                                        <p:attrNameLst>
                                          <p:attrName>style.visibility</p:attrName>
                                        </p:attrNameLst>
                                      </p:cBhvr>
                                      <p:to>
                                        <p:strVal val="visible"/>
                                      </p:to>
                                    </p:set>
                                    <p:animEffect transition="in" filter="wipe(left)">
                                      <p:cBhvr>
                                        <p:cTn id="10" dur="500"/>
                                        <p:tgtEl>
                                          <p:spTgt spid="6492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49219">
                                            <p:txEl>
                                              <p:pRg st="3" end="3"/>
                                            </p:txEl>
                                          </p:spTgt>
                                        </p:tgtEl>
                                        <p:attrNameLst>
                                          <p:attrName>style.visibility</p:attrName>
                                        </p:attrNameLst>
                                      </p:cBhvr>
                                      <p:to>
                                        <p:strVal val="visible"/>
                                      </p:to>
                                    </p:set>
                                    <p:animEffect transition="in" filter="wipe(left)">
                                      <p:cBhvr>
                                        <p:cTn id="13" dur="500"/>
                                        <p:tgtEl>
                                          <p:spTgt spid="649219">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49219">
                                            <p:txEl>
                                              <p:pRg st="5" end="5"/>
                                            </p:txEl>
                                          </p:spTgt>
                                        </p:tgtEl>
                                        <p:attrNameLst>
                                          <p:attrName>style.visibility</p:attrName>
                                        </p:attrNameLst>
                                      </p:cBhvr>
                                      <p:to>
                                        <p:strVal val="visible"/>
                                      </p:to>
                                    </p:set>
                                    <p:animEffect transition="in" filter="wipe(left)">
                                      <p:cBhvr>
                                        <p:cTn id="16" dur="500"/>
                                        <p:tgtEl>
                                          <p:spTgt spid="649219">
                                            <p:txEl>
                                              <p:pRg st="5" end="5"/>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49219">
                                            <p:txEl>
                                              <p:pRg st="7" end="7"/>
                                            </p:txEl>
                                          </p:spTgt>
                                        </p:tgtEl>
                                        <p:attrNameLst>
                                          <p:attrName>style.visibility</p:attrName>
                                        </p:attrNameLst>
                                      </p:cBhvr>
                                      <p:to>
                                        <p:strVal val="visible"/>
                                      </p:to>
                                    </p:set>
                                    <p:animEffect transition="in" filter="wipe(left)">
                                      <p:cBhvr>
                                        <p:cTn id="19" dur="500"/>
                                        <p:tgtEl>
                                          <p:spTgt spid="64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1266" name="Rectangle 3074"/>
          <p:cNvSpPr>
            <a:spLocks noGrp="1" noChangeArrowheads="1"/>
          </p:cNvSpPr>
          <p:nvPr>
            <p:ph type="title"/>
          </p:nvPr>
        </p:nvSpPr>
        <p:spPr/>
        <p:txBody>
          <a:bodyPr/>
          <a:lstStyle/>
          <a:p>
            <a:r>
              <a:rPr lang="en-GB" b="1">
                <a:latin typeface="Baskerville Old Face" charset="0"/>
              </a:rPr>
              <a:t>Conclusions</a:t>
            </a:r>
          </a:p>
        </p:txBody>
      </p:sp>
      <p:sp>
        <p:nvSpPr>
          <p:cNvPr id="651267" name="Rectangle 3075"/>
          <p:cNvSpPr>
            <a:spLocks noGrp="1" noChangeArrowheads="1"/>
          </p:cNvSpPr>
          <p:nvPr>
            <p:ph type="body" idx="1"/>
          </p:nvPr>
        </p:nvSpPr>
        <p:spPr>
          <a:xfrm>
            <a:off x="457200" y="1828800"/>
            <a:ext cx="8229600" cy="3598863"/>
          </a:xfrm>
        </p:spPr>
        <p:txBody>
          <a:bodyPr/>
          <a:lstStyle/>
          <a:p>
            <a:pPr algn="just">
              <a:lnSpc>
                <a:spcPct val="90000"/>
              </a:lnSpc>
            </a:pPr>
            <a:r>
              <a:rPr lang="en-GB" sz="2000">
                <a:latin typeface="Baskerville Old Face" charset="0"/>
              </a:rPr>
              <a:t>SBD versus </a:t>
            </a:r>
            <a:r>
              <a:rPr lang="ja-JP" altLang="en-GB" sz="2000">
                <a:latin typeface="Baskerville Old Face" charset="0"/>
              </a:rPr>
              <a:t>‘</a:t>
            </a:r>
            <a:r>
              <a:rPr lang="en-GB" sz="2000">
                <a:latin typeface="Baskerville Old Face" charset="0"/>
              </a:rPr>
              <a:t>West Yorkshire</a:t>
            </a:r>
            <a:r>
              <a:rPr lang="ja-JP" altLang="en-GB" sz="2000">
                <a:latin typeface="Baskerville Old Face" charset="0"/>
              </a:rPr>
              <a:t>’</a:t>
            </a:r>
            <a:endParaRPr lang="en-GB" sz="2000">
              <a:latin typeface="Baskerville Old Face" charset="0"/>
            </a:endParaRPr>
          </a:p>
          <a:p>
            <a:pPr lvl="1" algn="just">
              <a:lnSpc>
                <a:spcPct val="90000"/>
              </a:lnSpc>
            </a:pPr>
            <a:r>
              <a:rPr lang="en-GB" sz="1800">
                <a:latin typeface="Baskerville Old Face" charset="0"/>
              </a:rPr>
              <a:t>Burglary rates are lower within the SBD sample (5.8 per 1000 households as  compared to 22.7).  </a:t>
            </a:r>
          </a:p>
          <a:p>
            <a:pPr lvl="1" algn="just">
              <a:lnSpc>
                <a:spcPct val="90000"/>
              </a:lnSpc>
            </a:pPr>
            <a:r>
              <a:rPr lang="en-GB" sz="1800">
                <a:latin typeface="Baskerville Old Face" charset="0"/>
              </a:rPr>
              <a:t>All crime categories lower in SBD sample</a:t>
            </a:r>
          </a:p>
          <a:p>
            <a:pPr algn="just">
              <a:lnSpc>
                <a:spcPct val="90000"/>
              </a:lnSpc>
            </a:pPr>
            <a:endParaRPr lang="en-GB" sz="2000">
              <a:latin typeface="Baskerville Old Face" charset="0"/>
            </a:endParaRPr>
          </a:p>
          <a:p>
            <a:pPr algn="just">
              <a:lnSpc>
                <a:spcPct val="90000"/>
              </a:lnSpc>
            </a:pPr>
            <a:r>
              <a:rPr lang="en-GB" sz="2000">
                <a:latin typeface="Baskerville Old Face" charset="0"/>
              </a:rPr>
              <a:t>SBD versus non-SBD </a:t>
            </a:r>
            <a:r>
              <a:rPr lang="ja-JP" altLang="en-GB" sz="2000">
                <a:latin typeface="Baskerville Old Face" charset="0"/>
              </a:rPr>
              <a:t>‘</a:t>
            </a:r>
            <a:r>
              <a:rPr lang="en-GB" sz="2000">
                <a:latin typeface="Baskerville Old Face" charset="0"/>
              </a:rPr>
              <a:t>Same Street</a:t>
            </a:r>
            <a:r>
              <a:rPr lang="ja-JP" altLang="en-GB" sz="2000">
                <a:latin typeface="Baskerville Old Face" charset="0"/>
              </a:rPr>
              <a:t>’</a:t>
            </a:r>
            <a:endParaRPr lang="en-GB" sz="2000">
              <a:latin typeface="Baskerville Old Face" charset="0"/>
            </a:endParaRPr>
          </a:p>
          <a:p>
            <a:pPr lvl="1" algn="just">
              <a:lnSpc>
                <a:spcPct val="90000"/>
              </a:lnSpc>
            </a:pPr>
            <a:r>
              <a:rPr lang="en-GB" sz="1800">
                <a:latin typeface="Baskerville Old Face" charset="0"/>
              </a:rPr>
              <a:t>Burglary rates are lower within the SBD sample (0 burglaries per 1000 households as compared to 14.1). </a:t>
            </a:r>
          </a:p>
          <a:p>
            <a:pPr lvl="1" algn="just">
              <a:lnSpc>
                <a:spcPct val="90000"/>
              </a:lnSpc>
            </a:pPr>
            <a:r>
              <a:rPr lang="en-GB" sz="1800">
                <a:latin typeface="Baskerville Old Face" charset="0"/>
              </a:rPr>
              <a:t>All crime categories (with exception of criminal damage) lower in SBD sample. </a:t>
            </a:r>
          </a:p>
          <a:p>
            <a:pPr algn="just">
              <a:lnSpc>
                <a:spcPct val="90000"/>
              </a:lnSpc>
            </a:pPr>
            <a:endParaRPr lang="en-GB" sz="2000">
              <a:latin typeface="Baskerville Old Face" charset="0"/>
            </a:endParaRPr>
          </a:p>
          <a:p>
            <a:pPr algn="just">
              <a:lnSpc>
                <a:spcPct val="90000"/>
              </a:lnSpc>
            </a:pPr>
            <a:r>
              <a:rPr lang="en-GB" sz="2000">
                <a:latin typeface="Baskerville Old Face" charset="0"/>
              </a:rPr>
              <a:t>SBD versus non-SBD </a:t>
            </a:r>
            <a:r>
              <a:rPr lang="ja-JP" altLang="en-GB" sz="2000">
                <a:latin typeface="Baskerville Old Face" charset="0"/>
              </a:rPr>
              <a:t>‘</a:t>
            </a:r>
            <a:r>
              <a:rPr lang="en-GB" sz="2000">
                <a:latin typeface="Baskerville Old Face" charset="0"/>
              </a:rPr>
              <a:t>Matched Pairs</a:t>
            </a:r>
            <a:r>
              <a:rPr lang="ja-JP" altLang="en-GB" sz="2000">
                <a:latin typeface="Baskerville Old Face" charset="0"/>
              </a:rPr>
              <a:t>’</a:t>
            </a:r>
            <a:endParaRPr lang="en-GB" sz="2000">
              <a:latin typeface="Baskerville Old Face" charset="0"/>
            </a:endParaRPr>
          </a:p>
          <a:p>
            <a:pPr lvl="1" algn="just">
              <a:lnSpc>
                <a:spcPct val="90000"/>
              </a:lnSpc>
            </a:pPr>
            <a:r>
              <a:rPr lang="en-GB" sz="1800">
                <a:latin typeface="Baskerville Old Face" charset="0"/>
              </a:rPr>
              <a:t>Burglary rates are lower within the SBD sample  (5.9 burglaries per 1000 households as compared to 7.9). </a:t>
            </a:r>
          </a:p>
          <a:p>
            <a:pPr lvl="1" algn="just">
              <a:lnSpc>
                <a:spcPct val="90000"/>
              </a:lnSpc>
            </a:pPr>
            <a:r>
              <a:rPr lang="en-GB" sz="1800">
                <a:latin typeface="Baskerville Old Face" charset="0"/>
              </a:rPr>
              <a:t>Assault, vehicle crime and burglary other higher in SBD sample. </a:t>
            </a:r>
          </a:p>
          <a:p>
            <a:pPr lvl="1" algn="just">
              <a:lnSpc>
                <a:spcPct val="90000"/>
              </a:lnSpc>
            </a:pPr>
            <a:endParaRPr lang="en-GB" sz="18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1267">
                                            <p:txEl>
                                              <p:pRg st="0" end="0"/>
                                            </p:txEl>
                                          </p:spTgt>
                                        </p:tgtEl>
                                        <p:attrNameLst>
                                          <p:attrName>style.visibility</p:attrName>
                                        </p:attrNameLst>
                                      </p:cBhvr>
                                      <p:to>
                                        <p:strVal val="visible"/>
                                      </p:to>
                                    </p:set>
                                    <p:animEffect transition="in" filter="wipe(left)">
                                      <p:cBhvr>
                                        <p:cTn id="7" dur="500"/>
                                        <p:tgtEl>
                                          <p:spTgt spid="65126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1267">
                                            <p:txEl>
                                              <p:pRg st="1" end="1"/>
                                            </p:txEl>
                                          </p:spTgt>
                                        </p:tgtEl>
                                        <p:attrNameLst>
                                          <p:attrName>style.visibility</p:attrName>
                                        </p:attrNameLst>
                                      </p:cBhvr>
                                      <p:to>
                                        <p:strVal val="visible"/>
                                      </p:to>
                                    </p:set>
                                    <p:animEffect transition="in" filter="wipe(left)">
                                      <p:cBhvr>
                                        <p:cTn id="10" dur="500"/>
                                        <p:tgtEl>
                                          <p:spTgt spid="65126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1267">
                                            <p:txEl>
                                              <p:pRg st="2" end="2"/>
                                            </p:txEl>
                                          </p:spTgt>
                                        </p:tgtEl>
                                        <p:attrNameLst>
                                          <p:attrName>style.visibility</p:attrName>
                                        </p:attrNameLst>
                                      </p:cBhvr>
                                      <p:to>
                                        <p:strVal val="visible"/>
                                      </p:to>
                                    </p:set>
                                    <p:animEffect transition="in" filter="wipe(left)">
                                      <p:cBhvr>
                                        <p:cTn id="13" dur="500"/>
                                        <p:tgtEl>
                                          <p:spTgt spid="65126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1267">
                                            <p:txEl>
                                              <p:pRg st="4" end="4"/>
                                            </p:txEl>
                                          </p:spTgt>
                                        </p:tgtEl>
                                        <p:attrNameLst>
                                          <p:attrName>style.visibility</p:attrName>
                                        </p:attrNameLst>
                                      </p:cBhvr>
                                      <p:to>
                                        <p:strVal val="visible"/>
                                      </p:to>
                                    </p:set>
                                    <p:animEffect transition="in" filter="wipe(left)">
                                      <p:cBhvr>
                                        <p:cTn id="18" dur="500"/>
                                        <p:tgtEl>
                                          <p:spTgt spid="651267">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51267">
                                            <p:txEl>
                                              <p:pRg st="5" end="5"/>
                                            </p:txEl>
                                          </p:spTgt>
                                        </p:tgtEl>
                                        <p:attrNameLst>
                                          <p:attrName>style.visibility</p:attrName>
                                        </p:attrNameLst>
                                      </p:cBhvr>
                                      <p:to>
                                        <p:strVal val="visible"/>
                                      </p:to>
                                    </p:set>
                                    <p:animEffect transition="in" filter="wipe(left)">
                                      <p:cBhvr>
                                        <p:cTn id="21" dur="500"/>
                                        <p:tgtEl>
                                          <p:spTgt spid="651267">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51267">
                                            <p:txEl>
                                              <p:pRg st="6" end="6"/>
                                            </p:txEl>
                                          </p:spTgt>
                                        </p:tgtEl>
                                        <p:attrNameLst>
                                          <p:attrName>style.visibility</p:attrName>
                                        </p:attrNameLst>
                                      </p:cBhvr>
                                      <p:to>
                                        <p:strVal val="visible"/>
                                      </p:to>
                                    </p:set>
                                    <p:animEffect transition="in" filter="wipe(left)">
                                      <p:cBhvr>
                                        <p:cTn id="24" dur="500"/>
                                        <p:tgtEl>
                                          <p:spTgt spid="651267">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1267">
                                            <p:txEl>
                                              <p:pRg st="8" end="8"/>
                                            </p:txEl>
                                          </p:spTgt>
                                        </p:tgtEl>
                                        <p:attrNameLst>
                                          <p:attrName>style.visibility</p:attrName>
                                        </p:attrNameLst>
                                      </p:cBhvr>
                                      <p:to>
                                        <p:strVal val="visible"/>
                                      </p:to>
                                    </p:set>
                                    <p:animEffect transition="in" filter="wipe(left)">
                                      <p:cBhvr>
                                        <p:cTn id="29" dur="500"/>
                                        <p:tgtEl>
                                          <p:spTgt spid="651267">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51267">
                                            <p:txEl>
                                              <p:pRg st="9" end="9"/>
                                            </p:txEl>
                                          </p:spTgt>
                                        </p:tgtEl>
                                        <p:attrNameLst>
                                          <p:attrName>style.visibility</p:attrName>
                                        </p:attrNameLst>
                                      </p:cBhvr>
                                      <p:to>
                                        <p:strVal val="visible"/>
                                      </p:to>
                                    </p:set>
                                    <p:animEffect transition="in" filter="wipe(left)">
                                      <p:cBhvr>
                                        <p:cTn id="32" dur="500"/>
                                        <p:tgtEl>
                                          <p:spTgt spid="651267">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51267">
                                            <p:txEl>
                                              <p:pRg st="10" end="10"/>
                                            </p:txEl>
                                          </p:spTgt>
                                        </p:tgtEl>
                                        <p:attrNameLst>
                                          <p:attrName>style.visibility</p:attrName>
                                        </p:attrNameLst>
                                      </p:cBhvr>
                                      <p:to>
                                        <p:strVal val="visible"/>
                                      </p:to>
                                    </p:set>
                                    <p:animEffect transition="in" filter="wipe(left)">
                                      <p:cBhvr>
                                        <p:cTn id="35" dur="500"/>
                                        <p:tgtEl>
                                          <p:spTgt spid="65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050"/>
          <p:cNvSpPr>
            <a:spLocks noGrp="1" noChangeArrowheads="1"/>
          </p:cNvSpPr>
          <p:nvPr>
            <p:ph type="title"/>
          </p:nvPr>
        </p:nvSpPr>
        <p:spPr/>
        <p:txBody>
          <a:bodyPr/>
          <a:lstStyle/>
          <a:p>
            <a:r>
              <a:rPr lang="en-GB" b="1">
                <a:latin typeface="Baskerville Old Face" charset="0"/>
              </a:rPr>
              <a:t>Conclusions</a:t>
            </a:r>
          </a:p>
        </p:txBody>
      </p:sp>
      <p:sp>
        <p:nvSpPr>
          <p:cNvPr id="652291" name="Rectangle 2051"/>
          <p:cNvSpPr>
            <a:spLocks noGrp="1" noChangeArrowheads="1"/>
          </p:cNvSpPr>
          <p:nvPr>
            <p:ph type="body" idx="1"/>
          </p:nvPr>
        </p:nvSpPr>
        <p:spPr>
          <a:xfrm>
            <a:off x="457200" y="1828800"/>
            <a:ext cx="8229600" cy="3598863"/>
          </a:xfrm>
        </p:spPr>
        <p:txBody>
          <a:bodyPr/>
          <a:lstStyle/>
          <a:p>
            <a:pPr algn="just">
              <a:lnSpc>
                <a:spcPct val="90000"/>
              </a:lnSpc>
            </a:pPr>
            <a:r>
              <a:rPr lang="en-GB" sz="2000">
                <a:latin typeface="Baskerville Old Face" charset="0"/>
              </a:rPr>
              <a:t>1999 versus 2009</a:t>
            </a:r>
          </a:p>
          <a:p>
            <a:pPr lvl="1" algn="just">
              <a:lnSpc>
                <a:spcPct val="90000"/>
              </a:lnSpc>
            </a:pPr>
            <a:r>
              <a:rPr lang="en-GB" sz="1800">
                <a:latin typeface="Baskerville Old Face" charset="0"/>
              </a:rPr>
              <a:t>For both matched pairs SBD was performing either the same or better than non-SBD in both time periods of 1999/2000 and 2007/08</a:t>
            </a:r>
          </a:p>
          <a:p>
            <a:pPr lvl="1" algn="just">
              <a:lnSpc>
                <a:spcPct val="90000"/>
              </a:lnSpc>
            </a:pPr>
            <a:r>
              <a:rPr lang="en-GB" sz="1800">
                <a:latin typeface="Baskerville Old Face" charset="0"/>
              </a:rPr>
              <a:t>Pair one sustained crime reduction, non-SBD saw crime increase; pair two – SBD saw crime increase at a greater rate than non-SBD</a:t>
            </a:r>
          </a:p>
          <a:p>
            <a:pPr>
              <a:lnSpc>
                <a:spcPct val="90000"/>
              </a:lnSpc>
            </a:pPr>
            <a:endParaRPr lang="en-GB" sz="1800">
              <a:latin typeface="Baskerville Old Face" charset="0"/>
            </a:endParaRPr>
          </a:p>
          <a:p>
            <a:pPr>
              <a:lnSpc>
                <a:spcPct val="90000"/>
              </a:lnSpc>
            </a:pPr>
            <a:r>
              <a:rPr lang="en-GB" sz="1800">
                <a:latin typeface="Baskerville Old Face" charset="0"/>
              </a:rPr>
              <a:t>Self-Reported Crime</a:t>
            </a:r>
          </a:p>
          <a:p>
            <a:pPr lvl="1">
              <a:lnSpc>
                <a:spcPct val="90000"/>
              </a:lnSpc>
            </a:pPr>
            <a:r>
              <a:rPr lang="en-GB" sz="1600">
                <a:latin typeface="Baskerville Old Face" charset="0"/>
              </a:rPr>
              <a:t>Twice as many non-SBD residents had experienced a crime within the previous year.</a:t>
            </a:r>
          </a:p>
          <a:p>
            <a:pPr lvl="1">
              <a:lnSpc>
                <a:spcPct val="90000"/>
              </a:lnSpc>
            </a:pPr>
            <a:r>
              <a:rPr lang="en-GB" sz="1600">
                <a:latin typeface="Baskerville Old Face" charset="0"/>
              </a:rPr>
              <a:t>For all crime categories, the proportion of SBD respondents experiencing the crime was lower in the SBD sample.</a:t>
            </a:r>
          </a:p>
          <a:p>
            <a:pPr>
              <a:lnSpc>
                <a:spcPct val="90000"/>
              </a:lnSpc>
            </a:pPr>
            <a:endParaRPr lang="en-GB" sz="1800">
              <a:latin typeface="Baskerville Old Face" charset="0"/>
            </a:endParaRPr>
          </a:p>
          <a:p>
            <a:pPr>
              <a:lnSpc>
                <a:spcPct val="90000"/>
              </a:lnSpc>
            </a:pPr>
            <a:r>
              <a:rPr lang="en-GB" sz="1800">
                <a:latin typeface="Baskerville Old Face" charset="0"/>
              </a:rPr>
              <a:t>Visual Audits</a:t>
            </a:r>
          </a:p>
          <a:p>
            <a:pPr lvl="1">
              <a:lnSpc>
                <a:spcPct val="90000"/>
              </a:lnSpc>
            </a:pPr>
            <a:r>
              <a:rPr lang="en-GB" sz="1600">
                <a:latin typeface="Baskerville Old Face" charset="0"/>
              </a:rPr>
              <a:t>SBD sample scored lower than non-SBD sample (317 against 388).</a:t>
            </a:r>
          </a:p>
          <a:p>
            <a:pPr lvl="1">
              <a:lnSpc>
                <a:spcPct val="90000"/>
              </a:lnSpc>
            </a:pPr>
            <a:r>
              <a:rPr lang="en-GB" sz="1600">
                <a:latin typeface="Baskerville Old Face" charset="0"/>
              </a:rPr>
              <a:t>Of the 16 matched pairs, 3 revealed SBD to perform worse than non-SBD, 1 showed the same score and 12 showed SBD to perform better.</a:t>
            </a:r>
          </a:p>
          <a:p>
            <a:pPr>
              <a:lnSpc>
                <a:spcPct val="90000"/>
              </a:lnSpc>
            </a:pPr>
            <a:endParaRPr lang="en-GB" sz="1800">
              <a:latin typeface="Baskerville Old Face" charset="0"/>
            </a:endParaRPr>
          </a:p>
          <a:p>
            <a:pPr lvl="1">
              <a:lnSpc>
                <a:spcPct val="90000"/>
              </a:lnSpc>
            </a:pPr>
            <a:endParaRPr lang="en-GB" sz="1600">
              <a:latin typeface="Baskerville Old Face" charset="0"/>
            </a:endParaRPr>
          </a:p>
          <a:p>
            <a:pPr lvl="1">
              <a:lnSpc>
                <a:spcPct val="90000"/>
              </a:lnSpc>
            </a:pPr>
            <a:endParaRPr lang="en-GB" sz="1600">
              <a:latin typeface="Baskerville Old Face" charset="0"/>
            </a:endParaRPr>
          </a:p>
          <a:p>
            <a:pPr lvl="1" algn="just">
              <a:lnSpc>
                <a:spcPct val="90000"/>
              </a:lnSpc>
              <a:buFontTx/>
              <a:buNone/>
            </a:pPr>
            <a:endParaRPr lang="en-GB" sz="1800">
              <a:latin typeface="Baskerville Old Face" charset="0"/>
            </a:endParaRPr>
          </a:p>
          <a:p>
            <a:pPr lvl="1" algn="just">
              <a:lnSpc>
                <a:spcPct val="90000"/>
              </a:lnSpc>
            </a:pPr>
            <a:endParaRPr lang="en-GB" sz="18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animEffect transition="in" filter="wipe(left)">
                                      <p:cBhvr>
                                        <p:cTn id="7" dur="500"/>
                                        <p:tgtEl>
                                          <p:spTgt spid="6522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2291">
                                            <p:txEl>
                                              <p:pRg st="1" end="1"/>
                                            </p:txEl>
                                          </p:spTgt>
                                        </p:tgtEl>
                                        <p:attrNameLst>
                                          <p:attrName>style.visibility</p:attrName>
                                        </p:attrNameLst>
                                      </p:cBhvr>
                                      <p:to>
                                        <p:strVal val="visible"/>
                                      </p:to>
                                    </p:set>
                                    <p:animEffect transition="in" filter="wipe(left)">
                                      <p:cBhvr>
                                        <p:cTn id="10" dur="500"/>
                                        <p:tgtEl>
                                          <p:spTgt spid="65229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2291">
                                            <p:txEl>
                                              <p:pRg st="2" end="2"/>
                                            </p:txEl>
                                          </p:spTgt>
                                        </p:tgtEl>
                                        <p:attrNameLst>
                                          <p:attrName>style.visibility</p:attrName>
                                        </p:attrNameLst>
                                      </p:cBhvr>
                                      <p:to>
                                        <p:strVal val="visible"/>
                                      </p:to>
                                    </p:set>
                                    <p:animEffect transition="in" filter="wipe(left)">
                                      <p:cBhvr>
                                        <p:cTn id="13" dur="500"/>
                                        <p:tgtEl>
                                          <p:spTgt spid="65229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2291">
                                            <p:txEl>
                                              <p:pRg st="4" end="4"/>
                                            </p:txEl>
                                          </p:spTgt>
                                        </p:tgtEl>
                                        <p:attrNameLst>
                                          <p:attrName>style.visibility</p:attrName>
                                        </p:attrNameLst>
                                      </p:cBhvr>
                                      <p:to>
                                        <p:strVal val="visible"/>
                                      </p:to>
                                    </p:set>
                                    <p:animEffect transition="in" filter="wipe(left)">
                                      <p:cBhvr>
                                        <p:cTn id="18" dur="500"/>
                                        <p:tgtEl>
                                          <p:spTgt spid="652291">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52291">
                                            <p:txEl>
                                              <p:pRg st="5" end="5"/>
                                            </p:txEl>
                                          </p:spTgt>
                                        </p:tgtEl>
                                        <p:attrNameLst>
                                          <p:attrName>style.visibility</p:attrName>
                                        </p:attrNameLst>
                                      </p:cBhvr>
                                      <p:to>
                                        <p:strVal val="visible"/>
                                      </p:to>
                                    </p:set>
                                    <p:animEffect transition="in" filter="wipe(left)">
                                      <p:cBhvr>
                                        <p:cTn id="21" dur="500"/>
                                        <p:tgtEl>
                                          <p:spTgt spid="652291">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52291">
                                            <p:txEl>
                                              <p:pRg st="6" end="6"/>
                                            </p:txEl>
                                          </p:spTgt>
                                        </p:tgtEl>
                                        <p:attrNameLst>
                                          <p:attrName>style.visibility</p:attrName>
                                        </p:attrNameLst>
                                      </p:cBhvr>
                                      <p:to>
                                        <p:strVal val="visible"/>
                                      </p:to>
                                    </p:set>
                                    <p:animEffect transition="in" filter="wipe(left)">
                                      <p:cBhvr>
                                        <p:cTn id="24" dur="500"/>
                                        <p:tgtEl>
                                          <p:spTgt spid="652291">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2291">
                                            <p:txEl>
                                              <p:pRg st="8" end="8"/>
                                            </p:txEl>
                                          </p:spTgt>
                                        </p:tgtEl>
                                        <p:attrNameLst>
                                          <p:attrName>style.visibility</p:attrName>
                                        </p:attrNameLst>
                                      </p:cBhvr>
                                      <p:to>
                                        <p:strVal val="visible"/>
                                      </p:to>
                                    </p:set>
                                    <p:animEffect transition="in" filter="wipe(left)">
                                      <p:cBhvr>
                                        <p:cTn id="29" dur="500"/>
                                        <p:tgtEl>
                                          <p:spTgt spid="652291">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52291">
                                            <p:txEl>
                                              <p:pRg st="9" end="9"/>
                                            </p:txEl>
                                          </p:spTgt>
                                        </p:tgtEl>
                                        <p:attrNameLst>
                                          <p:attrName>style.visibility</p:attrName>
                                        </p:attrNameLst>
                                      </p:cBhvr>
                                      <p:to>
                                        <p:strVal val="visible"/>
                                      </p:to>
                                    </p:set>
                                    <p:animEffect transition="in" filter="wipe(left)">
                                      <p:cBhvr>
                                        <p:cTn id="32" dur="500"/>
                                        <p:tgtEl>
                                          <p:spTgt spid="652291">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52291">
                                            <p:txEl>
                                              <p:pRg st="10" end="10"/>
                                            </p:txEl>
                                          </p:spTgt>
                                        </p:tgtEl>
                                        <p:attrNameLst>
                                          <p:attrName>style.visibility</p:attrName>
                                        </p:attrNameLst>
                                      </p:cBhvr>
                                      <p:to>
                                        <p:strVal val="visible"/>
                                      </p:to>
                                    </p:set>
                                    <p:animEffect transition="in" filter="wipe(left)">
                                      <p:cBhvr>
                                        <p:cTn id="35" dur="500"/>
                                        <p:tgtEl>
                                          <p:spTgt spid="65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GB" b="1">
                <a:latin typeface="Baskerville Old Face" charset="0"/>
              </a:rPr>
              <a:t>Conclusions</a:t>
            </a:r>
          </a:p>
        </p:txBody>
      </p:sp>
      <p:sp>
        <p:nvSpPr>
          <p:cNvPr id="653315" name="Rectangle 3"/>
          <p:cNvSpPr>
            <a:spLocks noGrp="1" noChangeArrowheads="1"/>
          </p:cNvSpPr>
          <p:nvPr>
            <p:ph type="body" idx="1"/>
          </p:nvPr>
        </p:nvSpPr>
        <p:spPr>
          <a:xfrm>
            <a:off x="457200" y="1828800"/>
            <a:ext cx="8229600" cy="3598863"/>
          </a:xfrm>
        </p:spPr>
        <p:txBody>
          <a:bodyPr/>
          <a:lstStyle/>
          <a:p>
            <a:pPr>
              <a:lnSpc>
                <a:spcPct val="90000"/>
              </a:lnSpc>
            </a:pPr>
            <a:r>
              <a:rPr lang="en-GB" sz="2000">
                <a:latin typeface="Baskerville Old Face" charset="0"/>
              </a:rPr>
              <a:t>Original evaluation positive so why re-assess?</a:t>
            </a:r>
          </a:p>
          <a:p>
            <a:pPr algn="just">
              <a:lnSpc>
                <a:spcPct val="90000"/>
              </a:lnSpc>
            </a:pPr>
            <a:r>
              <a:rPr lang="en-GB" sz="2000">
                <a:latin typeface="Baskerville Old Face" charset="0"/>
              </a:rPr>
              <a:t>To be complacent about the merits of any crime prevention measure is to ignore the evolving nature of crime. </a:t>
            </a:r>
          </a:p>
          <a:p>
            <a:pPr algn="just">
              <a:lnSpc>
                <a:spcPct val="90000"/>
              </a:lnSpc>
            </a:pPr>
            <a:endParaRPr lang="en-GB" sz="2000">
              <a:latin typeface="Baskerville Old Face" charset="0"/>
            </a:endParaRPr>
          </a:p>
          <a:p>
            <a:pPr algn="just">
              <a:lnSpc>
                <a:spcPct val="90000"/>
              </a:lnSpc>
            </a:pPr>
            <a:r>
              <a:rPr lang="ja-JP" altLang="en-GB" sz="2000" i="1">
                <a:latin typeface="Baskerville Old Face" charset="0"/>
              </a:rPr>
              <a:t>“</a:t>
            </a:r>
            <a:r>
              <a:rPr lang="en-GB" sz="2000" i="1">
                <a:latin typeface="Baskerville Old Face" charset="0"/>
              </a:rPr>
              <a:t>Knowledge of what works becomes a wasting asset that needs constant replenishment</a:t>
            </a:r>
            <a:r>
              <a:rPr lang="ja-JP" altLang="en-GB" sz="2000" i="1">
                <a:latin typeface="Baskerville Old Face" charset="0"/>
              </a:rPr>
              <a:t>”</a:t>
            </a:r>
            <a:r>
              <a:rPr lang="en-GB" sz="2000">
                <a:latin typeface="Baskerville Old Face" charset="0"/>
              </a:rPr>
              <a:t> (Ekblom, 2002, p. 38).</a:t>
            </a:r>
          </a:p>
          <a:p>
            <a:pPr algn="just">
              <a:lnSpc>
                <a:spcPct val="90000"/>
              </a:lnSpc>
            </a:pPr>
            <a:endParaRPr lang="en-GB" sz="2000">
              <a:latin typeface="Baskerville Old Face" charset="0"/>
            </a:endParaRPr>
          </a:p>
          <a:p>
            <a:pPr>
              <a:lnSpc>
                <a:spcPct val="90000"/>
              </a:lnSpc>
            </a:pPr>
            <a:r>
              <a:rPr lang="en-GB" sz="2000">
                <a:latin typeface="Baskerville Old Face" charset="0"/>
              </a:rPr>
              <a:t>SBD has continued to reduce crime and the fear of crime and SBD estates show less signs of visual disorder. </a:t>
            </a:r>
          </a:p>
          <a:p>
            <a:pPr>
              <a:lnSpc>
                <a:spcPct val="90000"/>
              </a:lnSpc>
            </a:pPr>
            <a:r>
              <a:rPr lang="en-GB" sz="2000">
                <a:latin typeface="Baskerville Old Face" charset="0"/>
              </a:rPr>
              <a:t>The effectiveness of SBD developments built more recently has exceeded that shown in the original evaluation. </a:t>
            </a:r>
          </a:p>
          <a:p>
            <a:pPr>
              <a:lnSpc>
                <a:spcPct val="90000"/>
              </a:lnSpc>
            </a:pPr>
            <a:r>
              <a:rPr lang="en-GB" sz="2000">
                <a:latin typeface="Baskerville Old Face" charset="0"/>
              </a:rPr>
              <a:t>However, the re-evaluation has identified particular SBD schemes which are not performing well - allowing interventions to halt any further decline. </a:t>
            </a:r>
          </a:p>
          <a:p>
            <a:pPr lvl="1">
              <a:lnSpc>
                <a:spcPct val="90000"/>
              </a:lnSpc>
            </a:pPr>
            <a:endParaRPr lang="en-GB">
              <a:latin typeface="Baskerville Old Face" charset="0"/>
            </a:endParaRPr>
          </a:p>
          <a:p>
            <a:pPr lvl="1">
              <a:lnSpc>
                <a:spcPct val="90000"/>
              </a:lnSpc>
            </a:pPr>
            <a:endParaRPr lang="en-GB" sz="1600">
              <a:latin typeface="Baskerville Old Face" charset="0"/>
            </a:endParaRPr>
          </a:p>
          <a:p>
            <a:pPr lvl="1" algn="just">
              <a:lnSpc>
                <a:spcPct val="90000"/>
              </a:lnSpc>
              <a:buFontTx/>
              <a:buNone/>
            </a:pPr>
            <a:endParaRPr lang="en-GB" sz="1800">
              <a:latin typeface="Baskerville Old Face" charset="0"/>
            </a:endParaRPr>
          </a:p>
          <a:p>
            <a:pPr lvl="1" algn="just">
              <a:lnSpc>
                <a:spcPct val="90000"/>
              </a:lnSpc>
            </a:pPr>
            <a:endParaRPr lang="en-GB" sz="18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animEffect transition="in" filter="wipe(left)">
                                      <p:cBhvr>
                                        <p:cTn id="7" dur="500"/>
                                        <p:tgtEl>
                                          <p:spTgt spid="65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3315">
                                            <p:txEl>
                                              <p:pRg st="1" end="1"/>
                                            </p:txEl>
                                          </p:spTgt>
                                        </p:tgtEl>
                                        <p:attrNameLst>
                                          <p:attrName>style.visibility</p:attrName>
                                        </p:attrNameLst>
                                      </p:cBhvr>
                                      <p:to>
                                        <p:strVal val="visible"/>
                                      </p:to>
                                    </p:set>
                                    <p:animEffect transition="in" filter="wipe(left)">
                                      <p:cBhvr>
                                        <p:cTn id="12" dur="500"/>
                                        <p:tgtEl>
                                          <p:spTgt spid="65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3315">
                                            <p:txEl>
                                              <p:pRg st="3" end="3"/>
                                            </p:txEl>
                                          </p:spTgt>
                                        </p:tgtEl>
                                        <p:attrNameLst>
                                          <p:attrName>style.visibility</p:attrName>
                                        </p:attrNameLst>
                                      </p:cBhvr>
                                      <p:to>
                                        <p:strVal val="visible"/>
                                      </p:to>
                                    </p:set>
                                    <p:animEffect transition="in" filter="wipe(left)">
                                      <p:cBhvr>
                                        <p:cTn id="17" dur="500"/>
                                        <p:tgtEl>
                                          <p:spTgt spid="65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3315">
                                            <p:txEl>
                                              <p:pRg st="5" end="5"/>
                                            </p:txEl>
                                          </p:spTgt>
                                        </p:tgtEl>
                                        <p:attrNameLst>
                                          <p:attrName>style.visibility</p:attrName>
                                        </p:attrNameLst>
                                      </p:cBhvr>
                                      <p:to>
                                        <p:strVal val="visible"/>
                                      </p:to>
                                    </p:set>
                                    <p:animEffect transition="in" filter="wipe(left)">
                                      <p:cBhvr>
                                        <p:cTn id="22" dur="500"/>
                                        <p:tgtEl>
                                          <p:spTgt spid="65331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3315">
                                            <p:txEl>
                                              <p:pRg st="6" end="6"/>
                                            </p:txEl>
                                          </p:spTgt>
                                        </p:tgtEl>
                                        <p:attrNameLst>
                                          <p:attrName>style.visibility</p:attrName>
                                        </p:attrNameLst>
                                      </p:cBhvr>
                                      <p:to>
                                        <p:strVal val="visible"/>
                                      </p:to>
                                    </p:set>
                                    <p:animEffect transition="in" filter="wipe(left)">
                                      <p:cBhvr>
                                        <p:cTn id="27" dur="500"/>
                                        <p:tgtEl>
                                          <p:spTgt spid="65331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3315">
                                            <p:txEl>
                                              <p:pRg st="7" end="7"/>
                                            </p:txEl>
                                          </p:spTgt>
                                        </p:tgtEl>
                                        <p:attrNameLst>
                                          <p:attrName>style.visibility</p:attrName>
                                        </p:attrNameLst>
                                      </p:cBhvr>
                                      <p:to>
                                        <p:strVal val="visible"/>
                                      </p:to>
                                    </p:set>
                                    <p:animEffect transition="in" filter="wipe(left)">
                                      <p:cBhvr>
                                        <p:cTn id="32" dur="500"/>
                                        <p:tgtEl>
                                          <p:spTgt spid="65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ctrTitle"/>
          </p:nvPr>
        </p:nvSpPr>
        <p:spPr>
          <a:xfrm>
            <a:off x="685800" y="2286000"/>
            <a:ext cx="7772400" cy="1143000"/>
          </a:xfrm>
        </p:spPr>
        <p:txBody>
          <a:bodyPr/>
          <a:lstStyle/>
          <a:p>
            <a:endParaRPr lang="en-US">
              <a:latin typeface="Arial" charset="0"/>
            </a:endParaRPr>
          </a:p>
        </p:txBody>
      </p:sp>
      <p:sp>
        <p:nvSpPr>
          <p:cNvPr id="676867" name="Rectangle 3"/>
          <p:cNvSpPr>
            <a:spLocks noGrp="1" noChangeArrowheads="1"/>
          </p:cNvSpPr>
          <p:nvPr>
            <p:ph type="subTitle" idx="1"/>
          </p:nvPr>
        </p:nvSpPr>
        <p:spPr>
          <a:xfrm>
            <a:off x="1371600" y="3352800"/>
            <a:ext cx="6400800" cy="1752600"/>
          </a:xfrm>
        </p:spPr>
        <p:txBody>
          <a:bodyPr/>
          <a:lstStyle/>
          <a:p>
            <a:r>
              <a:rPr lang="en-GB" sz="3600">
                <a:latin typeface="Baskerville Old Face" charset="0"/>
              </a:rPr>
              <a:t>Thank-you for listening</a:t>
            </a:r>
          </a:p>
          <a:p>
            <a:r>
              <a:rPr lang="en-GB" sz="3600">
                <a:latin typeface="Baskerville Old Face" charset="0"/>
                <a:hlinkClick r:id=""/>
              </a:rPr>
              <a:t>r.a.armitage@hud.ac.uk</a:t>
            </a:r>
            <a:endParaRPr lang="en-GB" sz="3600">
              <a:latin typeface="Baskerville Old Face" charset="0"/>
            </a:endParaRPr>
          </a:p>
          <a:p>
            <a:r>
              <a:rPr lang="en-GB" sz="3600">
                <a:latin typeface="Baskerville Old Face" charset="0"/>
              </a:rPr>
              <a:t>+44 1484 473854</a:t>
            </a:r>
          </a:p>
          <a:p>
            <a:endParaRPr lang="en-GB" sz="3600">
              <a:latin typeface="Baskerville Old Face"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9"/>
          <p:cNvSpPr>
            <a:spLocks noGrp="1" noChangeArrowheads="1"/>
          </p:cNvSpPr>
          <p:nvPr>
            <p:ph type="title"/>
          </p:nvPr>
        </p:nvSpPr>
        <p:spPr>
          <a:xfrm>
            <a:off x="533400" y="228600"/>
            <a:ext cx="8229600" cy="900113"/>
          </a:xfrm>
        </p:spPr>
        <p:txBody>
          <a:bodyPr/>
          <a:lstStyle/>
          <a:p>
            <a:pPr eaLnBrk="1" hangingPunct="1"/>
            <a:r>
              <a:rPr lang="en-GB" sz="4000" b="1">
                <a:latin typeface="Baskerville Old Face" charset="0"/>
              </a:rPr>
              <a:t>Firstly, where is West Yorkshire?</a:t>
            </a:r>
            <a:r>
              <a:rPr lang="en-GB" b="1">
                <a:solidFill>
                  <a:schemeClr val="tx1"/>
                </a:solidFill>
                <a:latin typeface="Baskerville Old Face" charset="0"/>
              </a:rPr>
              <a:t> </a:t>
            </a:r>
          </a:p>
        </p:txBody>
      </p:sp>
      <p:sp>
        <p:nvSpPr>
          <p:cNvPr id="578567" name="Rectangle 1031"/>
          <p:cNvSpPr>
            <a:spLocks noChangeArrowheads="1"/>
          </p:cNvSpPr>
          <p:nvPr/>
        </p:nvSpPr>
        <p:spPr bwMode="auto">
          <a:xfrm>
            <a:off x="4479925" y="3160713"/>
            <a:ext cx="1284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578581" name="Picture 1045" descr="Picture 018[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62426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78582" name="Picture 1046" descr="Picture 0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8229600"/>
            <a:ext cx="4121150" cy="3090862"/>
          </a:xfrm>
          <a:prstGeom prst="rect">
            <a:avLst/>
          </a:prstGeom>
          <a:noFill/>
          <a:extLst>
            <a:ext uri="{909E8E84-426E-40dd-AFC4-6F175D3DCCD1}">
              <a14:hiddenFill xmlns:a14="http://schemas.microsoft.com/office/drawing/2010/main">
                <a:solidFill>
                  <a:srgbClr val="FFFFFF"/>
                </a:solidFill>
              </a14:hiddenFill>
            </a:ext>
          </a:extLst>
        </p:spPr>
      </p:pic>
      <p:pic>
        <p:nvPicPr>
          <p:cNvPr id="578583" name="Picture 1047" descr="Picture 0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78584" name="Picture 1048" descr="SBD WYP Fieldwork 06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733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78585" name="Picture 1049" descr="Picture 03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43400"/>
            <a:ext cx="3733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78586" name="Picture 1050" descr="SBD WYP Fieldwork 06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048000"/>
            <a:ext cx="32766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8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85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85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785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78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GB" b="1">
                <a:latin typeface="Baskerville Old Face" charset="0"/>
              </a:rPr>
              <a:t>Secondly, what is Secured by Design (SBD)?</a:t>
            </a:r>
          </a:p>
        </p:txBody>
      </p:sp>
      <p:pic>
        <p:nvPicPr>
          <p:cNvPr id="509957" name="Picture 5" descr="SbD_[Master]_4C_Logo_H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133600"/>
            <a:ext cx="24479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959" name="Picture 7" descr="Secured_by_Design_star_-_sma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292600"/>
            <a:ext cx="3879850" cy="169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446088" y="476250"/>
            <a:ext cx="8229600" cy="900113"/>
          </a:xfrm>
        </p:spPr>
        <p:txBody>
          <a:bodyPr/>
          <a:lstStyle/>
          <a:p>
            <a:r>
              <a:rPr lang="en-GB" b="1">
                <a:latin typeface="Cambria" charset="0"/>
              </a:rPr>
              <a:t>Secondly, what is </a:t>
            </a:r>
            <a:r>
              <a:rPr lang="en-GB" b="1">
                <a:latin typeface="Baskerville Old Face" charset="0"/>
              </a:rPr>
              <a:t>Secured</a:t>
            </a:r>
            <a:r>
              <a:rPr lang="en-GB" b="1">
                <a:latin typeface="Cambria" charset="0"/>
              </a:rPr>
              <a:t> by </a:t>
            </a:r>
            <a:r>
              <a:rPr lang="en-GB" b="1">
                <a:latin typeface="Baskerville Old Face" charset="0"/>
              </a:rPr>
              <a:t>Design</a:t>
            </a:r>
            <a:r>
              <a:rPr lang="en-GB" b="1">
                <a:latin typeface="Cambria" charset="0"/>
              </a:rPr>
              <a:t> (SBD)?</a:t>
            </a:r>
          </a:p>
        </p:txBody>
      </p:sp>
      <p:sp>
        <p:nvSpPr>
          <p:cNvPr id="537603" name="Rectangle 3"/>
          <p:cNvSpPr>
            <a:spLocks noGrp="1" noChangeArrowheads="1"/>
          </p:cNvSpPr>
          <p:nvPr>
            <p:ph type="body" sz="half" idx="2"/>
          </p:nvPr>
        </p:nvSpPr>
        <p:spPr>
          <a:xfrm>
            <a:off x="395288" y="1905000"/>
            <a:ext cx="8569325" cy="3971925"/>
          </a:xfrm>
        </p:spPr>
        <p:txBody>
          <a:bodyPr/>
          <a:lstStyle/>
          <a:p>
            <a:pPr algn="just">
              <a:lnSpc>
                <a:spcPct val="90000"/>
              </a:lnSpc>
            </a:pPr>
            <a:r>
              <a:rPr lang="en-GB" sz="2000">
                <a:latin typeface="Baskerville Old Face" charset="0"/>
              </a:rPr>
              <a:t>UK based initiative, managed by Association of Chief Police Officers Crime Prevention Initiatives Ltd.</a:t>
            </a:r>
          </a:p>
          <a:p>
            <a:pPr algn="just">
              <a:lnSpc>
                <a:spcPct val="90000"/>
              </a:lnSpc>
            </a:pPr>
            <a:endParaRPr lang="en-GB" sz="2000">
              <a:latin typeface="Baskerville Old Face" charset="0"/>
            </a:endParaRPr>
          </a:p>
          <a:p>
            <a:pPr algn="just">
              <a:lnSpc>
                <a:spcPct val="90000"/>
              </a:lnSpc>
            </a:pPr>
            <a:r>
              <a:rPr lang="en-GB" sz="2000">
                <a:latin typeface="Baskerville Old Face" charset="0"/>
              </a:rPr>
              <a:t>Devised in 1989 by police forces based in South of England – aim of countering rise in household burglary.</a:t>
            </a:r>
          </a:p>
          <a:p>
            <a:pPr algn="just">
              <a:lnSpc>
                <a:spcPct val="90000"/>
              </a:lnSpc>
            </a:pPr>
            <a:endParaRPr lang="en-GB" sz="2000">
              <a:latin typeface="Baskerville Old Face" charset="0"/>
            </a:endParaRPr>
          </a:p>
          <a:p>
            <a:pPr algn="just">
              <a:lnSpc>
                <a:spcPct val="90000"/>
              </a:lnSpc>
            </a:pPr>
            <a:r>
              <a:rPr lang="en-GB" sz="2000">
                <a:latin typeface="Baskerville Old Face" charset="0"/>
              </a:rPr>
              <a:t>Aims to encourage developers, planners, architects to </a:t>
            </a:r>
            <a:r>
              <a:rPr lang="en-GB" sz="2000" i="1" u="sng">
                <a:latin typeface="Baskerville Old Face" charset="0"/>
              </a:rPr>
              <a:t>design out </a:t>
            </a:r>
            <a:r>
              <a:rPr lang="en-GB" sz="2000">
                <a:latin typeface="Baskerville Old Face" charset="0"/>
              </a:rPr>
              <a:t>crime at the planning stage.</a:t>
            </a:r>
          </a:p>
          <a:p>
            <a:pPr algn="just">
              <a:lnSpc>
                <a:spcPct val="90000"/>
              </a:lnSpc>
            </a:pPr>
            <a:endParaRPr lang="en-GB" sz="2000">
              <a:latin typeface="Baskerville Old Face" charset="0"/>
            </a:endParaRPr>
          </a:p>
          <a:p>
            <a:pPr algn="just">
              <a:lnSpc>
                <a:spcPct val="90000"/>
              </a:lnSpc>
            </a:pPr>
            <a:r>
              <a:rPr lang="en-GB" sz="2000">
                <a:latin typeface="Baskerville Old Face" charset="0"/>
              </a:rPr>
              <a:t>Day-to-day delivery by local police Architectural Liaison Officers/Crime Prevention Design Advisors  (approx 320 across UK).</a:t>
            </a:r>
          </a:p>
          <a:p>
            <a:pPr algn="just">
              <a:lnSpc>
                <a:spcPct val="90000"/>
              </a:lnSpc>
            </a:pPr>
            <a:endParaRPr lang="en-GB" sz="2000">
              <a:latin typeface="Baskerville Old Face" charset="0"/>
            </a:endParaRPr>
          </a:p>
          <a:p>
            <a:pPr algn="just">
              <a:lnSpc>
                <a:spcPct val="90000"/>
              </a:lnSpc>
            </a:pPr>
            <a:r>
              <a:rPr lang="en-GB" sz="2000">
                <a:latin typeface="Baskerville Old Face" charset="0"/>
              </a:rPr>
              <a:t>Sets standards of compliance based upon….</a:t>
            </a:r>
          </a:p>
          <a:p>
            <a:pPr algn="just">
              <a:lnSpc>
                <a:spcPct val="90000"/>
              </a:lnSpc>
            </a:pPr>
            <a:endParaRPr lang="en-GB" sz="2000">
              <a:latin typeface="Baskerville Old Face"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Effect transition="in" filter="wipe(left)">
                                      <p:cBhvr>
                                        <p:cTn id="7" dur="500"/>
                                        <p:tgtEl>
                                          <p:spTgt spid="537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7603">
                                            <p:txEl>
                                              <p:pRg st="2" end="2"/>
                                            </p:txEl>
                                          </p:spTgt>
                                        </p:tgtEl>
                                        <p:attrNameLst>
                                          <p:attrName>style.visibility</p:attrName>
                                        </p:attrNameLst>
                                      </p:cBhvr>
                                      <p:to>
                                        <p:strVal val="visible"/>
                                      </p:to>
                                    </p:set>
                                    <p:animEffect transition="in" filter="wipe(left)">
                                      <p:cBhvr>
                                        <p:cTn id="12" dur="500"/>
                                        <p:tgtEl>
                                          <p:spTgt spid="537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7603">
                                            <p:txEl>
                                              <p:pRg st="4" end="4"/>
                                            </p:txEl>
                                          </p:spTgt>
                                        </p:tgtEl>
                                        <p:attrNameLst>
                                          <p:attrName>style.visibility</p:attrName>
                                        </p:attrNameLst>
                                      </p:cBhvr>
                                      <p:to>
                                        <p:strVal val="visible"/>
                                      </p:to>
                                    </p:set>
                                    <p:animEffect transition="in" filter="wipe(left)">
                                      <p:cBhvr>
                                        <p:cTn id="17" dur="500"/>
                                        <p:tgtEl>
                                          <p:spTgt spid="5376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7603">
                                            <p:txEl>
                                              <p:pRg st="6" end="6"/>
                                            </p:txEl>
                                          </p:spTgt>
                                        </p:tgtEl>
                                        <p:attrNameLst>
                                          <p:attrName>style.visibility</p:attrName>
                                        </p:attrNameLst>
                                      </p:cBhvr>
                                      <p:to>
                                        <p:strVal val="visible"/>
                                      </p:to>
                                    </p:set>
                                    <p:animEffect transition="in" filter="wipe(left)">
                                      <p:cBhvr>
                                        <p:cTn id="22" dur="500"/>
                                        <p:tgtEl>
                                          <p:spTgt spid="53760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7603">
                                            <p:txEl>
                                              <p:pRg st="8" end="8"/>
                                            </p:txEl>
                                          </p:spTgt>
                                        </p:tgtEl>
                                        <p:attrNameLst>
                                          <p:attrName>style.visibility</p:attrName>
                                        </p:attrNameLst>
                                      </p:cBhvr>
                                      <p:to>
                                        <p:strVal val="visible"/>
                                      </p:to>
                                    </p:set>
                                    <p:animEffect transition="in" filter="wipe(left)">
                                      <p:cBhvr>
                                        <p:cTn id="27" dur="500"/>
                                        <p:tgtEl>
                                          <p:spTgt spid="537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0722" name="Rectangle 1026"/>
          <p:cNvSpPr>
            <a:spLocks noGrp="1" noChangeArrowheads="1"/>
          </p:cNvSpPr>
          <p:nvPr>
            <p:ph type="title"/>
          </p:nvPr>
        </p:nvSpPr>
        <p:spPr>
          <a:xfrm>
            <a:off x="446088" y="476250"/>
            <a:ext cx="8229600" cy="900113"/>
          </a:xfrm>
        </p:spPr>
        <p:txBody>
          <a:bodyPr/>
          <a:lstStyle/>
          <a:p>
            <a:r>
              <a:rPr lang="en-GB" b="1">
                <a:latin typeface="Baskerville Old Face" charset="0"/>
              </a:rPr>
              <a:t>Physical Security</a:t>
            </a:r>
          </a:p>
        </p:txBody>
      </p:sp>
      <p:sp>
        <p:nvSpPr>
          <p:cNvPr id="670723" name="Rectangle 1027"/>
          <p:cNvSpPr>
            <a:spLocks noGrp="1" noChangeArrowheads="1"/>
          </p:cNvSpPr>
          <p:nvPr>
            <p:ph type="body" idx="1"/>
          </p:nvPr>
        </p:nvSpPr>
        <p:spPr>
          <a:xfrm>
            <a:off x="395288" y="1989138"/>
            <a:ext cx="8229600" cy="3598862"/>
          </a:xfrm>
        </p:spPr>
        <p:txBody>
          <a:bodyPr/>
          <a:lstStyle/>
          <a:p>
            <a:pPr algn="just"/>
            <a:r>
              <a:rPr lang="en-GB">
                <a:latin typeface="Baskerville Old Face" charset="0"/>
              </a:rPr>
              <a:t>Sets standards of physical security for property and boundaries.</a:t>
            </a:r>
          </a:p>
          <a:p>
            <a:pPr lvl="1" algn="just"/>
            <a:r>
              <a:rPr lang="en-GB">
                <a:latin typeface="Baskerville Old Face" charset="0"/>
              </a:rPr>
              <a:t>Maximise security without creating a hostile environment.</a:t>
            </a:r>
          </a:p>
          <a:p>
            <a:pPr lvl="1" algn="just"/>
            <a:r>
              <a:rPr lang="en-GB">
                <a:latin typeface="Baskerville Old Face" charset="0"/>
              </a:rPr>
              <a:t>Doors BSI PAS 23-1(fit for purpose) BSI PAS 24-1 (attack test)</a:t>
            </a:r>
          </a:p>
          <a:p>
            <a:pPr lvl="1" algn="just"/>
            <a:r>
              <a:rPr lang="en-GB">
                <a:latin typeface="Baskerville Old Face" charset="0"/>
              </a:rPr>
              <a:t>Windows BS7950</a:t>
            </a:r>
          </a:p>
          <a:p>
            <a:pPr lvl="1" algn="just"/>
            <a:r>
              <a:rPr lang="en-GB">
                <a:latin typeface="Baskerville Old Face" charset="0"/>
              </a:rPr>
              <a:t>Fencing</a:t>
            </a:r>
          </a:p>
          <a:p>
            <a:pPr lvl="1" algn="just"/>
            <a:r>
              <a:rPr lang="en-GB">
                <a:latin typeface="Baskerville Old Face" charset="0"/>
              </a:rPr>
              <a:t>Lighting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animEffect transition="in" filter="wipe(left)">
                                      <p:cBhvr>
                                        <p:cTn id="7" dur="500"/>
                                        <p:tgtEl>
                                          <p:spTgt spid="6707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0723">
                                            <p:txEl>
                                              <p:pRg st="1" end="1"/>
                                            </p:txEl>
                                          </p:spTgt>
                                        </p:tgtEl>
                                        <p:attrNameLst>
                                          <p:attrName>style.visibility</p:attrName>
                                        </p:attrNameLst>
                                      </p:cBhvr>
                                      <p:to>
                                        <p:strVal val="visible"/>
                                      </p:to>
                                    </p:set>
                                    <p:animEffect transition="in" filter="wipe(left)">
                                      <p:cBhvr>
                                        <p:cTn id="10" dur="500"/>
                                        <p:tgtEl>
                                          <p:spTgt spid="6707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70723">
                                            <p:txEl>
                                              <p:pRg st="2" end="2"/>
                                            </p:txEl>
                                          </p:spTgt>
                                        </p:tgtEl>
                                        <p:attrNameLst>
                                          <p:attrName>style.visibility</p:attrName>
                                        </p:attrNameLst>
                                      </p:cBhvr>
                                      <p:to>
                                        <p:strVal val="visible"/>
                                      </p:to>
                                    </p:set>
                                    <p:animEffect transition="in" filter="wipe(left)">
                                      <p:cBhvr>
                                        <p:cTn id="13" dur="500"/>
                                        <p:tgtEl>
                                          <p:spTgt spid="67072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70723">
                                            <p:txEl>
                                              <p:pRg st="3" end="3"/>
                                            </p:txEl>
                                          </p:spTgt>
                                        </p:tgtEl>
                                        <p:attrNameLst>
                                          <p:attrName>style.visibility</p:attrName>
                                        </p:attrNameLst>
                                      </p:cBhvr>
                                      <p:to>
                                        <p:strVal val="visible"/>
                                      </p:to>
                                    </p:set>
                                    <p:animEffect transition="in" filter="wipe(left)">
                                      <p:cBhvr>
                                        <p:cTn id="16" dur="500"/>
                                        <p:tgtEl>
                                          <p:spTgt spid="67072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70723">
                                            <p:txEl>
                                              <p:pRg st="4" end="4"/>
                                            </p:txEl>
                                          </p:spTgt>
                                        </p:tgtEl>
                                        <p:attrNameLst>
                                          <p:attrName>style.visibility</p:attrName>
                                        </p:attrNameLst>
                                      </p:cBhvr>
                                      <p:to>
                                        <p:strVal val="visible"/>
                                      </p:to>
                                    </p:set>
                                    <p:animEffect transition="in" filter="wipe(left)">
                                      <p:cBhvr>
                                        <p:cTn id="19" dur="500"/>
                                        <p:tgtEl>
                                          <p:spTgt spid="67072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70723">
                                            <p:txEl>
                                              <p:pRg st="5" end="5"/>
                                            </p:txEl>
                                          </p:spTgt>
                                        </p:tgtEl>
                                        <p:attrNameLst>
                                          <p:attrName>style.visibility</p:attrName>
                                        </p:attrNameLst>
                                      </p:cBhvr>
                                      <p:to>
                                        <p:strVal val="visible"/>
                                      </p:to>
                                    </p:set>
                                    <p:animEffect transition="in" filter="wipe(left)">
                                      <p:cBhvr>
                                        <p:cTn id="22" dur="500"/>
                                        <p:tgtEl>
                                          <p:spTgt spid="67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519113" y="476250"/>
            <a:ext cx="8229600" cy="900113"/>
          </a:xfrm>
        </p:spPr>
        <p:txBody>
          <a:bodyPr/>
          <a:lstStyle/>
          <a:p>
            <a:r>
              <a:rPr lang="en-GB" b="1">
                <a:latin typeface="Baskerville Old Face" charset="0"/>
              </a:rPr>
              <a:t>Surveillance</a:t>
            </a:r>
          </a:p>
        </p:txBody>
      </p:sp>
      <p:sp>
        <p:nvSpPr>
          <p:cNvPr id="656387" name="Rectangle 3"/>
          <p:cNvSpPr>
            <a:spLocks noGrp="1" noChangeArrowheads="1"/>
          </p:cNvSpPr>
          <p:nvPr>
            <p:ph type="body" idx="1"/>
          </p:nvPr>
        </p:nvSpPr>
        <p:spPr/>
        <p:txBody>
          <a:bodyPr/>
          <a:lstStyle/>
          <a:p>
            <a:pPr algn="just"/>
            <a:r>
              <a:rPr lang="en-GB">
                <a:solidFill>
                  <a:srgbClr val="1F0268"/>
                </a:solidFill>
                <a:latin typeface="Baskerville Old Face" charset="0"/>
              </a:rPr>
              <a:t>Secured by Design maximises </a:t>
            </a:r>
            <a:r>
              <a:rPr lang="en-GB" u="sng">
                <a:solidFill>
                  <a:srgbClr val="1F0268"/>
                </a:solidFill>
                <a:latin typeface="Baskerville Old Face" charset="0"/>
              </a:rPr>
              <a:t>natural</a:t>
            </a:r>
            <a:r>
              <a:rPr lang="en-GB">
                <a:solidFill>
                  <a:srgbClr val="1F0268"/>
                </a:solidFill>
                <a:latin typeface="Baskerville Old Face" charset="0"/>
              </a:rPr>
              <a:t> surveillance through design and layout </a:t>
            </a:r>
            <a:r>
              <a:rPr lang="en-GB" u="sng">
                <a:solidFill>
                  <a:srgbClr val="1F0268"/>
                </a:solidFill>
                <a:latin typeface="Baskerville Old Face" charset="0"/>
              </a:rPr>
              <a:t>without compromising privacy.</a:t>
            </a:r>
          </a:p>
          <a:p>
            <a:pPr algn="just"/>
            <a:r>
              <a:rPr lang="en-GB">
                <a:solidFill>
                  <a:srgbClr val="1F0268"/>
                </a:solidFill>
                <a:latin typeface="Baskerville Old Face" charset="0"/>
              </a:rPr>
              <a:t>For example…</a:t>
            </a:r>
          </a:p>
          <a:p>
            <a:pPr lvl="1" algn="just"/>
            <a:r>
              <a:rPr lang="en-GB">
                <a:solidFill>
                  <a:srgbClr val="1F0268"/>
                </a:solidFill>
                <a:latin typeface="Baskerville Old Face" charset="0"/>
              </a:rPr>
              <a:t>Houses are positioned so that entrances face the street.</a:t>
            </a:r>
          </a:p>
          <a:p>
            <a:pPr lvl="1" algn="just"/>
            <a:r>
              <a:rPr lang="en-GB">
                <a:solidFill>
                  <a:srgbClr val="1F0268"/>
                </a:solidFill>
                <a:latin typeface="Baskerville Old Face" charset="0"/>
              </a:rPr>
              <a:t>Foliage, walls and fences must not obstruct sightlines.</a:t>
            </a:r>
          </a:p>
          <a:p>
            <a:pPr lvl="1" algn="just"/>
            <a:r>
              <a:rPr lang="en-GB">
                <a:solidFill>
                  <a:srgbClr val="1F0268"/>
                </a:solidFill>
                <a:latin typeface="Baskerville Old Face" charset="0"/>
              </a:rPr>
              <a:t>Estates also include a mix of dwellings designed for a variety of resident types (family, elderly, couples) to maximise round the clock surveillance.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animEffect transition="in" filter="wipe(left)">
                                      <p:cBhvr>
                                        <p:cTn id="7" dur="500"/>
                                        <p:tgtEl>
                                          <p:spTgt spid="65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6387">
                                            <p:txEl>
                                              <p:pRg st="1" end="1"/>
                                            </p:txEl>
                                          </p:spTgt>
                                        </p:tgtEl>
                                        <p:attrNameLst>
                                          <p:attrName>style.visibility</p:attrName>
                                        </p:attrNameLst>
                                      </p:cBhvr>
                                      <p:to>
                                        <p:strVal val="visible"/>
                                      </p:to>
                                    </p:set>
                                    <p:animEffect transition="in" filter="wipe(left)">
                                      <p:cBhvr>
                                        <p:cTn id="12" dur="500"/>
                                        <p:tgtEl>
                                          <p:spTgt spid="65638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56387">
                                            <p:txEl>
                                              <p:pRg st="2" end="2"/>
                                            </p:txEl>
                                          </p:spTgt>
                                        </p:tgtEl>
                                        <p:attrNameLst>
                                          <p:attrName>style.visibility</p:attrName>
                                        </p:attrNameLst>
                                      </p:cBhvr>
                                      <p:to>
                                        <p:strVal val="visible"/>
                                      </p:to>
                                    </p:set>
                                    <p:animEffect transition="in" filter="wipe(left)">
                                      <p:cBhvr>
                                        <p:cTn id="15" dur="500"/>
                                        <p:tgtEl>
                                          <p:spTgt spid="65638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56387">
                                            <p:txEl>
                                              <p:pRg st="3" end="3"/>
                                            </p:txEl>
                                          </p:spTgt>
                                        </p:tgtEl>
                                        <p:attrNameLst>
                                          <p:attrName>style.visibility</p:attrName>
                                        </p:attrNameLst>
                                      </p:cBhvr>
                                      <p:to>
                                        <p:strVal val="visible"/>
                                      </p:to>
                                    </p:set>
                                    <p:animEffect transition="in" filter="wipe(left)">
                                      <p:cBhvr>
                                        <p:cTn id="18" dur="500"/>
                                        <p:tgtEl>
                                          <p:spTgt spid="65638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56387">
                                            <p:txEl>
                                              <p:pRg st="4" end="4"/>
                                            </p:txEl>
                                          </p:spTgt>
                                        </p:tgtEl>
                                        <p:attrNameLst>
                                          <p:attrName>style.visibility</p:attrName>
                                        </p:attrNameLst>
                                      </p:cBhvr>
                                      <p:to>
                                        <p:strVal val="visible"/>
                                      </p:to>
                                    </p:set>
                                    <p:animEffect transition="in" filter="wipe(left)">
                                      <p:cBhvr>
                                        <p:cTn id="21" dur="500"/>
                                        <p:tgtEl>
                                          <p:spTgt spid="65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autoUpdateAnimBg="0"/>
    </p:bldLst>
  </p:timing>
</p:sld>
</file>

<file path=ppt/theme/theme1.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hud</Template>
  <TotalTime>3427</TotalTime>
  <Words>3048</Words>
  <Application>Microsoft Macintosh PowerPoint</Application>
  <PresentationFormat>On-screen Show (4:3)</PresentationFormat>
  <Paragraphs>582</Paragraphs>
  <Slides>44</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Baskerville Old Face</vt:lpstr>
      <vt:lpstr>Cambria</vt:lpstr>
      <vt:lpstr>Times New Roman</vt:lpstr>
      <vt:lpstr>Palatino Linotype</vt:lpstr>
      <vt:lpstr>Andalus</vt:lpstr>
      <vt:lpstr>10_White</vt:lpstr>
      <vt:lpstr>Microsoft Excel Chart</vt:lpstr>
      <vt:lpstr>1999 to 2009: Re-Evaluating Secured by Design (SBD) in West Yorkshire  </vt:lpstr>
      <vt:lpstr>First, where is West Yorkshire? </vt:lpstr>
      <vt:lpstr>First, where is West Yorkshire? </vt:lpstr>
      <vt:lpstr>Firstly, where is West Yorkshire? </vt:lpstr>
      <vt:lpstr>Firstly, where is West Yorkshire? </vt:lpstr>
      <vt:lpstr>Secondly, what is Secured by Design (SBD)?</vt:lpstr>
      <vt:lpstr>Secondly, what is Secured by Design (SBD)?</vt:lpstr>
      <vt:lpstr>Physical Security</vt:lpstr>
      <vt:lpstr>Surveillance</vt:lpstr>
      <vt:lpstr>PowerPoint Presentation</vt:lpstr>
      <vt:lpstr>Access/Egress</vt:lpstr>
      <vt:lpstr>PowerPoint Presentation</vt:lpstr>
      <vt:lpstr>PowerPoint Presentation</vt:lpstr>
      <vt:lpstr>Territoriality</vt:lpstr>
      <vt:lpstr>PowerPoint Presentation</vt:lpstr>
      <vt:lpstr>Management and Maintenance</vt:lpstr>
      <vt:lpstr>This paper</vt:lpstr>
      <vt:lpstr>Rationale</vt:lpstr>
      <vt:lpstr>Updating the Sample</vt:lpstr>
      <vt:lpstr>SBD as an evolving standard</vt:lpstr>
      <vt:lpstr>PowerPoint Presentation</vt:lpstr>
      <vt:lpstr>PowerPoint Presentation</vt:lpstr>
      <vt:lpstr>Methodology – Police Recorded Crime Data  </vt:lpstr>
      <vt:lpstr>Methodology – Self-Reported Crime Data</vt:lpstr>
      <vt:lpstr>Methodology – Visual Audits </vt:lpstr>
      <vt:lpstr>Key Findings – SBD against West Yorkshire</vt:lpstr>
      <vt:lpstr>Key Findings – SBD against Same Street</vt:lpstr>
      <vt:lpstr>Crime Categories recorded within the ‘Same Street’  sample (August 2007-July 2008)  </vt:lpstr>
      <vt:lpstr>Key findings – SBD and non-SBD Matched Pairs</vt:lpstr>
      <vt:lpstr>Crime Categories recorded within the ‘Matched Pairs’ sample (August 2007-July 2008)  </vt:lpstr>
      <vt:lpstr>Re-evaluating Original 1999 Sample   </vt:lpstr>
      <vt:lpstr>1999 – 2009: Matched Pair One</vt:lpstr>
      <vt:lpstr>1999 – 2009: Matched Pair Two</vt:lpstr>
      <vt:lpstr>Sustainability of Crime Reductions 1999-2009</vt:lpstr>
      <vt:lpstr>Key Findings – Self-Reported Crime Data</vt:lpstr>
      <vt:lpstr>Key Findings – Self-Reported Crime Data</vt:lpstr>
      <vt:lpstr>Key Findings – Visual Audits </vt:lpstr>
      <vt:lpstr>Key Findings -  Visual Audits</vt:lpstr>
      <vt:lpstr>Key Findings -  Visual Audits</vt:lpstr>
      <vt:lpstr>Conclusions</vt:lpstr>
      <vt:lpstr>Conclusions</vt:lpstr>
      <vt:lpstr>Conclusions</vt:lpstr>
      <vt:lpstr>Conclusions</vt:lpstr>
      <vt:lpstr>PowerPoint Presentation</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Newton (shumadn)</dc:creator>
  <cp:lastModifiedBy>Rachel Armitage</cp:lastModifiedBy>
  <cp:revision>142</cp:revision>
  <dcterms:created xsi:type="dcterms:W3CDTF">2009-03-03T08:56:01Z</dcterms:created>
  <dcterms:modified xsi:type="dcterms:W3CDTF">2015-03-27T12:01:45Z</dcterms:modified>
</cp:coreProperties>
</file>