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1"/>
  </p:notesMasterIdLst>
  <p:handoutMasterIdLst>
    <p:handoutMasterId r:id="rId52"/>
  </p:handoutMasterIdLst>
  <p:sldIdLst>
    <p:sldId id="262" r:id="rId2"/>
    <p:sldId id="657" r:id="rId3"/>
    <p:sldId id="603" r:id="rId4"/>
    <p:sldId id="604" r:id="rId5"/>
    <p:sldId id="606" r:id="rId6"/>
    <p:sldId id="627" r:id="rId7"/>
    <p:sldId id="624" r:id="rId8"/>
    <p:sldId id="625" r:id="rId9"/>
    <p:sldId id="626" r:id="rId10"/>
    <p:sldId id="623" r:id="rId11"/>
    <p:sldId id="652" r:id="rId12"/>
    <p:sldId id="658" r:id="rId13"/>
    <p:sldId id="605" r:id="rId14"/>
    <p:sldId id="607" r:id="rId15"/>
    <p:sldId id="628" r:id="rId16"/>
    <p:sldId id="629" r:id="rId17"/>
    <p:sldId id="653" r:id="rId18"/>
    <p:sldId id="632" r:id="rId19"/>
    <p:sldId id="608" r:id="rId20"/>
    <p:sldId id="630" r:id="rId21"/>
    <p:sldId id="631" r:id="rId22"/>
    <p:sldId id="633" r:id="rId23"/>
    <p:sldId id="634" r:id="rId24"/>
    <p:sldId id="609" r:id="rId25"/>
    <p:sldId id="659" r:id="rId26"/>
    <p:sldId id="614" r:id="rId27"/>
    <p:sldId id="615" r:id="rId28"/>
    <p:sldId id="642" r:id="rId29"/>
    <p:sldId id="643" r:id="rId30"/>
    <p:sldId id="644" r:id="rId31"/>
    <p:sldId id="645" r:id="rId32"/>
    <p:sldId id="646" r:id="rId33"/>
    <p:sldId id="647" r:id="rId34"/>
    <p:sldId id="648" r:id="rId35"/>
    <p:sldId id="649" r:id="rId36"/>
    <p:sldId id="654" r:id="rId37"/>
    <p:sldId id="617" r:id="rId38"/>
    <p:sldId id="638" r:id="rId39"/>
    <p:sldId id="655" r:id="rId40"/>
    <p:sldId id="640" r:id="rId41"/>
    <p:sldId id="636" r:id="rId42"/>
    <p:sldId id="635" r:id="rId43"/>
    <p:sldId id="637" r:id="rId44"/>
    <p:sldId id="641" r:id="rId45"/>
    <p:sldId id="619" r:id="rId46"/>
    <p:sldId id="656" r:id="rId47"/>
    <p:sldId id="650" r:id="rId48"/>
    <p:sldId id="651" r:id="rId49"/>
    <p:sldId id="620" r:id="rId5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FF"/>
    <a:srgbClr val="FF99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77442" autoAdjust="0"/>
  </p:normalViewPr>
  <p:slideViewPr>
    <p:cSldViewPr>
      <p:cViewPr varScale="1">
        <p:scale>
          <a:sx n="70" d="100"/>
          <a:sy n="70" d="100"/>
        </p:scale>
        <p:origin x="-1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66"/>
    </p:cViewPr>
  </p:sorterViewPr>
  <p:notesViewPr>
    <p:cSldViewPr>
      <p:cViewPr varScale="1">
        <p:scale>
          <a:sx n="74" d="100"/>
          <a:sy n="74" d="100"/>
        </p:scale>
        <p:origin x="-267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5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1465102-19E0-4F7E-A33E-B9845BE70F7E}" type="datetimeFigureOut">
              <a:rPr lang="en-GB"/>
              <a:pPr>
                <a:defRPr/>
              </a:pPr>
              <a:t>19/01/2012</a:t>
            </a:fld>
            <a:endParaRPr lang="en-GB"/>
          </a:p>
        </p:txBody>
      </p:sp>
      <p:sp>
        <p:nvSpPr>
          <p:cNvPr id="65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5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57C61A-2BB5-4726-B0CA-25FBD0FB747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31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1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1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31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F001D09-AA2E-41C0-BD6A-B480AFC5684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range of studies conducted using a variety of methodologies have concluded that increased connectivity increases crime risk. </a:t>
            </a:r>
          </a:p>
          <a:p>
            <a:endParaRPr lang="en-GB" baseline="0" dirty="0" smtClean="0"/>
          </a:p>
          <a:p>
            <a:r>
              <a:rPr lang="en-GB" baseline="0" dirty="0" smtClean="0"/>
              <a:t>Pulling out the findings from two of these studies ...particularly rigorous. </a:t>
            </a:r>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29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sz="1200" kern="1200" dirty="0" smtClean="0">
                <a:solidFill>
                  <a:schemeClr val="tx1"/>
                </a:solidFill>
                <a:latin typeface="Arial"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34</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3</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One of the main problems with the gated developments was that, although gated at the boundary, once inside, these developments were highly permeable with an abundance of alleys and pathways which were narrow, dark and with little or no surveillance from surrounding properties. </a:t>
            </a:r>
          </a:p>
          <a:p>
            <a:endParaRPr lang="en-GB" dirty="0" smtClean="0"/>
          </a:p>
          <a:p>
            <a:r>
              <a:rPr lang="en-GB" dirty="0" smtClean="0"/>
              <a:t>As if they were relying</a:t>
            </a:r>
            <a:r>
              <a:rPr lang="en-GB" baseline="0" dirty="0" smtClean="0"/>
              <a:t> on the gates to do the job and it didn’t matter what happened inside. </a:t>
            </a:r>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In addition to the internal connectivity, the security offered by the gates was compromised by the poor positioning of street signs, utility boxes and street furniture which acted as climbing aides for offenders wishing to scale the gates. As the developments portrayed an impression of high security, yet offered little in terms of actual protection, it could be argued that the gating acts to entice offenders into the area – portraying an image that the development contains valuable possessions which require additional protection.  </a:t>
            </a:r>
          </a:p>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47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026"/>
          <p:cNvSpPr>
            <a:spLocks noGrp="1" noRot="1" noChangeAspect="1" noChangeArrowheads="1" noTextEdit="1"/>
          </p:cNvSpPr>
          <p:nvPr>
            <p:ph type="sldImg"/>
          </p:nvPr>
        </p:nvSpPr>
        <p:spPr>
          <a:ln/>
        </p:spPr>
      </p:sp>
      <p:sp>
        <p:nvSpPr>
          <p:cNvPr id="86018"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026"/>
          <p:cNvSpPr>
            <a:spLocks noGrp="1" noRot="1" noChangeAspect="1" noChangeArrowheads="1" noTextEdit="1"/>
          </p:cNvSpPr>
          <p:nvPr>
            <p:ph type="sldImg"/>
          </p:nvPr>
        </p:nvSpPr>
        <p:spPr>
          <a:ln/>
        </p:spPr>
      </p:sp>
      <p:sp>
        <p:nvSpPr>
          <p:cNvPr id="88066" name="Rectangle 1027"/>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18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AF001D09-AA2E-41C0-BD6A-B480AFC56843}" type="slidenum">
              <a:rPr lang="en-GB" smtClean="0"/>
              <a:pPr>
                <a:defRPr/>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6975BB69-3D09-49AB-A2FE-691A19B1A96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E3B416AD-4A26-4046-853D-F694C58C646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9D142765-A570-4A24-8691-E83AB2B2140C}"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542BADA8-822E-455D-859F-8E73748D903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B6678974-0872-4C51-A7A0-D0919C6E66A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0EDB89FD-CFC1-473A-BD1A-B75460A8199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fld id="{A95DCE2F-B331-4A2A-B18B-E1F540E6FE9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fld id="{31694939-A8F1-4EB1-B1AC-29E7A096724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fld id="{77D31FD3-1DDE-49FC-8AB1-338C360D2F7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027C341D-4BEC-4EAD-BB20-855A69E0F51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5B5F8F04-1F7A-4BFF-B516-A8EBF8AB834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pms2725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GB"/>
          </a:p>
        </p:txBody>
      </p:sp>
      <p:sp>
        <p:nvSpPr>
          <p:cNvPr id="28979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GB"/>
          </a:p>
        </p:txBody>
      </p:sp>
      <p:sp>
        <p:nvSpPr>
          <p:cNvPr id="28979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6A3FE34D-A9F3-4424-BE2E-421ABFBE4313}" type="slidenum">
              <a:rPr lang="en-GB"/>
              <a:pPr>
                <a:defRPr/>
              </a:pPr>
              <a:t>‹#›</a:t>
            </a:fld>
            <a:endParaRPr lang="en-GB"/>
          </a:p>
        </p:txBody>
      </p:sp>
      <p:sp>
        <p:nvSpPr>
          <p:cNvPr id="1031" name="Rectangle 6"/>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2" name="Picture 7"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033" name="Picture 10" descr="UofH wo"/>
          <p:cNvPicPr>
            <a:picLocks noChangeAspect="1" noChangeArrowheads="1"/>
          </p:cNvPicPr>
          <p:nvPr/>
        </p:nvPicPr>
        <p:blipFill>
          <a:blip r:embed="rId15" cstate="print"/>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3" r:id="rId1"/>
    <p:sldLayoutId id="2147483862" r:id="rId2"/>
    <p:sldLayoutId id="2147483861" r:id="rId3"/>
    <p:sldLayoutId id="2147483860" r:id="rId4"/>
    <p:sldLayoutId id="2147483859" r:id="rId5"/>
    <p:sldLayoutId id="2147483858" r:id="rId6"/>
    <p:sldLayoutId id="2147483857" r:id="rId7"/>
    <p:sldLayoutId id="2147483856" r:id="rId8"/>
    <p:sldLayoutId id="2147483855" r:id="rId9"/>
    <p:sldLayoutId id="2147483854" r:id="rId10"/>
    <p:sldLayoutId id="2147483853" r:id="rId11"/>
  </p:sldLayoutIdLst>
  <p:txStyles>
    <p:titleStyle>
      <a:lvl1pPr algn="l" rtl="0" eaLnBrk="0" fontAlgn="base" hangingPunct="0">
        <a:spcBef>
          <a:spcPct val="0"/>
        </a:spcBef>
        <a:spcAft>
          <a:spcPct val="0"/>
        </a:spcAft>
        <a:defRPr sz="3100">
          <a:solidFill>
            <a:schemeClr val="bg1"/>
          </a:solidFill>
          <a:latin typeface="+mj-lt"/>
          <a:ea typeface="+mj-ea"/>
          <a:cs typeface="+mj-cs"/>
        </a:defRPr>
      </a:lvl1pPr>
      <a:lvl2pPr algn="l" rtl="0" eaLnBrk="0" fontAlgn="base" hangingPunct="0">
        <a:spcBef>
          <a:spcPct val="0"/>
        </a:spcBef>
        <a:spcAft>
          <a:spcPct val="0"/>
        </a:spcAft>
        <a:defRPr sz="3100">
          <a:solidFill>
            <a:schemeClr val="bg1"/>
          </a:solidFill>
          <a:latin typeface="Arial" charset="0"/>
        </a:defRPr>
      </a:lvl2pPr>
      <a:lvl3pPr algn="l" rtl="0" eaLnBrk="0" fontAlgn="base" hangingPunct="0">
        <a:spcBef>
          <a:spcPct val="0"/>
        </a:spcBef>
        <a:spcAft>
          <a:spcPct val="0"/>
        </a:spcAft>
        <a:defRPr sz="3100">
          <a:solidFill>
            <a:schemeClr val="bg1"/>
          </a:solidFill>
          <a:latin typeface="Arial" charset="0"/>
        </a:defRPr>
      </a:lvl3pPr>
      <a:lvl4pPr algn="l" rtl="0" eaLnBrk="0" fontAlgn="base" hangingPunct="0">
        <a:spcBef>
          <a:spcPct val="0"/>
        </a:spcBef>
        <a:spcAft>
          <a:spcPct val="0"/>
        </a:spcAft>
        <a:defRPr sz="3100">
          <a:solidFill>
            <a:schemeClr val="bg1"/>
          </a:solidFill>
          <a:latin typeface="Arial" charset="0"/>
        </a:defRPr>
      </a:lvl4pPr>
      <a:lvl5pPr algn="l" rtl="0" eaLnBrk="0" fontAlgn="base" hangingPunct="0">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a:solidFill>
            <a:srgbClr val="003772"/>
          </a:solidFill>
          <a:latin typeface="+mn-lt"/>
          <a:ea typeface="+mn-ea"/>
          <a:cs typeface="+mn-cs"/>
        </a:defRPr>
      </a:lvl1pPr>
      <a:lvl2pPr marL="742950" indent="-285750" algn="l" rtl="0" eaLnBrk="0" fontAlgn="base" hangingPunct="0">
        <a:spcBef>
          <a:spcPct val="20000"/>
        </a:spcBef>
        <a:spcAft>
          <a:spcPct val="0"/>
        </a:spcAft>
        <a:buChar char="–"/>
        <a:defRPr sz="2000">
          <a:solidFill>
            <a:srgbClr val="003772"/>
          </a:solidFill>
          <a:latin typeface="+mn-lt"/>
        </a:defRPr>
      </a:lvl2pPr>
      <a:lvl3pPr marL="1143000" indent="-228600" algn="l" rtl="0" eaLnBrk="0" fontAlgn="base" hangingPunct="0">
        <a:spcBef>
          <a:spcPct val="20000"/>
        </a:spcBef>
        <a:spcAft>
          <a:spcPct val="0"/>
        </a:spcAft>
        <a:buChar char="•"/>
        <a:defRPr>
          <a:solidFill>
            <a:srgbClr val="003772"/>
          </a:solidFill>
          <a:latin typeface="+mn-lt"/>
        </a:defRPr>
      </a:lvl3pPr>
      <a:lvl4pPr marL="1600200" indent="-228600" algn="l" rtl="0" eaLnBrk="0" fontAlgn="base" hangingPunct="0">
        <a:spcBef>
          <a:spcPct val="20000"/>
        </a:spcBef>
        <a:spcAft>
          <a:spcPct val="0"/>
        </a:spcAft>
        <a:buChar char="–"/>
        <a:defRPr sz="1600">
          <a:solidFill>
            <a:srgbClr val="003772"/>
          </a:solidFill>
          <a:latin typeface="+mn-lt"/>
        </a:defRPr>
      </a:lvl4pPr>
      <a:lvl5pPr marL="2057400" indent="-228600" algn="l" rtl="0" eaLnBrk="0" fontAlgn="base" hangingPunct="0">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hud.ac.uk/acc/staff/drrachelarmitage.php" TargetMode="External"/><Relationship Id="rId2" Type="http://schemas.openxmlformats.org/officeDocument/2006/relationships/hyperlink" Target="mailto:r.a.armitage@hud.ac.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827584" y="3284984"/>
            <a:ext cx="7772400" cy="1470025"/>
          </a:xfrm>
        </p:spPr>
        <p:txBody>
          <a:bodyPr/>
          <a:lstStyle/>
          <a:p>
            <a:pPr algn="ctr" eaLnBrk="1" hangingPunct="1"/>
            <a:r>
              <a:rPr lang="en-GB" sz="3600" b="1" dirty="0" smtClean="0">
                <a:solidFill>
                  <a:schemeClr val="tx1"/>
                </a:solidFill>
                <a:latin typeface="Calibri" pitchFamily="34" charset="0"/>
              </a:rPr>
              <a:t/>
            </a:r>
            <a:br>
              <a:rPr lang="en-GB" sz="3600" b="1" dirty="0" smtClean="0">
                <a:solidFill>
                  <a:schemeClr val="tx1"/>
                </a:solidFill>
                <a:latin typeface="Calibri" pitchFamily="34" charset="0"/>
              </a:rPr>
            </a:br>
            <a:r>
              <a:rPr lang="en-GB" sz="3600" b="1" dirty="0" smtClean="0">
                <a:solidFill>
                  <a:schemeClr val="tx1"/>
                </a:solidFill>
                <a:latin typeface="Calibri" pitchFamily="34" charset="0"/>
              </a:rPr>
              <a:t/>
            </a:r>
            <a:br>
              <a:rPr lang="en-GB" sz="3600" b="1" dirty="0" smtClean="0">
                <a:solidFill>
                  <a:schemeClr val="tx1"/>
                </a:solidFill>
                <a:latin typeface="Calibri" pitchFamily="34" charset="0"/>
              </a:rPr>
            </a:br>
            <a:r>
              <a:rPr lang="en-GB" sz="3200" b="1" i="1" dirty="0" smtClean="0">
                <a:solidFill>
                  <a:schemeClr val="accent6">
                    <a:lumMod val="75000"/>
                  </a:schemeClr>
                </a:solidFill>
                <a:latin typeface="Arial" pitchFamily="34" charset="0"/>
                <a:cs typeface="Arial" pitchFamily="34" charset="0"/>
              </a:rPr>
              <a:t>Yes, No, Definitely, Maybe! </a:t>
            </a:r>
            <a:r>
              <a:rPr lang="en-GB" b="1" i="1" dirty="0" smtClean="0">
                <a:solidFill>
                  <a:schemeClr val="accent6">
                    <a:lumMod val="75000"/>
                  </a:schemeClr>
                </a:solidFill>
                <a:latin typeface="Arial" pitchFamily="34" charset="0"/>
                <a:cs typeface="Arial" pitchFamily="34" charset="0"/>
              </a:rPr>
              <a:t/>
            </a:r>
            <a:br>
              <a:rPr lang="en-GB" b="1" i="1" dirty="0" smtClean="0">
                <a:solidFill>
                  <a:schemeClr val="accent6">
                    <a:lumMod val="75000"/>
                  </a:schemeClr>
                </a:solidFill>
                <a:latin typeface="Arial" pitchFamily="34" charset="0"/>
                <a:cs typeface="Arial" pitchFamily="34" charset="0"/>
              </a:rPr>
            </a:br>
            <a:r>
              <a:rPr lang="en-GB" sz="2800" b="1" i="1" dirty="0" smtClean="0">
                <a:solidFill>
                  <a:schemeClr val="accent6">
                    <a:lumMod val="75000"/>
                  </a:schemeClr>
                </a:solidFill>
                <a:latin typeface="Arial" pitchFamily="34" charset="0"/>
                <a:cs typeface="Arial" pitchFamily="34" charset="0"/>
              </a:rPr>
              <a:t>What Works in Designing out Crime from Residential Housing, and what are the Implications for Policy and Practice?</a:t>
            </a:r>
            <a:r>
              <a:rPr lang="en-GB" b="1" dirty="0" smtClean="0">
                <a:solidFill>
                  <a:schemeClr val="accent6">
                    <a:lumMod val="75000"/>
                  </a:schemeClr>
                </a:solidFill>
                <a:latin typeface="Arial" pitchFamily="34" charset="0"/>
                <a:cs typeface="Arial" pitchFamily="34" charset="0"/>
              </a:rPr>
              <a:t/>
            </a:r>
            <a:br>
              <a:rPr lang="en-GB" b="1" dirty="0" smtClean="0">
                <a:solidFill>
                  <a:schemeClr val="accent6">
                    <a:lumMod val="75000"/>
                  </a:schemeClr>
                </a:solidFill>
                <a:latin typeface="Arial" pitchFamily="34" charset="0"/>
                <a:cs typeface="Arial" pitchFamily="34" charset="0"/>
              </a:rPr>
            </a:br>
            <a:r>
              <a:rPr lang="en-GB" b="1" dirty="0" smtClean="0">
                <a:solidFill>
                  <a:schemeClr val="accent6">
                    <a:lumMod val="75000"/>
                  </a:schemeClr>
                </a:solidFill>
                <a:latin typeface="Arial" pitchFamily="34" charset="0"/>
                <a:cs typeface="Arial" pitchFamily="34" charset="0"/>
              </a:rPr>
              <a:t/>
            </a:r>
            <a:br>
              <a:rPr lang="en-GB" b="1" dirty="0" smtClean="0">
                <a:solidFill>
                  <a:schemeClr val="accent6">
                    <a:lumMod val="75000"/>
                  </a:schemeClr>
                </a:solidFill>
                <a:latin typeface="Arial" pitchFamily="34" charset="0"/>
                <a:cs typeface="Arial" pitchFamily="34" charset="0"/>
              </a:rPr>
            </a:br>
            <a:r>
              <a:rPr lang="en-GB" sz="2000" b="1" dirty="0" smtClean="0">
                <a:solidFill>
                  <a:schemeClr val="accent6">
                    <a:lumMod val="75000"/>
                  </a:schemeClr>
                </a:solidFill>
                <a:latin typeface="Arial" pitchFamily="34" charset="0"/>
                <a:cs typeface="Arial" pitchFamily="34" charset="0"/>
              </a:rPr>
              <a:t>Dr. Rachel Armitage </a:t>
            </a:r>
            <a:br>
              <a:rPr lang="en-GB" sz="2000" b="1" dirty="0" smtClean="0">
                <a:solidFill>
                  <a:schemeClr val="accent6">
                    <a:lumMod val="75000"/>
                  </a:schemeClr>
                </a:solidFill>
                <a:latin typeface="Arial" pitchFamily="34" charset="0"/>
                <a:cs typeface="Arial" pitchFamily="34" charset="0"/>
              </a:rPr>
            </a:br>
            <a:r>
              <a:rPr lang="en-GB" sz="2000" b="1" dirty="0" smtClean="0">
                <a:solidFill>
                  <a:schemeClr val="accent6">
                    <a:lumMod val="75000"/>
                  </a:schemeClr>
                </a:solidFill>
                <a:latin typeface="Arial" pitchFamily="34" charset="0"/>
                <a:cs typeface="Arial" pitchFamily="34" charset="0"/>
              </a:rPr>
              <a:t>Reader (Criminology)</a:t>
            </a:r>
            <a:br>
              <a:rPr lang="en-GB" sz="2000" b="1" dirty="0" smtClean="0">
                <a:solidFill>
                  <a:schemeClr val="accent6">
                    <a:lumMod val="75000"/>
                  </a:schemeClr>
                </a:solidFill>
                <a:latin typeface="Arial" pitchFamily="34" charset="0"/>
                <a:cs typeface="Arial" pitchFamily="34" charset="0"/>
              </a:rPr>
            </a:br>
            <a:r>
              <a:rPr lang="en-GB" sz="2000" b="1" dirty="0" smtClean="0">
                <a:solidFill>
                  <a:schemeClr val="accent6">
                    <a:lumMod val="75000"/>
                  </a:schemeClr>
                </a:solidFill>
                <a:latin typeface="Arial" pitchFamily="34" charset="0"/>
                <a:cs typeface="Arial" pitchFamily="34" charset="0"/>
              </a:rPr>
              <a:t>Applied Criminology Centre</a:t>
            </a:r>
            <a:br>
              <a:rPr lang="en-GB" sz="2000" b="1" dirty="0" smtClean="0">
                <a:solidFill>
                  <a:schemeClr val="accent6">
                    <a:lumMod val="75000"/>
                  </a:schemeClr>
                </a:solidFill>
                <a:latin typeface="Arial" pitchFamily="34" charset="0"/>
                <a:cs typeface="Arial" pitchFamily="34" charset="0"/>
              </a:rPr>
            </a:br>
            <a:r>
              <a:rPr lang="en-GB" sz="2000" b="1" dirty="0" smtClean="0">
                <a:solidFill>
                  <a:schemeClr val="accent6">
                    <a:lumMod val="75000"/>
                  </a:schemeClr>
                </a:solidFill>
                <a:latin typeface="Arial" pitchFamily="34" charset="0"/>
                <a:cs typeface="Arial" pitchFamily="34" charset="0"/>
              </a:rPr>
              <a:t>University of Huddersfield </a:t>
            </a:r>
            <a:r>
              <a:rPr lang="en-GB" sz="4000" b="1" dirty="0" smtClean="0">
                <a:solidFill>
                  <a:schemeClr val="tx1"/>
                </a:solidFill>
                <a:latin typeface="Calibri" pitchFamily="34" charset="0"/>
              </a:rPr>
              <a:t/>
            </a:r>
            <a:br>
              <a:rPr lang="en-GB" sz="4000" b="1" dirty="0" smtClean="0">
                <a:solidFill>
                  <a:schemeClr val="tx1"/>
                </a:solidFill>
                <a:latin typeface="Calibri" pitchFamily="34" charset="0"/>
              </a:rPr>
            </a:br>
            <a:r>
              <a:rPr lang="en-GB" sz="4000" b="1" dirty="0" smtClean="0">
                <a:solidFill>
                  <a:schemeClr val="tx1"/>
                </a:solidFill>
                <a:latin typeface="Calibri" pitchFamily="34" charset="0"/>
              </a:rPr>
              <a:t/>
            </a:r>
            <a:br>
              <a:rPr lang="en-GB" sz="4000" b="1" dirty="0" smtClean="0">
                <a:solidFill>
                  <a:schemeClr val="tx1"/>
                </a:solidFill>
                <a:latin typeface="Calibri" pitchFamily="34" charset="0"/>
              </a:rPr>
            </a:br>
            <a:endParaRPr lang="en-GB" b="1" dirty="0" smtClean="0">
              <a:solidFill>
                <a:schemeClr val="tx1"/>
              </a:solidFill>
              <a:latin typeface="Baskerville Old Fac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GB" sz="3500" b="1" smtClean="0">
                <a:latin typeface="Calibri" pitchFamily="34" charset="0"/>
              </a:rPr>
              <a:t>   </a:t>
            </a:r>
            <a:r>
              <a:rPr lang="en-GB" sz="2800" smtClean="0">
                <a:latin typeface="Arial" pitchFamily="34" charset="0"/>
                <a:cs typeface="Arial" pitchFamily="34" charset="0"/>
              </a:rPr>
              <a:t>Completing </a:t>
            </a:r>
            <a:r>
              <a:rPr lang="en-GB" sz="2800" dirty="0" smtClean="0">
                <a:latin typeface="Arial" pitchFamily="34" charset="0"/>
                <a:cs typeface="Arial" pitchFamily="34" charset="0"/>
              </a:rPr>
              <a:t>the checklist (2193 properties)</a:t>
            </a:r>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a:xfrm>
            <a:off x="4572000" y="1988840"/>
            <a:ext cx="4038600" cy="3598862"/>
          </a:xfrm>
        </p:spPr>
        <p:txBody>
          <a:bodyPr/>
          <a:lstStyle/>
          <a:p>
            <a:r>
              <a:rPr lang="en-GB" sz="2200" dirty="0" smtClean="0"/>
              <a:t>Another element which worked very well.</a:t>
            </a:r>
          </a:p>
          <a:p>
            <a:r>
              <a:rPr lang="en-GB" sz="2200" dirty="0" smtClean="0"/>
              <a:t>Physical completion of checklists for every property.</a:t>
            </a:r>
          </a:p>
          <a:p>
            <a:r>
              <a:rPr lang="en-GB" sz="2200" dirty="0" smtClean="0"/>
              <a:t>Very time consuming.</a:t>
            </a:r>
          </a:p>
          <a:p>
            <a:r>
              <a:rPr lang="en-GB" sz="2200" dirty="0" smtClean="0"/>
              <a:t>BUT able to assess </a:t>
            </a:r>
            <a:r>
              <a:rPr lang="en-GB" sz="2200" b="1" dirty="0" smtClean="0"/>
              <a:t>ACTUAL</a:t>
            </a:r>
            <a:r>
              <a:rPr lang="en-GB" sz="2200" dirty="0" smtClean="0"/>
              <a:t> layout and use of every property/development as opposed to making predictions remotely. </a:t>
            </a:r>
            <a:endParaRPr lang="en-GB" sz="2200" dirty="0"/>
          </a:p>
        </p:txBody>
      </p:sp>
      <p:pic>
        <p:nvPicPr>
          <p:cNvPr id="91138" name="Picture 5"/>
          <p:cNvPicPr>
            <a:picLocks noChangeArrowheads="1"/>
          </p:cNvPicPr>
          <p:nvPr/>
        </p:nvPicPr>
        <p:blipFill>
          <a:blip r:embed="rId3" cstate="print"/>
          <a:srcRect/>
          <a:stretch>
            <a:fillRect/>
          </a:stretch>
        </p:blipFill>
        <p:spPr bwMode="auto">
          <a:xfrm>
            <a:off x="899592" y="1845344"/>
            <a:ext cx="3240000"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000" dirty="0" smtClean="0">
                <a:solidFill>
                  <a:schemeClr val="accent6">
                    <a:lumMod val="75000"/>
                  </a:schemeClr>
                </a:solidFill>
              </a:rPr>
              <a:t>Two key themes emerged….</a:t>
            </a:r>
            <a:endParaRPr lang="en-GB" sz="4000" dirty="0">
              <a:solidFill>
                <a:schemeClr val="accent6">
                  <a:lumMod val="75000"/>
                </a:schemeClr>
              </a:solidFill>
            </a:endParaRPr>
          </a:p>
        </p:txBody>
      </p:sp>
      <p:sp>
        <p:nvSpPr>
          <p:cNvPr id="3" name="Subtitle 2"/>
          <p:cNvSpPr>
            <a:spLocks noGrp="1"/>
          </p:cNvSpPr>
          <p:nvPr>
            <p:ph type="subTitle" idx="1"/>
          </p:nvPr>
        </p:nvSpPr>
        <p:spPr/>
        <p:txBody>
          <a:bodyPr/>
          <a:lstStyle/>
          <a:p>
            <a:r>
              <a:rPr lang="en-GB" dirty="0" smtClean="0"/>
              <a:t>Impact of car parking</a:t>
            </a:r>
          </a:p>
          <a:p>
            <a:r>
              <a:rPr lang="en-GB" dirty="0" smtClean="0"/>
              <a:t>Impact of connectivity/through-movement</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accent6"/>
                </a:solidFill>
              </a:rPr>
              <a:t>Impact of car parking on residential design</a:t>
            </a:r>
            <a:endParaRPr lang="en-GB" dirty="0">
              <a:solidFill>
                <a:schemeClr val="accent6"/>
              </a:solidFill>
            </a:endParaRPr>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 parking and residential crime</a:t>
            </a:r>
            <a:endParaRPr lang="en-GB" dirty="0"/>
          </a:p>
        </p:txBody>
      </p:sp>
      <p:sp>
        <p:nvSpPr>
          <p:cNvPr id="3" name="Content Placeholder 2"/>
          <p:cNvSpPr>
            <a:spLocks noGrp="1"/>
          </p:cNvSpPr>
          <p:nvPr>
            <p:ph idx="1"/>
          </p:nvPr>
        </p:nvSpPr>
        <p:spPr>
          <a:xfrm>
            <a:off x="395536" y="1844824"/>
            <a:ext cx="8229600" cy="3598862"/>
          </a:xfrm>
        </p:spPr>
        <p:txBody>
          <a:bodyPr/>
          <a:lstStyle/>
          <a:p>
            <a:pPr algn="just"/>
            <a:r>
              <a:rPr lang="en-GB" sz="2200" dirty="0" smtClean="0"/>
              <a:t>The design and layout of car parking provision within residential housing can have a significant impact on crime and anti-social behaviour. </a:t>
            </a:r>
          </a:p>
          <a:p>
            <a:pPr algn="just"/>
            <a:r>
              <a:rPr lang="en-GB" sz="2200" dirty="0" smtClean="0"/>
              <a:t>Surprisingly, consistent priority/concern at all sites. </a:t>
            </a:r>
          </a:p>
          <a:p>
            <a:pPr algn="just"/>
            <a:r>
              <a:rPr lang="en-GB" sz="2200" dirty="0" smtClean="0"/>
              <a:t>Poorly designed car parking not just linked to vehicle crime, can also lead to problems with:</a:t>
            </a:r>
          </a:p>
          <a:p>
            <a:pPr lvl="1" algn="just"/>
            <a:r>
              <a:rPr lang="en-GB" sz="1800" dirty="0" smtClean="0"/>
              <a:t>Theft of and from motor vehicle </a:t>
            </a:r>
          </a:p>
          <a:p>
            <a:pPr lvl="1" algn="just"/>
            <a:r>
              <a:rPr lang="en-GB" sz="1800" dirty="0" smtClean="0"/>
              <a:t>Criminal damage.</a:t>
            </a:r>
          </a:p>
          <a:p>
            <a:pPr lvl="1" algn="just"/>
            <a:r>
              <a:rPr lang="en-GB" sz="1800" dirty="0" smtClean="0"/>
              <a:t>Youths causing annoyance.</a:t>
            </a:r>
          </a:p>
          <a:p>
            <a:pPr lvl="1" algn="just"/>
            <a:r>
              <a:rPr lang="en-GB" sz="1800" dirty="0" smtClean="0"/>
              <a:t>Neighbour nuisance.</a:t>
            </a:r>
          </a:p>
          <a:p>
            <a:pPr lvl="1" algn="just"/>
            <a:r>
              <a:rPr lang="en-GB" sz="1800" dirty="0" smtClean="0"/>
              <a:t>Violent crime.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Car parking and crime  – what does previous research say?</a:t>
            </a:r>
            <a:endParaRPr lang="en-GB" sz="2800" dirty="0"/>
          </a:p>
        </p:txBody>
      </p:sp>
      <p:sp>
        <p:nvSpPr>
          <p:cNvPr id="3" name="Content Placeholder 2"/>
          <p:cNvSpPr>
            <a:spLocks noGrp="1"/>
          </p:cNvSpPr>
          <p:nvPr>
            <p:ph idx="1"/>
          </p:nvPr>
        </p:nvSpPr>
        <p:spPr/>
        <p:txBody>
          <a:bodyPr/>
          <a:lstStyle/>
          <a:p>
            <a:pPr algn="just"/>
            <a:r>
              <a:rPr lang="en-GB" dirty="0" smtClean="0"/>
              <a:t>Brown and Altman (1983):</a:t>
            </a:r>
          </a:p>
          <a:p>
            <a:pPr lvl="1" algn="just"/>
            <a:r>
              <a:rPr lang="en-GB" dirty="0" smtClean="0"/>
              <a:t>Studied the features of burgled/non-burgled properties and found that those </a:t>
            </a:r>
            <a:r>
              <a:rPr lang="en-GB" u="sng" dirty="0" smtClean="0"/>
              <a:t>without a garage </a:t>
            </a:r>
            <a:r>
              <a:rPr lang="en-GB" dirty="0" smtClean="0"/>
              <a:t>were more likely to have experienced a previous burglary. </a:t>
            </a:r>
          </a:p>
          <a:p>
            <a:pPr algn="just"/>
            <a:r>
              <a:rPr lang="en-GB" dirty="0" smtClean="0"/>
              <a:t>Cromwell </a:t>
            </a:r>
            <a:r>
              <a:rPr lang="en-GB" i="1" dirty="0" smtClean="0"/>
              <a:t>at al </a:t>
            </a:r>
            <a:r>
              <a:rPr lang="en-GB" dirty="0" smtClean="0"/>
              <a:t>(2001):</a:t>
            </a:r>
          </a:p>
          <a:p>
            <a:pPr lvl="1" algn="just"/>
            <a:r>
              <a:rPr lang="en-GB" dirty="0" smtClean="0"/>
              <a:t>Used staged-activity analysis to identify features which make a property vulnerable. Burglars found properties </a:t>
            </a:r>
            <a:r>
              <a:rPr lang="en-GB" u="sng" dirty="0" smtClean="0"/>
              <a:t>without a garage </a:t>
            </a:r>
            <a:r>
              <a:rPr lang="en-GB" dirty="0" smtClean="0"/>
              <a:t>to be more vulnerable to burglary.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Car parking and crime – what did we find?</a:t>
            </a:r>
            <a:endParaRPr lang="en-GB" sz="2800" dirty="0"/>
          </a:p>
        </p:txBody>
      </p:sp>
      <p:sp>
        <p:nvSpPr>
          <p:cNvPr id="3" name="Content Placeholder 2"/>
          <p:cNvSpPr>
            <a:spLocks noGrp="1"/>
          </p:cNvSpPr>
          <p:nvPr>
            <p:ph idx="1"/>
          </p:nvPr>
        </p:nvSpPr>
        <p:spPr>
          <a:xfrm>
            <a:off x="395536" y="1772816"/>
            <a:ext cx="8229600" cy="3598862"/>
          </a:xfrm>
        </p:spPr>
        <p:txBody>
          <a:bodyPr/>
          <a:lstStyle/>
          <a:p>
            <a:pPr algn="just"/>
            <a:r>
              <a:rPr lang="en-GB" sz="2200" u="sng" dirty="0" smtClean="0"/>
              <a:t>Macro: </a:t>
            </a:r>
            <a:r>
              <a:rPr lang="en-GB" sz="2200" dirty="0" smtClean="0"/>
              <a:t>Government housing assessors scored properties:</a:t>
            </a:r>
          </a:p>
          <a:p>
            <a:pPr lvl="1" algn="just"/>
            <a:r>
              <a:rPr lang="en-GB" sz="1800" dirty="0" smtClean="0"/>
              <a:t>To what extent is... </a:t>
            </a:r>
            <a:r>
              <a:rPr lang="en-GB" sz="1800" i="1" dirty="0" smtClean="0"/>
              <a:t>‘car parking situated as not to detract from the street scene’ </a:t>
            </a:r>
            <a:r>
              <a:rPr lang="en-GB" sz="1800" dirty="0" smtClean="0"/>
              <a:t>(1-3).</a:t>
            </a:r>
          </a:p>
          <a:p>
            <a:pPr algn="just"/>
            <a:r>
              <a:rPr lang="en-GB" sz="2200" dirty="0" smtClean="0"/>
              <a:t>A score of 1 would suggest parking which DID detract from the street scene and 3 parking which DID NOT.</a:t>
            </a:r>
          </a:p>
          <a:p>
            <a:pPr algn="just"/>
            <a:r>
              <a:rPr lang="en-GB" sz="2200" dirty="0" smtClean="0"/>
              <a:t>As compared to base score of 1:</a:t>
            </a:r>
          </a:p>
          <a:p>
            <a:pPr lvl="1" algn="just"/>
            <a:r>
              <a:rPr lang="en-GB" sz="1800" dirty="0" smtClean="0"/>
              <a:t>Developments which scored 2 experienced 40% less vehicle crime and 68% less criminal damage. </a:t>
            </a:r>
          </a:p>
          <a:p>
            <a:pPr lvl="1" algn="just"/>
            <a:r>
              <a:rPr lang="en-GB" sz="1800" dirty="0" smtClean="0"/>
              <a:t>Developments which scored 3 experienced 74% less criminal damage than those scoring 1 (</a:t>
            </a:r>
            <a:r>
              <a:rPr lang="en-GB" sz="1800" dirty="0" smtClean="0"/>
              <a:t>no </a:t>
            </a:r>
            <a:r>
              <a:rPr lang="en-GB" sz="1800" dirty="0" smtClean="0"/>
              <a:t>sig diff between 2 and 3 for vehicle crime).</a:t>
            </a:r>
          </a:p>
          <a:p>
            <a:pPr algn="just"/>
            <a:r>
              <a:rPr lang="en-GB" sz="2200" dirty="0" smtClean="0"/>
              <a:t>Cars parked away from street scene (garage, car park) experienced lower crime.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Car parking – what did we find?</a:t>
            </a:r>
            <a:endParaRPr lang="en-GB" sz="2800" dirty="0"/>
          </a:p>
        </p:txBody>
      </p:sp>
      <p:sp>
        <p:nvSpPr>
          <p:cNvPr id="3" name="Content Placeholder 2"/>
          <p:cNvSpPr>
            <a:spLocks noGrp="1"/>
          </p:cNvSpPr>
          <p:nvPr>
            <p:ph idx="1"/>
          </p:nvPr>
        </p:nvSpPr>
        <p:spPr>
          <a:xfrm>
            <a:off x="395536" y="1772816"/>
            <a:ext cx="8229600" cy="3598862"/>
          </a:xfrm>
        </p:spPr>
        <p:txBody>
          <a:bodyPr/>
          <a:lstStyle/>
          <a:p>
            <a:pPr algn="just"/>
            <a:r>
              <a:rPr lang="en-GB" u="sng" dirty="0" smtClean="0"/>
              <a:t>Micro analysis.</a:t>
            </a:r>
          </a:p>
          <a:p>
            <a:pPr algn="just"/>
            <a:endParaRPr lang="en-GB" dirty="0" smtClean="0"/>
          </a:p>
          <a:p>
            <a:pPr algn="just"/>
            <a:r>
              <a:rPr lang="en-GB" dirty="0" smtClean="0"/>
              <a:t>Properties with </a:t>
            </a:r>
            <a:r>
              <a:rPr lang="en-GB" b="1" dirty="0" smtClean="0"/>
              <a:t>communal parking </a:t>
            </a:r>
            <a:r>
              <a:rPr lang="en-GB" dirty="0" smtClean="0"/>
              <a:t>experienced higher levels of vehicle crime than on plot parking.  </a:t>
            </a:r>
          </a:p>
          <a:p>
            <a:pPr algn="just"/>
            <a:r>
              <a:rPr lang="en-GB" dirty="0" smtClean="0"/>
              <a:t>Developments with </a:t>
            </a:r>
            <a:r>
              <a:rPr lang="en-GB" b="1" dirty="0" smtClean="0"/>
              <a:t>allocated visitor parking </a:t>
            </a:r>
            <a:r>
              <a:rPr lang="en-GB" dirty="0" smtClean="0"/>
              <a:t>experienced lower crime than those which did not provide visitor parking.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3600" b="1" dirty="0" smtClean="0">
                <a:solidFill>
                  <a:schemeClr val="accent6">
                    <a:lumMod val="75000"/>
                  </a:schemeClr>
                </a:solidFill>
              </a:rPr>
              <a:t>Common Practical Issues</a:t>
            </a:r>
            <a:endParaRPr lang="en-GB" sz="3600" b="1" dirty="0">
              <a:solidFill>
                <a:schemeClr val="accent6">
                  <a:lumMod val="75000"/>
                </a:schemeClr>
              </a:solidFill>
            </a:endParaRPr>
          </a:p>
        </p:txBody>
      </p:sp>
      <p:sp>
        <p:nvSpPr>
          <p:cNvPr id="5" name="Subtitle 4"/>
          <p:cNvSpPr>
            <a:spLocks noGrp="1"/>
          </p:cNvSpPr>
          <p:nvPr>
            <p:ph type="subTitle" idx="1"/>
          </p:nvPr>
        </p:nvSpPr>
        <p:spPr/>
        <p:txBody>
          <a:bodyPr/>
          <a:lstStyle/>
          <a:p>
            <a:r>
              <a:rPr lang="en-GB" dirty="0" smtClean="0"/>
              <a:t>Case studies</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Rear parking courts</a:t>
            </a:r>
            <a:endParaRPr lang="en-GB" sz="2800" dirty="0"/>
          </a:p>
        </p:txBody>
      </p:sp>
      <p:pic>
        <p:nvPicPr>
          <p:cNvPr id="1026" name="Picture 2" descr="F:\briefing notes parking photos\Rear communal car parking courtyard.jpg"/>
          <p:cNvPicPr>
            <a:picLocks noGrp="1" noChangeArrowheads="1"/>
          </p:cNvPicPr>
          <p:nvPr>
            <p:ph sz="half" idx="1"/>
          </p:nvPr>
        </p:nvPicPr>
        <p:blipFill>
          <a:blip r:embed="rId3" cstate="print"/>
          <a:stretch>
            <a:fillRect/>
          </a:stretch>
        </p:blipFill>
        <p:spPr bwMode="auto">
          <a:xfrm>
            <a:off x="451844" y="2205038"/>
            <a:ext cx="3960411" cy="3598862"/>
          </a:xfrm>
          <a:prstGeom prst="rect">
            <a:avLst/>
          </a:prstGeom>
          <a:noFill/>
        </p:spPr>
      </p:pic>
      <p:sp>
        <p:nvSpPr>
          <p:cNvPr id="5" name="Content Placeholder 4"/>
          <p:cNvSpPr>
            <a:spLocks noGrp="1"/>
          </p:cNvSpPr>
          <p:nvPr>
            <p:ph sz="half" idx="2"/>
          </p:nvPr>
        </p:nvSpPr>
        <p:spPr/>
        <p:txBody>
          <a:bodyPr/>
          <a:lstStyle/>
          <a:p>
            <a:pPr algn="just"/>
            <a:r>
              <a:rPr lang="en-GB" sz="2000" dirty="0" smtClean="0"/>
              <a:t>Option for parking away from frontages.</a:t>
            </a:r>
          </a:p>
          <a:p>
            <a:pPr algn="just"/>
            <a:r>
              <a:rPr lang="en-GB" sz="2000" dirty="0" smtClean="0"/>
              <a:t>By very nature out of view of properties and street users.</a:t>
            </a:r>
          </a:p>
          <a:p>
            <a:pPr algn="just"/>
            <a:r>
              <a:rPr lang="en-GB" sz="2000" dirty="0" smtClean="0"/>
              <a:t>Often accessed via archway between/under dwellings.</a:t>
            </a:r>
          </a:p>
          <a:p>
            <a:pPr algn="just"/>
            <a:r>
              <a:rPr lang="en-GB" sz="2000" dirty="0" smtClean="0"/>
              <a:t>Archway entrances can be narrow, dark with no surveillance. </a:t>
            </a:r>
          </a:p>
          <a:p>
            <a:pPr algn="just"/>
            <a:r>
              <a:rPr lang="en-GB" sz="2000" dirty="0" smtClean="0"/>
              <a:t>Options to gate – but rely on people using them.</a:t>
            </a:r>
          </a:p>
        </p:txBody>
      </p:sp>
      <p:pic>
        <p:nvPicPr>
          <p:cNvPr id="1027" name="Picture 3" descr="F:\briefing notes parking photos\DSCN0653.jpg"/>
          <p:cNvPicPr>
            <a:picLocks noChangeArrowheads="1"/>
          </p:cNvPicPr>
          <p:nvPr/>
        </p:nvPicPr>
        <p:blipFill>
          <a:blip r:embed="rId4" cstate="print"/>
          <a:srcRect/>
          <a:stretch>
            <a:fillRect/>
          </a:stretch>
        </p:blipFill>
        <p:spPr bwMode="auto">
          <a:xfrm>
            <a:off x="467544" y="2204864"/>
            <a:ext cx="3960000" cy="360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27"/>
                                        </p:tgtEl>
                                      </p:cBhvr>
                                    </p:animEffect>
                                    <p:set>
                                      <p:cBhvr>
                                        <p:cTn id="7" dur="1" fill="hold">
                                          <p:stCondLst>
                                            <p:cond delay="1999"/>
                                          </p:stCondLst>
                                        </p:cTn>
                                        <p:tgtEl>
                                          <p:spTgt spid="10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Rear parking courts - implications</a:t>
            </a:r>
            <a:endParaRPr lang="en-GB" sz="2800" dirty="0"/>
          </a:p>
        </p:txBody>
      </p:sp>
      <p:sp>
        <p:nvSpPr>
          <p:cNvPr id="3" name="Content Placeholder 2"/>
          <p:cNvSpPr>
            <a:spLocks noGrp="1"/>
          </p:cNvSpPr>
          <p:nvPr>
            <p:ph idx="1"/>
          </p:nvPr>
        </p:nvSpPr>
        <p:spPr>
          <a:xfrm>
            <a:off x="428596" y="1785926"/>
            <a:ext cx="8229600" cy="3743052"/>
          </a:xfrm>
        </p:spPr>
        <p:txBody>
          <a:bodyPr/>
          <a:lstStyle/>
          <a:p>
            <a:pPr algn="just"/>
            <a:r>
              <a:rPr lang="en-GB" dirty="0" smtClean="0"/>
              <a:t>Many residents, even where no alternative, were </a:t>
            </a:r>
            <a:r>
              <a:rPr lang="en-GB" b="1" u="sng" dirty="0" smtClean="0"/>
              <a:t>not</a:t>
            </a:r>
            <a:r>
              <a:rPr lang="en-GB" dirty="0" smtClean="0"/>
              <a:t> parking in rear parking courts (their allocated parking). </a:t>
            </a:r>
          </a:p>
          <a:p>
            <a:pPr lvl="1" algn="just"/>
            <a:r>
              <a:rPr lang="en-GB" dirty="0" smtClean="0"/>
              <a:t>Fear for own safety</a:t>
            </a:r>
          </a:p>
          <a:p>
            <a:pPr lvl="1" algn="just"/>
            <a:r>
              <a:rPr lang="en-GB" dirty="0" smtClean="0"/>
              <a:t>Concern regarding safety of vehicle.</a:t>
            </a:r>
          </a:p>
          <a:p>
            <a:pPr lvl="1" algn="just"/>
            <a:r>
              <a:rPr lang="en-GB" dirty="0" smtClean="0"/>
              <a:t>Do not want to carry child, bags, work from court to house.</a:t>
            </a:r>
          </a:p>
          <a:p>
            <a:pPr algn="just"/>
            <a:r>
              <a:rPr lang="en-GB" dirty="0" smtClean="0"/>
              <a:t>Where unused (and this was most) – rear courts used for anti-social behaviour:</a:t>
            </a:r>
          </a:p>
          <a:p>
            <a:pPr lvl="1" algn="just"/>
            <a:r>
              <a:rPr lang="en-GB" dirty="0" smtClean="0"/>
              <a:t>Youths hanging around.</a:t>
            </a:r>
          </a:p>
          <a:p>
            <a:pPr lvl="1" algn="just"/>
            <a:r>
              <a:rPr lang="en-GB" dirty="0" smtClean="0"/>
              <a:t>Joy-riding. </a:t>
            </a:r>
          </a:p>
          <a:p>
            <a:pPr algn="just"/>
            <a:r>
              <a:rPr lang="en-GB" dirty="0" smtClean="0"/>
              <a:t>The more used for illegal activity, less likely to be used by residents (and the cycle continues).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presentation</a:t>
            </a:r>
            <a:endParaRPr lang="en-GB" dirty="0"/>
          </a:p>
        </p:txBody>
      </p:sp>
      <p:sp>
        <p:nvSpPr>
          <p:cNvPr id="3" name="Content Placeholder 2"/>
          <p:cNvSpPr>
            <a:spLocks noGrp="1"/>
          </p:cNvSpPr>
          <p:nvPr>
            <p:ph idx="1"/>
          </p:nvPr>
        </p:nvSpPr>
        <p:spPr>
          <a:xfrm>
            <a:off x="395536" y="1988840"/>
            <a:ext cx="8229600" cy="3598862"/>
          </a:xfrm>
        </p:spPr>
        <p:txBody>
          <a:bodyPr/>
          <a:lstStyle/>
          <a:p>
            <a:pPr algn="just"/>
            <a:r>
              <a:rPr lang="en-GB" sz="2600" b="1" dirty="0" smtClean="0"/>
              <a:t>Review the evidence </a:t>
            </a:r>
            <a:r>
              <a:rPr lang="en-GB" sz="2600" dirty="0" smtClean="0"/>
              <a:t>on what works in designing out crime from residential housing.</a:t>
            </a:r>
          </a:p>
          <a:p>
            <a:pPr algn="just"/>
            <a:r>
              <a:rPr lang="en-GB" sz="2600" dirty="0" smtClean="0"/>
              <a:t>Highlight </a:t>
            </a:r>
            <a:r>
              <a:rPr lang="en-GB" sz="2600" b="1" dirty="0" smtClean="0"/>
              <a:t>practical issues </a:t>
            </a:r>
            <a:r>
              <a:rPr lang="en-GB" sz="2600" dirty="0" smtClean="0"/>
              <a:t>raised within the UK.</a:t>
            </a:r>
          </a:p>
          <a:p>
            <a:pPr algn="just"/>
            <a:r>
              <a:rPr lang="en-GB" sz="2600" dirty="0" smtClean="0"/>
              <a:t>Bring together the </a:t>
            </a:r>
            <a:r>
              <a:rPr lang="en-GB" sz="2600" b="1" dirty="0" smtClean="0"/>
              <a:t>evidence-base.</a:t>
            </a:r>
          </a:p>
          <a:p>
            <a:pPr algn="just"/>
            <a:r>
              <a:rPr lang="en-GB" sz="2600" dirty="0" smtClean="0"/>
              <a:t>Offer </a:t>
            </a:r>
            <a:r>
              <a:rPr lang="en-GB" sz="2600" b="1" dirty="0" smtClean="0"/>
              <a:t>guidance</a:t>
            </a:r>
            <a:r>
              <a:rPr lang="en-GB" sz="2600" dirty="0" smtClean="0"/>
              <a:t> on how to avoid problems.</a:t>
            </a:r>
          </a:p>
          <a:p>
            <a:pPr algn="just"/>
            <a:r>
              <a:rPr lang="en-GB" sz="2600" dirty="0" smtClean="0"/>
              <a:t>Although review of evidence is international, specific case studies are </a:t>
            </a:r>
            <a:r>
              <a:rPr lang="en-GB" sz="2600" b="1" dirty="0" smtClean="0"/>
              <a:t>UK based. </a:t>
            </a:r>
          </a:p>
          <a:p>
            <a:pPr algn="just"/>
            <a:r>
              <a:rPr lang="en-GB" sz="2600" dirty="0" smtClean="0"/>
              <a:t>Many of the problems and solutions are </a:t>
            </a:r>
            <a:r>
              <a:rPr lang="en-GB" sz="2600" b="1" dirty="0" smtClean="0"/>
              <a:t>transferable. </a:t>
            </a:r>
            <a:endParaRPr lang="en-GB"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Inappropriate parking solutions  </a:t>
            </a:r>
            <a:endParaRPr lang="en-GB" sz="2800" dirty="0"/>
          </a:p>
        </p:txBody>
      </p:sp>
      <p:pic>
        <p:nvPicPr>
          <p:cNvPr id="2050" name="Picture 2" descr="F:\briefing notes parking photos\L1020350.JPG"/>
          <p:cNvPicPr>
            <a:picLocks noGrp="1" noChangeArrowheads="1"/>
          </p:cNvPicPr>
          <p:nvPr>
            <p:ph sz="half" idx="1"/>
          </p:nvPr>
        </p:nvPicPr>
        <p:blipFill>
          <a:blip r:embed="rId3" cstate="print"/>
          <a:stretch>
            <a:fillRect/>
          </a:stretch>
        </p:blipFill>
        <p:spPr bwMode="auto">
          <a:xfrm>
            <a:off x="451844" y="2205038"/>
            <a:ext cx="3960411" cy="3598862"/>
          </a:xfrm>
          <a:prstGeom prst="rect">
            <a:avLst/>
          </a:prstGeom>
          <a:noFill/>
        </p:spPr>
      </p:pic>
      <p:sp>
        <p:nvSpPr>
          <p:cNvPr id="5" name="Content Placeholder 4"/>
          <p:cNvSpPr>
            <a:spLocks noGrp="1"/>
          </p:cNvSpPr>
          <p:nvPr>
            <p:ph sz="half" idx="2"/>
          </p:nvPr>
        </p:nvSpPr>
        <p:spPr/>
        <p:txBody>
          <a:bodyPr/>
          <a:lstStyle/>
          <a:p>
            <a:pPr algn="just"/>
            <a:r>
              <a:rPr lang="en-GB" sz="2000" dirty="0" smtClean="0"/>
              <a:t>Developer/architect attempt to solve issue of cars dominating which led to unintended, negative consequences.</a:t>
            </a:r>
          </a:p>
          <a:p>
            <a:pPr algn="just"/>
            <a:endParaRPr lang="en-GB" sz="2000" dirty="0" smtClean="0"/>
          </a:p>
          <a:p>
            <a:pPr algn="just"/>
            <a:r>
              <a:rPr lang="en-GB" sz="2000" dirty="0" smtClean="0"/>
              <a:t>Driveway too short for car – </a:t>
            </a:r>
            <a:r>
              <a:rPr lang="en-GB" sz="2000" dirty="0" smtClean="0"/>
              <a:t>encourage parking </a:t>
            </a:r>
            <a:r>
              <a:rPr lang="en-GB" sz="2000" dirty="0" smtClean="0"/>
              <a:t>in garage of rear court.</a:t>
            </a:r>
          </a:p>
          <a:p>
            <a:pPr algn="just"/>
            <a:endParaRPr lang="en-GB" sz="2000" dirty="0" smtClean="0"/>
          </a:p>
          <a:p>
            <a:pPr algn="just"/>
            <a:r>
              <a:rPr lang="en-GB" sz="2000" dirty="0" smtClean="0"/>
              <a:t>Residents continued to use drive (convenience and safety) with cars left jutting onto street.</a:t>
            </a:r>
          </a:p>
          <a:p>
            <a:pPr algn="just"/>
            <a:endParaRPr lang="en-GB" sz="2200" dirty="0" smtClean="0"/>
          </a:p>
          <a:p>
            <a:pPr algn="just"/>
            <a:endParaRPr lang="en-GB" sz="2400" dirty="0"/>
          </a:p>
        </p:txBody>
      </p:sp>
      <p:pic>
        <p:nvPicPr>
          <p:cNvPr id="2051" name="Picture 3" descr="F:\briefing notes parking photos\DSCN0248.jpg"/>
          <p:cNvPicPr>
            <a:picLocks noChangeArrowheads="1"/>
          </p:cNvPicPr>
          <p:nvPr/>
        </p:nvPicPr>
        <p:blipFill>
          <a:blip r:embed="rId4" cstate="print"/>
          <a:srcRect/>
          <a:stretch>
            <a:fillRect/>
          </a:stretch>
        </p:blipFill>
        <p:spPr bwMode="auto">
          <a:xfrm>
            <a:off x="611560" y="2276872"/>
            <a:ext cx="3960000" cy="360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50"/>
                                        </p:tgtEl>
                                      </p:cBhvr>
                                    </p:animEffect>
                                    <p:set>
                                      <p:cBhvr>
                                        <p:cTn id="7" dur="1" fill="hold">
                                          <p:stCondLst>
                                            <p:cond delay="9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Inappropriate solutions - implications</a:t>
            </a:r>
            <a:endParaRPr lang="en-GB" sz="2800" dirty="0"/>
          </a:p>
        </p:txBody>
      </p:sp>
      <p:sp>
        <p:nvSpPr>
          <p:cNvPr id="3" name="Content Placeholder 2"/>
          <p:cNvSpPr>
            <a:spLocks noGrp="1"/>
          </p:cNvSpPr>
          <p:nvPr>
            <p:ph idx="1"/>
          </p:nvPr>
        </p:nvSpPr>
        <p:spPr>
          <a:xfrm>
            <a:off x="357158" y="1714488"/>
            <a:ext cx="8229600" cy="3598862"/>
          </a:xfrm>
        </p:spPr>
        <p:txBody>
          <a:bodyPr/>
          <a:lstStyle/>
          <a:p>
            <a:pPr algn="just"/>
            <a:r>
              <a:rPr lang="en-GB" sz="2200" dirty="0" smtClean="0"/>
              <a:t>Residents continued to use driveway as a parking space to be close to property:</a:t>
            </a:r>
          </a:p>
          <a:p>
            <a:pPr lvl="1" algn="just"/>
            <a:r>
              <a:rPr lang="en-GB" sz="1800" dirty="0" smtClean="0"/>
              <a:t>Safety (their safety and safety of vehicle).</a:t>
            </a:r>
          </a:p>
          <a:p>
            <a:pPr lvl="1" algn="just"/>
            <a:r>
              <a:rPr lang="en-GB" sz="1800" dirty="0" smtClean="0"/>
              <a:t>Convenience.</a:t>
            </a:r>
          </a:p>
          <a:p>
            <a:pPr algn="just"/>
            <a:r>
              <a:rPr lang="en-GB" sz="2000" dirty="0" smtClean="0"/>
              <a:t>As a consequence, cars left jutting onto the pavement/road – blocking the path.</a:t>
            </a:r>
          </a:p>
          <a:p>
            <a:pPr algn="just"/>
            <a:r>
              <a:rPr lang="en-GB" sz="2000" dirty="0" smtClean="0"/>
              <a:t>This design solution made three incorrect assumptions:</a:t>
            </a:r>
          </a:p>
          <a:p>
            <a:pPr lvl="1" algn="just"/>
            <a:r>
              <a:rPr lang="en-GB" sz="1800" dirty="0" smtClean="0"/>
              <a:t>Residents are happy for car to be parked out of sight. </a:t>
            </a:r>
          </a:p>
          <a:p>
            <a:pPr lvl="1" algn="just"/>
            <a:r>
              <a:rPr lang="en-GB" sz="1800" dirty="0" smtClean="0"/>
              <a:t>Residents do not mind walking a distance to their property.</a:t>
            </a:r>
          </a:p>
          <a:p>
            <a:pPr lvl="1" algn="just"/>
            <a:r>
              <a:rPr lang="en-GB" sz="1800" dirty="0" smtClean="0"/>
              <a:t>Residents will use garage as a parking space. </a:t>
            </a:r>
          </a:p>
          <a:p>
            <a:pPr algn="just"/>
            <a:r>
              <a:rPr lang="en-GB" sz="2000" dirty="0" smtClean="0"/>
              <a:t>Management companies were employed to enforce parking regulations (cost). </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Inconsiderate allocation</a:t>
            </a:r>
            <a:endParaRPr lang="en-GB" sz="2800" dirty="0"/>
          </a:p>
        </p:txBody>
      </p:sp>
      <p:sp>
        <p:nvSpPr>
          <p:cNvPr id="6" name="Content Placeholder 5"/>
          <p:cNvSpPr>
            <a:spLocks noGrp="1"/>
          </p:cNvSpPr>
          <p:nvPr>
            <p:ph sz="half" idx="1"/>
          </p:nvPr>
        </p:nvSpPr>
        <p:spPr/>
        <p:txBody>
          <a:bodyPr/>
          <a:lstStyle/>
          <a:p>
            <a:endParaRPr lang="en-GB"/>
          </a:p>
        </p:txBody>
      </p:sp>
      <p:sp>
        <p:nvSpPr>
          <p:cNvPr id="8" name="Content Placeholder 7"/>
          <p:cNvSpPr>
            <a:spLocks noGrp="1"/>
          </p:cNvSpPr>
          <p:nvPr>
            <p:ph sz="half" idx="2"/>
          </p:nvPr>
        </p:nvSpPr>
        <p:spPr/>
        <p:txBody>
          <a:bodyPr/>
          <a:lstStyle/>
          <a:p>
            <a:pPr algn="just"/>
            <a:r>
              <a:rPr lang="en-GB" sz="2000" dirty="0" smtClean="0"/>
              <a:t>Architect/developer had not considered the end user in design of parking. </a:t>
            </a:r>
          </a:p>
          <a:p>
            <a:pPr algn="just"/>
            <a:r>
              <a:rPr lang="en-GB" sz="2000" dirty="0" smtClean="0"/>
              <a:t>Two properties each look directly onto parking space. </a:t>
            </a:r>
          </a:p>
          <a:p>
            <a:pPr algn="just"/>
            <a:r>
              <a:rPr lang="en-GB" sz="2000" dirty="0" smtClean="0"/>
              <a:t>Space is for one property, so someone is looking out onto neighbour’s car.</a:t>
            </a:r>
          </a:p>
          <a:p>
            <a:pPr algn="just"/>
            <a:r>
              <a:rPr lang="en-GB" sz="2000" dirty="0" smtClean="0"/>
              <a:t>If work van, 4x4 could cause problems.</a:t>
            </a:r>
          </a:p>
          <a:p>
            <a:pPr algn="just"/>
            <a:r>
              <a:rPr lang="en-GB" sz="2000" dirty="0" smtClean="0"/>
              <a:t>Patio doors almost hit car!</a:t>
            </a:r>
            <a:endParaRPr lang="en-GB" sz="2000" dirty="0"/>
          </a:p>
        </p:txBody>
      </p:sp>
      <p:pic>
        <p:nvPicPr>
          <p:cNvPr id="3075" name="Picture 3" descr="F:\briefing notes parking photos\car parking.JPG"/>
          <p:cNvPicPr>
            <a:picLocks noChangeArrowheads="1"/>
          </p:cNvPicPr>
          <p:nvPr/>
        </p:nvPicPr>
        <p:blipFill>
          <a:blip r:embed="rId3" cstate="print"/>
          <a:srcRect/>
          <a:stretch>
            <a:fillRect/>
          </a:stretch>
        </p:blipFill>
        <p:spPr bwMode="auto">
          <a:xfrm>
            <a:off x="500034" y="2214554"/>
            <a:ext cx="3960000" cy="3600000"/>
          </a:xfrm>
          <a:prstGeom prst="rect">
            <a:avLst/>
          </a:prstGeom>
          <a:noFill/>
        </p:spPr>
      </p:pic>
      <p:pic>
        <p:nvPicPr>
          <p:cNvPr id="3076" name="Picture 4" descr="F:\briefing notes parking photos\L1020542.JPG"/>
          <p:cNvPicPr>
            <a:picLocks noChangeArrowheads="1"/>
          </p:cNvPicPr>
          <p:nvPr/>
        </p:nvPicPr>
        <p:blipFill>
          <a:blip r:embed="rId4" cstate="print"/>
          <a:srcRect/>
          <a:stretch>
            <a:fillRect/>
          </a:stretch>
        </p:blipFill>
        <p:spPr bwMode="auto">
          <a:xfrm>
            <a:off x="611560" y="2204864"/>
            <a:ext cx="3960000" cy="360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075"/>
                                        </p:tgtEl>
                                      </p:cBhvr>
                                    </p:animEffect>
                                    <p:set>
                                      <p:cBhvr>
                                        <p:cTn id="7" dur="1" fill="hold">
                                          <p:stCondLst>
                                            <p:cond delay="999"/>
                                          </p:stCondLst>
                                        </p:cTn>
                                        <p:tgtEl>
                                          <p:spTgt spid="307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Inconsiderate allocation – implications</a:t>
            </a:r>
            <a:endParaRPr lang="en-GB" sz="2800" dirty="0"/>
          </a:p>
        </p:txBody>
      </p:sp>
      <p:sp>
        <p:nvSpPr>
          <p:cNvPr id="7" name="Content Placeholder 6"/>
          <p:cNvSpPr>
            <a:spLocks noGrp="1"/>
          </p:cNvSpPr>
          <p:nvPr>
            <p:ph idx="1"/>
          </p:nvPr>
        </p:nvSpPr>
        <p:spPr/>
        <p:txBody>
          <a:bodyPr/>
          <a:lstStyle/>
          <a:p>
            <a:r>
              <a:rPr lang="en-GB" dirty="0" smtClean="0"/>
              <a:t>Neighbours left angry notes on parked cars.</a:t>
            </a:r>
          </a:p>
          <a:p>
            <a:pPr algn="just"/>
            <a:endParaRPr lang="en-GB" dirty="0" smtClean="0"/>
          </a:p>
          <a:p>
            <a:pPr algn="just"/>
            <a:r>
              <a:rPr lang="en-GB" dirty="0" smtClean="0"/>
              <a:t>Analysis of crime statistics - two serious crimes relating to neighbour disputes over parking:</a:t>
            </a:r>
          </a:p>
          <a:p>
            <a:pPr lvl="1" algn="just"/>
            <a:r>
              <a:rPr lang="en-GB" dirty="0" smtClean="0"/>
              <a:t>One public order offence </a:t>
            </a:r>
          </a:p>
          <a:p>
            <a:pPr lvl="1" algn="just"/>
            <a:r>
              <a:rPr lang="en-GB" dirty="0" smtClean="0"/>
              <a:t>One assault. </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Car parking – key research findings</a:t>
            </a:r>
            <a:endParaRPr lang="en-GB" sz="2800" dirty="0"/>
          </a:p>
        </p:txBody>
      </p:sp>
      <p:sp>
        <p:nvSpPr>
          <p:cNvPr id="3" name="Content Placeholder 2"/>
          <p:cNvSpPr>
            <a:spLocks noGrp="1"/>
          </p:cNvSpPr>
          <p:nvPr>
            <p:ph idx="1"/>
          </p:nvPr>
        </p:nvSpPr>
        <p:spPr>
          <a:xfrm>
            <a:off x="467544" y="1772816"/>
            <a:ext cx="8229600" cy="3598862"/>
          </a:xfrm>
        </p:spPr>
        <p:txBody>
          <a:bodyPr/>
          <a:lstStyle/>
          <a:p>
            <a:pPr algn="just"/>
            <a:r>
              <a:rPr lang="en-GB" sz="2100" b="1" dirty="0" smtClean="0"/>
              <a:t>Rear parking courts </a:t>
            </a:r>
            <a:r>
              <a:rPr lang="en-GB" sz="2100" dirty="0" smtClean="0"/>
              <a:t>experience higher  levels of vehicle crime and criminal damage and facilitate access to the rear of properties. </a:t>
            </a:r>
          </a:p>
          <a:p>
            <a:pPr algn="just"/>
            <a:r>
              <a:rPr lang="en-GB" sz="2100" dirty="0" smtClean="0"/>
              <a:t>Developments with </a:t>
            </a:r>
            <a:r>
              <a:rPr lang="en-GB" sz="2100" b="1" dirty="0" smtClean="0"/>
              <a:t>allocated visitor parking </a:t>
            </a:r>
            <a:r>
              <a:rPr lang="en-GB" sz="2100" dirty="0" smtClean="0"/>
              <a:t>experienced less crime.</a:t>
            </a:r>
          </a:p>
          <a:p>
            <a:pPr algn="just"/>
            <a:r>
              <a:rPr lang="en-GB" sz="2100" dirty="0" smtClean="0"/>
              <a:t>Developments with </a:t>
            </a:r>
            <a:r>
              <a:rPr lang="en-GB" sz="2100" b="1" dirty="0" smtClean="0"/>
              <a:t>communal parking </a:t>
            </a:r>
            <a:r>
              <a:rPr lang="en-GB" sz="2100" dirty="0" smtClean="0"/>
              <a:t>experienced more crime than those with on-plot parking.</a:t>
            </a:r>
            <a:endParaRPr lang="en-GB" sz="2100" dirty="0"/>
          </a:p>
          <a:p>
            <a:pPr algn="just"/>
            <a:r>
              <a:rPr lang="en-GB" sz="2100" dirty="0" smtClean="0"/>
              <a:t>Residents prefer to </a:t>
            </a:r>
            <a:r>
              <a:rPr lang="en-GB" sz="2100" b="1" dirty="0" smtClean="0"/>
              <a:t>park close to their property</a:t>
            </a:r>
            <a:r>
              <a:rPr lang="en-GB" sz="2100" dirty="0" smtClean="0"/>
              <a:t>, where not provided they will find their own solutions.</a:t>
            </a:r>
          </a:p>
          <a:p>
            <a:pPr algn="just"/>
            <a:r>
              <a:rPr lang="en-GB" sz="2100" dirty="0" smtClean="0"/>
              <a:t>Lack of consideration for users can result in </a:t>
            </a:r>
            <a:r>
              <a:rPr lang="en-GB" sz="2100" b="1" dirty="0" smtClean="0"/>
              <a:t>expensive retrofit solutions </a:t>
            </a:r>
            <a:r>
              <a:rPr lang="en-GB" sz="2100" dirty="0" smtClean="0"/>
              <a:t>(management companies).</a:t>
            </a:r>
          </a:p>
          <a:p>
            <a:pPr algn="just"/>
            <a:r>
              <a:rPr lang="en-GB" sz="2100" dirty="0" smtClean="0"/>
              <a:t>Disputes relating to car parking can lead to more </a:t>
            </a:r>
            <a:r>
              <a:rPr lang="en-GB" sz="2100" b="1" dirty="0" smtClean="0"/>
              <a:t>serious violent crimes.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chemeClr val="accent6"/>
                </a:solidFill>
              </a:rPr>
              <a:t>Impact of connectivity on residential design</a:t>
            </a:r>
            <a:endParaRPr lang="en-GB" dirty="0">
              <a:solidFill>
                <a:schemeClr val="accent6"/>
              </a:solidFill>
            </a:endParaRPr>
          </a:p>
        </p:txBody>
      </p:sp>
      <p:sp>
        <p:nvSpPr>
          <p:cNvPr id="5" name="Subtitle 4"/>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Connectivity and residential crime</a:t>
            </a:r>
            <a:endParaRPr lang="en-GB" dirty="0"/>
          </a:p>
        </p:txBody>
      </p:sp>
      <p:sp>
        <p:nvSpPr>
          <p:cNvPr id="3" name="Content Placeholder 2"/>
          <p:cNvSpPr>
            <a:spLocks noGrp="1"/>
          </p:cNvSpPr>
          <p:nvPr>
            <p:ph idx="1"/>
          </p:nvPr>
        </p:nvSpPr>
        <p:spPr>
          <a:xfrm>
            <a:off x="357158" y="1785926"/>
            <a:ext cx="8229600" cy="3598862"/>
          </a:xfrm>
        </p:spPr>
        <p:txBody>
          <a:bodyPr/>
          <a:lstStyle/>
          <a:p>
            <a:pPr algn="just"/>
            <a:r>
              <a:rPr lang="en-GB" dirty="0" smtClean="0"/>
              <a:t>The type of road serving a property/development.</a:t>
            </a:r>
          </a:p>
          <a:p>
            <a:pPr lvl="1" algn="just"/>
            <a:r>
              <a:rPr lang="en-GB" dirty="0" smtClean="0"/>
              <a:t>Through road </a:t>
            </a:r>
          </a:p>
          <a:p>
            <a:pPr lvl="1" algn="just"/>
            <a:r>
              <a:rPr lang="en-GB" dirty="0" smtClean="0"/>
              <a:t>Cul-de-sac </a:t>
            </a:r>
          </a:p>
          <a:p>
            <a:pPr lvl="2" algn="just"/>
            <a:r>
              <a:rPr lang="en-GB" dirty="0" smtClean="0"/>
              <a:t>True (no footpaths) or leaky (external connections).</a:t>
            </a:r>
          </a:p>
          <a:p>
            <a:pPr lvl="2" algn="just"/>
            <a:r>
              <a:rPr lang="en-GB" dirty="0" smtClean="0"/>
              <a:t>Linear (can see to the end) or sinuous (no visibility to end).</a:t>
            </a:r>
          </a:p>
          <a:p>
            <a:pPr algn="just"/>
            <a:r>
              <a:rPr lang="en-GB" dirty="0" smtClean="0"/>
              <a:t>Movement within and throughout the development.</a:t>
            </a:r>
          </a:p>
          <a:p>
            <a:pPr lvl="1" algn="just"/>
            <a:r>
              <a:rPr lang="en-GB" dirty="0" smtClean="0"/>
              <a:t>Presence of footpaths</a:t>
            </a:r>
          </a:p>
          <a:p>
            <a:pPr lvl="1" algn="just"/>
            <a:r>
              <a:rPr lang="en-GB" dirty="0" smtClean="0"/>
              <a:t>Where do they lead to?</a:t>
            </a:r>
          </a:p>
          <a:p>
            <a:pPr lvl="1" algn="just"/>
            <a:r>
              <a:rPr lang="en-GB" dirty="0" smtClean="0"/>
              <a:t>Rear/side/front of properties.</a:t>
            </a:r>
          </a:p>
          <a:p>
            <a:pPr lvl="1" algn="just"/>
            <a:r>
              <a:rPr lang="en-GB" dirty="0" smtClean="0"/>
              <a:t>Length/width</a:t>
            </a:r>
          </a:p>
          <a:p>
            <a:pPr lvl="1" algn="just"/>
            <a:r>
              <a:rPr lang="en-GB" dirty="0" smtClean="0"/>
              <a:t>Lighting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what does previous research </a:t>
            </a:r>
            <a:br>
              <a:rPr lang="en-GB" sz="2800" dirty="0" smtClean="0"/>
            </a:br>
            <a:r>
              <a:rPr lang="en-GB" sz="2800" dirty="0" smtClean="0"/>
              <a:t>suggest?</a:t>
            </a:r>
            <a:endParaRPr lang="en-GB" sz="2800" dirty="0"/>
          </a:p>
        </p:txBody>
      </p:sp>
      <p:sp>
        <p:nvSpPr>
          <p:cNvPr id="3" name="Content Placeholder 2"/>
          <p:cNvSpPr>
            <a:spLocks noGrp="1"/>
          </p:cNvSpPr>
          <p:nvPr>
            <p:ph idx="1"/>
          </p:nvPr>
        </p:nvSpPr>
        <p:spPr>
          <a:xfrm>
            <a:off x="357158" y="2000240"/>
            <a:ext cx="8229600" cy="3598862"/>
          </a:xfrm>
        </p:spPr>
        <p:txBody>
          <a:bodyPr/>
          <a:lstStyle/>
          <a:p>
            <a:pPr algn="just"/>
            <a:r>
              <a:rPr lang="en-GB" dirty="0" smtClean="0"/>
              <a:t>Hillier and Sahbaz (2009) argue that: </a:t>
            </a:r>
            <a:r>
              <a:rPr lang="en-GB" i="1" dirty="0" smtClean="0"/>
              <a:t>“There are insufficient empirically based studies to form any conclusions regarding the impact of road layout on crime”. </a:t>
            </a:r>
          </a:p>
          <a:p>
            <a:pPr algn="just"/>
            <a:endParaRPr lang="en-GB" dirty="0" smtClean="0"/>
          </a:p>
          <a:p>
            <a:pPr algn="just"/>
            <a:r>
              <a:rPr lang="en-GB" dirty="0" smtClean="0"/>
              <a:t>Review of 74 key documents suggests otherwise. </a:t>
            </a:r>
          </a:p>
          <a:p>
            <a:pPr algn="just"/>
            <a:endParaRPr lang="en-GB" dirty="0" smtClean="0"/>
          </a:p>
          <a:p>
            <a:pPr algn="just"/>
            <a:r>
              <a:rPr lang="en-GB" dirty="0" smtClean="0"/>
              <a:t>Many methodologically strong studies presenting clear findings relating to impact of connectivity on crime.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What is the problem with connectivity?</a:t>
            </a:r>
            <a:endParaRPr lang="en-GB" sz="2800" dirty="0"/>
          </a:p>
        </p:txBody>
      </p:sp>
      <p:sp>
        <p:nvSpPr>
          <p:cNvPr id="3" name="Content Placeholder 2"/>
          <p:cNvSpPr>
            <a:spLocks noGrp="1"/>
          </p:cNvSpPr>
          <p:nvPr>
            <p:ph idx="1"/>
          </p:nvPr>
        </p:nvSpPr>
        <p:spPr>
          <a:xfrm>
            <a:off x="395536" y="1844824"/>
            <a:ext cx="8229600" cy="3815060"/>
          </a:xfrm>
        </p:spPr>
        <p:txBody>
          <a:bodyPr/>
          <a:lstStyle/>
          <a:p>
            <a:pPr algn="just"/>
            <a:r>
              <a:rPr lang="en-GB" sz="2000" dirty="0" smtClean="0"/>
              <a:t>Put simply, the connectivity debate centres on following arguments:</a:t>
            </a:r>
          </a:p>
          <a:p>
            <a:pPr algn="just"/>
            <a:r>
              <a:rPr lang="en-GB" sz="2000" dirty="0" smtClean="0"/>
              <a:t>Increased connectivity/through movement :</a:t>
            </a:r>
          </a:p>
          <a:p>
            <a:pPr lvl="1" algn="just"/>
            <a:r>
              <a:rPr lang="en-GB" sz="1700" i="1" dirty="0" smtClean="0"/>
              <a:t>Positive: </a:t>
            </a:r>
            <a:r>
              <a:rPr lang="en-GB" sz="1700" dirty="0" smtClean="0"/>
              <a:t>Less reliance on the motor vehicle. </a:t>
            </a:r>
          </a:p>
          <a:p>
            <a:pPr lvl="1" algn="just"/>
            <a:r>
              <a:rPr lang="en-GB" sz="1700" i="1" dirty="0" smtClean="0"/>
              <a:t>Positive: </a:t>
            </a:r>
            <a:r>
              <a:rPr lang="en-GB" sz="1700" dirty="0" smtClean="0"/>
              <a:t>More pedestrians using the street creates more eyes on the street/surveillance.</a:t>
            </a:r>
          </a:p>
          <a:p>
            <a:pPr lvl="1" algn="just"/>
            <a:r>
              <a:rPr lang="en-GB" sz="1700" i="1" dirty="0" smtClean="0"/>
              <a:t>Negative: </a:t>
            </a:r>
            <a:r>
              <a:rPr lang="en-GB" sz="1700" dirty="0" smtClean="0"/>
              <a:t>Increased access/escape for offenders. </a:t>
            </a:r>
          </a:p>
          <a:p>
            <a:pPr lvl="1" algn="just"/>
            <a:r>
              <a:rPr lang="en-GB" sz="1700" i="1" dirty="0" smtClean="0"/>
              <a:t>Negative: </a:t>
            </a:r>
            <a:r>
              <a:rPr lang="en-GB" sz="1700" dirty="0" smtClean="0"/>
              <a:t>Increased anonymity for offenders (i.e. Just a passer-by). </a:t>
            </a:r>
          </a:p>
          <a:p>
            <a:pPr lvl="1" algn="just"/>
            <a:r>
              <a:rPr lang="en-GB" sz="1700" i="1" dirty="0" smtClean="0"/>
              <a:t>Negative: </a:t>
            </a:r>
            <a:r>
              <a:rPr lang="en-GB" sz="1700" dirty="0" smtClean="0"/>
              <a:t>Increased opportunity for offenders to become aware of a target.</a:t>
            </a:r>
          </a:p>
          <a:p>
            <a:pPr algn="just"/>
            <a:r>
              <a:rPr lang="en-GB" sz="2000" dirty="0" smtClean="0"/>
              <a:t>Review of literature favours argument that increased connectivity leads to increased crime, </a:t>
            </a:r>
            <a:r>
              <a:rPr lang="en-GB" sz="2000" u="sng" dirty="0" smtClean="0"/>
              <a:t>but </a:t>
            </a:r>
            <a:r>
              <a:rPr lang="en-GB" sz="2000" dirty="0" smtClean="0"/>
              <a:t>...</a:t>
            </a:r>
          </a:p>
          <a:p>
            <a:pPr lvl="1" algn="just"/>
            <a:r>
              <a:rPr lang="en-GB" sz="1700" dirty="0" smtClean="0"/>
              <a:t>One methodology has produced very different findings.</a:t>
            </a:r>
          </a:p>
          <a:p>
            <a:pPr lvl="1" algn="just"/>
            <a:r>
              <a:rPr lang="en-GB" sz="1700" dirty="0" smtClean="0"/>
              <a:t>Our study revealed that you can develop with high levels of connectivity IF this is done with security in mind/in consultation with police. </a:t>
            </a:r>
          </a:p>
          <a:p>
            <a:pPr algn="just"/>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Summary of studies: </a:t>
            </a:r>
            <a:br>
              <a:rPr lang="en-GB" sz="2800" dirty="0" smtClean="0"/>
            </a:br>
            <a:r>
              <a:rPr lang="en-GB" sz="2800" dirty="0" smtClean="0"/>
              <a:t>Increased connectivity = increased crime </a:t>
            </a:r>
            <a:br>
              <a:rPr lang="en-GB" sz="2800" dirty="0" smtClean="0"/>
            </a:br>
            <a:r>
              <a:rPr lang="en-GB" sz="2800" dirty="0" smtClean="0"/>
              <a:t>(variety of methodologies)</a:t>
            </a:r>
            <a:endParaRPr lang="en-GB" sz="2800" dirty="0"/>
          </a:p>
        </p:txBody>
      </p:sp>
      <p:graphicFrame>
        <p:nvGraphicFramePr>
          <p:cNvPr id="4" name="Content Placeholder 3"/>
          <p:cNvGraphicFramePr>
            <a:graphicFrameLocks noGrp="1"/>
          </p:cNvGraphicFramePr>
          <p:nvPr>
            <p:ph idx="1"/>
          </p:nvPr>
        </p:nvGraphicFramePr>
        <p:xfrm>
          <a:off x="357158" y="1928802"/>
          <a:ext cx="8479730" cy="4571738"/>
        </p:xfrm>
        <a:graphic>
          <a:graphicData uri="http://schemas.openxmlformats.org/drawingml/2006/table">
            <a:tbl>
              <a:tblPr firstRow="1" bandRow="1">
                <a:tableStyleId>{5C22544A-7EE6-4342-B048-85BDC9FD1C3A}</a:tableStyleId>
              </a:tblPr>
              <a:tblGrid>
                <a:gridCol w="2935114"/>
                <a:gridCol w="5544616"/>
              </a:tblGrid>
              <a:tr h="1870498">
                <a:tc>
                  <a:txBody>
                    <a:bodyPr/>
                    <a:lstStyle/>
                    <a:p>
                      <a:pPr algn="l"/>
                      <a:r>
                        <a:rPr lang="en-GB" sz="1700" b="0" dirty="0" smtClean="0">
                          <a:solidFill>
                            <a:schemeClr val="tx1"/>
                          </a:solidFill>
                        </a:rPr>
                        <a:t>Being located on a development with high levels of connectivity </a:t>
                      </a:r>
                      <a:r>
                        <a:rPr lang="en-GB" sz="1700" b="0" i="0" dirty="0" smtClean="0">
                          <a:solidFill>
                            <a:schemeClr val="tx1"/>
                          </a:solidFill>
                        </a:rPr>
                        <a:t>INCREASES</a:t>
                      </a:r>
                      <a:r>
                        <a:rPr lang="en-GB" sz="1700" b="0" i="0" baseline="0" dirty="0" smtClean="0">
                          <a:solidFill>
                            <a:schemeClr val="tx1"/>
                          </a:solidFill>
                        </a:rPr>
                        <a:t> risk of crime.</a:t>
                      </a:r>
                      <a:endParaRPr lang="en-GB" sz="1700" b="0" dirty="0">
                        <a:solidFill>
                          <a:schemeClr val="tx1"/>
                        </a:solidFill>
                      </a:endParaRPr>
                    </a:p>
                  </a:txBody>
                  <a:tcPr>
                    <a:solidFill>
                      <a:schemeClr val="accent5"/>
                    </a:solidFill>
                  </a:tcPr>
                </a:tc>
                <a:tc>
                  <a:txBody>
                    <a:bodyPr/>
                    <a:lstStyle/>
                    <a:p>
                      <a:pPr algn="just"/>
                      <a:r>
                        <a:rPr lang="en-GB" sz="1700" b="0" dirty="0" smtClean="0">
                          <a:solidFill>
                            <a:schemeClr val="tx1"/>
                          </a:solidFill>
                        </a:rPr>
                        <a:t>Bevis and Nutter (1977), Rubenstein </a:t>
                      </a:r>
                      <a:r>
                        <a:rPr lang="en-GB" sz="1700" b="0" i="1" dirty="0" smtClean="0">
                          <a:solidFill>
                            <a:schemeClr val="tx1"/>
                          </a:solidFill>
                        </a:rPr>
                        <a:t>et al </a:t>
                      </a:r>
                      <a:r>
                        <a:rPr lang="en-GB" sz="1700" b="0" i="0" dirty="0" smtClean="0">
                          <a:solidFill>
                            <a:schemeClr val="tx1"/>
                          </a:solidFill>
                        </a:rPr>
                        <a:t>(1980),</a:t>
                      </a:r>
                      <a:r>
                        <a:rPr lang="en-GB" sz="1700" b="0" i="0" baseline="0" dirty="0" smtClean="0">
                          <a:solidFill>
                            <a:schemeClr val="tx1"/>
                          </a:solidFill>
                        </a:rPr>
                        <a:t> Taylor and Gottfredson (1987), Van der Voordt and Van Wegen (1990), Poyner and Webb (1991), Beavon </a:t>
                      </a:r>
                      <a:r>
                        <a:rPr lang="en-GB" sz="1700" b="0" i="1" baseline="0" dirty="0" smtClean="0">
                          <a:solidFill>
                            <a:schemeClr val="tx1"/>
                          </a:solidFill>
                        </a:rPr>
                        <a:t>et al </a:t>
                      </a:r>
                      <a:r>
                        <a:rPr lang="en-GB" sz="1700" b="0" i="0" baseline="0" dirty="0" smtClean="0">
                          <a:solidFill>
                            <a:schemeClr val="tx1"/>
                          </a:solidFill>
                        </a:rPr>
                        <a:t>(1994), Mirlees Black </a:t>
                      </a:r>
                      <a:r>
                        <a:rPr lang="en-GB" sz="1700" b="0" i="1" baseline="0" dirty="0" smtClean="0">
                          <a:solidFill>
                            <a:schemeClr val="tx1"/>
                          </a:solidFill>
                        </a:rPr>
                        <a:t>et al </a:t>
                      </a:r>
                      <a:r>
                        <a:rPr lang="en-GB" sz="1700" b="0" i="0" baseline="0" dirty="0" smtClean="0">
                          <a:solidFill>
                            <a:schemeClr val="tx1"/>
                          </a:solidFill>
                        </a:rPr>
                        <a:t>(1998), Rengert and Hakim (1998), Hakim </a:t>
                      </a:r>
                      <a:r>
                        <a:rPr lang="en-GB" sz="1700" b="0" i="1" baseline="0" dirty="0" smtClean="0">
                          <a:solidFill>
                            <a:schemeClr val="tx1"/>
                          </a:solidFill>
                        </a:rPr>
                        <a:t>et al </a:t>
                      </a:r>
                      <a:r>
                        <a:rPr lang="en-GB" sz="1700" b="0" i="0" baseline="0" dirty="0" smtClean="0">
                          <a:solidFill>
                            <a:schemeClr val="tx1"/>
                          </a:solidFill>
                        </a:rPr>
                        <a:t>(2001), Taylor (2002), Nubani and Wineman (2005), Yang (2006), Armitage (2006), </a:t>
                      </a:r>
                      <a:r>
                        <a:rPr lang="en-GB" sz="1700" b="1" i="0" u="sng" baseline="0" dirty="0" smtClean="0">
                          <a:solidFill>
                            <a:schemeClr val="tx1"/>
                          </a:solidFill>
                        </a:rPr>
                        <a:t>Armitage </a:t>
                      </a:r>
                      <a:r>
                        <a:rPr lang="en-GB" sz="1700" b="1" i="1" u="sng" baseline="0" dirty="0" smtClean="0">
                          <a:solidFill>
                            <a:schemeClr val="tx1"/>
                          </a:solidFill>
                        </a:rPr>
                        <a:t>et al </a:t>
                      </a:r>
                      <a:r>
                        <a:rPr lang="en-GB" sz="1700" b="1" i="0" u="sng" baseline="0" dirty="0" smtClean="0">
                          <a:solidFill>
                            <a:schemeClr val="tx1"/>
                          </a:solidFill>
                        </a:rPr>
                        <a:t>(2010).</a:t>
                      </a:r>
                      <a:endParaRPr lang="en-GB" sz="1700" b="1" u="sng" dirty="0">
                        <a:solidFill>
                          <a:schemeClr val="tx1"/>
                        </a:solidFill>
                      </a:endParaRPr>
                    </a:p>
                  </a:txBody>
                  <a:tcPr>
                    <a:solidFill>
                      <a:schemeClr val="accent5"/>
                    </a:solidFill>
                  </a:tcPr>
                </a:tc>
              </a:tr>
              <a:tr h="670298">
                <a:tc>
                  <a:txBody>
                    <a:bodyPr/>
                    <a:lstStyle/>
                    <a:p>
                      <a:pPr algn="l"/>
                      <a:r>
                        <a:rPr lang="en-GB" sz="1700" dirty="0" smtClean="0"/>
                        <a:t>Being located on a travel path INCREASES risk of crime.</a:t>
                      </a:r>
                      <a:endParaRPr lang="en-GB" sz="1700" dirty="0"/>
                    </a:p>
                  </a:txBody>
                  <a:tcPr/>
                </a:tc>
                <a:tc>
                  <a:txBody>
                    <a:bodyPr/>
                    <a:lstStyle/>
                    <a:p>
                      <a:pPr algn="just"/>
                      <a:r>
                        <a:rPr lang="en-GB" sz="1700" dirty="0" smtClean="0"/>
                        <a:t>Letkemann (1973), Brantingham and Brantingham (1984), Feeney (1986), Gabor </a:t>
                      </a:r>
                      <a:r>
                        <a:rPr lang="en-GB" sz="1700" i="1" dirty="0" smtClean="0"/>
                        <a:t>et al </a:t>
                      </a:r>
                      <a:r>
                        <a:rPr lang="en-GB" sz="1700" i="0" dirty="0" smtClean="0"/>
                        <a:t>(1987), Poyner and Webb (1991),</a:t>
                      </a:r>
                      <a:r>
                        <a:rPr lang="en-GB" sz="1700" i="0" baseline="0" dirty="0" smtClean="0"/>
                        <a:t> Wiles and Costello (2000), Rengert and Wasilchick (2000).</a:t>
                      </a:r>
                      <a:endParaRPr lang="en-GB" sz="1700" dirty="0"/>
                    </a:p>
                  </a:txBody>
                  <a:tcPr/>
                </a:tc>
              </a:tr>
              <a:tr h="670298">
                <a:tc>
                  <a:txBody>
                    <a:bodyPr/>
                    <a:lstStyle/>
                    <a:p>
                      <a:pPr algn="l"/>
                      <a:r>
                        <a:rPr lang="en-GB" sz="1700" dirty="0" smtClean="0"/>
                        <a:t>Being located on a cul-de-sac REDUCES risk of</a:t>
                      </a:r>
                      <a:r>
                        <a:rPr lang="en-GB" sz="1700" baseline="0" dirty="0" smtClean="0"/>
                        <a:t> crime.</a:t>
                      </a:r>
                      <a:endParaRPr lang="en-GB" sz="1700" dirty="0"/>
                    </a:p>
                  </a:txBody>
                  <a:tcPr/>
                </a:tc>
                <a:tc>
                  <a:txBody>
                    <a:bodyPr/>
                    <a:lstStyle/>
                    <a:p>
                      <a:pPr algn="just"/>
                      <a:r>
                        <a:rPr lang="en-GB" sz="1700" dirty="0" smtClean="0"/>
                        <a:t>Bevis and Nutter (1977), </a:t>
                      </a:r>
                      <a:r>
                        <a:rPr lang="en-GB" sz="1700" b="1" u="sng" dirty="0" smtClean="0"/>
                        <a:t>Johnson and Bowers (2010), Armitage </a:t>
                      </a:r>
                      <a:r>
                        <a:rPr lang="en-GB" sz="1700" b="1" i="1" u="sng" dirty="0" smtClean="0"/>
                        <a:t>et al </a:t>
                      </a:r>
                      <a:r>
                        <a:rPr lang="en-GB" sz="1700" b="1" i="0" u="sng" dirty="0" smtClean="0"/>
                        <a:t>(2010).</a:t>
                      </a:r>
                      <a:endParaRPr lang="en-GB" sz="1700" b="1" u="sng" dirty="0"/>
                    </a:p>
                  </a:txBody>
                  <a:tcPr/>
                </a:tc>
              </a:tr>
              <a:tr h="388347">
                <a:tc>
                  <a:txBody>
                    <a:bodyPr/>
                    <a:lstStyle/>
                    <a:p>
                      <a:pPr algn="l"/>
                      <a:r>
                        <a:rPr lang="en-GB" sz="1700" dirty="0" smtClean="0"/>
                        <a:t>Closing off streets reduces crime. </a:t>
                      </a:r>
                      <a:endParaRPr lang="en-GB" sz="1700" dirty="0"/>
                    </a:p>
                  </a:txBody>
                  <a:tcPr/>
                </a:tc>
                <a:tc>
                  <a:txBody>
                    <a:bodyPr/>
                    <a:lstStyle/>
                    <a:p>
                      <a:pPr algn="just"/>
                      <a:r>
                        <a:rPr lang="en-GB" sz="1700" dirty="0" smtClean="0"/>
                        <a:t>Matthews (1992), Atlas and LeBlanc</a:t>
                      </a:r>
                      <a:r>
                        <a:rPr lang="en-GB" sz="1700" baseline="0" dirty="0" smtClean="0"/>
                        <a:t> (1994), Newman (1995,1996), Lasley (1998), Zavoski </a:t>
                      </a:r>
                      <a:r>
                        <a:rPr lang="en-GB" sz="1700" i="1" baseline="0" dirty="0" smtClean="0"/>
                        <a:t>et al </a:t>
                      </a:r>
                      <a:r>
                        <a:rPr lang="en-GB" sz="1700" i="0" baseline="0" dirty="0" smtClean="0"/>
                        <a:t>(1999), Eck (2002).</a:t>
                      </a:r>
                      <a:endParaRPr lang="en-GB" sz="1700"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CPTED in the UK – the last 15 years</a:t>
            </a:r>
            <a:endParaRPr lang="en-GB" sz="3200" dirty="0"/>
          </a:p>
        </p:txBody>
      </p:sp>
      <p:sp>
        <p:nvSpPr>
          <p:cNvPr id="3" name="Content Placeholder 2"/>
          <p:cNvSpPr>
            <a:spLocks noGrp="1"/>
          </p:cNvSpPr>
          <p:nvPr>
            <p:ph idx="1"/>
          </p:nvPr>
        </p:nvSpPr>
        <p:spPr>
          <a:xfrm>
            <a:off x="395536" y="1772816"/>
            <a:ext cx="8229600" cy="3598862"/>
          </a:xfrm>
        </p:spPr>
        <p:txBody>
          <a:bodyPr/>
          <a:lstStyle/>
          <a:p>
            <a:pPr algn="just"/>
            <a:r>
              <a:rPr lang="en-GB" sz="2200" b="1" dirty="0" smtClean="0"/>
              <a:t>Huge progress </a:t>
            </a:r>
            <a:r>
              <a:rPr lang="en-GB" sz="2200" dirty="0" smtClean="0"/>
              <a:t>in this field since 1998.</a:t>
            </a:r>
          </a:p>
          <a:p>
            <a:pPr algn="just"/>
            <a:r>
              <a:rPr lang="en-GB" sz="2200" dirty="0" smtClean="0"/>
              <a:t>Increasing recognition that </a:t>
            </a:r>
            <a:r>
              <a:rPr lang="en-GB" sz="2200" b="1" dirty="0" smtClean="0"/>
              <a:t>design can impact upon crime </a:t>
            </a:r>
            <a:r>
              <a:rPr lang="en-GB" sz="2200" dirty="0" smtClean="0"/>
              <a:t>and that crime reduction is </a:t>
            </a:r>
            <a:r>
              <a:rPr lang="en-GB" sz="2200" b="1" dirty="0" smtClean="0"/>
              <a:t>not sole responsibility </a:t>
            </a:r>
            <a:r>
              <a:rPr lang="en-GB" sz="2200" dirty="0" smtClean="0"/>
              <a:t>of the police. </a:t>
            </a:r>
          </a:p>
          <a:p>
            <a:pPr algn="just"/>
            <a:r>
              <a:rPr lang="en-GB" sz="2200" b="1" dirty="0" smtClean="0"/>
              <a:t>Academic</a:t>
            </a:r>
            <a:r>
              <a:rPr lang="en-GB" sz="2200" dirty="0" smtClean="0"/>
              <a:t> research, </a:t>
            </a:r>
            <a:r>
              <a:rPr lang="en-GB" sz="2200" b="1" dirty="0" smtClean="0"/>
              <a:t>policy</a:t>
            </a:r>
            <a:r>
              <a:rPr lang="en-GB" sz="2200" dirty="0" smtClean="0"/>
              <a:t> (planning and crime reduction) and </a:t>
            </a:r>
            <a:r>
              <a:rPr lang="en-GB" sz="2200" b="1" dirty="0" smtClean="0"/>
              <a:t>practical application</a:t>
            </a:r>
            <a:r>
              <a:rPr lang="en-GB" sz="2200" dirty="0" smtClean="0"/>
              <a:t>.</a:t>
            </a:r>
          </a:p>
          <a:p>
            <a:pPr algn="just"/>
            <a:r>
              <a:rPr lang="en-GB" sz="2200" dirty="0" smtClean="0"/>
              <a:t>Accepted recognition that design can influence crime...however, little attention paid to </a:t>
            </a:r>
            <a:r>
              <a:rPr lang="en-GB" sz="2200" b="1" dirty="0" smtClean="0"/>
              <a:t>which specific features </a:t>
            </a:r>
            <a:r>
              <a:rPr lang="en-GB" sz="2200" dirty="0" smtClean="0"/>
              <a:t>influence crime.</a:t>
            </a:r>
          </a:p>
          <a:p>
            <a:pPr algn="just"/>
            <a:r>
              <a:rPr lang="en-GB" sz="2200" b="1" dirty="0" smtClean="0"/>
              <a:t>Conflicting policies </a:t>
            </a:r>
            <a:r>
              <a:rPr lang="en-GB" sz="2200" dirty="0" smtClean="0"/>
              <a:t>– agree that crime is important consideration in design, but differ on how this should be achieved.  </a:t>
            </a:r>
          </a:p>
          <a:p>
            <a:pPr algn="just"/>
            <a:r>
              <a:rPr lang="en-GB" sz="2200" b="1" dirty="0" smtClean="0"/>
              <a:t>Confusion</a:t>
            </a:r>
            <a:r>
              <a:rPr lang="en-GB" sz="2200" dirty="0" smtClean="0"/>
              <a:t> amongst practitioners.</a:t>
            </a:r>
          </a:p>
          <a:p>
            <a:pPr algn="just">
              <a:buNone/>
            </a:pPr>
            <a:r>
              <a:rPr lang="en-GB" sz="2200" dirty="0" smtClean="0"/>
              <a:t> </a:t>
            </a:r>
          </a:p>
          <a:p>
            <a:pPr algn="just"/>
            <a:endParaRPr lang="en-GB" dirty="0" smtClean="0"/>
          </a:p>
          <a:p>
            <a:pPr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Johnson and Bowers (2010)</a:t>
            </a:r>
            <a:endParaRPr lang="en-GB" dirty="0"/>
          </a:p>
        </p:txBody>
      </p:sp>
      <p:sp>
        <p:nvSpPr>
          <p:cNvPr id="3" name="Content Placeholder 2"/>
          <p:cNvSpPr>
            <a:spLocks noGrp="1"/>
          </p:cNvSpPr>
          <p:nvPr>
            <p:ph idx="1"/>
          </p:nvPr>
        </p:nvSpPr>
        <p:spPr>
          <a:xfrm>
            <a:off x="323528" y="1700808"/>
            <a:ext cx="8229600" cy="3598862"/>
          </a:xfrm>
        </p:spPr>
        <p:txBody>
          <a:bodyPr/>
          <a:lstStyle/>
          <a:p>
            <a:r>
              <a:rPr lang="en-GB" sz="2000" dirty="0" smtClean="0"/>
              <a:t>118,161 homes (UK).</a:t>
            </a:r>
          </a:p>
          <a:p>
            <a:pPr algn="just"/>
            <a:r>
              <a:rPr lang="en-GB" sz="2000" dirty="0" smtClean="0"/>
              <a:t>All things being equal, relative to a property on a </a:t>
            </a:r>
            <a:r>
              <a:rPr lang="en-GB" sz="2000" b="1" u="sng" dirty="0" smtClean="0"/>
              <a:t>local </a:t>
            </a:r>
            <a:r>
              <a:rPr lang="en-GB" sz="2000" b="1" u="sng" dirty="0" smtClean="0"/>
              <a:t>road </a:t>
            </a:r>
            <a:r>
              <a:rPr lang="en-GB" sz="2000" dirty="0" smtClean="0"/>
              <a:t>(connect neighbourhoods</a:t>
            </a:r>
            <a:r>
              <a:rPr lang="en-GB" sz="2000" dirty="0" smtClean="0"/>
              <a:t>),a property on a </a:t>
            </a:r>
            <a:r>
              <a:rPr lang="en-GB" sz="2000" b="1" u="sng" dirty="0" smtClean="0"/>
              <a:t>major </a:t>
            </a:r>
            <a:r>
              <a:rPr lang="en-GB" sz="2000" b="1" u="sng" dirty="0" smtClean="0"/>
              <a:t>road </a:t>
            </a:r>
            <a:r>
              <a:rPr lang="en-GB" sz="2000" dirty="0" smtClean="0"/>
              <a:t>(connect towns, cities</a:t>
            </a:r>
            <a:r>
              <a:rPr lang="en-GB" sz="2000" dirty="0" smtClean="0"/>
              <a:t>) </a:t>
            </a:r>
            <a:r>
              <a:rPr lang="en-GB" sz="2000" dirty="0" smtClean="0"/>
              <a:t>…</a:t>
            </a:r>
            <a:endParaRPr lang="en-GB" sz="2000" dirty="0" smtClean="0"/>
          </a:p>
          <a:p>
            <a:pPr lvl="1" algn="just"/>
            <a:r>
              <a:rPr lang="en-GB" sz="1800" dirty="0" smtClean="0"/>
              <a:t>Expected increase in burglaries of 22%.</a:t>
            </a:r>
          </a:p>
          <a:p>
            <a:pPr algn="just"/>
            <a:r>
              <a:rPr lang="en-GB" sz="2000" dirty="0" smtClean="0"/>
              <a:t>For properties on </a:t>
            </a:r>
            <a:r>
              <a:rPr lang="en-GB" sz="2000" b="1" u="sng" dirty="0" smtClean="0"/>
              <a:t>private roads </a:t>
            </a:r>
            <a:r>
              <a:rPr lang="en-GB" sz="2000" dirty="0" smtClean="0"/>
              <a:t>(no connections), relative to l</a:t>
            </a:r>
            <a:r>
              <a:rPr lang="en-GB" sz="2000" b="1" u="sng" dirty="0" smtClean="0"/>
              <a:t>ocal roads</a:t>
            </a:r>
            <a:r>
              <a:rPr lang="en-GB" sz="2000" dirty="0" smtClean="0"/>
              <a:t>…</a:t>
            </a:r>
          </a:p>
          <a:p>
            <a:pPr lvl="1" algn="just"/>
            <a:r>
              <a:rPr lang="en-GB" sz="1800" dirty="0" smtClean="0"/>
              <a:t>Expected decrease in burglaries of 43%. </a:t>
            </a:r>
          </a:p>
          <a:p>
            <a:pPr algn="just"/>
            <a:r>
              <a:rPr lang="en-GB" sz="2000" dirty="0" smtClean="0"/>
              <a:t>For a street segment....for each additional link to other roads the predicted burglary count increased by 3%</a:t>
            </a:r>
          </a:p>
          <a:p>
            <a:pPr algn="just"/>
            <a:r>
              <a:rPr lang="en-GB" sz="2000" dirty="0" err="1" smtClean="0"/>
              <a:t>Culs</a:t>
            </a:r>
            <a:r>
              <a:rPr lang="en-GB" sz="2000" dirty="0" smtClean="0"/>
              <a:t>-de-sac safer than through roads. </a:t>
            </a:r>
          </a:p>
          <a:p>
            <a:pPr algn="just"/>
            <a:r>
              <a:rPr lang="en-GB" sz="2000" dirty="0" smtClean="0"/>
              <a:t>Sinuous </a:t>
            </a:r>
            <a:r>
              <a:rPr lang="en-GB" sz="2000" dirty="0" err="1" smtClean="0"/>
              <a:t>culs</a:t>
            </a:r>
            <a:r>
              <a:rPr lang="en-GB" sz="2000" dirty="0" smtClean="0"/>
              <a:t>-de-sacs safer than linear.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Armitage </a:t>
            </a:r>
            <a:r>
              <a:rPr lang="en-GB" sz="3200" i="1" dirty="0" smtClean="0"/>
              <a:t>et al </a:t>
            </a:r>
            <a:r>
              <a:rPr lang="en-GB" sz="3200" dirty="0" smtClean="0"/>
              <a:t>(2010)</a:t>
            </a:r>
            <a:endParaRPr lang="en-GB" dirty="0"/>
          </a:p>
        </p:txBody>
      </p:sp>
      <p:sp>
        <p:nvSpPr>
          <p:cNvPr id="3" name="Content Placeholder 2"/>
          <p:cNvSpPr>
            <a:spLocks noGrp="1"/>
          </p:cNvSpPr>
          <p:nvPr>
            <p:ph idx="1"/>
          </p:nvPr>
        </p:nvSpPr>
        <p:spPr>
          <a:xfrm>
            <a:off x="323528" y="1772816"/>
            <a:ext cx="8229600" cy="3598862"/>
          </a:xfrm>
        </p:spPr>
        <p:txBody>
          <a:bodyPr/>
          <a:lstStyle/>
          <a:p>
            <a:pPr algn="just"/>
            <a:r>
              <a:rPr lang="en-GB" sz="2200" dirty="0" smtClean="0"/>
              <a:t>6,000 properties (UK).</a:t>
            </a:r>
          </a:p>
          <a:p>
            <a:pPr algn="just"/>
            <a:r>
              <a:rPr lang="en-GB" sz="2200" dirty="0" smtClean="0"/>
              <a:t>Compared to </a:t>
            </a:r>
            <a:r>
              <a:rPr lang="en-GB" sz="2200" b="1" u="sng" dirty="0" smtClean="0"/>
              <a:t>‘true cul-de-sac’ </a:t>
            </a:r>
            <a:r>
              <a:rPr lang="en-GB" sz="2200" dirty="0" smtClean="0"/>
              <a:t>(no connections), a property on a </a:t>
            </a:r>
            <a:r>
              <a:rPr lang="en-GB" sz="2200" b="1" u="sng" dirty="0" smtClean="0"/>
              <a:t>through road </a:t>
            </a:r>
            <a:r>
              <a:rPr lang="en-GB" sz="2200" dirty="0" smtClean="0"/>
              <a:t>experienced…</a:t>
            </a:r>
          </a:p>
          <a:p>
            <a:pPr lvl="1" algn="just"/>
            <a:r>
              <a:rPr lang="en-GB" sz="1800" dirty="0" smtClean="0"/>
              <a:t>93% more crime.</a:t>
            </a:r>
          </a:p>
          <a:p>
            <a:pPr algn="just"/>
            <a:r>
              <a:rPr lang="en-GB" sz="2200" dirty="0" smtClean="0"/>
              <a:t>Compared to ‘</a:t>
            </a:r>
            <a:r>
              <a:rPr lang="en-GB" sz="2200" b="1" u="sng" dirty="0" smtClean="0"/>
              <a:t>true cul-de-sac’ </a:t>
            </a:r>
            <a:r>
              <a:rPr lang="en-GB" sz="2200" dirty="0" smtClean="0"/>
              <a:t>a property on a </a:t>
            </a:r>
            <a:r>
              <a:rPr lang="en-GB" sz="2200" b="1" u="sng" dirty="0" smtClean="0"/>
              <a:t>‘leaky cul-de-sac’ </a:t>
            </a:r>
            <a:r>
              <a:rPr lang="en-GB" sz="2200" dirty="0" smtClean="0"/>
              <a:t>(connections) experienced…</a:t>
            </a:r>
          </a:p>
          <a:p>
            <a:pPr lvl="1" algn="just"/>
            <a:r>
              <a:rPr lang="en-GB" sz="1800" dirty="0" smtClean="0"/>
              <a:t>110% more crime. </a:t>
            </a:r>
          </a:p>
          <a:p>
            <a:pPr algn="just"/>
            <a:r>
              <a:rPr lang="en-GB" sz="2200" dirty="0" smtClean="0"/>
              <a:t>As with Johnson and Bowers (2010) the study identified that crime risk was lower on…</a:t>
            </a:r>
          </a:p>
          <a:p>
            <a:pPr lvl="1" algn="just"/>
            <a:r>
              <a:rPr lang="en-GB" sz="1800" dirty="0" smtClean="0"/>
              <a:t>Sinuous as opposed to linear culs-de-sac.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Road layout: what does previous research </a:t>
            </a:r>
            <a:br>
              <a:rPr lang="en-GB" sz="3200" dirty="0" smtClean="0"/>
            </a:br>
            <a:r>
              <a:rPr lang="en-GB" sz="3200" dirty="0" smtClean="0"/>
              <a:t>suggest?</a:t>
            </a:r>
            <a:endParaRPr lang="en-GB" dirty="0"/>
          </a:p>
        </p:txBody>
      </p:sp>
      <p:sp>
        <p:nvSpPr>
          <p:cNvPr id="3" name="Content Placeholder 2"/>
          <p:cNvSpPr>
            <a:spLocks noGrp="1"/>
          </p:cNvSpPr>
          <p:nvPr>
            <p:ph idx="1"/>
          </p:nvPr>
        </p:nvSpPr>
        <p:spPr>
          <a:xfrm>
            <a:off x="323528" y="1844824"/>
            <a:ext cx="8229600" cy="3598862"/>
          </a:xfrm>
        </p:spPr>
        <p:txBody>
          <a:bodyPr/>
          <a:lstStyle/>
          <a:p>
            <a:pPr algn="just"/>
            <a:r>
              <a:rPr lang="en-GB" sz="2200" dirty="0" smtClean="0"/>
              <a:t>In his review of the evidence, Taylor (2002) concludes that:</a:t>
            </a:r>
          </a:p>
          <a:p>
            <a:pPr lvl="1" algn="just"/>
            <a:r>
              <a:rPr lang="en-GB" dirty="0" smtClean="0"/>
              <a:t>“</a:t>
            </a:r>
            <a:r>
              <a:rPr lang="en-GB" i="1" dirty="0" smtClean="0"/>
              <a:t>Neighbourhood permeability is....one of the community level design features most reliably linked to crime rates, and the connections </a:t>
            </a:r>
            <a:r>
              <a:rPr lang="en-GB" b="1" i="1" dirty="0" smtClean="0"/>
              <a:t>operate consistently in the same direction </a:t>
            </a:r>
            <a:r>
              <a:rPr lang="en-GB" i="1" dirty="0" smtClean="0"/>
              <a:t>across studies: more permeability more crime” </a:t>
            </a:r>
            <a:r>
              <a:rPr lang="en-GB" dirty="0" smtClean="0"/>
              <a:t>(Taylor, 2002, p.419). </a:t>
            </a:r>
            <a:r>
              <a:rPr lang="en-GB" i="1" dirty="0" smtClean="0"/>
              <a:t> </a:t>
            </a:r>
            <a:endParaRPr lang="en-GB" dirty="0" smtClean="0"/>
          </a:p>
          <a:p>
            <a:pPr algn="just"/>
            <a:r>
              <a:rPr lang="en-GB" sz="2200" dirty="0" smtClean="0"/>
              <a:t>Assertion, is not entirely correct as several studies – those conducted using Space Syntax methodologies, have concluded that </a:t>
            </a:r>
            <a:r>
              <a:rPr lang="en-GB" sz="2200" b="1" u="sng" dirty="0" smtClean="0"/>
              <a:t>increased levels of connectivity have a beneficial impact on crime.</a:t>
            </a:r>
          </a:p>
          <a:p>
            <a:r>
              <a:rPr lang="en-GB" sz="2200" i="1" dirty="0" smtClean="0"/>
              <a:t>Space Syntax is a mathematical approach which (remotely) takes account of street network and how each street segment connects to other streets in the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Summary of studies: </a:t>
            </a:r>
            <a:br>
              <a:rPr lang="en-GB" sz="2800" dirty="0" smtClean="0"/>
            </a:br>
            <a:r>
              <a:rPr lang="en-GB" sz="2800" dirty="0" smtClean="0"/>
              <a:t>Increased connectivity = less crime (Space Syntax)</a:t>
            </a:r>
            <a:endParaRPr lang="en-GB" dirty="0"/>
          </a:p>
        </p:txBody>
      </p:sp>
      <p:graphicFrame>
        <p:nvGraphicFramePr>
          <p:cNvPr id="4" name="Content Placeholder 3"/>
          <p:cNvGraphicFramePr>
            <a:graphicFrameLocks noGrp="1"/>
          </p:cNvGraphicFramePr>
          <p:nvPr>
            <p:ph idx="1"/>
          </p:nvPr>
        </p:nvGraphicFramePr>
        <p:xfrm>
          <a:off x="412750" y="2205038"/>
          <a:ext cx="8229600" cy="11887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b="0" dirty="0" smtClean="0">
                          <a:solidFill>
                            <a:schemeClr val="tx1"/>
                          </a:solidFill>
                        </a:rPr>
                        <a:t>Being located on a development with high levels of connectivity REDUCES risk of crime. </a:t>
                      </a:r>
                    </a:p>
                    <a:p>
                      <a:endParaRPr lang="en-GB" b="0" dirty="0">
                        <a:solidFill>
                          <a:schemeClr val="tx1"/>
                        </a:solidFill>
                      </a:endParaRPr>
                    </a:p>
                  </a:txBody>
                  <a:tcPr/>
                </a:tc>
                <a:tc>
                  <a:txBody>
                    <a:bodyPr/>
                    <a:lstStyle/>
                    <a:p>
                      <a:pPr algn="just"/>
                      <a:r>
                        <a:rPr lang="en-GB" b="0" dirty="0" smtClean="0">
                          <a:solidFill>
                            <a:schemeClr val="tx1"/>
                          </a:solidFill>
                        </a:rPr>
                        <a:t>Hillier and </a:t>
                      </a:r>
                      <a:r>
                        <a:rPr lang="en-GB" b="0" dirty="0" err="1" smtClean="0">
                          <a:solidFill>
                            <a:schemeClr val="tx1"/>
                          </a:solidFill>
                        </a:rPr>
                        <a:t>Shu</a:t>
                      </a:r>
                      <a:r>
                        <a:rPr lang="en-GB" b="0" dirty="0" smtClean="0">
                          <a:solidFill>
                            <a:schemeClr val="tx1"/>
                          </a:solidFill>
                        </a:rPr>
                        <a:t> (1998), </a:t>
                      </a:r>
                      <a:r>
                        <a:rPr lang="en-GB" b="0" dirty="0" err="1" smtClean="0">
                          <a:solidFill>
                            <a:schemeClr val="tx1"/>
                          </a:solidFill>
                        </a:rPr>
                        <a:t>Shu</a:t>
                      </a:r>
                      <a:r>
                        <a:rPr lang="en-GB" b="0" dirty="0" smtClean="0">
                          <a:solidFill>
                            <a:schemeClr val="tx1"/>
                          </a:solidFill>
                        </a:rPr>
                        <a:t> (2000), Hillier (2004), Hillier and </a:t>
                      </a:r>
                      <a:r>
                        <a:rPr lang="en-GB" b="0" dirty="0" err="1" smtClean="0">
                          <a:solidFill>
                            <a:schemeClr val="tx1"/>
                          </a:solidFill>
                        </a:rPr>
                        <a:t>Sahbaz</a:t>
                      </a:r>
                      <a:r>
                        <a:rPr lang="en-GB" b="0" dirty="0" smtClean="0">
                          <a:solidFill>
                            <a:schemeClr val="tx1"/>
                          </a:solidFill>
                        </a:rPr>
                        <a:t> (2009). </a:t>
                      </a:r>
                      <a:endParaRPr lang="en-GB" b="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what does the research say?</a:t>
            </a:r>
            <a:endParaRPr lang="en-GB" dirty="0"/>
          </a:p>
        </p:txBody>
      </p:sp>
      <p:sp>
        <p:nvSpPr>
          <p:cNvPr id="5" name="Content Placeholder 4"/>
          <p:cNvSpPr>
            <a:spLocks noGrp="1"/>
          </p:cNvSpPr>
          <p:nvPr>
            <p:ph idx="1"/>
          </p:nvPr>
        </p:nvSpPr>
        <p:spPr>
          <a:xfrm>
            <a:off x="467544" y="1844824"/>
            <a:ext cx="8229600" cy="3598862"/>
          </a:xfrm>
        </p:spPr>
        <p:txBody>
          <a:bodyPr/>
          <a:lstStyle/>
          <a:p>
            <a:pPr algn="just"/>
            <a:r>
              <a:rPr lang="en-GB" sz="2000" dirty="0" smtClean="0"/>
              <a:t>Historically (unhelpfully) presented as a polarised debate.</a:t>
            </a:r>
          </a:p>
          <a:p>
            <a:pPr algn="just"/>
            <a:r>
              <a:rPr lang="en-GB" sz="2000" dirty="0" smtClean="0"/>
              <a:t>Disparity likely to relate to methodological differences.</a:t>
            </a:r>
          </a:p>
          <a:p>
            <a:pPr lvl="1" algn="just"/>
            <a:r>
              <a:rPr lang="en-GB" sz="1600" dirty="0" smtClean="0"/>
              <a:t>Space syntax is computerised method which has to make some presumptions about layout, movement and ACTUAL USE. </a:t>
            </a:r>
          </a:p>
          <a:p>
            <a:pPr lvl="1" algn="just"/>
            <a:r>
              <a:rPr lang="en-GB" sz="1600" dirty="0" smtClean="0"/>
              <a:t>Where development is physically assessed fieldworkers can make clearer distinctions regarding layout, official and unofficial footpaths and observe ACTUAL movement. </a:t>
            </a:r>
          </a:p>
          <a:p>
            <a:pPr algn="just"/>
            <a:r>
              <a:rPr lang="en-GB" sz="2000" dirty="0" smtClean="0"/>
              <a:t>Rather than focus on differences, what are consistent findings and how can we compromise?</a:t>
            </a:r>
          </a:p>
          <a:p>
            <a:pPr algn="just"/>
            <a:r>
              <a:rPr lang="en-GB" sz="2000" dirty="0" smtClean="0"/>
              <a:t>Consistent finding across all methodologies is that ‘leaky’ </a:t>
            </a:r>
            <a:r>
              <a:rPr lang="en-GB" sz="2000" dirty="0" err="1" smtClean="0"/>
              <a:t>culs</a:t>
            </a:r>
            <a:r>
              <a:rPr lang="en-GB" sz="2000" dirty="0" smtClean="0"/>
              <a:t>-de-sac are the least safe. </a:t>
            </a:r>
          </a:p>
          <a:p>
            <a:pPr algn="just"/>
            <a:r>
              <a:rPr lang="en-GB" sz="2000" dirty="0" smtClean="0"/>
              <a:t>Compromise - detailed case study analysis (UK) showed developments can have high levels of connectivity and low crime. </a:t>
            </a:r>
            <a:endParaRPr lang="en-GB" sz="2200" dirty="0" smtClean="0"/>
          </a:p>
          <a:p>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10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footpaths</a:t>
            </a:r>
            <a:endParaRPr lang="en-GB" sz="2800" dirty="0"/>
          </a:p>
        </p:txBody>
      </p:sp>
      <p:pic>
        <p:nvPicPr>
          <p:cNvPr id="6" name="Content Placeholder 5" descr="F:\briefing notes connectivity\DSCN0302.jpg"/>
          <p:cNvPicPr>
            <a:picLocks noGrp="1"/>
          </p:cNvPicPr>
          <p:nvPr>
            <p:ph sz="half" idx="1"/>
          </p:nvPr>
        </p:nvPicPr>
        <p:blipFill>
          <a:blip r:embed="rId3" cstate="print"/>
          <a:stretch>
            <a:fillRect/>
          </a:stretch>
        </p:blipFill>
        <p:spPr bwMode="auto">
          <a:xfrm>
            <a:off x="611560" y="2204864"/>
            <a:ext cx="3960000" cy="3600000"/>
          </a:xfrm>
          <a:prstGeom prst="rect">
            <a:avLst/>
          </a:prstGeom>
          <a:noFill/>
          <a:ln w="9525">
            <a:noFill/>
            <a:miter lim="800000"/>
            <a:headEnd/>
            <a:tailEnd/>
          </a:ln>
        </p:spPr>
      </p:pic>
      <p:sp>
        <p:nvSpPr>
          <p:cNvPr id="5" name="Content Placeholder 4"/>
          <p:cNvSpPr>
            <a:spLocks noGrp="1"/>
          </p:cNvSpPr>
          <p:nvPr>
            <p:ph sz="half" idx="2"/>
          </p:nvPr>
        </p:nvSpPr>
        <p:spPr/>
        <p:txBody>
          <a:bodyPr/>
          <a:lstStyle/>
          <a:p>
            <a:pPr algn="just"/>
            <a:r>
              <a:rPr lang="en-GB" sz="1900" dirty="0" smtClean="0"/>
              <a:t>Example of compromise...</a:t>
            </a:r>
          </a:p>
          <a:p>
            <a:pPr algn="just"/>
            <a:r>
              <a:rPr lang="en-GB" sz="1900" dirty="0" smtClean="0"/>
              <a:t>One development in UK, high crime area. Large number of footpaths but no burglaries in three year period. </a:t>
            </a:r>
          </a:p>
          <a:p>
            <a:pPr algn="just"/>
            <a:r>
              <a:rPr lang="en-GB" sz="1900" dirty="0" smtClean="0"/>
              <a:t>Developers insisted on high levels of connectivity BUT did so with close consultation with police.</a:t>
            </a:r>
          </a:p>
          <a:p>
            <a:pPr algn="just"/>
            <a:r>
              <a:rPr lang="en-GB" sz="1900" dirty="0" smtClean="0"/>
              <a:t>All footpaths ran at the front of houses, all required and well-used, wide and well lit. </a:t>
            </a:r>
          </a:p>
          <a:p>
            <a:pPr algn="just"/>
            <a:r>
              <a:rPr lang="en-GB" sz="1900" b="1" dirty="0" smtClean="0"/>
              <a:t>NO REAR FOOTPATHS!</a:t>
            </a:r>
            <a:endParaRPr lang="en-GB" sz="1900" b="1" dirty="0"/>
          </a:p>
        </p:txBody>
      </p:sp>
      <p:pic>
        <p:nvPicPr>
          <p:cNvPr id="9" name="Picture 8" descr="F:\briefing notes connectivity\L1020603.JPG"/>
          <p:cNvPicPr/>
          <p:nvPr/>
        </p:nvPicPr>
        <p:blipFill>
          <a:blip r:embed="rId4" cstate="print"/>
          <a:srcRect/>
          <a:stretch>
            <a:fillRect/>
          </a:stretch>
        </p:blipFill>
        <p:spPr bwMode="auto">
          <a:xfrm>
            <a:off x="611560" y="2204864"/>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sz="3600" b="1" dirty="0" smtClean="0">
                <a:solidFill>
                  <a:schemeClr val="accent6">
                    <a:lumMod val="75000"/>
                  </a:schemeClr>
                </a:solidFill>
              </a:rPr>
              <a:t>Issues to consider</a:t>
            </a:r>
            <a:endParaRPr lang="en-GB" sz="3600" b="1" dirty="0">
              <a:solidFill>
                <a:schemeClr val="accent6">
                  <a:lumMod val="75000"/>
                </a:schemeClr>
              </a:solidFill>
            </a:endParaRPr>
          </a:p>
        </p:txBody>
      </p:sp>
      <p:sp>
        <p:nvSpPr>
          <p:cNvPr id="5" name="Subtitle 4"/>
          <p:cNvSpPr>
            <a:spLocks noGrp="1"/>
          </p:cNvSpPr>
          <p:nvPr>
            <p:ph type="subTitle" idx="1"/>
          </p:nvPr>
        </p:nvSpPr>
        <p:spPr/>
        <p:txBody>
          <a:bodyPr/>
          <a:lstStyle/>
          <a:p>
            <a:r>
              <a:rPr lang="en-GB" dirty="0" smtClean="0"/>
              <a:t>Connectivity</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footpaths</a:t>
            </a:r>
            <a:endParaRPr lang="en-GB" sz="2800" dirty="0"/>
          </a:p>
        </p:txBody>
      </p:sp>
      <p:pic>
        <p:nvPicPr>
          <p:cNvPr id="4" name="Content Placeholder 3"/>
          <p:cNvPicPr>
            <a:picLocks noGrp="1"/>
          </p:cNvPicPr>
          <p:nvPr>
            <p:ph sz="half" idx="1"/>
          </p:nvPr>
        </p:nvPicPr>
        <p:blipFill>
          <a:blip r:embed="rId3" cstate="print"/>
          <a:stretch>
            <a:fillRect/>
          </a:stretch>
        </p:blipFill>
        <p:spPr bwMode="auto">
          <a:xfrm>
            <a:off x="611560" y="2276872"/>
            <a:ext cx="3960000" cy="3600000"/>
          </a:xfrm>
          <a:prstGeom prst="rect">
            <a:avLst/>
          </a:prstGeom>
          <a:noFill/>
          <a:ln w="9525">
            <a:noFill/>
            <a:miter lim="800000"/>
            <a:headEnd/>
            <a:tailEnd/>
          </a:ln>
        </p:spPr>
      </p:pic>
      <p:sp>
        <p:nvSpPr>
          <p:cNvPr id="6" name="Content Placeholder 5"/>
          <p:cNvSpPr>
            <a:spLocks noGrp="1"/>
          </p:cNvSpPr>
          <p:nvPr>
            <p:ph sz="half" idx="2"/>
          </p:nvPr>
        </p:nvSpPr>
        <p:spPr/>
        <p:txBody>
          <a:bodyPr/>
          <a:lstStyle/>
          <a:p>
            <a:pPr algn="just"/>
            <a:r>
              <a:rPr lang="en-GB" sz="2000" dirty="0" smtClean="0"/>
              <a:t>Major risk to increasing crime...</a:t>
            </a:r>
          </a:p>
          <a:p>
            <a:pPr algn="just"/>
            <a:r>
              <a:rPr lang="en-GB" sz="2000" b="1" dirty="0" smtClean="0"/>
              <a:t>Rear footpaths.</a:t>
            </a:r>
          </a:p>
          <a:p>
            <a:pPr algn="just"/>
            <a:r>
              <a:rPr lang="en-GB" sz="2000" dirty="0" smtClean="0"/>
              <a:t>Little or no surveillance.</a:t>
            </a:r>
          </a:p>
          <a:p>
            <a:pPr algn="just"/>
            <a:r>
              <a:rPr lang="en-GB" sz="2000" dirty="0" smtClean="0"/>
              <a:t>Not direct.</a:t>
            </a:r>
          </a:p>
          <a:p>
            <a:pPr algn="just"/>
            <a:r>
              <a:rPr lang="en-GB" sz="2000" dirty="0" smtClean="0"/>
              <a:t>Poor lighting.</a:t>
            </a:r>
          </a:p>
          <a:p>
            <a:pPr algn="just"/>
            <a:r>
              <a:rPr lang="en-GB" sz="2000" dirty="0" smtClean="0"/>
              <a:t>Hiding places.</a:t>
            </a:r>
            <a:endParaRPr lang="en-GB" sz="2000" dirty="0"/>
          </a:p>
        </p:txBody>
      </p:sp>
      <p:pic>
        <p:nvPicPr>
          <p:cNvPr id="5" name="Picture 4"/>
          <p:cNvPicPr/>
          <p:nvPr/>
        </p:nvPicPr>
        <p:blipFill>
          <a:blip r:embed="rId4" cstate="print"/>
          <a:srcRect/>
          <a:stretch>
            <a:fillRect/>
          </a:stretch>
        </p:blipFill>
        <p:spPr bwMode="auto">
          <a:xfrm>
            <a:off x="611560" y="2348880"/>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footpaths</a:t>
            </a:r>
            <a:endParaRPr lang="en-GB" sz="2800" dirty="0"/>
          </a:p>
        </p:txBody>
      </p:sp>
      <p:pic>
        <p:nvPicPr>
          <p:cNvPr id="7" name="Content Placeholder 6"/>
          <p:cNvPicPr>
            <a:picLocks noGrp="1"/>
          </p:cNvPicPr>
          <p:nvPr>
            <p:ph sz="half" idx="1"/>
          </p:nvPr>
        </p:nvPicPr>
        <p:blipFill>
          <a:blip r:embed="rId2" cstate="print"/>
          <a:stretch>
            <a:fillRect/>
          </a:stretch>
        </p:blipFill>
        <p:spPr bwMode="auto">
          <a:xfrm>
            <a:off x="467544" y="2204864"/>
            <a:ext cx="3960000" cy="3600000"/>
          </a:xfrm>
          <a:prstGeom prst="rect">
            <a:avLst/>
          </a:prstGeom>
          <a:noFill/>
          <a:ln w="9525">
            <a:noFill/>
            <a:miter lim="800000"/>
            <a:headEnd/>
            <a:tailEnd/>
          </a:ln>
        </p:spPr>
      </p:pic>
      <p:sp>
        <p:nvSpPr>
          <p:cNvPr id="6" name="Content Placeholder 5"/>
          <p:cNvSpPr>
            <a:spLocks noGrp="1"/>
          </p:cNvSpPr>
          <p:nvPr>
            <p:ph sz="half" idx="2"/>
          </p:nvPr>
        </p:nvSpPr>
        <p:spPr/>
        <p:txBody>
          <a:bodyPr/>
          <a:lstStyle/>
          <a:p>
            <a:pPr algn="just"/>
            <a:r>
              <a:rPr lang="en-GB" sz="2000" dirty="0" smtClean="0"/>
              <a:t>Side and rear footpaths leave properties vulnerable. </a:t>
            </a:r>
          </a:p>
          <a:p>
            <a:pPr algn="just"/>
            <a:r>
              <a:rPr lang="en-GB" sz="2000" dirty="0" smtClean="0"/>
              <a:t>Stairway footpath – design expert thought was an excellent feature. </a:t>
            </a:r>
          </a:p>
          <a:p>
            <a:pPr algn="just"/>
            <a:r>
              <a:rPr lang="en-GB" sz="2000" dirty="0" smtClean="0"/>
              <a:t>Analysis of offender </a:t>
            </a:r>
            <a:r>
              <a:rPr lang="en-GB" sz="2000" i="1" dirty="0" smtClean="0"/>
              <a:t>modus operandi</a:t>
            </a:r>
            <a:r>
              <a:rPr lang="en-GB" sz="2000" dirty="0" smtClean="0"/>
              <a:t> showed large number of burglaries committed with access via this  boundary wall.</a:t>
            </a:r>
          </a:p>
          <a:p>
            <a:pPr algn="just"/>
            <a:endParaRPr lang="en-GB"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footpaths</a:t>
            </a:r>
            <a:endParaRPr lang="en-GB" sz="2800" dirty="0"/>
          </a:p>
        </p:txBody>
      </p:sp>
      <p:pic>
        <p:nvPicPr>
          <p:cNvPr id="10" name="Content Placeholder 9" descr="Timber Wharf 061.jpg"/>
          <p:cNvPicPr>
            <a:picLocks noGrp="1"/>
          </p:cNvPicPr>
          <p:nvPr>
            <p:ph sz="half" idx="1"/>
          </p:nvPr>
        </p:nvPicPr>
        <p:blipFill>
          <a:blip r:embed="rId2" cstate="print"/>
          <a:stretch>
            <a:fillRect/>
          </a:stretch>
        </p:blipFill>
        <p:spPr>
          <a:xfrm>
            <a:off x="451844" y="2205038"/>
            <a:ext cx="3960411" cy="3598862"/>
          </a:xfrm>
        </p:spPr>
      </p:pic>
      <p:sp>
        <p:nvSpPr>
          <p:cNvPr id="5" name="Content Placeholder 4"/>
          <p:cNvSpPr>
            <a:spLocks noGrp="1"/>
          </p:cNvSpPr>
          <p:nvPr>
            <p:ph sz="half" idx="2"/>
          </p:nvPr>
        </p:nvSpPr>
        <p:spPr/>
        <p:txBody>
          <a:bodyPr/>
          <a:lstStyle/>
          <a:p>
            <a:pPr algn="just"/>
            <a:r>
              <a:rPr lang="en-GB" sz="2000" dirty="0" smtClean="0"/>
              <a:t>Corner plots bounded by footpaths – vulnerable to crime.</a:t>
            </a:r>
          </a:p>
          <a:p>
            <a:pPr algn="just"/>
            <a:r>
              <a:rPr lang="en-GB" sz="2000" dirty="0" smtClean="0"/>
              <a:t>This property bounded by a canal footpath.</a:t>
            </a:r>
          </a:p>
          <a:p>
            <a:pPr algn="just"/>
            <a:r>
              <a:rPr lang="en-GB" sz="2000" dirty="0" smtClean="0"/>
              <a:t>Relatively low crime development.</a:t>
            </a:r>
          </a:p>
          <a:p>
            <a:pPr algn="just"/>
            <a:r>
              <a:rPr lang="en-GB" sz="2000" dirty="0" smtClean="0"/>
              <a:t>This property has spikes, anti-climb paint, CCTV. </a:t>
            </a:r>
          </a:p>
          <a:p>
            <a:pPr algn="just">
              <a:buNone/>
            </a:pPr>
            <a:endParaRPr lang="en-GB" sz="2000" dirty="0" smtClean="0"/>
          </a:p>
        </p:txBody>
      </p:sp>
      <p:pic>
        <p:nvPicPr>
          <p:cNvPr id="8" name="Picture 7"/>
          <p:cNvPicPr/>
          <p:nvPr/>
        </p:nvPicPr>
        <p:blipFill>
          <a:blip r:embed="rId3" cstate="print"/>
          <a:srcRect/>
          <a:stretch>
            <a:fillRect/>
          </a:stretch>
        </p:blipFill>
        <p:spPr bwMode="auto">
          <a:xfrm>
            <a:off x="428596" y="2071678"/>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UK study (2010) </a:t>
            </a:r>
            <a:endParaRPr lang="en-GB" dirty="0"/>
          </a:p>
        </p:txBody>
      </p:sp>
      <p:sp>
        <p:nvSpPr>
          <p:cNvPr id="3" name="Content Placeholder 2"/>
          <p:cNvSpPr>
            <a:spLocks noGrp="1"/>
          </p:cNvSpPr>
          <p:nvPr>
            <p:ph idx="1"/>
          </p:nvPr>
        </p:nvSpPr>
        <p:spPr/>
        <p:txBody>
          <a:bodyPr/>
          <a:lstStyle/>
          <a:p>
            <a:pPr algn="just"/>
            <a:r>
              <a:rPr lang="en-GB" dirty="0" smtClean="0"/>
              <a:t>As a means of addressing this. </a:t>
            </a:r>
          </a:p>
          <a:p>
            <a:pPr algn="just"/>
            <a:r>
              <a:rPr lang="en-GB" dirty="0" smtClean="0"/>
              <a:t>In 2010 UK Home Office funded major project </a:t>
            </a:r>
            <a:r>
              <a:rPr lang="en-GB" b="1" dirty="0" smtClean="0"/>
              <a:t>‘residential design and crime’.</a:t>
            </a:r>
          </a:p>
          <a:p>
            <a:pPr algn="just"/>
            <a:r>
              <a:rPr lang="en-GB" dirty="0" smtClean="0"/>
              <a:t>Strengthen and update evidence base on impact of residential design on crime. </a:t>
            </a:r>
          </a:p>
          <a:p>
            <a:pPr algn="just"/>
            <a:r>
              <a:rPr lang="en-GB" dirty="0" smtClean="0"/>
              <a:t>Clarify confusion. </a:t>
            </a:r>
          </a:p>
          <a:p>
            <a:pPr algn="just"/>
            <a:r>
              <a:rPr lang="en-GB" dirty="0" smtClean="0"/>
              <a:t>Focus on developments classed as good practice/award winning – is ‘good design’ also achieving crime reduction?</a:t>
            </a:r>
          </a:p>
          <a:p>
            <a:pPr algn="just"/>
            <a:r>
              <a:rPr lang="en-GB" dirty="0" smtClean="0"/>
              <a:t>Presenting the key findings today. </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footpaths</a:t>
            </a:r>
            <a:endParaRPr lang="en-GB" sz="2800" dirty="0"/>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a:xfrm>
            <a:off x="4572000" y="1916832"/>
            <a:ext cx="4038600" cy="3598862"/>
          </a:xfrm>
        </p:spPr>
        <p:txBody>
          <a:bodyPr/>
          <a:lstStyle/>
          <a:p>
            <a:pPr algn="just"/>
            <a:r>
              <a:rPr lang="en-GB" sz="2000" dirty="0" smtClean="0"/>
              <a:t>Although footpaths within developments increase crime risk...</a:t>
            </a:r>
          </a:p>
          <a:p>
            <a:pPr algn="just"/>
            <a:r>
              <a:rPr lang="en-GB" sz="2000" dirty="0" smtClean="0"/>
              <a:t>Careful when closing or re-routing footpaths following re-development. </a:t>
            </a:r>
          </a:p>
          <a:p>
            <a:pPr algn="just"/>
            <a:r>
              <a:rPr lang="en-GB" sz="2000" dirty="0" smtClean="0"/>
              <a:t>New cul-de-sac had closed access to busy walkway.</a:t>
            </a:r>
          </a:p>
          <a:p>
            <a:pPr algn="just"/>
            <a:r>
              <a:rPr lang="en-GB" sz="2000" dirty="0" smtClean="0"/>
              <a:t>Fieldworkers witnessed people climbing (rear garden fence) to gain access.</a:t>
            </a:r>
          </a:p>
          <a:p>
            <a:pPr algn="just"/>
            <a:r>
              <a:rPr lang="en-GB" sz="2000" dirty="0" smtClean="0"/>
              <a:t>Anti-climb paint not preventing problem.</a:t>
            </a:r>
            <a:endParaRPr lang="en-GB" sz="2000" dirty="0"/>
          </a:p>
        </p:txBody>
      </p:sp>
      <p:pic>
        <p:nvPicPr>
          <p:cNvPr id="7" name="Picture 6"/>
          <p:cNvPicPr/>
          <p:nvPr/>
        </p:nvPicPr>
        <p:blipFill>
          <a:blip r:embed="rId3" cstate="print"/>
          <a:srcRect/>
          <a:stretch>
            <a:fillRect/>
          </a:stretch>
        </p:blipFill>
        <p:spPr bwMode="auto">
          <a:xfrm>
            <a:off x="467544" y="2132856"/>
            <a:ext cx="3960000" cy="360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gated developments</a:t>
            </a:r>
            <a:endParaRPr lang="en-GB" sz="2800" dirty="0"/>
          </a:p>
        </p:txBody>
      </p:sp>
      <p:pic>
        <p:nvPicPr>
          <p:cNvPr id="2050" name="Picture 2" descr="F:\briefing notes connectivity\L1020535.JPG"/>
          <p:cNvPicPr>
            <a:picLocks noGrp="1" noChangeArrowheads="1"/>
          </p:cNvPicPr>
          <p:nvPr>
            <p:ph sz="half" idx="1"/>
          </p:nvPr>
        </p:nvPicPr>
        <p:blipFill>
          <a:blip r:embed="rId3" cstate="print"/>
          <a:stretch>
            <a:fillRect/>
          </a:stretch>
        </p:blipFill>
        <p:spPr bwMode="auto">
          <a:xfrm>
            <a:off x="451844" y="2205038"/>
            <a:ext cx="3960411" cy="3598862"/>
          </a:xfrm>
          <a:prstGeom prst="rect">
            <a:avLst/>
          </a:prstGeom>
          <a:noFill/>
        </p:spPr>
      </p:pic>
      <p:sp>
        <p:nvSpPr>
          <p:cNvPr id="6" name="Content Placeholder 5"/>
          <p:cNvSpPr>
            <a:spLocks noGrp="1"/>
          </p:cNvSpPr>
          <p:nvPr>
            <p:ph sz="half" idx="2"/>
          </p:nvPr>
        </p:nvSpPr>
        <p:spPr/>
        <p:txBody>
          <a:bodyPr/>
          <a:lstStyle/>
          <a:p>
            <a:pPr algn="just"/>
            <a:r>
              <a:rPr lang="en-GB" sz="2000" dirty="0" smtClean="0"/>
              <a:t>Gated developments viewed by residents as safest option – research did not confirm this.</a:t>
            </a:r>
          </a:p>
          <a:p>
            <a:pPr algn="just"/>
            <a:r>
              <a:rPr lang="en-GB" sz="2000" dirty="0" smtClean="0"/>
              <a:t>Detailed analysis – unpopular with planners, unsuccessful at minimising crime.</a:t>
            </a:r>
          </a:p>
          <a:p>
            <a:pPr algn="just"/>
            <a:r>
              <a:rPr lang="en-GB" sz="2000" dirty="0" smtClean="0"/>
              <a:t>Planners felt privacy could be achieved using subtle techniques and expressed view that they would not repeat this design. </a:t>
            </a:r>
            <a:endParaRPr lang="en-GB" sz="2000" dirty="0"/>
          </a:p>
        </p:txBody>
      </p:sp>
      <p:pic>
        <p:nvPicPr>
          <p:cNvPr id="5" name="Picture 4"/>
          <p:cNvPicPr/>
          <p:nvPr/>
        </p:nvPicPr>
        <p:blipFill>
          <a:blip r:embed="rId4" cstate="print"/>
          <a:srcRect/>
          <a:stretch>
            <a:fillRect/>
          </a:stretch>
        </p:blipFill>
        <p:spPr bwMode="auto">
          <a:xfrm>
            <a:off x="539552" y="2204864"/>
            <a:ext cx="3960000" cy="36000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50"/>
                                        </p:tgtEl>
                                      </p:cBhvr>
                                    </p:animEffect>
                                    <p:set>
                                      <p:cBhvr>
                                        <p:cTn id="7" dur="1" fill="hold">
                                          <p:stCondLst>
                                            <p:cond delay="999"/>
                                          </p:stCondLst>
                                        </p:cTn>
                                        <p:tgtEl>
                                          <p:spTgt spid="205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gated developments</a:t>
            </a:r>
            <a:endParaRPr lang="en-GB" sz="2800" dirty="0"/>
          </a:p>
        </p:txBody>
      </p:sp>
      <p:pic>
        <p:nvPicPr>
          <p:cNvPr id="4" name="Content Placeholder 3"/>
          <p:cNvPicPr>
            <a:picLocks noGrp="1"/>
          </p:cNvPicPr>
          <p:nvPr>
            <p:ph sz="half" idx="1"/>
          </p:nvPr>
        </p:nvPicPr>
        <p:blipFill>
          <a:blip r:embed="rId3" cstate="print"/>
          <a:stretch>
            <a:fillRect/>
          </a:stretch>
        </p:blipFill>
        <p:spPr bwMode="auto">
          <a:xfrm>
            <a:off x="467544" y="2132856"/>
            <a:ext cx="3960000" cy="3600000"/>
          </a:xfrm>
          <a:prstGeom prst="rect">
            <a:avLst/>
          </a:prstGeom>
          <a:noFill/>
          <a:ln w="12700">
            <a:solidFill>
              <a:srgbClr val="000000"/>
            </a:solidFill>
            <a:miter lim="800000"/>
            <a:headEnd/>
            <a:tailEnd/>
          </a:ln>
        </p:spPr>
      </p:pic>
      <p:sp>
        <p:nvSpPr>
          <p:cNvPr id="6" name="Content Placeholder 5"/>
          <p:cNvSpPr>
            <a:spLocks noGrp="1"/>
          </p:cNvSpPr>
          <p:nvPr>
            <p:ph sz="half" idx="2"/>
          </p:nvPr>
        </p:nvSpPr>
        <p:spPr/>
        <p:txBody>
          <a:bodyPr/>
          <a:lstStyle/>
          <a:p>
            <a:pPr algn="just"/>
            <a:r>
              <a:rPr lang="en-GB" sz="2000" dirty="0" smtClean="0"/>
              <a:t>Main problem was gating at boundary but little further consideration for crime prevention.</a:t>
            </a:r>
          </a:p>
          <a:p>
            <a:pPr algn="just"/>
            <a:r>
              <a:rPr lang="en-GB" sz="2000" dirty="0" smtClean="0"/>
              <a:t>High internal connectivity.</a:t>
            </a:r>
          </a:p>
          <a:p>
            <a:pPr algn="just"/>
            <a:r>
              <a:rPr lang="en-GB" sz="2000" dirty="0" smtClean="0"/>
              <a:t>Dark, narrow alleys with no surveillance. </a:t>
            </a:r>
          </a:p>
          <a:p>
            <a:pPr algn="just"/>
            <a:r>
              <a:rPr lang="en-GB" sz="2000" dirty="0" smtClean="0"/>
              <a:t>Reliance on gates alone. </a:t>
            </a:r>
            <a:endParaRPr lang="en-GB" sz="2000" dirty="0"/>
          </a:p>
        </p:txBody>
      </p:sp>
      <p:pic>
        <p:nvPicPr>
          <p:cNvPr id="5" name="Picture 4"/>
          <p:cNvPicPr/>
          <p:nvPr/>
        </p:nvPicPr>
        <p:blipFill>
          <a:blip r:embed="rId4" cstate="print"/>
          <a:srcRect/>
          <a:stretch>
            <a:fillRect/>
          </a:stretch>
        </p:blipFill>
        <p:spPr bwMode="auto">
          <a:xfrm>
            <a:off x="467544" y="2132856"/>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gated development</a:t>
            </a:r>
            <a:endParaRPr lang="en-GB" sz="2800" dirty="0"/>
          </a:p>
        </p:txBody>
      </p:sp>
      <p:pic>
        <p:nvPicPr>
          <p:cNvPr id="4" name="Content Placeholder 3"/>
          <p:cNvPicPr>
            <a:picLocks noGrp="1"/>
          </p:cNvPicPr>
          <p:nvPr>
            <p:ph sz="half" idx="1"/>
          </p:nvPr>
        </p:nvPicPr>
        <p:blipFill>
          <a:blip r:embed="rId3" cstate="print"/>
          <a:stretch>
            <a:fillRect/>
          </a:stretch>
        </p:blipFill>
        <p:spPr bwMode="auto">
          <a:xfrm>
            <a:off x="611560" y="2132856"/>
            <a:ext cx="3960000" cy="3600000"/>
          </a:xfrm>
          <a:prstGeom prst="rect">
            <a:avLst/>
          </a:prstGeom>
          <a:noFill/>
          <a:ln w="9525">
            <a:noFill/>
            <a:miter lim="800000"/>
            <a:headEnd/>
            <a:tailEnd/>
          </a:ln>
        </p:spPr>
      </p:pic>
      <p:sp>
        <p:nvSpPr>
          <p:cNvPr id="6" name="Content Placeholder 5"/>
          <p:cNvSpPr>
            <a:spLocks noGrp="1"/>
          </p:cNvSpPr>
          <p:nvPr>
            <p:ph sz="half" idx="2"/>
          </p:nvPr>
        </p:nvSpPr>
        <p:spPr/>
        <p:txBody>
          <a:bodyPr/>
          <a:lstStyle/>
          <a:p>
            <a:pPr algn="just"/>
            <a:r>
              <a:rPr lang="en-GB" sz="2000" dirty="0" smtClean="0"/>
              <a:t>Security of gates compromised by poor positioning of street furniture, street signs and utility boxes.</a:t>
            </a:r>
          </a:p>
          <a:p>
            <a:pPr algn="just"/>
            <a:r>
              <a:rPr lang="en-GB" sz="2000" dirty="0" smtClean="0"/>
              <a:t>Climbing aides for offenders.</a:t>
            </a:r>
          </a:p>
          <a:p>
            <a:pPr algn="just"/>
            <a:r>
              <a:rPr lang="en-GB" sz="2000" dirty="0" smtClean="0"/>
              <a:t>Analysis of crime data</a:t>
            </a:r>
            <a:r>
              <a:rPr lang="en-GB" sz="2000" i="1" dirty="0" smtClean="0"/>
              <a:t> </a:t>
            </a:r>
            <a:r>
              <a:rPr lang="en-GB" sz="2000" dirty="0" smtClean="0"/>
              <a:t>showed that properties near to these points were the most vulnerable.</a:t>
            </a:r>
          </a:p>
          <a:p>
            <a:pPr algn="just"/>
            <a:endParaRPr lang="en-GB" sz="2000" dirty="0"/>
          </a:p>
        </p:txBody>
      </p:sp>
      <p:pic>
        <p:nvPicPr>
          <p:cNvPr id="5" name="Picture 4"/>
          <p:cNvPicPr/>
          <p:nvPr/>
        </p:nvPicPr>
        <p:blipFill>
          <a:blip r:embed="rId4" cstate="print"/>
          <a:srcRect/>
          <a:stretch>
            <a:fillRect/>
          </a:stretch>
        </p:blipFill>
        <p:spPr bwMode="auto">
          <a:xfrm>
            <a:off x="683568" y="2132856"/>
            <a:ext cx="396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Road layout – key findings </a:t>
            </a:r>
            <a:endParaRPr lang="en-GB" sz="2800" dirty="0"/>
          </a:p>
        </p:txBody>
      </p:sp>
      <p:sp>
        <p:nvSpPr>
          <p:cNvPr id="3" name="Content Placeholder 2"/>
          <p:cNvSpPr>
            <a:spLocks noGrp="1"/>
          </p:cNvSpPr>
          <p:nvPr>
            <p:ph idx="1"/>
          </p:nvPr>
        </p:nvSpPr>
        <p:spPr>
          <a:xfrm>
            <a:off x="395536" y="1844824"/>
            <a:ext cx="8229600" cy="3598862"/>
          </a:xfrm>
        </p:spPr>
        <p:txBody>
          <a:bodyPr/>
          <a:lstStyle/>
          <a:p>
            <a:pPr algn="just"/>
            <a:r>
              <a:rPr lang="en-GB" sz="2000" dirty="0" smtClean="0"/>
              <a:t>The majority of research supports the notion that being located on a development with </a:t>
            </a:r>
            <a:r>
              <a:rPr lang="en-GB" sz="2000" b="1" dirty="0" smtClean="0"/>
              <a:t>high levels of connectivity increases </a:t>
            </a:r>
            <a:r>
              <a:rPr lang="en-GB" sz="2000" dirty="0" smtClean="0"/>
              <a:t>risk of crime. </a:t>
            </a:r>
          </a:p>
          <a:p>
            <a:pPr algn="just"/>
            <a:r>
              <a:rPr lang="en-GB" sz="2000" b="1" dirty="0" smtClean="0"/>
              <a:t>True culs-de-sac </a:t>
            </a:r>
            <a:r>
              <a:rPr lang="en-GB" sz="2000" dirty="0" smtClean="0"/>
              <a:t>experience the </a:t>
            </a:r>
            <a:r>
              <a:rPr lang="en-GB" sz="2000" b="1" dirty="0" smtClean="0"/>
              <a:t>lowest</a:t>
            </a:r>
            <a:r>
              <a:rPr lang="en-GB" sz="2000" dirty="0" smtClean="0"/>
              <a:t> levels of crime.</a:t>
            </a:r>
          </a:p>
          <a:p>
            <a:pPr algn="just"/>
            <a:r>
              <a:rPr lang="en-GB" sz="2000" b="1" dirty="0" smtClean="0"/>
              <a:t>Leaky culs-de-sac</a:t>
            </a:r>
            <a:r>
              <a:rPr lang="en-GB" sz="2000" dirty="0" smtClean="0"/>
              <a:t> experience the </a:t>
            </a:r>
            <a:r>
              <a:rPr lang="en-GB" sz="2000" b="1" dirty="0" smtClean="0"/>
              <a:t>highest </a:t>
            </a:r>
            <a:r>
              <a:rPr lang="en-GB" sz="2000" dirty="0" smtClean="0"/>
              <a:t>levels of crime. </a:t>
            </a:r>
          </a:p>
          <a:p>
            <a:pPr algn="just"/>
            <a:r>
              <a:rPr lang="en-GB" sz="2000" b="1" dirty="0" smtClean="0"/>
              <a:t>Sinuous culs-de-sac </a:t>
            </a:r>
            <a:r>
              <a:rPr lang="en-GB" sz="2000" dirty="0" smtClean="0"/>
              <a:t>are safer than linear.</a:t>
            </a:r>
          </a:p>
          <a:p>
            <a:pPr algn="just"/>
            <a:r>
              <a:rPr lang="en-GB" sz="2000" b="1" dirty="0" smtClean="0"/>
              <a:t>Gated developments </a:t>
            </a:r>
            <a:r>
              <a:rPr lang="en-GB" sz="2000" dirty="0" smtClean="0"/>
              <a:t>do not experience lower levels of crime. </a:t>
            </a:r>
          </a:p>
          <a:p>
            <a:pPr algn="just"/>
            <a:r>
              <a:rPr lang="en-GB" sz="2000" b="1" dirty="0" smtClean="0"/>
              <a:t>Footpaths</a:t>
            </a:r>
            <a:r>
              <a:rPr lang="en-GB" sz="2000" dirty="0" smtClean="0"/>
              <a:t> which run at the </a:t>
            </a:r>
            <a:r>
              <a:rPr lang="en-GB" sz="2000" b="1" dirty="0" smtClean="0"/>
              <a:t>rear and side </a:t>
            </a:r>
            <a:r>
              <a:rPr lang="en-GB" sz="2000" dirty="0" smtClean="0"/>
              <a:t>of properties increase vulnerability.</a:t>
            </a:r>
          </a:p>
          <a:p>
            <a:pPr algn="just"/>
            <a:r>
              <a:rPr lang="en-GB" sz="2000" dirty="0" smtClean="0"/>
              <a:t>Footpaths can be included within a development without increasing crime risk </a:t>
            </a:r>
            <a:r>
              <a:rPr lang="en-GB" sz="2000" b="1" dirty="0" smtClean="0"/>
              <a:t>IF planned in close consultation with the police </a:t>
            </a:r>
            <a:r>
              <a:rPr lang="en-GB" sz="2000" dirty="0" smtClean="0"/>
              <a:t>– key to avoid </a:t>
            </a:r>
            <a:r>
              <a:rPr lang="en-GB" sz="2000" b="1" dirty="0" smtClean="0"/>
              <a:t>rear</a:t>
            </a:r>
            <a:r>
              <a:rPr lang="en-GB" sz="2000" dirty="0" smtClean="0"/>
              <a:t> footpaths. </a:t>
            </a:r>
          </a:p>
          <a:p>
            <a:pPr algn="just">
              <a:buNone/>
            </a:pPr>
            <a:endParaRPr lang="en-GB" sz="2000" dirty="0" smtClean="0"/>
          </a:p>
          <a:p>
            <a:pPr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Why does this matter – policy and practice?</a:t>
            </a:r>
            <a:endParaRPr lang="en-GB" sz="2800" dirty="0"/>
          </a:p>
        </p:txBody>
      </p:sp>
      <p:sp>
        <p:nvSpPr>
          <p:cNvPr id="3" name="Content Placeholder 2"/>
          <p:cNvSpPr>
            <a:spLocks noGrp="1"/>
          </p:cNvSpPr>
          <p:nvPr>
            <p:ph idx="1"/>
          </p:nvPr>
        </p:nvSpPr>
        <p:spPr>
          <a:xfrm>
            <a:off x="357158" y="2071678"/>
            <a:ext cx="8229600" cy="3598862"/>
          </a:xfrm>
        </p:spPr>
        <p:txBody>
          <a:bodyPr/>
          <a:lstStyle/>
          <a:p>
            <a:pPr algn="just"/>
            <a:r>
              <a:rPr lang="en-GB" sz="2200" dirty="0" smtClean="0"/>
              <a:t>Why does it matter to be specific regarding impact of individual design features on crime. </a:t>
            </a:r>
          </a:p>
          <a:p>
            <a:pPr algn="just"/>
            <a:r>
              <a:rPr lang="en-GB" sz="2200" dirty="0" smtClean="0"/>
              <a:t>Won’t there always be differing findings in research.</a:t>
            </a:r>
          </a:p>
          <a:p>
            <a:pPr algn="just"/>
            <a:r>
              <a:rPr lang="en-GB" sz="2200" dirty="0" smtClean="0"/>
              <a:t>Becomes a problem where conflicting findings make it difficult for </a:t>
            </a:r>
            <a:r>
              <a:rPr lang="en-GB" sz="2200" b="1" dirty="0" smtClean="0"/>
              <a:t>practitioners</a:t>
            </a:r>
            <a:r>
              <a:rPr lang="en-GB" sz="2200" dirty="0" smtClean="0"/>
              <a:t> to know what guidance to offer or what decisions to make.  </a:t>
            </a:r>
          </a:p>
          <a:p>
            <a:pPr algn="just"/>
            <a:r>
              <a:rPr lang="en-GB" sz="2200" dirty="0" smtClean="0"/>
              <a:t>UK has seen progress in convincing agencies that you should design in crime prevention, but much </a:t>
            </a:r>
            <a:r>
              <a:rPr lang="en-GB" sz="2200" b="1" dirty="0" smtClean="0"/>
              <a:t>slower to confirm HOW</a:t>
            </a:r>
            <a:r>
              <a:rPr lang="en-GB" sz="2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Why does this matter – policy and practice?</a:t>
            </a:r>
            <a:endParaRPr lang="en-GB" sz="2800" dirty="0"/>
          </a:p>
        </p:txBody>
      </p:sp>
      <p:sp>
        <p:nvSpPr>
          <p:cNvPr id="3" name="Content Placeholder 2"/>
          <p:cNvSpPr>
            <a:spLocks noGrp="1"/>
          </p:cNvSpPr>
          <p:nvPr>
            <p:ph idx="1"/>
          </p:nvPr>
        </p:nvSpPr>
        <p:spPr>
          <a:xfrm>
            <a:off x="467544" y="1772816"/>
            <a:ext cx="8229600" cy="3598862"/>
          </a:xfrm>
        </p:spPr>
        <p:txBody>
          <a:bodyPr/>
          <a:lstStyle/>
          <a:p>
            <a:pPr algn="just"/>
            <a:r>
              <a:rPr lang="en-GB" sz="2200" dirty="0" smtClean="0"/>
              <a:t>Become a greater priority amidst </a:t>
            </a:r>
            <a:r>
              <a:rPr lang="en-GB" sz="2200" b="1" dirty="0" smtClean="0"/>
              <a:t>rapidly changing </a:t>
            </a:r>
            <a:r>
              <a:rPr lang="en-GB" sz="2200" dirty="0" smtClean="0"/>
              <a:t>system within planning for crime prevention in UK.</a:t>
            </a:r>
          </a:p>
          <a:p>
            <a:pPr algn="just"/>
            <a:r>
              <a:rPr lang="en-GB" sz="2200" dirty="0" smtClean="0"/>
              <a:t>Changes in </a:t>
            </a:r>
            <a:r>
              <a:rPr lang="en-GB" sz="2200" b="1" dirty="0" smtClean="0"/>
              <a:t>police</a:t>
            </a:r>
            <a:r>
              <a:rPr lang="en-GB" sz="2200" dirty="0" smtClean="0"/>
              <a:t> role and </a:t>
            </a:r>
            <a:r>
              <a:rPr lang="en-GB" sz="2200" b="1" dirty="0" smtClean="0"/>
              <a:t>planning policy</a:t>
            </a:r>
            <a:r>
              <a:rPr lang="en-GB" sz="2200" dirty="0" smtClean="0"/>
              <a:t>.</a:t>
            </a:r>
          </a:p>
          <a:p>
            <a:r>
              <a:rPr lang="en-GB" sz="2200" b="1" dirty="0" smtClean="0"/>
              <a:t>Police: </a:t>
            </a:r>
            <a:r>
              <a:rPr lang="en-GB" sz="2200" dirty="0" smtClean="0"/>
              <a:t>reductions in budgets</a:t>
            </a:r>
          </a:p>
          <a:p>
            <a:pPr lvl="1"/>
            <a:r>
              <a:rPr lang="en-GB" dirty="0" smtClean="0"/>
              <a:t>Review of ALO/CPDA in August 2009 = 305 posts.</a:t>
            </a:r>
          </a:p>
          <a:p>
            <a:pPr lvl="1"/>
            <a:r>
              <a:rPr lang="en-GB" dirty="0" smtClean="0"/>
              <a:t>Not without problems, but police able to offer advice on most new developments, analyse police data and share knowledge of local crime problems. </a:t>
            </a:r>
          </a:p>
          <a:p>
            <a:pPr lvl="1"/>
            <a:r>
              <a:rPr lang="en-GB" dirty="0" smtClean="0"/>
              <a:t>Two year period of cuts, crime prevention vulnerable.</a:t>
            </a:r>
          </a:p>
          <a:p>
            <a:pPr lvl="1"/>
            <a:r>
              <a:rPr lang="en-GB" dirty="0" smtClean="0"/>
              <a:t>Now = 230 posts.</a:t>
            </a:r>
          </a:p>
          <a:p>
            <a:pPr algn="just"/>
            <a:r>
              <a:rPr lang="en-GB" sz="2200" dirty="0" smtClean="0"/>
              <a:t>Concern regarding the </a:t>
            </a:r>
            <a:r>
              <a:rPr lang="en-GB" sz="2200" b="1" dirty="0" smtClean="0"/>
              <a:t>resources that remain </a:t>
            </a:r>
            <a:r>
              <a:rPr lang="en-GB" sz="2200" dirty="0" smtClean="0"/>
              <a:t>to offer advice regarding crime prevention within design?</a:t>
            </a:r>
            <a:endParaRPr lang="en-GB"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Why does this matter – policy and practice?</a:t>
            </a:r>
            <a:endParaRPr lang="en-GB" sz="2800" dirty="0"/>
          </a:p>
        </p:txBody>
      </p:sp>
      <p:sp>
        <p:nvSpPr>
          <p:cNvPr id="3" name="Content Placeholder 2"/>
          <p:cNvSpPr>
            <a:spLocks noGrp="1"/>
          </p:cNvSpPr>
          <p:nvPr>
            <p:ph idx="1"/>
          </p:nvPr>
        </p:nvSpPr>
        <p:spPr>
          <a:xfrm>
            <a:off x="539552" y="1772816"/>
            <a:ext cx="8229600" cy="3598862"/>
          </a:xfrm>
        </p:spPr>
        <p:txBody>
          <a:bodyPr/>
          <a:lstStyle/>
          <a:p>
            <a:pPr algn="just"/>
            <a:r>
              <a:rPr lang="en-GB" sz="2000" dirty="0" smtClean="0"/>
              <a:t>Compounded by major changes in planning system: </a:t>
            </a:r>
            <a:r>
              <a:rPr lang="en-GB" sz="2000" b="1" dirty="0" smtClean="0"/>
              <a:t>deregulation</a:t>
            </a:r>
            <a:r>
              <a:rPr lang="en-GB" sz="2000" dirty="0" smtClean="0"/>
              <a:t> to stimulate growth and give power to communities (cause some concern).</a:t>
            </a:r>
          </a:p>
          <a:p>
            <a:pPr algn="just"/>
            <a:r>
              <a:rPr lang="en-GB" sz="2000" b="1" dirty="0" smtClean="0"/>
              <a:t>Localism Act (2011):</a:t>
            </a:r>
          </a:p>
          <a:p>
            <a:pPr lvl="1"/>
            <a:r>
              <a:rPr lang="en-GB" dirty="0" smtClean="0"/>
              <a:t>Thousands of pages of planning guidance (PPGs and PPSs) replaced by 50 page </a:t>
            </a:r>
            <a:r>
              <a:rPr lang="en-GB" b="1" dirty="0" smtClean="0"/>
              <a:t>National Planning Policy Framework.</a:t>
            </a:r>
          </a:p>
          <a:p>
            <a:pPr lvl="2"/>
            <a:r>
              <a:rPr lang="en-GB" dirty="0" smtClean="0"/>
              <a:t>Potential loss of valuable evidence-based guidance. </a:t>
            </a:r>
          </a:p>
          <a:p>
            <a:pPr lvl="1"/>
            <a:r>
              <a:rPr lang="en-GB" b="1" dirty="0" smtClean="0"/>
              <a:t>Neighbourhood Plans.</a:t>
            </a:r>
          </a:p>
          <a:p>
            <a:pPr lvl="2"/>
            <a:r>
              <a:rPr lang="en-GB" dirty="0" smtClean="0"/>
              <a:t>“</a:t>
            </a:r>
            <a:r>
              <a:rPr lang="en-GB" i="1" dirty="0" smtClean="0"/>
              <a:t>Allow communities to come together through a local parish council or a neighbourhood forum and say where they think houses, businesses and shops should go, and what they should look like” </a:t>
            </a:r>
            <a:r>
              <a:rPr lang="en-GB" dirty="0" smtClean="0"/>
              <a:t>(DCLG, 2011, p. 11).</a:t>
            </a:r>
          </a:p>
          <a:p>
            <a:pPr algn="just"/>
            <a:r>
              <a:rPr lang="en-GB" sz="2000" dirty="0" smtClean="0"/>
              <a:t>To what extent do local communities </a:t>
            </a:r>
            <a:r>
              <a:rPr lang="en-GB" sz="2000" b="1" dirty="0" smtClean="0"/>
              <a:t>possess the knowledge </a:t>
            </a:r>
            <a:r>
              <a:rPr lang="en-GB" sz="2000" dirty="0" smtClean="0"/>
              <a:t>to make evidence based decisions (with less guidance from police).</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Briefing Notes – Home Office, ACPO, Design Council</a:t>
            </a:r>
            <a:endParaRPr lang="en-GB" sz="2800" dirty="0"/>
          </a:p>
        </p:txBody>
      </p:sp>
      <p:pic>
        <p:nvPicPr>
          <p:cNvPr id="1026" name="Picture 2"/>
          <p:cNvPicPr>
            <a:picLocks noGrp="1" noChangeArrowheads="1"/>
          </p:cNvPicPr>
          <p:nvPr>
            <p:ph sz="half" idx="1"/>
          </p:nvPr>
        </p:nvPicPr>
        <p:blipFill>
          <a:blip r:embed="rId2" cstate="print"/>
          <a:stretch>
            <a:fillRect/>
          </a:stretch>
        </p:blipFill>
        <p:spPr bwMode="auto">
          <a:xfrm>
            <a:off x="323528" y="1916832"/>
            <a:ext cx="4038600" cy="3600000"/>
          </a:xfrm>
          <a:prstGeom prst="rect">
            <a:avLst/>
          </a:prstGeom>
          <a:noFill/>
          <a:ln w="9525">
            <a:noFill/>
            <a:miter lim="800000"/>
            <a:headEnd/>
            <a:tailEnd/>
          </a:ln>
        </p:spPr>
      </p:pic>
      <p:sp>
        <p:nvSpPr>
          <p:cNvPr id="5" name="Content Placeholder 4"/>
          <p:cNvSpPr>
            <a:spLocks noGrp="1"/>
          </p:cNvSpPr>
          <p:nvPr>
            <p:ph sz="half" idx="2"/>
          </p:nvPr>
        </p:nvSpPr>
        <p:spPr>
          <a:xfrm>
            <a:off x="4572000" y="1916832"/>
            <a:ext cx="4038600" cy="3598862"/>
          </a:xfrm>
        </p:spPr>
        <p:txBody>
          <a:bodyPr/>
          <a:lstStyle/>
          <a:p>
            <a:pPr algn="just"/>
            <a:r>
              <a:rPr lang="en-GB" sz="2000" dirty="0" smtClean="0"/>
              <a:t>Strong view that it is essential, with reduced staff and increased responsibilities, that </a:t>
            </a:r>
            <a:r>
              <a:rPr lang="en-GB" sz="2000" b="1" dirty="0" smtClean="0"/>
              <a:t>communities have evidence </a:t>
            </a:r>
            <a:r>
              <a:rPr lang="en-GB" sz="2000" dirty="0" smtClean="0"/>
              <a:t>to make choices.</a:t>
            </a:r>
          </a:p>
          <a:p>
            <a:pPr algn="just"/>
            <a:r>
              <a:rPr lang="en-GB" sz="2000" dirty="0" smtClean="0"/>
              <a:t>Decisions they make will influence quality of neighbourhood for years.</a:t>
            </a:r>
          </a:p>
          <a:p>
            <a:pPr algn="just"/>
            <a:r>
              <a:rPr lang="en-GB" sz="2000" dirty="0" smtClean="0"/>
              <a:t>First step production of series of </a:t>
            </a:r>
            <a:r>
              <a:rPr lang="en-GB" sz="2000" b="1" dirty="0" smtClean="0"/>
              <a:t>clear/simple</a:t>
            </a:r>
            <a:r>
              <a:rPr lang="en-GB" sz="2000" dirty="0" smtClean="0"/>
              <a:t> </a:t>
            </a:r>
            <a:r>
              <a:rPr lang="en-GB" sz="2000" b="1" dirty="0" smtClean="0"/>
              <a:t>Briefing Notes </a:t>
            </a:r>
            <a:r>
              <a:rPr lang="en-GB" sz="2000" dirty="0" smtClean="0"/>
              <a:t>(Home Office, ACPO, CABE) . </a:t>
            </a:r>
          </a:p>
          <a:p>
            <a:pPr algn="just"/>
            <a:r>
              <a:rPr lang="en-GB" sz="2000" dirty="0" smtClean="0"/>
              <a:t>To be used by those making decisions. </a:t>
            </a:r>
            <a:endParaRPr lang="en-GB" sz="2000" dirty="0"/>
          </a:p>
        </p:txBody>
      </p:sp>
      <p:pic>
        <p:nvPicPr>
          <p:cNvPr id="1027" name="Picture 3"/>
          <p:cNvPicPr>
            <a:picLocks noChangeArrowheads="1"/>
          </p:cNvPicPr>
          <p:nvPr/>
        </p:nvPicPr>
        <p:blipFill>
          <a:blip r:embed="rId3" cstate="print"/>
          <a:srcRect/>
          <a:stretch>
            <a:fillRect/>
          </a:stretch>
        </p:blipFill>
        <p:spPr bwMode="auto">
          <a:xfrm>
            <a:off x="323528" y="1988840"/>
            <a:ext cx="4320000"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27"/>
                                        </p:tgtEl>
                                      </p:cBhvr>
                                    </p:animEffect>
                                    <p:set>
                                      <p:cBhvr>
                                        <p:cTn id="7" dur="1" fill="hold">
                                          <p:stCondLst>
                                            <p:cond delay="999"/>
                                          </p:stCondLst>
                                        </p:cTn>
                                        <p:tgtEl>
                                          <p:spTgt spid="102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GB" dirty="0" smtClean="0">
                <a:solidFill>
                  <a:schemeClr val="accent6"/>
                </a:solidFill>
              </a:rPr>
              <a:t>Thanks for listening </a:t>
            </a:r>
            <a:endParaRPr lang="en-GB" dirty="0">
              <a:solidFill>
                <a:schemeClr val="accent6"/>
              </a:solidFill>
            </a:endParaRPr>
          </a:p>
        </p:txBody>
      </p:sp>
      <p:sp>
        <p:nvSpPr>
          <p:cNvPr id="5" name="Subtitle 4"/>
          <p:cNvSpPr>
            <a:spLocks noGrp="1"/>
          </p:cNvSpPr>
          <p:nvPr>
            <p:ph type="subTitle" idx="1"/>
          </p:nvPr>
        </p:nvSpPr>
        <p:spPr/>
        <p:txBody>
          <a:bodyPr/>
          <a:lstStyle/>
          <a:p>
            <a:r>
              <a:rPr lang="en-GB" sz="2000" dirty="0" smtClean="0"/>
              <a:t>Dr. Rachel Armitage</a:t>
            </a:r>
          </a:p>
          <a:p>
            <a:endParaRPr lang="en-GB" sz="2000" dirty="0" smtClean="0">
              <a:hlinkClick r:id="rId2"/>
            </a:endParaRPr>
          </a:p>
          <a:p>
            <a:r>
              <a:rPr lang="en-GB" sz="1900" dirty="0" smtClean="0">
                <a:solidFill>
                  <a:schemeClr val="accent6"/>
                </a:solidFill>
                <a:hlinkClick r:id="rId2"/>
              </a:rPr>
              <a:t>E-mail: r.a.armitage@hud.ac.uk</a:t>
            </a:r>
            <a:endParaRPr lang="en-GB" sz="1900" dirty="0" smtClean="0">
              <a:solidFill>
                <a:schemeClr val="accent6"/>
              </a:solidFill>
            </a:endParaRPr>
          </a:p>
          <a:p>
            <a:r>
              <a:rPr lang="en-GB" sz="1900" dirty="0" smtClean="0">
                <a:solidFill>
                  <a:schemeClr val="accent6"/>
                </a:solidFill>
                <a:hlinkClick r:id="rId3"/>
              </a:rPr>
              <a:t>Web: http://www.hud.ac.uk/acc/staff/drrachelarmitage.php</a:t>
            </a:r>
            <a:endParaRPr lang="en-GB" sz="1900" dirty="0" smtClean="0">
              <a:solidFill>
                <a:schemeClr val="accent6"/>
              </a:solidFill>
            </a:endParaRP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Brief overview of methodology</a:t>
            </a:r>
            <a:endParaRPr lang="en-GB" dirty="0"/>
          </a:p>
        </p:txBody>
      </p:sp>
      <p:sp>
        <p:nvSpPr>
          <p:cNvPr id="3" name="Content Placeholder 2"/>
          <p:cNvSpPr>
            <a:spLocks noGrp="1"/>
          </p:cNvSpPr>
          <p:nvPr>
            <p:ph idx="1"/>
          </p:nvPr>
        </p:nvSpPr>
        <p:spPr>
          <a:xfrm>
            <a:off x="428596" y="1785926"/>
            <a:ext cx="8229600" cy="3887068"/>
          </a:xfrm>
        </p:spPr>
        <p:txBody>
          <a:bodyPr/>
          <a:lstStyle/>
          <a:p>
            <a:pPr algn="just"/>
            <a:r>
              <a:rPr lang="en-GB" sz="2000" b="1" dirty="0" smtClean="0"/>
              <a:t>Scoping the evidence </a:t>
            </a:r>
            <a:r>
              <a:rPr lang="en-GB" sz="2000" dirty="0" smtClean="0"/>
              <a:t>– 74 policy, guidance and research documents.</a:t>
            </a:r>
          </a:p>
          <a:p>
            <a:pPr lvl="1" algn="just"/>
            <a:r>
              <a:rPr lang="en-GB" sz="1700" dirty="0" smtClean="0"/>
              <a:t>International - England, Scotland, Ireland, USA, Canada, Australia, Denmark, Italy, Holland, France (only those written in English).</a:t>
            </a:r>
          </a:p>
          <a:p>
            <a:pPr algn="just"/>
            <a:r>
              <a:rPr lang="en-GB" sz="2000" b="1" dirty="0" smtClean="0"/>
              <a:t>Analysis of crime: </a:t>
            </a:r>
          </a:p>
          <a:p>
            <a:pPr algn="just"/>
            <a:r>
              <a:rPr lang="en-GB" sz="2000" u="sng" dirty="0" smtClean="0"/>
              <a:t>Macro level </a:t>
            </a:r>
            <a:r>
              <a:rPr lang="en-GB" sz="2000" dirty="0" smtClean="0"/>
              <a:t>– 34 developments, 4091 properties, 3 police forces.</a:t>
            </a:r>
          </a:p>
          <a:p>
            <a:pPr lvl="1" algn="just"/>
            <a:r>
              <a:rPr lang="en-GB" sz="1700" dirty="0" smtClean="0"/>
              <a:t>Larger sample but less detailed analysis (compare crime with government’s previous assessment in regular Housing Audit).</a:t>
            </a:r>
          </a:p>
          <a:p>
            <a:pPr lvl="1" algn="just"/>
            <a:r>
              <a:rPr lang="en-GB" sz="1700" dirty="0" smtClean="0"/>
              <a:t>Able to look at more properties but relying on assessments already conducted.</a:t>
            </a:r>
          </a:p>
          <a:p>
            <a:pPr algn="just"/>
            <a:r>
              <a:rPr lang="en-GB" sz="2000" u="sng" dirty="0" smtClean="0"/>
              <a:t>Micro level </a:t>
            </a:r>
            <a:r>
              <a:rPr lang="en-GB" sz="2000" dirty="0" smtClean="0"/>
              <a:t>– 12 developments, 2193 properties, 3 police forces. </a:t>
            </a:r>
          </a:p>
          <a:p>
            <a:pPr lvl="1" algn="just"/>
            <a:r>
              <a:rPr lang="en-GB" sz="1700" dirty="0" smtClean="0"/>
              <a:t>Smaller sample but very detailed analysis (compare crime against  individually assessed features of EVERY property/development). </a:t>
            </a:r>
          </a:p>
          <a:p>
            <a:pPr lvl="1" algn="just"/>
            <a:r>
              <a:rPr lang="en-GB" sz="1700" dirty="0" smtClean="0"/>
              <a:t>Features we chose and we assessed.</a:t>
            </a:r>
          </a:p>
          <a:p>
            <a:pPr lvl="1"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Focusing on Micro/Case Study strand</a:t>
            </a:r>
            <a:endParaRPr lang="en-GB" sz="2800" dirty="0"/>
          </a:p>
        </p:txBody>
      </p:sp>
      <p:sp>
        <p:nvSpPr>
          <p:cNvPr id="3" name="Content Placeholder 2"/>
          <p:cNvSpPr>
            <a:spLocks noGrp="1"/>
          </p:cNvSpPr>
          <p:nvPr>
            <p:ph idx="1"/>
          </p:nvPr>
        </p:nvSpPr>
        <p:spPr>
          <a:xfrm>
            <a:off x="395536" y="1772816"/>
            <a:ext cx="8229600" cy="3887068"/>
          </a:xfrm>
        </p:spPr>
        <p:txBody>
          <a:bodyPr/>
          <a:lstStyle/>
          <a:p>
            <a:pPr algn="just"/>
            <a:r>
              <a:rPr lang="en-GB" dirty="0" smtClean="0"/>
              <a:t>12 developments, 2193 houses, 3 police forces.</a:t>
            </a:r>
          </a:p>
          <a:p>
            <a:pPr algn="just"/>
            <a:r>
              <a:rPr lang="en-GB" dirty="0" smtClean="0"/>
              <a:t>Research team (for each development):</a:t>
            </a:r>
          </a:p>
          <a:p>
            <a:pPr lvl="1" algn="just"/>
            <a:r>
              <a:rPr lang="en-GB" dirty="0" smtClean="0"/>
              <a:t>Conducted </a:t>
            </a:r>
            <a:r>
              <a:rPr lang="en-GB" b="1" u="sng" dirty="0" smtClean="0"/>
              <a:t>interviews ‘on-site’ :</a:t>
            </a:r>
          </a:p>
          <a:p>
            <a:pPr lvl="2" algn="just"/>
            <a:r>
              <a:rPr lang="en-GB" dirty="0" smtClean="0"/>
              <a:t>With police Architectural Liaison Officer, Local Authority Planning Officer, Neighbourhood Policing Team</a:t>
            </a:r>
          </a:p>
          <a:p>
            <a:pPr lvl="2" algn="just"/>
            <a:r>
              <a:rPr lang="en-GB" dirty="0" smtClean="0"/>
              <a:t>Discussed questions, raised issues while on-site, allowed comments to be set in context.</a:t>
            </a:r>
          </a:p>
          <a:p>
            <a:pPr lvl="1" algn="just"/>
            <a:r>
              <a:rPr lang="en-GB" dirty="0" smtClean="0"/>
              <a:t>Completed an </a:t>
            </a:r>
            <a:r>
              <a:rPr lang="en-GB" b="1" u="sng" dirty="0" smtClean="0"/>
              <a:t>Design Features Checklist:</a:t>
            </a:r>
          </a:p>
          <a:p>
            <a:pPr lvl="2" algn="just"/>
            <a:r>
              <a:rPr lang="en-GB" dirty="0" smtClean="0"/>
              <a:t>Data relating to 31 design features (property) and 19 design features (development) for EVERY property and development. </a:t>
            </a:r>
          </a:p>
          <a:p>
            <a:pPr lvl="1" algn="just"/>
            <a:r>
              <a:rPr lang="en-GB" dirty="0" smtClean="0"/>
              <a:t>Completed a </a:t>
            </a:r>
            <a:r>
              <a:rPr lang="en-GB" b="1" u="sng" dirty="0" smtClean="0"/>
              <a:t>Design Quality Checklist:</a:t>
            </a:r>
          </a:p>
          <a:p>
            <a:pPr lvl="2" algn="just"/>
            <a:r>
              <a:rPr lang="en-GB" dirty="0" smtClean="0"/>
              <a:t>Data relating to design quality of EVERY property and development. </a:t>
            </a:r>
          </a:p>
          <a:p>
            <a:pPr algn="just"/>
            <a:r>
              <a:rPr lang="en-GB" dirty="0" smtClean="0"/>
              <a:t>Huge source of data to work with.</a:t>
            </a:r>
          </a:p>
          <a:p>
            <a:pPr algn="just"/>
            <a:endParaRPr lang="en-GB" dirty="0" smtClean="0"/>
          </a:p>
          <a:p>
            <a:pPr algn="just"/>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10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p:cNvSpPr>
            <a:spLocks noChangeArrowheads="1"/>
          </p:cNvSpPr>
          <p:nvPr/>
        </p:nvSpPr>
        <p:spPr bwMode="auto">
          <a:xfrm>
            <a:off x="0" y="5589588"/>
            <a:ext cx="2124075" cy="1268412"/>
          </a:xfrm>
          <a:prstGeom prst="rect">
            <a:avLst/>
          </a:prstGeom>
          <a:solidFill>
            <a:schemeClr val="bg1"/>
          </a:solidFill>
          <a:ln w="9525">
            <a:noFill/>
            <a:miter lim="800000"/>
            <a:headEnd/>
            <a:tailEnd/>
          </a:ln>
          <a:effectLst/>
        </p:spPr>
        <p:txBody>
          <a:bodyPr wrap="none" anchor="ctr"/>
          <a:lstStyle/>
          <a:p>
            <a:endParaRPr lang="en-US"/>
          </a:p>
        </p:txBody>
      </p:sp>
      <p:sp>
        <p:nvSpPr>
          <p:cNvPr id="84994" name="Title 4"/>
          <p:cNvSpPr>
            <a:spLocks noGrp="1"/>
          </p:cNvSpPr>
          <p:nvPr>
            <p:ph type="title" idx="4294967295"/>
          </p:nvPr>
        </p:nvSpPr>
        <p:spPr>
          <a:xfrm>
            <a:off x="0" y="476250"/>
            <a:ext cx="8027988" cy="900113"/>
          </a:xfrm>
        </p:spPr>
        <p:txBody>
          <a:bodyPr/>
          <a:lstStyle/>
          <a:p>
            <a:r>
              <a:rPr lang="en-GB" dirty="0" smtClean="0">
                <a:latin typeface="Arial" pitchFamily="34" charset="0"/>
                <a:cs typeface="Arial" pitchFamily="34" charset="0"/>
              </a:rPr>
              <a:t>   Design Features Checklist</a:t>
            </a:r>
          </a:p>
        </p:txBody>
      </p:sp>
      <p:pic>
        <p:nvPicPr>
          <p:cNvPr id="84996" name="Picture 4"/>
          <p:cNvPicPr>
            <a:picLocks noChangeAspect="1" noChangeArrowheads="1"/>
          </p:cNvPicPr>
          <p:nvPr/>
        </p:nvPicPr>
        <p:blipFill>
          <a:blip r:embed="rId3" cstate="print"/>
          <a:srcRect/>
          <a:stretch>
            <a:fillRect/>
          </a:stretch>
        </p:blipFill>
        <p:spPr bwMode="auto">
          <a:xfrm>
            <a:off x="898525" y="1773238"/>
            <a:ext cx="6769100" cy="48974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ChangeArrowheads="1"/>
          </p:cNvSpPr>
          <p:nvPr/>
        </p:nvSpPr>
        <p:spPr bwMode="auto">
          <a:xfrm>
            <a:off x="0" y="5589588"/>
            <a:ext cx="2124075" cy="1268412"/>
          </a:xfrm>
          <a:prstGeom prst="rect">
            <a:avLst/>
          </a:prstGeom>
          <a:solidFill>
            <a:schemeClr val="bg1"/>
          </a:solidFill>
          <a:ln w="9525">
            <a:noFill/>
            <a:miter lim="800000"/>
            <a:headEnd/>
            <a:tailEnd/>
          </a:ln>
          <a:effectLst/>
        </p:spPr>
        <p:txBody>
          <a:bodyPr wrap="none" anchor="ctr"/>
          <a:lstStyle/>
          <a:p>
            <a:endParaRPr lang="en-US"/>
          </a:p>
        </p:txBody>
      </p:sp>
      <p:sp>
        <p:nvSpPr>
          <p:cNvPr id="87041" name="Title 4"/>
          <p:cNvSpPr>
            <a:spLocks noGrp="1"/>
          </p:cNvSpPr>
          <p:nvPr>
            <p:ph type="title" idx="4294967295"/>
          </p:nvPr>
        </p:nvSpPr>
        <p:spPr>
          <a:xfrm>
            <a:off x="0" y="476250"/>
            <a:ext cx="8229600" cy="900113"/>
          </a:xfrm>
        </p:spPr>
        <p:txBody>
          <a:bodyPr/>
          <a:lstStyle/>
          <a:p>
            <a:r>
              <a:rPr lang="en-GB" dirty="0" smtClean="0">
                <a:latin typeface="Arial" pitchFamily="34" charset="0"/>
                <a:cs typeface="Arial" pitchFamily="34" charset="0"/>
              </a:rPr>
              <a:t>   Design Quality Checklist</a:t>
            </a:r>
          </a:p>
        </p:txBody>
      </p:sp>
      <p:pic>
        <p:nvPicPr>
          <p:cNvPr id="87044" name="Picture 4"/>
          <p:cNvPicPr>
            <a:picLocks noChangeAspect="1" noChangeArrowheads="1"/>
          </p:cNvPicPr>
          <p:nvPr/>
        </p:nvPicPr>
        <p:blipFill>
          <a:blip r:embed="rId3" cstate="print"/>
          <a:srcRect/>
          <a:stretch>
            <a:fillRect/>
          </a:stretch>
        </p:blipFill>
        <p:spPr bwMode="auto">
          <a:xfrm>
            <a:off x="1763713" y="1844675"/>
            <a:ext cx="5707062" cy="46926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GB" dirty="0" smtClean="0">
                <a:latin typeface="Arial" pitchFamily="34" charset="0"/>
                <a:cs typeface="Arial" pitchFamily="34" charset="0"/>
              </a:rPr>
              <a:t>Conducting the interviews</a:t>
            </a:r>
          </a:p>
        </p:txBody>
      </p:sp>
      <p:sp>
        <p:nvSpPr>
          <p:cNvPr id="5" name="Content Placeholder 4"/>
          <p:cNvSpPr>
            <a:spLocks noGrp="1"/>
          </p:cNvSpPr>
          <p:nvPr>
            <p:ph sz="half" idx="1"/>
          </p:nvPr>
        </p:nvSpPr>
        <p:spPr/>
        <p:txBody>
          <a:bodyPr/>
          <a:lstStyle/>
          <a:p>
            <a:endParaRPr lang="en-GB"/>
          </a:p>
        </p:txBody>
      </p:sp>
      <p:sp>
        <p:nvSpPr>
          <p:cNvPr id="6" name="Content Placeholder 5"/>
          <p:cNvSpPr>
            <a:spLocks noGrp="1"/>
          </p:cNvSpPr>
          <p:nvPr>
            <p:ph sz="half" idx="2"/>
          </p:nvPr>
        </p:nvSpPr>
        <p:spPr>
          <a:xfrm>
            <a:off x="4860032" y="2276872"/>
            <a:ext cx="4038600" cy="3598862"/>
          </a:xfrm>
        </p:spPr>
        <p:txBody>
          <a:bodyPr/>
          <a:lstStyle/>
          <a:p>
            <a:r>
              <a:rPr lang="en-GB" sz="2100" dirty="0" smtClean="0"/>
              <a:t>Unique, painstaking methodology – detailed results. </a:t>
            </a:r>
          </a:p>
          <a:p>
            <a:r>
              <a:rPr lang="en-GB" sz="2100" dirty="0" smtClean="0"/>
              <a:t>One element which worked well – interviews on site.</a:t>
            </a:r>
          </a:p>
          <a:p>
            <a:r>
              <a:rPr lang="en-GB" sz="2100" dirty="0" smtClean="0"/>
              <a:t>Interview and walk-about.</a:t>
            </a:r>
          </a:p>
          <a:p>
            <a:r>
              <a:rPr lang="en-GB" sz="2100" dirty="0" smtClean="0"/>
              <a:t>See issues in context.</a:t>
            </a:r>
          </a:p>
          <a:p>
            <a:r>
              <a:rPr lang="en-GB" sz="2100" dirty="0" smtClean="0"/>
              <a:t>Challenge if notice other problems.</a:t>
            </a:r>
          </a:p>
          <a:p>
            <a:r>
              <a:rPr lang="en-GB" sz="2100" dirty="0" smtClean="0"/>
              <a:t>Agencies talked to each other!</a:t>
            </a:r>
            <a:endParaRPr lang="en-GB" sz="2100" dirty="0"/>
          </a:p>
        </p:txBody>
      </p:sp>
      <p:pic>
        <p:nvPicPr>
          <p:cNvPr id="89090" name="Picture 5"/>
          <p:cNvPicPr>
            <a:picLocks noChangeAspect="1" noChangeArrowheads="1"/>
          </p:cNvPicPr>
          <p:nvPr/>
        </p:nvPicPr>
        <p:blipFill>
          <a:blip r:embed="rId3" cstate="print"/>
          <a:srcRect/>
          <a:stretch>
            <a:fillRect/>
          </a:stretch>
        </p:blipFill>
        <p:spPr bwMode="auto">
          <a:xfrm>
            <a:off x="357188" y="1785938"/>
            <a:ext cx="3162300" cy="4791075"/>
          </a:xfrm>
          <a:prstGeom prst="rect">
            <a:avLst/>
          </a:prstGeom>
          <a:noFill/>
          <a:ln w="9525">
            <a:noFill/>
            <a:miter lim="800000"/>
            <a:headEnd/>
            <a:tailEnd/>
          </a:ln>
        </p:spPr>
      </p:pic>
      <p:pic>
        <p:nvPicPr>
          <p:cNvPr id="89091" name="Picture 1028"/>
          <p:cNvPicPr>
            <a:picLocks noChangeAspect="1" noChangeArrowheads="1"/>
          </p:cNvPicPr>
          <p:nvPr/>
        </p:nvPicPr>
        <p:blipFill>
          <a:blip r:embed="rId4" cstate="print"/>
          <a:srcRect/>
          <a:stretch>
            <a:fillRect/>
          </a:stretch>
        </p:blipFill>
        <p:spPr bwMode="auto">
          <a:xfrm>
            <a:off x="179512" y="2420888"/>
            <a:ext cx="4608512" cy="3659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9091"/>
                                        </p:tgtEl>
                                      </p:cBhvr>
                                    </p:animEffect>
                                    <p:set>
                                      <p:cBhvr>
                                        <p:cTn id="7" dur="1" fill="hold">
                                          <p:stCondLst>
                                            <p:cond delay="999"/>
                                          </p:stCondLst>
                                        </p:cTn>
                                        <p:tgtEl>
                                          <p:spTgt spid="8909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9090"/>
                                        </p:tgtEl>
                                        <p:attrNameLst>
                                          <p:attrName>style.visibility</p:attrName>
                                        </p:attrNameLst>
                                      </p:cBhvr>
                                      <p:to>
                                        <p:strVal val="visible"/>
                                      </p:to>
                                    </p:set>
                                    <p:animEffect transition="in" filter="fade">
                                      <p:cBhvr>
                                        <p:cTn id="10" dur="10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hud</Template>
  <TotalTime>5100</TotalTime>
  <Words>3370</Words>
  <Application>Microsoft Office PowerPoint</Application>
  <PresentationFormat>On-screen Show (4:3)</PresentationFormat>
  <Paragraphs>325</Paragraphs>
  <Slides>49</Slides>
  <Notes>26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10_White</vt:lpstr>
      <vt:lpstr>  Yes, No, Definitely, Maybe!  What Works in Designing out Crime from Residential Housing, and what are the Implications for Policy and Practice?  Dr. Rachel Armitage  Reader (Criminology) Applied Criminology Centre University of Huddersfield   </vt:lpstr>
      <vt:lpstr>Today’s presentation</vt:lpstr>
      <vt:lpstr>CPTED in the UK – the last 15 years</vt:lpstr>
      <vt:lpstr>Major UK study (2010) </vt:lpstr>
      <vt:lpstr>Brief overview of methodology</vt:lpstr>
      <vt:lpstr>Focusing on Micro/Case Study strand</vt:lpstr>
      <vt:lpstr>   Design Features Checklist</vt:lpstr>
      <vt:lpstr>   Design Quality Checklist</vt:lpstr>
      <vt:lpstr>Conducting the interviews</vt:lpstr>
      <vt:lpstr>   Completing the checklist (2193 properties)</vt:lpstr>
      <vt:lpstr>Two key themes emerged….</vt:lpstr>
      <vt:lpstr>Impact of car parking on residential design</vt:lpstr>
      <vt:lpstr>Car parking and residential crime</vt:lpstr>
      <vt:lpstr>Car parking and crime  – what does previous research say?</vt:lpstr>
      <vt:lpstr>Car parking and crime – what did we find?</vt:lpstr>
      <vt:lpstr>Car parking – what did we find?</vt:lpstr>
      <vt:lpstr>Common Practical Issues</vt:lpstr>
      <vt:lpstr>Rear parking courts</vt:lpstr>
      <vt:lpstr>Rear parking courts - implications</vt:lpstr>
      <vt:lpstr>Inappropriate parking solutions  </vt:lpstr>
      <vt:lpstr>Inappropriate solutions - implications</vt:lpstr>
      <vt:lpstr>Inconsiderate allocation</vt:lpstr>
      <vt:lpstr>Inconsiderate allocation – implications</vt:lpstr>
      <vt:lpstr>Car parking – key research findings</vt:lpstr>
      <vt:lpstr>Impact of connectivity on residential design</vt:lpstr>
      <vt:lpstr>Connectivity and residential crime</vt:lpstr>
      <vt:lpstr>Road layout – what does previous research  suggest?</vt:lpstr>
      <vt:lpstr>What is the problem with connectivity?</vt:lpstr>
      <vt:lpstr>Summary of studies:  Increased connectivity = increased crime  (variety of methodologies)</vt:lpstr>
      <vt:lpstr>Johnson and Bowers (2010)</vt:lpstr>
      <vt:lpstr>Armitage et al (2010)</vt:lpstr>
      <vt:lpstr>Road layout: what does previous research  suggest?</vt:lpstr>
      <vt:lpstr>Summary of studies:  Increased connectivity = less crime (Space Syntax)</vt:lpstr>
      <vt:lpstr>Road layout – what does the research say?</vt:lpstr>
      <vt:lpstr>Road layout – footpaths</vt:lpstr>
      <vt:lpstr>Issues to consider</vt:lpstr>
      <vt:lpstr>Road layout – footpaths</vt:lpstr>
      <vt:lpstr>Road layout – footpaths</vt:lpstr>
      <vt:lpstr>Road layout – footpaths</vt:lpstr>
      <vt:lpstr>Road layout – footpaths</vt:lpstr>
      <vt:lpstr>Road layout – gated developments</vt:lpstr>
      <vt:lpstr>Road layout – gated developments</vt:lpstr>
      <vt:lpstr>Road layout – gated development</vt:lpstr>
      <vt:lpstr>Road layout – key findings </vt:lpstr>
      <vt:lpstr>Why does this matter – policy and practice?</vt:lpstr>
      <vt:lpstr>Why does this matter – policy and practice?</vt:lpstr>
      <vt:lpstr>Why does this matter – policy and practice?</vt:lpstr>
      <vt:lpstr>Briefing Notes – Home Office, ACPO, Design Council</vt:lpstr>
      <vt:lpstr>Thanks for listening </vt:lpstr>
    </vt:vector>
  </TitlesOfParts>
  <Company>University of Huddersfield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Newton (shumadn)</dc:creator>
  <cp:lastModifiedBy>rachel</cp:lastModifiedBy>
  <cp:revision>428</cp:revision>
  <dcterms:created xsi:type="dcterms:W3CDTF">2009-03-03T08:56:01Z</dcterms:created>
  <dcterms:modified xsi:type="dcterms:W3CDTF">2012-01-19T15:31:54Z</dcterms:modified>
</cp:coreProperties>
</file>