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65" r:id="rId3"/>
    <p:sldMasterId id="2147483654" r:id="rId4"/>
    <p:sldMasterId id="2147483656" r:id="rId5"/>
    <p:sldMasterId id="2147483657" r:id="rId6"/>
    <p:sldMasterId id="2147483658" r:id="rId7"/>
    <p:sldMasterId id="2147483659" r:id="rId8"/>
    <p:sldMasterId id="2147483660" r:id="rId9"/>
    <p:sldMasterId id="2147483661" r:id="rId10"/>
    <p:sldMasterId id="2147483662" r:id="rId11"/>
    <p:sldMasterId id="2147483663" r:id="rId12"/>
    <p:sldMasterId id="2147483664" r:id="rId13"/>
  </p:sldMasterIdLst>
  <p:notesMasterIdLst>
    <p:notesMasterId r:id="rId50"/>
  </p:notesMasterIdLst>
  <p:handoutMasterIdLst>
    <p:handoutMasterId r:id="rId51"/>
  </p:handoutMasterIdLst>
  <p:sldIdLst>
    <p:sldId id="256" r:id="rId14"/>
    <p:sldId id="286" r:id="rId15"/>
    <p:sldId id="371" r:id="rId16"/>
    <p:sldId id="372" r:id="rId17"/>
    <p:sldId id="374" r:id="rId18"/>
    <p:sldId id="373" r:id="rId19"/>
    <p:sldId id="375" r:id="rId20"/>
    <p:sldId id="376" r:id="rId21"/>
    <p:sldId id="377" r:id="rId22"/>
    <p:sldId id="378" r:id="rId23"/>
    <p:sldId id="398" r:id="rId24"/>
    <p:sldId id="399" r:id="rId25"/>
    <p:sldId id="318" r:id="rId26"/>
    <p:sldId id="400" r:id="rId27"/>
    <p:sldId id="380" r:id="rId28"/>
    <p:sldId id="405" r:id="rId29"/>
    <p:sldId id="381" r:id="rId30"/>
    <p:sldId id="404" r:id="rId31"/>
    <p:sldId id="403" r:id="rId32"/>
    <p:sldId id="304" r:id="rId33"/>
    <p:sldId id="302" r:id="rId34"/>
    <p:sldId id="402" r:id="rId35"/>
    <p:sldId id="303" r:id="rId36"/>
    <p:sldId id="386" r:id="rId37"/>
    <p:sldId id="388" r:id="rId38"/>
    <p:sldId id="389" r:id="rId39"/>
    <p:sldId id="394" r:id="rId40"/>
    <p:sldId id="396" r:id="rId41"/>
    <p:sldId id="395" r:id="rId42"/>
    <p:sldId id="363" r:id="rId43"/>
    <p:sldId id="366" r:id="rId44"/>
    <p:sldId id="364" r:id="rId45"/>
    <p:sldId id="369" r:id="rId46"/>
    <p:sldId id="365" r:id="rId47"/>
    <p:sldId id="397" r:id="rId48"/>
    <p:sldId id="406" r:id="rId49"/>
  </p:sldIdLst>
  <p:sldSz cx="9144000" cy="6858000" type="screen4x3"/>
  <p:notesSz cx="6797675" cy="9926638"/>
  <p:defaultTextStyle>
    <a:defPPr>
      <a:defRPr lang="en-GB"/>
    </a:defPPr>
    <a:lvl1pPr algn="l" rtl="0" fontAlgn="base">
      <a:spcBef>
        <a:spcPct val="20000"/>
      </a:spcBef>
      <a:spcAft>
        <a:spcPct val="0"/>
      </a:spcAft>
      <a:defRPr sz="1600" kern="1200">
        <a:solidFill>
          <a:schemeClr val="tx1"/>
        </a:solidFill>
        <a:latin typeface="Arial" charset="0"/>
        <a:ea typeface="+mn-ea"/>
        <a:cs typeface="+mn-cs"/>
      </a:defRPr>
    </a:lvl1pPr>
    <a:lvl2pPr marL="457200" algn="l" rtl="0" fontAlgn="base">
      <a:spcBef>
        <a:spcPct val="20000"/>
      </a:spcBef>
      <a:spcAft>
        <a:spcPct val="0"/>
      </a:spcAft>
      <a:defRPr sz="1600" kern="1200">
        <a:solidFill>
          <a:schemeClr val="tx1"/>
        </a:solidFill>
        <a:latin typeface="Arial" charset="0"/>
        <a:ea typeface="+mn-ea"/>
        <a:cs typeface="+mn-cs"/>
      </a:defRPr>
    </a:lvl2pPr>
    <a:lvl3pPr marL="914400" algn="l" rtl="0" fontAlgn="base">
      <a:spcBef>
        <a:spcPct val="20000"/>
      </a:spcBef>
      <a:spcAft>
        <a:spcPct val="0"/>
      </a:spcAft>
      <a:defRPr sz="1600" kern="1200">
        <a:solidFill>
          <a:schemeClr val="tx1"/>
        </a:solidFill>
        <a:latin typeface="Arial" charset="0"/>
        <a:ea typeface="+mn-ea"/>
        <a:cs typeface="+mn-cs"/>
      </a:defRPr>
    </a:lvl3pPr>
    <a:lvl4pPr marL="1371600" algn="l" rtl="0" fontAlgn="base">
      <a:spcBef>
        <a:spcPct val="20000"/>
      </a:spcBef>
      <a:spcAft>
        <a:spcPct val="0"/>
      </a:spcAft>
      <a:defRPr sz="1600" kern="1200">
        <a:solidFill>
          <a:schemeClr val="tx1"/>
        </a:solidFill>
        <a:latin typeface="Arial" charset="0"/>
        <a:ea typeface="+mn-ea"/>
        <a:cs typeface="+mn-cs"/>
      </a:defRPr>
    </a:lvl4pPr>
    <a:lvl5pPr marL="1828800" algn="l" rtl="0" fontAlgn="base">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72"/>
    <a:srgbClr val="005A84"/>
    <a:srgbClr val="62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0040" autoAdjust="0"/>
    <p:restoredTop sz="96724" autoAdjust="0"/>
  </p:normalViewPr>
  <p:slideViewPr>
    <p:cSldViewPr>
      <p:cViewPr>
        <p:scale>
          <a:sx n="100" d="100"/>
          <a:sy n="100" d="100"/>
        </p:scale>
        <p:origin x="-1712"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624" y="-96"/>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1098" y="0"/>
            <a:ext cx="2944958" cy="496888"/>
          </a:xfrm>
          <a:prstGeom prst="rect">
            <a:avLst/>
          </a:prstGeom>
        </p:spPr>
        <p:txBody>
          <a:bodyPr vert="horz" lIns="91440" tIns="45720" rIns="91440" bIns="45720" rtlCol="0"/>
          <a:lstStyle>
            <a:lvl1pPr algn="r">
              <a:defRPr sz="1200"/>
            </a:lvl1pPr>
          </a:lstStyle>
          <a:p>
            <a:fld id="{B3341F0D-A85E-4298-816F-5AB6EAC735BA}" type="datetimeFigureOut">
              <a:rPr lang="en-GB" smtClean="0"/>
              <a:pPr/>
              <a:t>21/11/2014</a:t>
            </a:fld>
            <a:endParaRPr lang="en-GB" dirty="0"/>
          </a:p>
        </p:txBody>
      </p:sp>
      <p:sp>
        <p:nvSpPr>
          <p:cNvPr id="4" name="Footer Placeholder 3"/>
          <p:cNvSpPr>
            <a:spLocks noGrp="1"/>
          </p:cNvSpPr>
          <p:nvPr>
            <p:ph type="ftr" sz="quarter" idx="2"/>
          </p:nvPr>
        </p:nvSpPr>
        <p:spPr>
          <a:xfrm>
            <a:off x="0" y="9428164"/>
            <a:ext cx="2944958" cy="4968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1098" y="9428164"/>
            <a:ext cx="2944958" cy="496887"/>
          </a:xfrm>
          <a:prstGeom prst="rect">
            <a:avLst/>
          </a:prstGeom>
        </p:spPr>
        <p:txBody>
          <a:bodyPr vert="horz" lIns="91440" tIns="45720" rIns="91440" bIns="45720" rtlCol="0" anchor="b"/>
          <a:lstStyle>
            <a:lvl1pPr algn="r">
              <a:defRPr sz="1200"/>
            </a:lvl1pPr>
          </a:lstStyle>
          <a:p>
            <a:fld id="{619DDA89-17D9-44A0-B2F0-D0F90BF6B5E8}" type="slidenum">
              <a:rPr lang="en-GB" smtClean="0"/>
              <a:pPr/>
              <a:t>‹#›</a:t>
            </a:fld>
            <a:endParaRPr lang="en-GB" dirty="0"/>
          </a:p>
        </p:txBody>
      </p:sp>
    </p:spTree>
    <p:extLst>
      <p:ext uri="{BB962C8B-B14F-4D97-AF65-F5344CB8AC3E}">
        <p14:creationId xmlns:p14="http://schemas.microsoft.com/office/powerpoint/2010/main" val="3221465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4495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en-GB" dirty="0"/>
          </a:p>
        </p:txBody>
      </p:sp>
      <p:sp>
        <p:nvSpPr>
          <p:cNvPr id="49155" name="Rectangle 3"/>
          <p:cNvSpPr>
            <a:spLocks noGrp="1" noChangeArrowheads="1"/>
          </p:cNvSpPr>
          <p:nvPr>
            <p:ph type="dt" idx="1"/>
          </p:nvPr>
        </p:nvSpPr>
        <p:spPr bwMode="auto">
          <a:xfrm>
            <a:off x="3851098" y="0"/>
            <a:ext cx="294495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GB" dirty="0"/>
          </a:p>
        </p:txBody>
      </p:sp>
      <p:sp>
        <p:nvSpPr>
          <p:cNvPr id="4915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79606" y="4714876"/>
            <a:ext cx="5438464"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9158" name="Rectangle 6"/>
          <p:cNvSpPr>
            <a:spLocks noGrp="1" noChangeArrowheads="1"/>
          </p:cNvSpPr>
          <p:nvPr>
            <p:ph type="ftr" sz="quarter" idx="4"/>
          </p:nvPr>
        </p:nvSpPr>
        <p:spPr bwMode="auto">
          <a:xfrm>
            <a:off x="0" y="9428164"/>
            <a:ext cx="294495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en-GB" dirty="0"/>
          </a:p>
        </p:txBody>
      </p:sp>
      <p:sp>
        <p:nvSpPr>
          <p:cNvPr id="49159" name="Rectangle 7"/>
          <p:cNvSpPr>
            <a:spLocks noGrp="1" noChangeArrowheads="1"/>
          </p:cNvSpPr>
          <p:nvPr>
            <p:ph type="sldNum" sz="quarter" idx="5"/>
          </p:nvPr>
        </p:nvSpPr>
        <p:spPr bwMode="auto">
          <a:xfrm>
            <a:off x="3851098" y="9428164"/>
            <a:ext cx="294495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9B08F58B-8110-471A-8C39-32526D9BBCBE}" type="slidenum">
              <a:rPr lang="en-GB"/>
              <a:pPr/>
              <a:t>‹#›</a:t>
            </a:fld>
            <a:endParaRPr lang="en-GB" dirty="0"/>
          </a:p>
        </p:txBody>
      </p:sp>
    </p:spTree>
    <p:extLst>
      <p:ext uri="{BB962C8B-B14F-4D97-AF65-F5344CB8AC3E}">
        <p14:creationId xmlns:p14="http://schemas.microsoft.com/office/powerpoint/2010/main" val="31937935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a:t>
            </a:fld>
            <a:endParaRPr lang="en-GB" dirty="0"/>
          </a:p>
        </p:txBody>
      </p:sp>
    </p:spTree>
    <p:extLst>
      <p:ext uri="{BB962C8B-B14F-4D97-AF65-F5344CB8AC3E}">
        <p14:creationId xmlns:p14="http://schemas.microsoft.com/office/powerpoint/2010/main" val="653353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10</a:t>
            </a:fld>
            <a:endParaRPr lang="en-GB" dirty="0"/>
          </a:p>
        </p:txBody>
      </p:sp>
    </p:spTree>
    <p:extLst>
      <p:ext uri="{BB962C8B-B14F-4D97-AF65-F5344CB8AC3E}">
        <p14:creationId xmlns:p14="http://schemas.microsoft.com/office/powerpoint/2010/main" val="1965116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08F58B-8110-471A-8C39-32526D9BBCBE}" type="slidenum">
              <a:rPr lang="en-GB" smtClean="0"/>
              <a:pPr/>
              <a:t>11</a:t>
            </a:fld>
            <a:endParaRPr lang="en-GB" dirty="0"/>
          </a:p>
        </p:txBody>
      </p:sp>
    </p:spTree>
    <p:extLst>
      <p:ext uri="{BB962C8B-B14F-4D97-AF65-F5344CB8AC3E}">
        <p14:creationId xmlns:p14="http://schemas.microsoft.com/office/powerpoint/2010/main" val="4112529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08F58B-8110-471A-8C39-32526D9BBCBE}" type="slidenum">
              <a:rPr lang="en-GB" smtClean="0"/>
              <a:pPr/>
              <a:t>12</a:t>
            </a:fld>
            <a:endParaRPr lang="en-GB" dirty="0"/>
          </a:p>
        </p:txBody>
      </p:sp>
    </p:spTree>
    <p:extLst>
      <p:ext uri="{BB962C8B-B14F-4D97-AF65-F5344CB8AC3E}">
        <p14:creationId xmlns:p14="http://schemas.microsoft.com/office/powerpoint/2010/main" val="4210394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AF001D09-AA2E-41C0-BD6A-B480AFC56843}" type="slidenum">
              <a:rPr lang="en-GB" smtClean="0"/>
              <a:pPr>
                <a:defRPr/>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17</a:t>
            </a:fld>
            <a:endParaRPr lang="en-GB" dirty="0"/>
          </a:p>
        </p:txBody>
      </p:sp>
    </p:spTree>
    <p:extLst>
      <p:ext uri="{BB962C8B-B14F-4D97-AF65-F5344CB8AC3E}">
        <p14:creationId xmlns:p14="http://schemas.microsoft.com/office/powerpoint/2010/main" val="1242098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19</a:t>
            </a:fld>
            <a:endParaRPr lang="en-GB" dirty="0"/>
          </a:p>
        </p:txBody>
      </p:sp>
    </p:spTree>
    <p:extLst>
      <p:ext uri="{BB962C8B-B14F-4D97-AF65-F5344CB8AC3E}">
        <p14:creationId xmlns:p14="http://schemas.microsoft.com/office/powerpoint/2010/main" val="1242098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just"/>
            <a:r>
              <a:rPr lang="en-GB" sz="1200" dirty="0" smtClean="0"/>
              <a:t>Angry notes.</a:t>
            </a:r>
          </a:p>
          <a:p>
            <a:pPr algn="just"/>
            <a:r>
              <a:rPr lang="en-GB" sz="1200" dirty="0" smtClean="0"/>
              <a:t>Crime stats: one public order offence, one assault. </a:t>
            </a:r>
          </a:p>
          <a:p>
            <a:endParaRPr lang="en-GB" dirty="0"/>
          </a:p>
        </p:txBody>
      </p:sp>
      <p:sp>
        <p:nvSpPr>
          <p:cNvPr id="4" name="Slide Number Placeholder 3"/>
          <p:cNvSpPr>
            <a:spLocks noGrp="1"/>
          </p:cNvSpPr>
          <p:nvPr>
            <p:ph type="sldNum" sz="quarter" idx="10"/>
          </p:nvPr>
        </p:nvSpPr>
        <p:spPr/>
        <p:txBody>
          <a:bodyPr/>
          <a:lstStyle/>
          <a:p>
            <a:pPr>
              <a:defRPr/>
            </a:pPr>
            <a:fld id="{AF001D09-AA2E-41C0-BD6A-B480AFC56843}" type="slidenum">
              <a:rPr lang="en-GB" smtClean="0"/>
              <a:pPr>
                <a:defRPr/>
              </a:pPr>
              <a:t>20</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sz="1200" dirty="0" smtClean="0"/>
              <a:t>Residents avoid them – fear, inconvenience. </a:t>
            </a:r>
          </a:p>
          <a:p>
            <a:pPr algn="just"/>
            <a:r>
              <a:rPr lang="en-GB" sz="1200" dirty="0" smtClean="0"/>
              <a:t>Used for criminal/anti-social activity. </a:t>
            </a:r>
          </a:p>
          <a:p>
            <a:endParaRPr lang="en-GB" dirty="0"/>
          </a:p>
        </p:txBody>
      </p:sp>
      <p:sp>
        <p:nvSpPr>
          <p:cNvPr id="4" name="Slide Number Placeholder 3"/>
          <p:cNvSpPr>
            <a:spLocks noGrp="1"/>
          </p:cNvSpPr>
          <p:nvPr>
            <p:ph type="sldNum" sz="quarter" idx="10"/>
          </p:nvPr>
        </p:nvSpPr>
        <p:spPr/>
        <p:txBody>
          <a:bodyPr/>
          <a:lstStyle/>
          <a:p>
            <a:pPr>
              <a:defRPr/>
            </a:pPr>
            <a:fld id="{AF001D09-AA2E-41C0-BD6A-B480AFC56843}" type="slidenum">
              <a:rPr lang="en-GB" smtClean="0"/>
              <a:pPr>
                <a:defRPr/>
              </a:pPr>
              <a:t>21</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22</a:t>
            </a:fld>
            <a:endParaRPr lang="en-GB" dirty="0"/>
          </a:p>
        </p:txBody>
      </p:sp>
    </p:spTree>
    <p:extLst>
      <p:ext uri="{BB962C8B-B14F-4D97-AF65-F5344CB8AC3E}">
        <p14:creationId xmlns:p14="http://schemas.microsoft.com/office/powerpoint/2010/main" val="1242098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Management companies employed to enforce parking regulations (cost).</a:t>
            </a:r>
          </a:p>
          <a:p>
            <a:endParaRPr lang="en-GB" dirty="0"/>
          </a:p>
        </p:txBody>
      </p:sp>
      <p:sp>
        <p:nvSpPr>
          <p:cNvPr id="4" name="Slide Number Placeholder 3"/>
          <p:cNvSpPr>
            <a:spLocks noGrp="1"/>
          </p:cNvSpPr>
          <p:nvPr>
            <p:ph type="sldNum" sz="quarter" idx="10"/>
          </p:nvPr>
        </p:nvSpPr>
        <p:spPr/>
        <p:txBody>
          <a:bodyPr/>
          <a:lstStyle/>
          <a:p>
            <a:pPr>
              <a:defRPr/>
            </a:pPr>
            <a:fld id="{AF001D09-AA2E-41C0-BD6A-B480AFC56843}" type="slidenum">
              <a:rPr lang="en-GB" smtClean="0"/>
              <a:pPr>
                <a:defRPr/>
              </a:pPr>
              <a:t>23</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Certain designs were associated with enhanced crime risk. </a:t>
            </a:r>
          </a:p>
          <a:p>
            <a:r>
              <a:rPr lang="en-GB" dirty="0" smtClean="0"/>
              <a:t>Here</a:t>
            </a:r>
            <a:r>
              <a:rPr lang="en-GB" baseline="0" dirty="0" smtClean="0"/>
              <a:t> talk about </a:t>
            </a:r>
            <a:r>
              <a:rPr lang="en-GB" baseline="0" dirty="0" err="1" smtClean="0"/>
              <a:t>johnson</a:t>
            </a:r>
            <a:r>
              <a:rPr lang="en-GB" baseline="0" dirty="0" smtClean="0"/>
              <a:t> and bowers leaky/non leaky and official leaky versus non official leaky </a:t>
            </a:r>
            <a:endParaRPr lang="en-GB" dirty="0"/>
          </a:p>
        </p:txBody>
      </p:sp>
      <p:sp>
        <p:nvSpPr>
          <p:cNvPr id="4" name="Slide Number Placeholder 3"/>
          <p:cNvSpPr>
            <a:spLocks noGrp="1"/>
          </p:cNvSpPr>
          <p:nvPr>
            <p:ph type="sldNum" sz="quarter" idx="10"/>
          </p:nvPr>
        </p:nvSpPr>
        <p:spPr/>
        <p:txBody>
          <a:bodyPr/>
          <a:lstStyle/>
          <a:p>
            <a:pPr>
              <a:defRPr/>
            </a:pPr>
            <a:fld id="{AF001D09-AA2E-41C0-BD6A-B480AFC56843}" type="slidenum">
              <a:rPr lang="en-GB" smtClean="0"/>
              <a:pPr>
                <a:defRPr/>
              </a:pPr>
              <a:t>24</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AF001D09-AA2E-41C0-BD6A-B480AFC56843}" type="slidenum">
              <a:rPr lang="en-GB" smtClean="0"/>
              <a:pPr>
                <a:defRPr/>
              </a:pPr>
              <a:t>25</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Analysis of crime data</a:t>
            </a:r>
            <a:r>
              <a:rPr lang="en-GB" sz="1200" i="1" dirty="0" smtClean="0"/>
              <a:t> </a:t>
            </a:r>
            <a:r>
              <a:rPr lang="en-GB" sz="1200" dirty="0" smtClean="0"/>
              <a:t>showed that properties near to these points were the most vulnerable.</a:t>
            </a:r>
          </a:p>
          <a:p>
            <a:endParaRPr lang="en-GB" dirty="0"/>
          </a:p>
        </p:txBody>
      </p:sp>
      <p:sp>
        <p:nvSpPr>
          <p:cNvPr id="4" name="Slide Number Placeholder 3"/>
          <p:cNvSpPr>
            <a:spLocks noGrp="1"/>
          </p:cNvSpPr>
          <p:nvPr>
            <p:ph type="sldNum" sz="quarter" idx="10"/>
          </p:nvPr>
        </p:nvSpPr>
        <p:spPr/>
        <p:txBody>
          <a:bodyPr/>
          <a:lstStyle/>
          <a:p>
            <a:pPr>
              <a:defRPr/>
            </a:pPr>
            <a:fld id="{AF001D09-AA2E-41C0-BD6A-B480AFC56843}" type="slidenum">
              <a:rPr lang="en-GB" smtClean="0"/>
              <a:pPr>
                <a:defRPr/>
              </a:pPr>
              <a:t>26</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To</a:t>
            </a:r>
            <a:r>
              <a:rPr lang="en-GB" baseline="0" dirty="0" smtClean="0"/>
              <a:t> combat this we conducted site visits and workshops with practitioners and community group leaders. </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29</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latin typeface="Arial" charset="0"/>
                <a:ea typeface="+mn-ea"/>
                <a:cs typeface="+mn-cs"/>
              </a:rPr>
              <a:t>What we found that would not have found from access to crime data and GIS/maps were some really unique issues relating to design and crime and also transferability.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latin typeface="Arial" charset="0"/>
                <a:ea typeface="+mn-ea"/>
                <a:cs typeface="+mn-cs"/>
              </a:rPr>
              <a:t>One of the main tensions to arise when transferring CPTED principles to the context of Abu Dhabi context was the difficulties of limiting movement within neighbourhoods which have been designed to encourage pedestrian movement through the inclusion of pathways – referred to as ‘sikkas’. Sikkas are pedestrian passageways which are common throughout the Emirate in both traditional and new neighbourhoods. They are designed, through their positioning between the high boundaries walls of neighbouring properties and their landscaping, to provide shade for pedestrians and, therefore, enhance walkability within and between neighbourhoods, even in the extreme heat of summer months. Whilst a key principle of CPTED is to limit access and movement, this proved to be very difficult within a country which has traditionally relied upon these shaded passageways to aid pedestrian movement. </a:t>
            </a:r>
          </a:p>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30</a:t>
            </a:fld>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Arial" charset="0"/>
                <a:ea typeface="+mn-ea"/>
                <a:cs typeface="+mn-cs"/>
              </a:rPr>
              <a:t>An additional concern which arose from this design and layout was that, whilst sikkas have been deliberately included within neighbourhoods to replicate traditional form and for use as utility corridors; many residential neighbourhoods contained an abundance of alleyways, not intentionally designed for aiding pedestrian movement, but which had been created as a result of the desire for residents to own the four boundary walls of their property. These alleyways are not a deliberate creation to aid pedestrian movement, they are a product of left over, often unallocated land, produced by the desire for residents to own the four boundary walls of their property. Where a property is designed with four boundary walls which are separate from any neighbouring walls, the inevitable product of this design is a space between those boundaries. In the case of many residential areas, these spaces are not being used and their lack of function leaves them vulnerable to misuse (litter, graffiti, vandalism), and also to be used as a means of gaining access to, and escape from surrounding properties. </a:t>
            </a:r>
            <a:endParaRPr lang="en-GB"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9B08F58B-8110-471A-8C39-32526D9BBCBE}" type="slidenum">
              <a:rPr lang="en-GB" smtClean="0"/>
              <a:pPr/>
              <a:t>31</a:t>
            </a:fld>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i="1" kern="1200" dirty="0" smtClean="0">
                <a:solidFill>
                  <a:schemeClr val="tx1"/>
                </a:solidFill>
                <a:latin typeface="Arial" charset="0"/>
                <a:ea typeface="+mn-ea"/>
                <a:cs typeface="+mn-cs"/>
              </a:rPr>
              <a:t>Ownership</a:t>
            </a:r>
            <a:endParaRPr lang="en-GB" sz="1200" kern="1200" dirty="0" smtClean="0">
              <a:solidFill>
                <a:schemeClr val="tx1"/>
              </a:solidFill>
              <a:latin typeface="Arial" charset="0"/>
              <a:ea typeface="+mn-ea"/>
              <a:cs typeface="+mn-cs"/>
            </a:endParaRPr>
          </a:p>
          <a:p>
            <a:r>
              <a:rPr lang="en-GB" sz="1200" kern="1200" dirty="0" smtClean="0">
                <a:solidFill>
                  <a:schemeClr val="tx1"/>
                </a:solidFill>
                <a:latin typeface="Arial" charset="0"/>
                <a:ea typeface="+mn-ea"/>
                <a:cs typeface="+mn-cs"/>
              </a:rPr>
              <a:t>Whilst many cultural traditions within Abu Dhabi encourage a sense of ownership, several tensions were identified which make the transference of ownership principles difficult. One example identified as particularly problematic was the current rate of construction across Abu Dhabi which introduced two particular challenges for defining the ownership of space. The first was that, where land is being developed, particularly over a long period of time, it becomes difficult for those residing within an area to distinguish between private and public space and to develop territorial responses to the land surrounding their property. In any area undergoing construction, there will always exist a difficulty in creating territorial responses whilst the area remains under development, however, where construction is taking place at the rate seen in Abu Dhabi, this lack of definition moves from a temporary risk to a permanent lack of ownership. </a:t>
            </a:r>
          </a:p>
          <a:p>
            <a:r>
              <a:rPr lang="en-GB" sz="1200" kern="1200" dirty="0" smtClean="0">
                <a:solidFill>
                  <a:schemeClr val="tx1"/>
                </a:solidFill>
                <a:latin typeface="Arial" charset="0"/>
                <a:ea typeface="+mn-ea"/>
                <a:cs typeface="+mn-cs"/>
              </a:rPr>
              <a:t> </a:t>
            </a:r>
          </a:p>
          <a:p>
            <a:r>
              <a:rPr lang="en-GB" sz="1200" kern="1200" dirty="0" smtClean="0">
                <a:solidFill>
                  <a:schemeClr val="tx1"/>
                </a:solidFill>
                <a:latin typeface="Arial" charset="0"/>
                <a:ea typeface="+mn-ea"/>
                <a:cs typeface="+mn-cs"/>
              </a:rPr>
              <a:t>This is compounded by the presence of construction workers throughout an area of development, and where construction workers are migratory (working on short-term contracts) this creates an environment in which it is difficult for residents to know who is legitimately working on the site, and who is entering the space with criminal intent. Where an area is being developed, particularly at a staggered rate, there will be properties that are occupied but surrounded by un-developed land – land where ownership is unclear.</a:t>
            </a:r>
          </a:p>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32</a:t>
            </a:fld>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latin typeface="Arial" charset="0"/>
                <a:ea typeface="+mn-ea"/>
                <a:cs typeface="+mn-cs"/>
              </a:rPr>
              <a:t>A further complicating cultural issue is the Emirati tradition of ‘gifting’ plots to relatives at birth. These plots may then remain undeveloped for years or even decades. If we consider development within a country such as England, the common order of events would be for a plot to receive outline planning permission for development, with conditions on the type and number of properties. That land would be bought by a developer who would build the permitted number of properties and sell them either in phases (for a larger development) or commence sales once all properties were built (for smaller plots). Whichever scenario, the timescale from the purchase of land to the completion of development and sales would be approximately one to two years. Where plots of land are gifted, development would take place at a slower and much more staggered rate, with the possibility that a large villa could be surrounded by empty plots for many years (even decades). </a:t>
            </a:r>
          </a:p>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33</a:t>
            </a:fld>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i="1" kern="1200" dirty="0" smtClean="0">
                <a:solidFill>
                  <a:schemeClr val="tx1"/>
                </a:solidFill>
                <a:latin typeface="Arial" charset="0"/>
                <a:ea typeface="+mn-ea"/>
                <a:cs typeface="+mn-cs"/>
              </a:rPr>
              <a:t>Surveillance</a:t>
            </a:r>
            <a:endParaRPr lang="en-GB" sz="1200" kern="1200" dirty="0" smtClean="0">
              <a:solidFill>
                <a:schemeClr val="tx1"/>
              </a:solidFill>
              <a:latin typeface="Arial" charset="0"/>
              <a:ea typeface="+mn-ea"/>
              <a:cs typeface="+mn-cs"/>
            </a:endParaRPr>
          </a:p>
          <a:p>
            <a:r>
              <a:rPr lang="en-GB" sz="1200" kern="1200" dirty="0" smtClean="0">
                <a:solidFill>
                  <a:schemeClr val="tx1"/>
                </a:solidFill>
                <a:latin typeface="Arial" charset="0"/>
                <a:ea typeface="+mn-ea"/>
                <a:cs typeface="+mn-cs"/>
              </a:rPr>
              <a:t>Incorporating the principle of maximising informal surveillance raised concerns relating to both climate and cultural sensitivities. Within Abu Dhabi, the cultural importance of privacy means that, very often, boundary walls are high and blank with the desired effect of restricting surveillance into the property, but consequently limiting the extent to which residents can act as crime preventers overlooking the area surrounding their property. Perimeter walls are designed to define a property’s boundaries and to improve the privacy for residents by preventing inward observation from the street. This same restriction makes the implementation of this CPTED principle difficult and a balance must be struck between the desire for privacy and the crime prevention benefits of surveillance. This, coupled with the dwelling’s blank gable ends, limits levels of surveillance. </a:t>
            </a:r>
          </a:p>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34</a:t>
            </a:fld>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35</a:t>
            </a:fld>
            <a:endParaRPr lang="en-GB" dirty="0"/>
          </a:p>
        </p:txBody>
      </p:sp>
    </p:spTree>
    <p:extLst>
      <p:ext uri="{BB962C8B-B14F-4D97-AF65-F5344CB8AC3E}">
        <p14:creationId xmlns:p14="http://schemas.microsoft.com/office/powerpoint/2010/main" val="2911073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a:t>
            </a:fld>
            <a:endParaRPr lang="en-GB" dirty="0"/>
          </a:p>
        </p:txBody>
      </p:sp>
    </p:spTree>
    <p:extLst>
      <p:ext uri="{BB962C8B-B14F-4D97-AF65-F5344CB8AC3E}">
        <p14:creationId xmlns:p14="http://schemas.microsoft.com/office/powerpoint/2010/main" val="388694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Taylor and Nee used photographs</a:t>
            </a:r>
            <a:r>
              <a:rPr lang="en-US" baseline="0" dirty="0" smtClean="0"/>
              <a:t> to establish which environmental cues may have an impact upon target choice for burglars. </a:t>
            </a:r>
          </a:p>
          <a:p>
            <a:endParaRPr lang="en-US" baseline="0" dirty="0" smtClean="0"/>
          </a:p>
          <a:p>
            <a:r>
              <a:rPr lang="en-US" baseline="0" dirty="0" smtClean="0"/>
              <a:t>Cromwell et al – staged activity analysis (interviews and ride </a:t>
            </a:r>
            <a:r>
              <a:rPr lang="en-US" baseline="0" dirty="0" err="1" smtClean="0"/>
              <a:t>alongs</a:t>
            </a:r>
            <a:r>
              <a:rPr lang="en-US" baseline="0" dirty="0" smtClean="0"/>
              <a:t>) with 30 active burglars as a means of establishing which environmental cues influence target selection. </a:t>
            </a:r>
          </a:p>
          <a:p>
            <a:endParaRPr lang="en-US" baseline="0" dirty="0" smtClean="0"/>
          </a:p>
          <a:p>
            <a:r>
              <a:rPr lang="en-US" baseline="0" dirty="0" smtClean="0"/>
              <a:t>Wiles and </a:t>
            </a:r>
            <a:r>
              <a:rPr lang="en-US" baseline="0" dirty="0" err="1" smtClean="0"/>
              <a:t>costello</a:t>
            </a:r>
            <a:r>
              <a:rPr lang="en-US" baseline="0" dirty="0" smtClean="0"/>
              <a:t> interviews with offenders. </a:t>
            </a:r>
          </a:p>
          <a:p>
            <a:endParaRPr lang="en-US" baseline="0" dirty="0" smtClean="0"/>
          </a:p>
          <a:p>
            <a:r>
              <a:rPr lang="en-US" baseline="0" dirty="0" err="1" smtClean="0"/>
              <a:t>Repetto</a:t>
            </a:r>
            <a:r>
              <a:rPr lang="en-US" baseline="0" dirty="0" smtClean="0"/>
              <a:t> interviewed 97 convicted burglars </a:t>
            </a:r>
          </a:p>
          <a:p>
            <a:endParaRPr lang="en-US" baseline="0" dirty="0" smtClean="0"/>
          </a:p>
          <a:p>
            <a:r>
              <a:rPr lang="en-US" baseline="0" dirty="0" smtClean="0"/>
              <a:t>Brown and Bentley 72 incarcerated burglars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a:t>
            </a:fld>
            <a:endParaRPr lang="en-GB" dirty="0"/>
          </a:p>
        </p:txBody>
      </p:sp>
    </p:spTree>
    <p:extLst>
      <p:ext uri="{BB962C8B-B14F-4D97-AF65-F5344CB8AC3E}">
        <p14:creationId xmlns:p14="http://schemas.microsoft.com/office/powerpoint/2010/main" val="1886505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Largely acquisitive</a:t>
            </a:r>
            <a:r>
              <a:rPr lang="en-US" baseline="0" dirty="0" smtClean="0"/>
              <a:t> crimes.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5</a:t>
            </a:fld>
            <a:endParaRPr lang="en-GB" dirty="0"/>
          </a:p>
        </p:txBody>
      </p:sp>
    </p:spTree>
    <p:extLst>
      <p:ext uri="{BB962C8B-B14F-4D97-AF65-F5344CB8AC3E}">
        <p14:creationId xmlns:p14="http://schemas.microsoft.com/office/powerpoint/2010/main" val="2874577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this has helped to develop what we refer to/use as the principles of CPTED, which in turn inform out planning policy and guidance in relation to crime reduction. </a:t>
            </a:r>
          </a:p>
          <a:p>
            <a:endParaRPr lang="en-US" baseline="0" dirty="0" smtClean="0"/>
          </a:p>
          <a:p>
            <a:r>
              <a:rPr lang="en-US" baseline="0" dirty="0" smtClean="0"/>
              <a:t>The definition and differences between these principles is a presentation in its own right, and one that I don’t want to dwell on, but it does show how this research has informed policy and how important it is to ensure that this accurately reflects the impact.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6</a:t>
            </a:fld>
            <a:endParaRPr lang="en-GB" dirty="0"/>
          </a:p>
        </p:txBody>
      </p:sp>
    </p:spTree>
    <p:extLst>
      <p:ext uri="{BB962C8B-B14F-4D97-AF65-F5344CB8AC3E}">
        <p14:creationId xmlns:p14="http://schemas.microsoft.com/office/powerpoint/2010/main" val="509726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the evidence.</a:t>
            </a:r>
          </a:p>
          <a:p>
            <a:r>
              <a:rPr lang="en-US" dirty="0" smtClean="0"/>
              <a:t>Certain house types or positions on a development experience</a:t>
            </a:r>
            <a:r>
              <a:rPr lang="en-US" baseline="0" dirty="0" smtClean="0"/>
              <a:t> higher levels of burglaries and certain house types are perceived to be more vulnerable to crime/burglary. </a:t>
            </a:r>
            <a:endParaRPr lang="en-US" dirty="0" smtClean="0"/>
          </a:p>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7</a:t>
            </a:fld>
            <a:endParaRPr lang="en-GB" dirty="0"/>
          </a:p>
        </p:txBody>
      </p:sp>
    </p:spTree>
    <p:extLst>
      <p:ext uri="{BB962C8B-B14F-4D97-AF65-F5344CB8AC3E}">
        <p14:creationId xmlns:p14="http://schemas.microsoft.com/office/powerpoint/2010/main" val="712701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research shows that</a:t>
            </a:r>
            <a:r>
              <a:rPr lang="en-US" baseline="0" dirty="0" smtClean="0"/>
              <a:t> the layout of streets – in terms of through movement, impacts on levels of burglary.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8</a:t>
            </a:fld>
            <a:endParaRPr lang="en-GB" dirty="0"/>
          </a:p>
        </p:txBody>
      </p:sp>
    </p:spTree>
    <p:extLst>
      <p:ext uri="{BB962C8B-B14F-4D97-AF65-F5344CB8AC3E}">
        <p14:creationId xmlns:p14="http://schemas.microsoft.com/office/powerpoint/2010/main" val="267908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we know that the extent to which a property can be seen by </a:t>
            </a:r>
            <a:r>
              <a:rPr lang="en-US" baseline="0" dirty="0" err="1" smtClean="0"/>
              <a:t>neighbours</a:t>
            </a:r>
            <a:r>
              <a:rPr lang="en-US" baseline="0" dirty="0" smtClean="0"/>
              <a:t>/passers by and/potential offenders impacts on the levels of crime experienced and/or the extent to which a property is perceived to be a good target for burglary.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9</a:t>
            </a:fld>
            <a:endParaRPr lang="en-GB" dirty="0"/>
          </a:p>
        </p:txBody>
      </p:sp>
    </p:spTree>
    <p:extLst>
      <p:ext uri="{BB962C8B-B14F-4D97-AF65-F5344CB8AC3E}">
        <p14:creationId xmlns:p14="http://schemas.microsoft.com/office/powerpoint/2010/main" val="3503579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US" noProof="0" smtClean="0"/>
              <a:t>Click to edit Master title style</a:t>
            </a:r>
            <a:endParaRPr lang="en-GB" noProof="0" smtClean="0"/>
          </a:p>
        </p:txBody>
      </p:sp>
      <p:sp>
        <p:nvSpPr>
          <p:cNvPr id="7183" name="Rectangle 15"/>
          <p:cNvSpPr>
            <a:spLocks noGrp="1" noChangeArrowheads="1"/>
          </p:cNvSpPr>
          <p:nvPr>
            <p:ph type="subTitle" sz="quarter" idx="1"/>
          </p:nvPr>
        </p:nvSpPr>
        <p:spPr>
          <a:xfrm>
            <a:off x="1371600" y="3886200"/>
            <a:ext cx="6400800" cy="1752600"/>
          </a:xfrm>
        </p:spPr>
        <p:txBody>
          <a:bodyPr/>
          <a:lstStyle>
            <a:lvl1pPr marL="0" indent="0">
              <a:buFontTx/>
              <a:buNone/>
              <a:defRPr sz="1600"/>
            </a:lvl1pPr>
          </a:lstStyle>
          <a:p>
            <a:pPr lvl="0"/>
            <a:r>
              <a:rPr lang="en-US" noProof="0" smtClean="0"/>
              <a:t>Click to edit Master subtitle style</a:t>
            </a:r>
            <a:endParaRPr lang="en-GB" noProof="0" smtClean="0"/>
          </a:p>
        </p:txBody>
      </p:sp>
      <p:pic>
        <p:nvPicPr>
          <p:cNvPr id="5" name="Picture 5" descr="C:\Users\adseps2\Desktop\hudd_uni_marque_Mono_white_withoutH.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A2440DFC-67B0-422D-9C59-1FEC81CD4A81}" type="slidenum">
              <a:rPr lang="en-GB"/>
              <a:pPr/>
              <a:t>‹#›</a:t>
            </a:fld>
            <a:endParaRPr lang="en-GB" dirty="0"/>
          </a:p>
        </p:txBody>
      </p:sp>
    </p:spTree>
    <p:extLst>
      <p:ext uri="{BB962C8B-B14F-4D97-AF65-F5344CB8AC3E}">
        <p14:creationId xmlns:p14="http://schemas.microsoft.com/office/powerpoint/2010/main" val="3956584591"/>
      </p:ext>
    </p:extLst>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0126658-B049-4E8F-BCE9-E85FBDC13914}" type="slidenum">
              <a:rPr lang="en-GB"/>
              <a:pPr/>
              <a:t>‹#›</a:t>
            </a:fld>
            <a:endParaRPr lang="en-GB" dirty="0"/>
          </a:p>
        </p:txBody>
      </p:sp>
    </p:spTree>
    <p:extLst>
      <p:ext uri="{BB962C8B-B14F-4D97-AF65-F5344CB8AC3E}">
        <p14:creationId xmlns:p14="http://schemas.microsoft.com/office/powerpoint/2010/main" val="750418045"/>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F9715E7-7F15-4385-B3E9-E958AC14EFA4}" type="slidenum">
              <a:rPr lang="en-GB"/>
              <a:pPr/>
              <a:t>‹#›</a:t>
            </a:fld>
            <a:endParaRPr lang="en-GB" dirty="0"/>
          </a:p>
        </p:txBody>
      </p:sp>
    </p:spTree>
    <p:extLst>
      <p:ext uri="{BB962C8B-B14F-4D97-AF65-F5344CB8AC3E}">
        <p14:creationId xmlns:p14="http://schemas.microsoft.com/office/powerpoint/2010/main" val="3167092915"/>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A28D524-77AF-49E3-B43A-F99B38578CC6}" type="slidenum">
              <a:rPr lang="en-GB"/>
              <a:pPr/>
              <a:t>‹#›</a:t>
            </a:fld>
            <a:endParaRPr lang="en-GB" dirty="0"/>
          </a:p>
        </p:txBody>
      </p:sp>
    </p:spTree>
    <p:extLst>
      <p:ext uri="{BB962C8B-B14F-4D97-AF65-F5344CB8AC3E}">
        <p14:creationId xmlns:p14="http://schemas.microsoft.com/office/powerpoint/2010/main" val="2903379383"/>
      </p:ext>
    </p:extLst>
  </p:cSld>
  <p:clrMapOvr>
    <a:masterClrMapping/>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A8B3407-D756-4AE5-9A54-B1E725457CFC}" type="slidenum">
              <a:rPr lang="en-GB"/>
              <a:pPr/>
              <a:t>‹#›</a:t>
            </a:fld>
            <a:endParaRPr lang="en-GB" dirty="0"/>
          </a:p>
        </p:txBody>
      </p:sp>
    </p:spTree>
    <p:extLst>
      <p:ext uri="{BB962C8B-B14F-4D97-AF65-F5344CB8AC3E}">
        <p14:creationId xmlns:p14="http://schemas.microsoft.com/office/powerpoint/2010/main" val="3560281164"/>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E1180231-0F4D-4B62-AE04-230C2DCD2F47}" type="slidenum">
              <a:rPr lang="en-GB"/>
              <a:pPr/>
              <a:t>‹#›</a:t>
            </a:fld>
            <a:endParaRPr lang="en-GB" dirty="0"/>
          </a:p>
        </p:txBody>
      </p:sp>
    </p:spTree>
    <p:extLst>
      <p:ext uri="{BB962C8B-B14F-4D97-AF65-F5344CB8AC3E}">
        <p14:creationId xmlns:p14="http://schemas.microsoft.com/office/powerpoint/2010/main" val="899488462"/>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5954A853-2958-4E99-AB4D-D417C77C8EF3}" type="slidenum">
              <a:rPr lang="en-GB"/>
              <a:pPr/>
              <a:t>‹#›</a:t>
            </a:fld>
            <a:endParaRPr lang="en-GB" dirty="0"/>
          </a:p>
        </p:txBody>
      </p:sp>
    </p:spTree>
    <p:extLst>
      <p:ext uri="{BB962C8B-B14F-4D97-AF65-F5344CB8AC3E}">
        <p14:creationId xmlns:p14="http://schemas.microsoft.com/office/powerpoint/2010/main" val="3952743856"/>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457715A-3EA8-4203-8D9C-970E04A360B2}" type="slidenum">
              <a:rPr lang="en-GB"/>
              <a:pPr/>
              <a:t>‹#›</a:t>
            </a:fld>
            <a:endParaRPr lang="en-GB" dirty="0"/>
          </a:p>
        </p:txBody>
      </p:sp>
    </p:spTree>
    <p:extLst>
      <p:ext uri="{BB962C8B-B14F-4D97-AF65-F5344CB8AC3E}">
        <p14:creationId xmlns:p14="http://schemas.microsoft.com/office/powerpoint/2010/main" val="1996830114"/>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40718941-4C3F-4FA0-8FE7-393E2A3A9CC4}" type="slidenum">
              <a:rPr lang="en-GB"/>
              <a:pPr/>
              <a:t>‹#›</a:t>
            </a:fld>
            <a:endParaRPr lang="en-GB" dirty="0"/>
          </a:p>
        </p:txBody>
      </p:sp>
    </p:spTree>
    <p:extLst>
      <p:ext uri="{BB962C8B-B14F-4D97-AF65-F5344CB8AC3E}">
        <p14:creationId xmlns:p14="http://schemas.microsoft.com/office/powerpoint/2010/main" val="463668736"/>
      </p:ext>
    </p:extLst>
  </p:cSld>
  <p:clrMapOvr>
    <a:masterClrMapping/>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7F5F8F3-1292-4E74-8EA9-5A3FEBE3A9D9}" type="slidenum">
              <a:rPr lang="en-GB"/>
              <a:pPr/>
              <a:t>‹#›</a:t>
            </a:fld>
            <a:endParaRPr lang="en-GB" dirty="0"/>
          </a:p>
        </p:txBody>
      </p:sp>
    </p:spTree>
    <p:extLst>
      <p:ext uri="{BB962C8B-B14F-4D97-AF65-F5344CB8AC3E}">
        <p14:creationId xmlns:p14="http://schemas.microsoft.com/office/powerpoint/2010/main" val="1125371211"/>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BCB7187-D852-4D42-AE24-14DF74CC5410}" type="slidenum">
              <a:rPr lang="en-GB"/>
              <a:pPr/>
              <a:t>‹#›</a:t>
            </a:fld>
            <a:endParaRPr lang="en-GB" dirty="0"/>
          </a:p>
        </p:txBody>
      </p:sp>
    </p:spTree>
    <p:extLst>
      <p:ext uri="{BB962C8B-B14F-4D97-AF65-F5344CB8AC3E}">
        <p14:creationId xmlns:p14="http://schemas.microsoft.com/office/powerpoint/2010/main" val="207387837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22C825C6-4DB0-4BDF-B1FA-5E0A2CA15371}" type="slidenum">
              <a:rPr lang="en-GB"/>
              <a:pPr/>
              <a:t>‹#›</a:t>
            </a:fld>
            <a:endParaRPr lang="en-GB" dirty="0"/>
          </a:p>
        </p:txBody>
      </p:sp>
    </p:spTree>
    <p:extLst>
      <p:ext uri="{BB962C8B-B14F-4D97-AF65-F5344CB8AC3E}">
        <p14:creationId xmlns:p14="http://schemas.microsoft.com/office/powerpoint/2010/main" val="3705884173"/>
      </p:ext>
    </p:extLst>
  </p:cSld>
  <p:clrMapOvr>
    <a:masterClrMapping/>
  </p:clrMapOvr>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06BF886-EC82-4C01-9CD7-DD3FEE4C654A}" type="slidenum">
              <a:rPr lang="en-GB"/>
              <a:pPr/>
              <a:t>‹#›</a:t>
            </a:fld>
            <a:endParaRPr lang="en-GB" dirty="0"/>
          </a:p>
        </p:txBody>
      </p:sp>
    </p:spTree>
    <p:extLst>
      <p:ext uri="{BB962C8B-B14F-4D97-AF65-F5344CB8AC3E}">
        <p14:creationId xmlns:p14="http://schemas.microsoft.com/office/powerpoint/2010/main" val="1112162734"/>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564059B-FA33-494A-92CF-4650BFFEDDF5}" type="slidenum">
              <a:rPr lang="en-GB"/>
              <a:pPr/>
              <a:t>‹#›</a:t>
            </a:fld>
            <a:endParaRPr lang="en-GB" dirty="0"/>
          </a:p>
        </p:txBody>
      </p:sp>
    </p:spTree>
    <p:extLst>
      <p:ext uri="{BB962C8B-B14F-4D97-AF65-F5344CB8AC3E}">
        <p14:creationId xmlns:p14="http://schemas.microsoft.com/office/powerpoint/2010/main" val="858860807"/>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28A6B4-AC02-4FC4-ACE8-68AE18E34C28}" type="slidenum">
              <a:rPr lang="en-GB"/>
              <a:pPr/>
              <a:t>‹#›</a:t>
            </a:fld>
            <a:endParaRPr lang="en-GB" dirty="0"/>
          </a:p>
        </p:txBody>
      </p:sp>
    </p:spTree>
    <p:extLst>
      <p:ext uri="{BB962C8B-B14F-4D97-AF65-F5344CB8AC3E}">
        <p14:creationId xmlns:p14="http://schemas.microsoft.com/office/powerpoint/2010/main" val="46349559"/>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DDF2A9-4545-4F68-AA52-D067D7E5AB61}" type="slidenum">
              <a:rPr lang="en-GB"/>
              <a:pPr/>
              <a:t>‹#›</a:t>
            </a:fld>
            <a:endParaRPr lang="en-GB" dirty="0"/>
          </a:p>
        </p:txBody>
      </p:sp>
    </p:spTree>
    <p:extLst>
      <p:ext uri="{BB962C8B-B14F-4D97-AF65-F5344CB8AC3E}">
        <p14:creationId xmlns:p14="http://schemas.microsoft.com/office/powerpoint/2010/main" val="2554408805"/>
      </p:ext>
    </p:extLst>
  </p:cSld>
  <p:clrMapOvr>
    <a:masterClrMapping/>
  </p:clrMapOvr>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281B28-AECA-4F24-8167-12A6AB2E857B}" type="slidenum">
              <a:rPr lang="en-GB"/>
              <a:pPr/>
              <a:t>‹#›</a:t>
            </a:fld>
            <a:endParaRPr lang="en-GB" dirty="0"/>
          </a:p>
        </p:txBody>
      </p:sp>
    </p:spTree>
    <p:extLst>
      <p:ext uri="{BB962C8B-B14F-4D97-AF65-F5344CB8AC3E}">
        <p14:creationId xmlns:p14="http://schemas.microsoft.com/office/powerpoint/2010/main" val="1792850932"/>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6334CE75-A166-459D-BD64-0F3F0F5CBC68}" type="slidenum">
              <a:rPr lang="en-GB"/>
              <a:pPr/>
              <a:t>‹#›</a:t>
            </a:fld>
            <a:endParaRPr lang="en-GB" dirty="0"/>
          </a:p>
        </p:txBody>
      </p:sp>
    </p:spTree>
    <p:extLst>
      <p:ext uri="{BB962C8B-B14F-4D97-AF65-F5344CB8AC3E}">
        <p14:creationId xmlns:p14="http://schemas.microsoft.com/office/powerpoint/2010/main" val="1527113913"/>
      </p:ext>
    </p:extLst>
  </p:cSld>
  <p:clrMapOvr>
    <a:masterClrMapping/>
  </p:clrMapOvr>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1533B51C-CC9B-4C08-B3E2-3385872B6C26}" type="slidenum">
              <a:rPr lang="en-GB"/>
              <a:pPr/>
              <a:t>‹#›</a:t>
            </a:fld>
            <a:endParaRPr lang="en-GB" dirty="0"/>
          </a:p>
        </p:txBody>
      </p:sp>
    </p:spTree>
    <p:extLst>
      <p:ext uri="{BB962C8B-B14F-4D97-AF65-F5344CB8AC3E}">
        <p14:creationId xmlns:p14="http://schemas.microsoft.com/office/powerpoint/2010/main" val="2098721392"/>
      </p:ext>
    </p:extLst>
  </p:cSld>
  <p:clrMapOvr>
    <a:masterClrMapping/>
  </p:clrMapOvr>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1D3301E7-540B-4392-BB4B-C303F55EBB67}" type="slidenum">
              <a:rPr lang="en-GB"/>
              <a:pPr/>
              <a:t>‹#›</a:t>
            </a:fld>
            <a:endParaRPr lang="en-GB" dirty="0"/>
          </a:p>
        </p:txBody>
      </p:sp>
    </p:spTree>
    <p:extLst>
      <p:ext uri="{BB962C8B-B14F-4D97-AF65-F5344CB8AC3E}">
        <p14:creationId xmlns:p14="http://schemas.microsoft.com/office/powerpoint/2010/main" val="4261333326"/>
      </p:ext>
    </p:extLst>
  </p:cSld>
  <p:clrMapOvr>
    <a:masterClrMapping/>
  </p:clrMapOvr>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FD5F1C4-4D67-4681-8EB1-0B29CA3CFD5C}" type="slidenum">
              <a:rPr lang="en-GB"/>
              <a:pPr/>
              <a:t>‹#›</a:t>
            </a:fld>
            <a:endParaRPr lang="en-GB" dirty="0"/>
          </a:p>
        </p:txBody>
      </p:sp>
    </p:spTree>
    <p:extLst>
      <p:ext uri="{BB962C8B-B14F-4D97-AF65-F5344CB8AC3E}">
        <p14:creationId xmlns:p14="http://schemas.microsoft.com/office/powerpoint/2010/main" val="1766005208"/>
      </p:ext>
    </p:extLst>
  </p:cSld>
  <p:clrMapOvr>
    <a:masterClrMapping/>
  </p:clrMapOvr>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BF7EEF5-1D13-4B8C-AA77-B4E3003EDB3B}" type="slidenum">
              <a:rPr lang="en-GB"/>
              <a:pPr/>
              <a:t>‹#›</a:t>
            </a:fld>
            <a:endParaRPr lang="en-GB" dirty="0"/>
          </a:p>
        </p:txBody>
      </p:sp>
    </p:spTree>
    <p:extLst>
      <p:ext uri="{BB962C8B-B14F-4D97-AF65-F5344CB8AC3E}">
        <p14:creationId xmlns:p14="http://schemas.microsoft.com/office/powerpoint/2010/main" val="1170668678"/>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7" name="Rectangle 7"/>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10248" name="Rectangle 8"/>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065E4A2-CCFF-4FCB-AAC8-E035A3C8875E}" type="slidenum">
              <a:rPr lang="en-GB"/>
              <a:pPr/>
              <a:t>‹#›</a:t>
            </a:fld>
            <a:endParaRPr lang="en-GB" dirty="0"/>
          </a:p>
        </p:txBody>
      </p:sp>
    </p:spTree>
    <p:extLst>
      <p:ext uri="{BB962C8B-B14F-4D97-AF65-F5344CB8AC3E}">
        <p14:creationId xmlns:p14="http://schemas.microsoft.com/office/powerpoint/2010/main" val="2415934032"/>
      </p:ext>
    </p:extLst>
  </p:cSld>
  <p:clrMapOvr>
    <a:masterClrMapping/>
  </p:clrMapOvr>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FA23D32-56B8-44E9-8AC4-A35E2D91055B}" type="slidenum">
              <a:rPr lang="en-GB"/>
              <a:pPr/>
              <a:t>‹#›</a:t>
            </a:fld>
            <a:endParaRPr lang="en-GB" dirty="0"/>
          </a:p>
        </p:txBody>
      </p:sp>
    </p:spTree>
    <p:extLst>
      <p:ext uri="{BB962C8B-B14F-4D97-AF65-F5344CB8AC3E}">
        <p14:creationId xmlns:p14="http://schemas.microsoft.com/office/powerpoint/2010/main" val="862528187"/>
      </p:ext>
    </p:extLst>
  </p:cSld>
  <p:clrMapOvr>
    <a:masterClrMapping/>
  </p:clrMapOvr>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8E3EA27-8120-4D60-8851-0D25D37B2FD3}" type="slidenum">
              <a:rPr lang="en-GB"/>
              <a:pPr/>
              <a:t>‹#›</a:t>
            </a:fld>
            <a:endParaRPr lang="en-GB" dirty="0"/>
          </a:p>
        </p:txBody>
      </p:sp>
    </p:spTree>
    <p:extLst>
      <p:ext uri="{BB962C8B-B14F-4D97-AF65-F5344CB8AC3E}">
        <p14:creationId xmlns:p14="http://schemas.microsoft.com/office/powerpoint/2010/main" val="1862590987"/>
      </p:ext>
    </p:extLst>
  </p:cSld>
  <p:clrMapOvr>
    <a:masterClrMapping/>
  </p:clrMapOvr>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93CFECB-46E5-41E1-A256-427737B2F8A2}" type="slidenum">
              <a:rPr lang="en-GB"/>
              <a:pPr/>
              <a:t>‹#›</a:t>
            </a:fld>
            <a:endParaRPr lang="en-GB" dirty="0"/>
          </a:p>
        </p:txBody>
      </p:sp>
    </p:spTree>
    <p:extLst>
      <p:ext uri="{BB962C8B-B14F-4D97-AF65-F5344CB8AC3E}">
        <p14:creationId xmlns:p14="http://schemas.microsoft.com/office/powerpoint/2010/main" val="1474994378"/>
      </p:ext>
    </p:extLst>
  </p:cSld>
  <p:clrMapOvr>
    <a:masterClrMapping/>
  </p:clrMapOvr>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293F74-7021-4CF9-9FC2-7162493469D1}" type="slidenum">
              <a:rPr lang="en-GB"/>
              <a:pPr/>
              <a:t>‹#›</a:t>
            </a:fld>
            <a:endParaRPr lang="en-GB" dirty="0"/>
          </a:p>
        </p:txBody>
      </p:sp>
    </p:spTree>
    <p:extLst>
      <p:ext uri="{BB962C8B-B14F-4D97-AF65-F5344CB8AC3E}">
        <p14:creationId xmlns:p14="http://schemas.microsoft.com/office/powerpoint/2010/main" val="3240424432"/>
      </p:ext>
    </p:extLst>
  </p:cSld>
  <p:clrMapOvr>
    <a:masterClrMapping/>
  </p:clrMapOvr>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3348F2F-C8BE-4DDA-B5DD-384D938676E7}" type="slidenum">
              <a:rPr lang="en-GB"/>
              <a:pPr/>
              <a:t>‹#›</a:t>
            </a:fld>
            <a:endParaRPr lang="en-GB" dirty="0"/>
          </a:p>
        </p:txBody>
      </p:sp>
    </p:spTree>
    <p:extLst>
      <p:ext uri="{BB962C8B-B14F-4D97-AF65-F5344CB8AC3E}">
        <p14:creationId xmlns:p14="http://schemas.microsoft.com/office/powerpoint/2010/main" val="4156963287"/>
      </p:ext>
    </p:extLst>
  </p:cSld>
  <p:clrMapOvr>
    <a:masterClrMapping/>
  </p:clrMapOvr>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A0C03ADC-9B3F-4A68-84F1-19795BD23BA2}" type="slidenum">
              <a:rPr lang="en-GB"/>
              <a:pPr/>
              <a:t>‹#›</a:t>
            </a:fld>
            <a:endParaRPr lang="en-GB" dirty="0"/>
          </a:p>
        </p:txBody>
      </p:sp>
    </p:spTree>
    <p:extLst>
      <p:ext uri="{BB962C8B-B14F-4D97-AF65-F5344CB8AC3E}">
        <p14:creationId xmlns:p14="http://schemas.microsoft.com/office/powerpoint/2010/main" val="2063886118"/>
      </p:ext>
    </p:extLst>
  </p:cSld>
  <p:clrMapOvr>
    <a:masterClrMapping/>
  </p:clrMapOvr>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BB232BB-B57E-44EE-B4C4-0C5B2298D3A9}" type="slidenum">
              <a:rPr lang="en-GB"/>
              <a:pPr/>
              <a:t>‹#›</a:t>
            </a:fld>
            <a:endParaRPr lang="en-GB" dirty="0"/>
          </a:p>
        </p:txBody>
      </p:sp>
    </p:spTree>
    <p:extLst>
      <p:ext uri="{BB962C8B-B14F-4D97-AF65-F5344CB8AC3E}">
        <p14:creationId xmlns:p14="http://schemas.microsoft.com/office/powerpoint/2010/main" val="1515180986"/>
      </p:ext>
    </p:extLst>
  </p:cSld>
  <p:clrMapOvr>
    <a:masterClrMapping/>
  </p:clrMapOvr>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C0C38A18-85D8-4177-9BDC-54314E392F61}" type="slidenum">
              <a:rPr lang="en-GB"/>
              <a:pPr/>
              <a:t>‹#›</a:t>
            </a:fld>
            <a:endParaRPr lang="en-GB" dirty="0"/>
          </a:p>
        </p:txBody>
      </p:sp>
    </p:spTree>
    <p:extLst>
      <p:ext uri="{BB962C8B-B14F-4D97-AF65-F5344CB8AC3E}">
        <p14:creationId xmlns:p14="http://schemas.microsoft.com/office/powerpoint/2010/main" val="1944988296"/>
      </p:ext>
    </p:extLst>
  </p:cSld>
  <p:clrMapOvr>
    <a:masterClrMapping/>
  </p:clrMapOvr>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E0DAA945-16C2-42DF-9D2C-1D2CF54AD300}" type="slidenum">
              <a:rPr lang="en-GB"/>
              <a:pPr/>
              <a:t>‹#›</a:t>
            </a:fld>
            <a:endParaRPr lang="en-GB" dirty="0"/>
          </a:p>
        </p:txBody>
      </p:sp>
    </p:spTree>
    <p:extLst>
      <p:ext uri="{BB962C8B-B14F-4D97-AF65-F5344CB8AC3E}">
        <p14:creationId xmlns:p14="http://schemas.microsoft.com/office/powerpoint/2010/main" val="332047960"/>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3F803C4-D98C-4E77-8137-FC19D285E8CB}" type="slidenum">
              <a:rPr lang="en-GB"/>
              <a:pPr/>
              <a:t>‹#›</a:t>
            </a:fld>
            <a:endParaRPr lang="en-GB" dirty="0"/>
          </a:p>
        </p:txBody>
      </p:sp>
    </p:spTree>
    <p:extLst>
      <p:ext uri="{BB962C8B-B14F-4D97-AF65-F5344CB8AC3E}">
        <p14:creationId xmlns:p14="http://schemas.microsoft.com/office/powerpoint/2010/main" val="1999247450"/>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8C00B5A-5E76-4ACC-9B62-1F2C2F6495D4}" type="slidenum">
              <a:rPr lang="en-GB"/>
              <a:pPr/>
              <a:t>‹#›</a:t>
            </a:fld>
            <a:endParaRPr lang="en-GB" dirty="0"/>
          </a:p>
        </p:txBody>
      </p:sp>
    </p:spTree>
    <p:extLst>
      <p:ext uri="{BB962C8B-B14F-4D97-AF65-F5344CB8AC3E}">
        <p14:creationId xmlns:p14="http://schemas.microsoft.com/office/powerpoint/2010/main" val="1508870502"/>
      </p:ext>
    </p:extLst>
  </p:cSld>
  <p:clrMapOvr>
    <a:masterClrMapping/>
  </p:clrMapOvr>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0BE50E4-7386-4EF7-BCFA-04293EB0970D}" type="slidenum">
              <a:rPr lang="en-GB"/>
              <a:pPr/>
              <a:t>‹#›</a:t>
            </a:fld>
            <a:endParaRPr lang="en-GB" dirty="0"/>
          </a:p>
        </p:txBody>
      </p:sp>
    </p:spTree>
    <p:extLst>
      <p:ext uri="{BB962C8B-B14F-4D97-AF65-F5344CB8AC3E}">
        <p14:creationId xmlns:p14="http://schemas.microsoft.com/office/powerpoint/2010/main" val="373146862"/>
      </p:ext>
    </p:extLst>
  </p:cSld>
  <p:clrMapOvr>
    <a:masterClrMapping/>
  </p:clrMapOvr>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C8D540-9AE3-4C08-8E6B-5DB1B0573D86}" type="slidenum">
              <a:rPr lang="en-GB"/>
              <a:pPr/>
              <a:t>‹#›</a:t>
            </a:fld>
            <a:endParaRPr lang="en-GB" dirty="0"/>
          </a:p>
        </p:txBody>
      </p:sp>
    </p:spTree>
    <p:extLst>
      <p:ext uri="{BB962C8B-B14F-4D97-AF65-F5344CB8AC3E}">
        <p14:creationId xmlns:p14="http://schemas.microsoft.com/office/powerpoint/2010/main" val="1428921386"/>
      </p:ext>
    </p:extLst>
  </p:cSld>
  <p:clrMapOvr>
    <a:masterClrMapping/>
  </p:clrMapOvr>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BE22D63-2B77-4421-BADE-3CA05F1AA0C8}" type="slidenum">
              <a:rPr lang="en-GB"/>
              <a:pPr/>
              <a:t>‹#›</a:t>
            </a:fld>
            <a:endParaRPr lang="en-GB" dirty="0"/>
          </a:p>
        </p:txBody>
      </p:sp>
    </p:spTree>
    <p:extLst>
      <p:ext uri="{BB962C8B-B14F-4D97-AF65-F5344CB8AC3E}">
        <p14:creationId xmlns:p14="http://schemas.microsoft.com/office/powerpoint/2010/main" val="4247621633"/>
      </p:ext>
    </p:extLst>
  </p:cSld>
  <p:clrMapOvr>
    <a:masterClrMapping/>
  </p:clrMapOvr>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59D6CDA-834E-4F52-A125-B9A39CDDD99F}" type="slidenum">
              <a:rPr lang="en-GB"/>
              <a:pPr/>
              <a:t>‹#›</a:t>
            </a:fld>
            <a:endParaRPr lang="en-GB" dirty="0"/>
          </a:p>
        </p:txBody>
      </p:sp>
    </p:spTree>
    <p:extLst>
      <p:ext uri="{BB962C8B-B14F-4D97-AF65-F5344CB8AC3E}">
        <p14:creationId xmlns:p14="http://schemas.microsoft.com/office/powerpoint/2010/main" val="2249395181"/>
      </p:ext>
    </p:extLst>
  </p:cSld>
  <p:clrMapOvr>
    <a:masterClrMapping/>
  </p:clrMapOvr>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2998750-9666-4370-B7EB-E178DAA21813}" type="slidenum">
              <a:rPr lang="en-GB"/>
              <a:pPr/>
              <a:t>‹#›</a:t>
            </a:fld>
            <a:endParaRPr lang="en-GB" dirty="0"/>
          </a:p>
        </p:txBody>
      </p:sp>
    </p:spTree>
    <p:extLst>
      <p:ext uri="{BB962C8B-B14F-4D97-AF65-F5344CB8AC3E}">
        <p14:creationId xmlns:p14="http://schemas.microsoft.com/office/powerpoint/2010/main" val="1832574424"/>
      </p:ext>
    </p:extLst>
  </p:cSld>
  <p:clrMapOvr>
    <a:masterClrMapping/>
  </p:clrMapOvr>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7692FEE-07D8-4298-84D9-F37DC54E4FA3}" type="slidenum">
              <a:rPr lang="en-GB"/>
              <a:pPr/>
              <a:t>‹#›</a:t>
            </a:fld>
            <a:endParaRPr lang="en-GB" dirty="0"/>
          </a:p>
        </p:txBody>
      </p:sp>
    </p:spTree>
    <p:extLst>
      <p:ext uri="{BB962C8B-B14F-4D97-AF65-F5344CB8AC3E}">
        <p14:creationId xmlns:p14="http://schemas.microsoft.com/office/powerpoint/2010/main" val="2207737647"/>
      </p:ext>
    </p:extLst>
  </p:cSld>
  <p:clrMapOvr>
    <a:masterClrMapping/>
  </p:clrMapOvr>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0164E1C3-C8F9-40DB-98F9-E820DBCFB2C7}" type="slidenum">
              <a:rPr lang="en-GB"/>
              <a:pPr/>
              <a:t>‹#›</a:t>
            </a:fld>
            <a:endParaRPr lang="en-GB" dirty="0"/>
          </a:p>
        </p:txBody>
      </p:sp>
    </p:spTree>
    <p:extLst>
      <p:ext uri="{BB962C8B-B14F-4D97-AF65-F5344CB8AC3E}">
        <p14:creationId xmlns:p14="http://schemas.microsoft.com/office/powerpoint/2010/main" val="4209209074"/>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32EADD06-C201-4CDB-A46F-0EAE80920231}" type="slidenum">
              <a:rPr lang="en-GB"/>
              <a:pPr/>
              <a:t>‹#›</a:t>
            </a:fld>
            <a:endParaRPr lang="en-GB" dirty="0"/>
          </a:p>
        </p:txBody>
      </p:sp>
    </p:spTree>
    <p:extLst>
      <p:ext uri="{BB962C8B-B14F-4D97-AF65-F5344CB8AC3E}">
        <p14:creationId xmlns:p14="http://schemas.microsoft.com/office/powerpoint/2010/main" val="1008073932"/>
      </p:ext>
    </p:extLst>
  </p:cSld>
  <p:clrMapOvr>
    <a:masterClrMapping/>
  </p:clrMapOvr>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B08B8DC8-7506-407C-BBAC-09CF10E8FEE4}" type="slidenum">
              <a:rPr lang="en-GB"/>
              <a:pPr/>
              <a:t>‹#›</a:t>
            </a:fld>
            <a:endParaRPr lang="en-GB" dirty="0"/>
          </a:p>
        </p:txBody>
      </p:sp>
    </p:spTree>
    <p:extLst>
      <p:ext uri="{BB962C8B-B14F-4D97-AF65-F5344CB8AC3E}">
        <p14:creationId xmlns:p14="http://schemas.microsoft.com/office/powerpoint/2010/main" val="1355973298"/>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ED9D9C57-22A2-4999-A4F2-8684CFAC7EAD}" type="slidenum">
              <a:rPr lang="en-GB"/>
              <a:pPr/>
              <a:t>‹#›</a:t>
            </a:fld>
            <a:endParaRPr lang="en-GB" dirty="0"/>
          </a:p>
        </p:txBody>
      </p:sp>
    </p:spTree>
    <p:extLst>
      <p:ext uri="{BB962C8B-B14F-4D97-AF65-F5344CB8AC3E}">
        <p14:creationId xmlns:p14="http://schemas.microsoft.com/office/powerpoint/2010/main" val="665834745"/>
      </p:ext>
    </p:extLst>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AEC1E123-27B4-48F1-B88D-E6A645235004}" type="slidenum">
              <a:rPr lang="en-GB"/>
              <a:pPr/>
              <a:t>‹#›</a:t>
            </a:fld>
            <a:endParaRPr lang="en-GB" dirty="0"/>
          </a:p>
        </p:txBody>
      </p:sp>
    </p:spTree>
    <p:extLst>
      <p:ext uri="{BB962C8B-B14F-4D97-AF65-F5344CB8AC3E}">
        <p14:creationId xmlns:p14="http://schemas.microsoft.com/office/powerpoint/2010/main" val="48985854"/>
      </p:ext>
    </p:extLst>
  </p:cSld>
  <p:clrMapOvr>
    <a:masterClrMapping/>
  </p:clrMapOvr>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06E1676D-F49E-42B8-8ADB-0A8CA1F6F758}" type="slidenum">
              <a:rPr lang="en-GB"/>
              <a:pPr/>
              <a:t>‹#›</a:t>
            </a:fld>
            <a:endParaRPr lang="en-GB" dirty="0"/>
          </a:p>
        </p:txBody>
      </p:sp>
    </p:spTree>
    <p:extLst>
      <p:ext uri="{BB962C8B-B14F-4D97-AF65-F5344CB8AC3E}">
        <p14:creationId xmlns:p14="http://schemas.microsoft.com/office/powerpoint/2010/main" val="2891952108"/>
      </p:ext>
    </p:extLst>
  </p:cSld>
  <p:clrMapOvr>
    <a:masterClrMapping/>
  </p:clrMapOvr>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8C6342-F35C-45E3-AAB2-828857B319D2}" type="slidenum">
              <a:rPr lang="en-GB"/>
              <a:pPr/>
              <a:t>‹#›</a:t>
            </a:fld>
            <a:endParaRPr lang="en-GB" dirty="0"/>
          </a:p>
        </p:txBody>
      </p:sp>
    </p:spTree>
    <p:extLst>
      <p:ext uri="{BB962C8B-B14F-4D97-AF65-F5344CB8AC3E}">
        <p14:creationId xmlns:p14="http://schemas.microsoft.com/office/powerpoint/2010/main" val="1509987078"/>
      </p:ext>
    </p:extLst>
  </p:cSld>
  <p:clrMapOvr>
    <a:masterClrMapping/>
  </p:clrMapOvr>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85E58E8-154D-43DA-BC1C-8C20526C6B67}" type="slidenum">
              <a:rPr lang="en-GB"/>
              <a:pPr/>
              <a:t>‹#›</a:t>
            </a:fld>
            <a:endParaRPr lang="en-GB" dirty="0"/>
          </a:p>
        </p:txBody>
      </p:sp>
    </p:spTree>
    <p:extLst>
      <p:ext uri="{BB962C8B-B14F-4D97-AF65-F5344CB8AC3E}">
        <p14:creationId xmlns:p14="http://schemas.microsoft.com/office/powerpoint/2010/main" val="357629701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86D26DE0-C4FA-460A-9762-3B113B41ED0F}" type="slidenum">
              <a:rPr lang="en-GB"/>
              <a:pPr/>
              <a:t>‹#›</a:t>
            </a:fld>
            <a:endParaRPr lang="en-GB" dirty="0"/>
          </a:p>
        </p:txBody>
      </p:sp>
    </p:spTree>
    <p:extLst>
      <p:ext uri="{BB962C8B-B14F-4D97-AF65-F5344CB8AC3E}">
        <p14:creationId xmlns:p14="http://schemas.microsoft.com/office/powerpoint/2010/main" val="185036267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8AE42D25-C358-498B-9EDC-780A31CB7210}" type="slidenum">
              <a:rPr lang="en-GB"/>
              <a:pPr/>
              <a:t>‹#›</a:t>
            </a:fld>
            <a:endParaRPr lang="en-GB" dirty="0"/>
          </a:p>
        </p:txBody>
      </p:sp>
    </p:spTree>
    <p:extLst>
      <p:ext uri="{BB962C8B-B14F-4D97-AF65-F5344CB8AC3E}">
        <p14:creationId xmlns:p14="http://schemas.microsoft.com/office/powerpoint/2010/main" val="1649233985"/>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DA21FCDC-A223-4810-8C2B-23AD22435CDE}" type="slidenum">
              <a:rPr lang="en-GB"/>
              <a:pPr/>
              <a:t>‹#›</a:t>
            </a:fld>
            <a:endParaRPr lang="en-GB" dirty="0"/>
          </a:p>
        </p:txBody>
      </p:sp>
    </p:spTree>
    <p:extLst>
      <p:ext uri="{BB962C8B-B14F-4D97-AF65-F5344CB8AC3E}">
        <p14:creationId xmlns:p14="http://schemas.microsoft.com/office/powerpoint/2010/main" val="1494662069"/>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5C3E72B8-A5C9-4A0C-9B75-B96977DCBF0A}" type="slidenum">
              <a:rPr lang="en-GB"/>
              <a:pPr/>
              <a:t>‹#›</a:t>
            </a:fld>
            <a:endParaRPr lang="en-GB" dirty="0"/>
          </a:p>
        </p:txBody>
      </p:sp>
    </p:spTree>
    <p:extLst>
      <p:ext uri="{BB962C8B-B14F-4D97-AF65-F5344CB8AC3E}">
        <p14:creationId xmlns:p14="http://schemas.microsoft.com/office/powerpoint/2010/main" val="196300786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C6FED594-7A98-4533-A581-07880F6D8F6B}" type="slidenum">
              <a:rPr lang="en-GB"/>
              <a:pPr/>
              <a:t>‹#›</a:t>
            </a:fld>
            <a:endParaRPr lang="en-GB" dirty="0"/>
          </a:p>
        </p:txBody>
      </p:sp>
    </p:spTree>
    <p:extLst>
      <p:ext uri="{BB962C8B-B14F-4D97-AF65-F5344CB8AC3E}">
        <p14:creationId xmlns:p14="http://schemas.microsoft.com/office/powerpoint/2010/main" val="76614997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7AC57A62-FEB3-4A61-B469-042EBFF81C38}" type="slidenum">
              <a:rPr lang="en-GB"/>
              <a:pPr/>
              <a:t>‹#›</a:t>
            </a:fld>
            <a:endParaRPr lang="en-GB" dirty="0"/>
          </a:p>
        </p:txBody>
      </p:sp>
    </p:spTree>
    <p:extLst>
      <p:ext uri="{BB962C8B-B14F-4D97-AF65-F5344CB8AC3E}">
        <p14:creationId xmlns:p14="http://schemas.microsoft.com/office/powerpoint/2010/main" val="2587584762"/>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F0630875-5A31-4AE7-8D92-8AE75ED427AE}" type="slidenum">
              <a:rPr lang="en-GB"/>
              <a:pPr/>
              <a:t>‹#›</a:t>
            </a:fld>
            <a:endParaRPr lang="en-GB" dirty="0"/>
          </a:p>
        </p:txBody>
      </p:sp>
    </p:spTree>
    <p:extLst>
      <p:ext uri="{BB962C8B-B14F-4D97-AF65-F5344CB8AC3E}">
        <p14:creationId xmlns:p14="http://schemas.microsoft.com/office/powerpoint/2010/main" val="3404245506"/>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0AD7281E-D683-4FE0-8BB6-CFF9CFBB450B}" type="slidenum">
              <a:rPr lang="en-GB"/>
              <a:pPr/>
              <a:t>‹#›</a:t>
            </a:fld>
            <a:endParaRPr lang="en-GB" dirty="0"/>
          </a:p>
        </p:txBody>
      </p:sp>
    </p:spTree>
    <p:extLst>
      <p:ext uri="{BB962C8B-B14F-4D97-AF65-F5344CB8AC3E}">
        <p14:creationId xmlns:p14="http://schemas.microsoft.com/office/powerpoint/2010/main" val="4154527777"/>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84F6F642-2783-40CA-8D9A-235642AADC17}" type="slidenum">
              <a:rPr lang="en-GB"/>
              <a:pPr/>
              <a:t>‹#›</a:t>
            </a:fld>
            <a:endParaRPr lang="en-GB" dirty="0"/>
          </a:p>
        </p:txBody>
      </p:sp>
    </p:spTree>
    <p:extLst>
      <p:ext uri="{BB962C8B-B14F-4D97-AF65-F5344CB8AC3E}">
        <p14:creationId xmlns:p14="http://schemas.microsoft.com/office/powerpoint/2010/main" val="3646640476"/>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34713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B1F9CF06-AC6F-4087-8325-AD30FF13842E}" type="slidenum">
              <a:rPr lang="en-GB"/>
              <a:pPr/>
              <a:t>‹#›</a:t>
            </a:fld>
            <a:endParaRPr lang="en-GB" dirty="0"/>
          </a:p>
        </p:txBody>
      </p:sp>
    </p:spTree>
    <p:extLst>
      <p:ext uri="{BB962C8B-B14F-4D97-AF65-F5344CB8AC3E}">
        <p14:creationId xmlns:p14="http://schemas.microsoft.com/office/powerpoint/2010/main" val="1078150049"/>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DF250189-6EA1-42F1-8806-00E8D4F67B80}" type="slidenum">
              <a:rPr lang="en-GB"/>
              <a:pPr/>
              <a:t>‹#›</a:t>
            </a:fld>
            <a:endParaRPr lang="en-GB" dirty="0"/>
          </a:p>
        </p:txBody>
      </p:sp>
    </p:spTree>
    <p:extLst>
      <p:ext uri="{BB962C8B-B14F-4D97-AF65-F5344CB8AC3E}">
        <p14:creationId xmlns:p14="http://schemas.microsoft.com/office/powerpoint/2010/main" val="1646443940"/>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854577C6-2F7A-48F7-8349-D81E5B4A8AA8}" type="slidenum">
              <a:rPr lang="en-GB"/>
              <a:pPr/>
              <a:t>‹#›</a:t>
            </a:fld>
            <a:endParaRPr lang="en-GB" dirty="0"/>
          </a:p>
        </p:txBody>
      </p:sp>
    </p:spTree>
    <p:extLst>
      <p:ext uri="{BB962C8B-B14F-4D97-AF65-F5344CB8AC3E}">
        <p14:creationId xmlns:p14="http://schemas.microsoft.com/office/powerpoint/2010/main" val="3650785646"/>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A378F39A-A0D9-4F79-9CB3-E768F05B3E2A}" type="slidenum">
              <a:rPr lang="en-GB"/>
              <a:pPr/>
              <a:t>‹#›</a:t>
            </a:fld>
            <a:endParaRPr lang="en-GB" dirty="0"/>
          </a:p>
        </p:txBody>
      </p:sp>
    </p:spTree>
    <p:extLst>
      <p:ext uri="{BB962C8B-B14F-4D97-AF65-F5344CB8AC3E}">
        <p14:creationId xmlns:p14="http://schemas.microsoft.com/office/powerpoint/2010/main" val="2896223438"/>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D0E1AB09-6A61-4806-9F25-5948A57864C0}" type="slidenum">
              <a:rPr lang="en-GB"/>
              <a:pPr/>
              <a:t>‹#›</a:t>
            </a:fld>
            <a:endParaRPr lang="en-GB" dirty="0"/>
          </a:p>
        </p:txBody>
      </p:sp>
    </p:spTree>
    <p:extLst>
      <p:ext uri="{BB962C8B-B14F-4D97-AF65-F5344CB8AC3E}">
        <p14:creationId xmlns:p14="http://schemas.microsoft.com/office/powerpoint/2010/main" val="1830138096"/>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9269E365-7434-4FC4-AD6E-FAE6CEE21B81}" type="slidenum">
              <a:rPr lang="en-GB"/>
              <a:pPr/>
              <a:t>‹#›</a:t>
            </a:fld>
            <a:endParaRPr lang="en-GB" dirty="0"/>
          </a:p>
        </p:txBody>
      </p:sp>
    </p:spTree>
    <p:extLst>
      <p:ext uri="{BB962C8B-B14F-4D97-AF65-F5344CB8AC3E}">
        <p14:creationId xmlns:p14="http://schemas.microsoft.com/office/powerpoint/2010/main" val="154500998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AAFB5E9B-9C11-428A-A312-DB51C66F5246}" type="slidenum">
              <a:rPr lang="en-GB"/>
              <a:pPr/>
              <a:t>‹#›</a:t>
            </a:fld>
            <a:endParaRPr lang="en-GB" dirty="0"/>
          </a:p>
        </p:txBody>
      </p:sp>
    </p:spTree>
    <p:extLst>
      <p:ext uri="{BB962C8B-B14F-4D97-AF65-F5344CB8AC3E}">
        <p14:creationId xmlns:p14="http://schemas.microsoft.com/office/powerpoint/2010/main" val="1260358520"/>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5967F115-C656-4924-8831-D5676D7CCF44}" type="slidenum">
              <a:rPr lang="en-GB"/>
              <a:pPr/>
              <a:t>‹#›</a:t>
            </a:fld>
            <a:endParaRPr lang="en-GB" dirty="0"/>
          </a:p>
        </p:txBody>
      </p:sp>
    </p:spTree>
    <p:extLst>
      <p:ext uri="{BB962C8B-B14F-4D97-AF65-F5344CB8AC3E}">
        <p14:creationId xmlns:p14="http://schemas.microsoft.com/office/powerpoint/2010/main" val="3829386962"/>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2786CD79-3A5A-4674-B320-894AA2AEEDAD}" type="slidenum">
              <a:rPr lang="en-GB"/>
              <a:pPr/>
              <a:t>‹#›</a:t>
            </a:fld>
            <a:endParaRPr lang="en-GB" dirty="0"/>
          </a:p>
        </p:txBody>
      </p:sp>
    </p:spTree>
    <p:extLst>
      <p:ext uri="{BB962C8B-B14F-4D97-AF65-F5344CB8AC3E}">
        <p14:creationId xmlns:p14="http://schemas.microsoft.com/office/powerpoint/2010/main" val="1237960276"/>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63B3FA39-3F24-45F2-8959-97ECAF62AB8D}" type="slidenum">
              <a:rPr lang="en-GB"/>
              <a:pPr/>
              <a:t>‹#›</a:t>
            </a:fld>
            <a:endParaRPr lang="en-GB" dirty="0"/>
          </a:p>
        </p:txBody>
      </p:sp>
    </p:spTree>
    <p:extLst>
      <p:ext uri="{BB962C8B-B14F-4D97-AF65-F5344CB8AC3E}">
        <p14:creationId xmlns:p14="http://schemas.microsoft.com/office/powerpoint/2010/main" val="3349335742"/>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E143BBF4-E041-41FC-8726-821E0B665D60}" type="slidenum">
              <a:rPr lang="en-GB"/>
              <a:pPr/>
              <a:t>‹#›</a:t>
            </a:fld>
            <a:endParaRPr lang="en-GB" dirty="0"/>
          </a:p>
        </p:txBody>
      </p:sp>
    </p:spTree>
    <p:extLst>
      <p:ext uri="{BB962C8B-B14F-4D97-AF65-F5344CB8AC3E}">
        <p14:creationId xmlns:p14="http://schemas.microsoft.com/office/powerpoint/2010/main" val="2551571632"/>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20" name="Rectangle 8"/>
          <p:cNvSpPr>
            <a:spLocks noGrp="1" noChangeArrowheads="1"/>
          </p:cNvSpPr>
          <p:nvPr>
            <p:ph type="ctrTitle" sz="quarter"/>
          </p:nvPr>
        </p:nvSpPr>
        <p:spPr>
          <a:xfrm>
            <a:off x="179388" y="258763"/>
            <a:ext cx="7772400" cy="900112"/>
          </a:xfrm>
        </p:spPr>
        <p:txBody>
          <a:bodyPr/>
          <a:lstStyle>
            <a:lvl1pPr algn="l">
              <a:defRPr sz="3100">
                <a:solidFill>
                  <a:schemeClr val="bg1"/>
                </a:solidFill>
              </a:defRPr>
            </a:lvl1pPr>
          </a:lstStyle>
          <a:p>
            <a:pPr lvl="0"/>
            <a:r>
              <a:rPr lang="en-GB" noProof="0" smtClean="0"/>
              <a:t>Click to edit Master title style</a:t>
            </a:r>
          </a:p>
        </p:txBody>
      </p:sp>
      <p:sp>
        <p:nvSpPr>
          <p:cNvPr id="13321" name="Rectangle 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B349351D-BBF3-4CAD-91C5-DFFAF2E08EDA}" type="slidenum">
              <a:rPr lang="en-GB"/>
              <a:pPr/>
              <a:t>‹#›</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Date Placeholder 5"/>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3480370581"/>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74B868A-8C5A-48E6-B730-B245BC309B87}" type="slidenum">
              <a:rPr lang="en-GB"/>
              <a:pPr/>
              <a:t>‹#›</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Date Placeholder 5"/>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3378902282"/>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92E3C766-BD09-43B3-B05E-37B88D8038E8}" type="slidenum">
              <a:rPr lang="en-GB"/>
              <a:pPr/>
              <a:t>‹#›</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Date Placeholder 6"/>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2005691715"/>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1E9DF9E8-DFAF-4D1C-9763-F6BE7C5FCA34}" type="slidenum">
              <a:rPr lang="en-GB"/>
              <a:pPr/>
              <a:t>‹#›</a:t>
            </a:fld>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Date Placeholder 8"/>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3768275604"/>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5B4FABE9-F8A0-428A-A596-632CDEAD521E}" type="slidenum">
              <a:rPr lang="en-GB"/>
              <a:pPr/>
              <a:t>‹#›</a:t>
            </a:fld>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Date Placeholder 4"/>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73648217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28BCFED3-7154-4556-B7B3-9D09D3F87111}" type="slidenum">
              <a:rPr lang="en-GB"/>
              <a:pPr/>
              <a:t>‹#›</a:t>
            </a:fld>
            <a:endParaRPr lang="en-GB" dirty="0"/>
          </a:p>
        </p:txBody>
      </p:sp>
    </p:spTree>
    <p:extLst>
      <p:ext uri="{BB962C8B-B14F-4D97-AF65-F5344CB8AC3E}">
        <p14:creationId xmlns:p14="http://schemas.microsoft.com/office/powerpoint/2010/main" val="1898331360"/>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DCB90A8-79CF-471D-B3EE-C9CE9A06FC18}" type="slidenum">
              <a:rPr lang="en-GB"/>
              <a:pPr/>
              <a:t>‹#›</a:t>
            </a:fld>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Date Placeholder 3"/>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1159394078"/>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D79B4C7-B467-4CF3-A20A-BB59DD610D09}" type="slidenum">
              <a:rPr lang="en-GB"/>
              <a:pPr/>
              <a:t>‹#›</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Date Placeholder 6"/>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997839446"/>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B29984E-F707-4AE6-9619-B6F2345B36A6}" type="slidenum">
              <a:rPr lang="en-GB"/>
              <a:pPr/>
              <a:t>‹#›</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Date Placeholder 6"/>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2962007799"/>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29EB851F-F979-4D62-882A-5DF83C76EF75}" type="slidenum">
              <a:rPr lang="en-GB"/>
              <a:pPr/>
              <a:t>‹#›</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Date Placeholder 5"/>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797226120"/>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38318CE8-F3E5-4EDC-917A-73D2035971C1}" type="slidenum">
              <a:rPr lang="en-GB"/>
              <a:pPr/>
              <a:t>‹#›</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Date Placeholder 5"/>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2563956180"/>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endParaRPr lang="en-GB" dirty="0"/>
          </a:p>
        </p:txBody>
      </p:sp>
    </p:spTree>
    <p:extLst>
      <p:ext uri="{BB962C8B-B14F-4D97-AF65-F5344CB8AC3E}">
        <p14:creationId xmlns:p14="http://schemas.microsoft.com/office/powerpoint/2010/main" val="3839737428"/>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B7B5AD-2290-4807-8797-3F24B9A989CE}" type="slidenum">
              <a:rPr lang="en-GB"/>
              <a:pPr/>
              <a:t>‹#›</a:t>
            </a:fld>
            <a:endParaRPr lang="en-GB" dirty="0"/>
          </a:p>
        </p:txBody>
      </p:sp>
    </p:spTree>
    <p:extLst>
      <p:ext uri="{BB962C8B-B14F-4D97-AF65-F5344CB8AC3E}">
        <p14:creationId xmlns:p14="http://schemas.microsoft.com/office/powerpoint/2010/main" val="4221042817"/>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1F2033D-2515-46F5-8DEC-AECF54FD833F}" type="slidenum">
              <a:rPr lang="en-GB"/>
              <a:pPr/>
              <a:t>‹#›</a:t>
            </a:fld>
            <a:endParaRPr lang="en-GB" dirty="0"/>
          </a:p>
        </p:txBody>
      </p:sp>
    </p:spTree>
    <p:extLst>
      <p:ext uri="{BB962C8B-B14F-4D97-AF65-F5344CB8AC3E}">
        <p14:creationId xmlns:p14="http://schemas.microsoft.com/office/powerpoint/2010/main" val="3601296730"/>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84BC300-5E3A-46C1-B732-A299CBD7FFA3}" type="slidenum">
              <a:rPr lang="en-GB"/>
              <a:pPr/>
              <a:t>‹#›</a:t>
            </a:fld>
            <a:endParaRPr lang="en-GB" dirty="0"/>
          </a:p>
        </p:txBody>
      </p:sp>
    </p:spTree>
    <p:extLst>
      <p:ext uri="{BB962C8B-B14F-4D97-AF65-F5344CB8AC3E}">
        <p14:creationId xmlns:p14="http://schemas.microsoft.com/office/powerpoint/2010/main" val="4252568012"/>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5DCE7DA0-D262-4D88-A42A-6D8531F246ED}" type="slidenum">
              <a:rPr lang="en-GB"/>
              <a:pPr/>
              <a:t>‹#›</a:t>
            </a:fld>
            <a:endParaRPr lang="en-GB" dirty="0"/>
          </a:p>
        </p:txBody>
      </p:sp>
    </p:spTree>
    <p:extLst>
      <p:ext uri="{BB962C8B-B14F-4D97-AF65-F5344CB8AC3E}">
        <p14:creationId xmlns:p14="http://schemas.microsoft.com/office/powerpoint/2010/main" val="337192832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DA15ECC1-26FC-4BE9-B5F3-88423683B5FC}" type="slidenum">
              <a:rPr lang="en-GB"/>
              <a:pPr/>
              <a:t>‹#›</a:t>
            </a:fld>
            <a:endParaRPr lang="en-GB" dirty="0"/>
          </a:p>
        </p:txBody>
      </p:sp>
    </p:spTree>
    <p:extLst>
      <p:ext uri="{BB962C8B-B14F-4D97-AF65-F5344CB8AC3E}">
        <p14:creationId xmlns:p14="http://schemas.microsoft.com/office/powerpoint/2010/main" val="2517492588"/>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FEC4BF5C-429A-4C09-BE93-8CD62B22EB7D}" type="slidenum">
              <a:rPr lang="en-GB"/>
              <a:pPr/>
              <a:t>‹#›</a:t>
            </a:fld>
            <a:endParaRPr lang="en-GB" dirty="0"/>
          </a:p>
        </p:txBody>
      </p:sp>
    </p:spTree>
    <p:extLst>
      <p:ext uri="{BB962C8B-B14F-4D97-AF65-F5344CB8AC3E}">
        <p14:creationId xmlns:p14="http://schemas.microsoft.com/office/powerpoint/2010/main" val="3140792193"/>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813F1AE9-589C-4FF0-914E-3001DBDB5574}" type="slidenum">
              <a:rPr lang="en-GB"/>
              <a:pPr/>
              <a:t>‹#›</a:t>
            </a:fld>
            <a:endParaRPr lang="en-GB" dirty="0"/>
          </a:p>
        </p:txBody>
      </p:sp>
    </p:spTree>
    <p:extLst>
      <p:ext uri="{BB962C8B-B14F-4D97-AF65-F5344CB8AC3E}">
        <p14:creationId xmlns:p14="http://schemas.microsoft.com/office/powerpoint/2010/main" val="494888682"/>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99AB64D3-93F2-4EAF-8AF9-98A10A98127B}" type="slidenum">
              <a:rPr lang="en-GB"/>
              <a:pPr/>
              <a:t>‹#›</a:t>
            </a:fld>
            <a:endParaRPr lang="en-GB" dirty="0"/>
          </a:p>
        </p:txBody>
      </p:sp>
    </p:spTree>
    <p:extLst>
      <p:ext uri="{BB962C8B-B14F-4D97-AF65-F5344CB8AC3E}">
        <p14:creationId xmlns:p14="http://schemas.microsoft.com/office/powerpoint/2010/main" val="3329294952"/>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B83865A-9D1E-473E-B6B7-86EFEB349616}" type="slidenum">
              <a:rPr lang="en-GB"/>
              <a:pPr/>
              <a:t>‹#›</a:t>
            </a:fld>
            <a:endParaRPr lang="en-GB" dirty="0"/>
          </a:p>
        </p:txBody>
      </p:sp>
    </p:spTree>
    <p:extLst>
      <p:ext uri="{BB962C8B-B14F-4D97-AF65-F5344CB8AC3E}">
        <p14:creationId xmlns:p14="http://schemas.microsoft.com/office/powerpoint/2010/main" val="335874118"/>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C34FEA7-2A08-4A8B-9FB5-A8AFE31E62D9}" type="slidenum">
              <a:rPr lang="en-GB"/>
              <a:pPr/>
              <a:t>‹#›</a:t>
            </a:fld>
            <a:endParaRPr lang="en-GB" dirty="0"/>
          </a:p>
        </p:txBody>
      </p:sp>
    </p:spTree>
    <p:extLst>
      <p:ext uri="{BB962C8B-B14F-4D97-AF65-F5344CB8AC3E}">
        <p14:creationId xmlns:p14="http://schemas.microsoft.com/office/powerpoint/2010/main" val="3632214016"/>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F2B6E48-B934-41E8-90C5-9FF747F7D64D}" type="slidenum">
              <a:rPr lang="en-GB"/>
              <a:pPr/>
              <a:t>‹#›</a:t>
            </a:fld>
            <a:endParaRPr lang="en-GB" dirty="0"/>
          </a:p>
        </p:txBody>
      </p:sp>
    </p:spTree>
    <p:extLst>
      <p:ext uri="{BB962C8B-B14F-4D97-AF65-F5344CB8AC3E}">
        <p14:creationId xmlns:p14="http://schemas.microsoft.com/office/powerpoint/2010/main" val="2927013869"/>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FCC239B-13A4-4245-8DBB-2F24FA518234}" type="slidenum">
              <a:rPr lang="en-GB"/>
              <a:pPr/>
              <a:t>‹#›</a:t>
            </a:fld>
            <a:endParaRPr lang="en-GB" dirty="0"/>
          </a:p>
        </p:txBody>
      </p:sp>
    </p:spTree>
    <p:extLst>
      <p:ext uri="{BB962C8B-B14F-4D97-AF65-F5344CB8AC3E}">
        <p14:creationId xmlns:p14="http://schemas.microsoft.com/office/powerpoint/2010/main" val="571274015"/>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9D5F2576-3869-4EBE-9FED-0C0C832B2B22}" type="slidenum">
              <a:rPr lang="en-GB"/>
              <a:pPr/>
              <a:t>‹#›</a:t>
            </a:fld>
            <a:endParaRPr lang="en-GB" dirty="0"/>
          </a:p>
        </p:txBody>
      </p:sp>
    </p:spTree>
    <p:extLst>
      <p:ext uri="{BB962C8B-B14F-4D97-AF65-F5344CB8AC3E}">
        <p14:creationId xmlns:p14="http://schemas.microsoft.com/office/powerpoint/2010/main" val="565026035"/>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CF1F588-8B32-4FCD-A0D5-0BC56F9683EA}" type="slidenum">
              <a:rPr lang="en-GB"/>
              <a:pPr/>
              <a:t>‹#›</a:t>
            </a:fld>
            <a:endParaRPr lang="en-GB" dirty="0"/>
          </a:p>
        </p:txBody>
      </p:sp>
    </p:spTree>
    <p:extLst>
      <p:ext uri="{BB962C8B-B14F-4D97-AF65-F5344CB8AC3E}">
        <p14:creationId xmlns:p14="http://schemas.microsoft.com/office/powerpoint/2010/main" val="4131454964"/>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BD7B4BB-3F55-4D67-9924-6E3CF0931ED6}" type="slidenum">
              <a:rPr lang="en-GB"/>
              <a:pPr/>
              <a:t>‹#›</a:t>
            </a:fld>
            <a:endParaRPr lang="en-GB" dirty="0"/>
          </a:p>
        </p:txBody>
      </p:sp>
    </p:spTree>
    <p:extLst>
      <p:ext uri="{BB962C8B-B14F-4D97-AF65-F5344CB8AC3E}">
        <p14:creationId xmlns:p14="http://schemas.microsoft.com/office/powerpoint/2010/main" val="67388170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A15E04F7-F7AA-46F7-B88F-B3EE2C476C11}" type="slidenum">
              <a:rPr lang="en-GB"/>
              <a:pPr/>
              <a:t>‹#›</a:t>
            </a:fld>
            <a:endParaRPr lang="en-GB" dirty="0"/>
          </a:p>
        </p:txBody>
      </p:sp>
    </p:spTree>
    <p:extLst>
      <p:ext uri="{BB962C8B-B14F-4D97-AF65-F5344CB8AC3E}">
        <p14:creationId xmlns:p14="http://schemas.microsoft.com/office/powerpoint/2010/main" val="1009324382"/>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4AC4B482-436A-4C77-950C-23EF12F5EEFD}" type="slidenum">
              <a:rPr lang="en-GB"/>
              <a:pPr/>
              <a:t>‹#›</a:t>
            </a:fld>
            <a:endParaRPr lang="en-GB" dirty="0"/>
          </a:p>
        </p:txBody>
      </p:sp>
    </p:spTree>
    <p:extLst>
      <p:ext uri="{BB962C8B-B14F-4D97-AF65-F5344CB8AC3E}">
        <p14:creationId xmlns:p14="http://schemas.microsoft.com/office/powerpoint/2010/main" val="737566365"/>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0C1E6557-25CD-4888-B344-26CCAB7F6F70}" type="slidenum">
              <a:rPr lang="en-GB"/>
              <a:pPr/>
              <a:t>‹#›</a:t>
            </a:fld>
            <a:endParaRPr lang="en-GB" dirty="0"/>
          </a:p>
        </p:txBody>
      </p:sp>
    </p:spTree>
    <p:extLst>
      <p:ext uri="{BB962C8B-B14F-4D97-AF65-F5344CB8AC3E}">
        <p14:creationId xmlns:p14="http://schemas.microsoft.com/office/powerpoint/2010/main" val="96544937"/>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0ACA0728-FE18-4395-A417-33B8896CEB4A}" type="slidenum">
              <a:rPr lang="en-GB"/>
              <a:pPr/>
              <a:t>‹#›</a:t>
            </a:fld>
            <a:endParaRPr lang="en-GB" dirty="0"/>
          </a:p>
        </p:txBody>
      </p:sp>
    </p:spTree>
    <p:extLst>
      <p:ext uri="{BB962C8B-B14F-4D97-AF65-F5344CB8AC3E}">
        <p14:creationId xmlns:p14="http://schemas.microsoft.com/office/powerpoint/2010/main" val="3442382246"/>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08885DA-4C0C-4025-B198-B833C5E70C0D}" type="slidenum">
              <a:rPr lang="en-GB"/>
              <a:pPr/>
              <a:t>‹#›</a:t>
            </a:fld>
            <a:endParaRPr lang="en-GB" dirty="0"/>
          </a:p>
        </p:txBody>
      </p:sp>
    </p:spTree>
    <p:extLst>
      <p:ext uri="{BB962C8B-B14F-4D97-AF65-F5344CB8AC3E}">
        <p14:creationId xmlns:p14="http://schemas.microsoft.com/office/powerpoint/2010/main" val="1902047405"/>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D364960-86AF-4530-B505-CE66AF0889BC}" type="slidenum">
              <a:rPr lang="en-GB"/>
              <a:pPr/>
              <a:t>‹#›</a:t>
            </a:fld>
            <a:endParaRPr lang="en-GB" dirty="0"/>
          </a:p>
        </p:txBody>
      </p:sp>
    </p:spTree>
    <p:extLst>
      <p:ext uri="{BB962C8B-B14F-4D97-AF65-F5344CB8AC3E}">
        <p14:creationId xmlns:p14="http://schemas.microsoft.com/office/powerpoint/2010/main" val="1198238245"/>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9DD951B-B877-493A-BCE8-164E082A6E0A}" type="slidenum">
              <a:rPr lang="en-GB"/>
              <a:pPr/>
              <a:t>‹#›</a:t>
            </a:fld>
            <a:endParaRPr lang="en-GB" dirty="0"/>
          </a:p>
        </p:txBody>
      </p:sp>
    </p:spTree>
    <p:extLst>
      <p:ext uri="{BB962C8B-B14F-4D97-AF65-F5344CB8AC3E}">
        <p14:creationId xmlns:p14="http://schemas.microsoft.com/office/powerpoint/2010/main" val="1798102334"/>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A934F50-9565-402F-A35E-4CF42E519DE5}" type="slidenum">
              <a:rPr lang="en-GB"/>
              <a:pPr/>
              <a:t>‹#›</a:t>
            </a:fld>
            <a:endParaRPr lang="en-GB" dirty="0"/>
          </a:p>
        </p:txBody>
      </p:sp>
    </p:spTree>
    <p:extLst>
      <p:ext uri="{BB962C8B-B14F-4D97-AF65-F5344CB8AC3E}">
        <p14:creationId xmlns:p14="http://schemas.microsoft.com/office/powerpoint/2010/main" val="3123999485"/>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FA0B684A-B9B3-4D4D-8FF4-23AFCE439379}" type="slidenum">
              <a:rPr lang="en-GB"/>
              <a:pPr/>
              <a:t>‹#›</a:t>
            </a:fld>
            <a:endParaRPr lang="en-GB" dirty="0"/>
          </a:p>
        </p:txBody>
      </p:sp>
    </p:spTree>
    <p:extLst>
      <p:ext uri="{BB962C8B-B14F-4D97-AF65-F5344CB8AC3E}">
        <p14:creationId xmlns:p14="http://schemas.microsoft.com/office/powerpoint/2010/main" val="3834091116"/>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DDFFA2F1-57F6-40B9-BB2B-7D3A1A1E3AA5}" type="slidenum">
              <a:rPr lang="en-GB"/>
              <a:pPr/>
              <a:t>‹#›</a:t>
            </a:fld>
            <a:endParaRPr lang="en-GB" dirty="0"/>
          </a:p>
        </p:txBody>
      </p:sp>
    </p:spTree>
    <p:extLst>
      <p:ext uri="{BB962C8B-B14F-4D97-AF65-F5344CB8AC3E}">
        <p14:creationId xmlns:p14="http://schemas.microsoft.com/office/powerpoint/2010/main" val="325120064"/>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3A56198-C2BC-40B2-A251-0DC9BE9EF619}" type="slidenum">
              <a:rPr lang="en-GB"/>
              <a:pPr/>
              <a:t>‹#›</a:t>
            </a:fld>
            <a:endParaRPr lang="en-GB" dirty="0"/>
          </a:p>
        </p:txBody>
      </p:sp>
    </p:spTree>
    <p:extLst>
      <p:ext uri="{BB962C8B-B14F-4D97-AF65-F5344CB8AC3E}">
        <p14:creationId xmlns:p14="http://schemas.microsoft.com/office/powerpoint/2010/main" val="242353387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D89FE2CD-3D9E-4C69-837C-D658E6399DDA}" type="slidenum">
              <a:rPr lang="en-GB"/>
              <a:pPr/>
              <a:t>‹#›</a:t>
            </a:fld>
            <a:endParaRPr lang="en-GB" dirty="0"/>
          </a:p>
        </p:txBody>
      </p:sp>
    </p:spTree>
    <p:extLst>
      <p:ext uri="{BB962C8B-B14F-4D97-AF65-F5344CB8AC3E}">
        <p14:creationId xmlns:p14="http://schemas.microsoft.com/office/powerpoint/2010/main" val="2645179098"/>
      </p:ext>
    </p:extLst>
  </p:cSld>
  <p:clrMapOvr>
    <a:masterClrMapping/>
  </p:clrMapOvr>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5183D4B-3A38-4F16-ACA8-B33E79827F3B}" type="slidenum">
              <a:rPr lang="en-GB"/>
              <a:pPr/>
              <a:t>‹#›</a:t>
            </a:fld>
            <a:endParaRPr lang="en-GB" dirty="0"/>
          </a:p>
        </p:txBody>
      </p:sp>
    </p:spTree>
    <p:extLst>
      <p:ext uri="{BB962C8B-B14F-4D97-AF65-F5344CB8AC3E}">
        <p14:creationId xmlns:p14="http://schemas.microsoft.com/office/powerpoint/2010/main" val="4283970424"/>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F9E7C064-F45F-4E78-BCFB-ED3573A3CE90}" type="slidenum">
              <a:rPr lang="en-GB"/>
              <a:pPr/>
              <a:t>‹#›</a:t>
            </a:fld>
            <a:endParaRPr lang="en-GB" dirty="0"/>
          </a:p>
        </p:txBody>
      </p:sp>
    </p:spTree>
    <p:extLst>
      <p:ext uri="{BB962C8B-B14F-4D97-AF65-F5344CB8AC3E}">
        <p14:creationId xmlns:p14="http://schemas.microsoft.com/office/powerpoint/2010/main" val="3674051508"/>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21D1DEB1-FA2C-45EA-9A85-142048D50CBE}" type="slidenum">
              <a:rPr lang="en-GB"/>
              <a:pPr/>
              <a:t>‹#›</a:t>
            </a:fld>
            <a:endParaRPr lang="en-GB" dirty="0"/>
          </a:p>
        </p:txBody>
      </p:sp>
    </p:spTree>
    <p:extLst>
      <p:ext uri="{BB962C8B-B14F-4D97-AF65-F5344CB8AC3E}">
        <p14:creationId xmlns:p14="http://schemas.microsoft.com/office/powerpoint/2010/main" val="645121966"/>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DA4266B-25B7-47B9-80D8-26C7D9B012B6}" type="slidenum">
              <a:rPr lang="en-GB"/>
              <a:pPr/>
              <a:t>‹#›</a:t>
            </a:fld>
            <a:endParaRPr lang="en-GB" dirty="0"/>
          </a:p>
        </p:txBody>
      </p:sp>
    </p:spTree>
    <p:extLst>
      <p:ext uri="{BB962C8B-B14F-4D97-AF65-F5344CB8AC3E}">
        <p14:creationId xmlns:p14="http://schemas.microsoft.com/office/powerpoint/2010/main" val="3137486026"/>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D566AB2-3175-4495-BDF5-BCBFC5B311A9}" type="slidenum">
              <a:rPr lang="en-GB"/>
              <a:pPr/>
              <a:t>‹#›</a:t>
            </a:fld>
            <a:endParaRPr lang="en-GB" dirty="0"/>
          </a:p>
        </p:txBody>
      </p:sp>
    </p:spTree>
    <p:extLst>
      <p:ext uri="{BB962C8B-B14F-4D97-AF65-F5344CB8AC3E}">
        <p14:creationId xmlns:p14="http://schemas.microsoft.com/office/powerpoint/2010/main" val="2629676491"/>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4A9EA5A-1CE7-4EC7-A8E1-11E1287FCCD1}" type="slidenum">
              <a:rPr lang="en-GB"/>
              <a:pPr/>
              <a:t>‹#›</a:t>
            </a:fld>
            <a:endParaRPr lang="en-GB" dirty="0"/>
          </a:p>
        </p:txBody>
      </p:sp>
    </p:spTree>
    <p:extLst>
      <p:ext uri="{BB962C8B-B14F-4D97-AF65-F5344CB8AC3E}">
        <p14:creationId xmlns:p14="http://schemas.microsoft.com/office/powerpoint/2010/main" val="2639334215"/>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EB02024-4CD1-407F-A7CC-BB3FECE1051C}" type="slidenum">
              <a:rPr lang="en-GB"/>
              <a:pPr/>
              <a:t>‹#›</a:t>
            </a:fld>
            <a:endParaRPr lang="en-GB" dirty="0"/>
          </a:p>
        </p:txBody>
      </p:sp>
    </p:spTree>
    <p:extLst>
      <p:ext uri="{BB962C8B-B14F-4D97-AF65-F5344CB8AC3E}">
        <p14:creationId xmlns:p14="http://schemas.microsoft.com/office/powerpoint/2010/main" val="2229793944"/>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A3AC77C-C170-42D2-A34A-27E896F28E28}" type="slidenum">
              <a:rPr lang="en-GB"/>
              <a:pPr/>
              <a:t>‹#›</a:t>
            </a:fld>
            <a:endParaRPr lang="en-GB" dirty="0"/>
          </a:p>
        </p:txBody>
      </p:sp>
    </p:spTree>
    <p:extLst>
      <p:ext uri="{BB962C8B-B14F-4D97-AF65-F5344CB8AC3E}">
        <p14:creationId xmlns:p14="http://schemas.microsoft.com/office/powerpoint/2010/main" val="3580131303"/>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9357779-A633-4408-925D-C0343716E6B2}" type="slidenum">
              <a:rPr lang="en-GB"/>
              <a:pPr/>
              <a:t>‹#›</a:t>
            </a:fld>
            <a:endParaRPr lang="en-GB" dirty="0"/>
          </a:p>
        </p:txBody>
      </p:sp>
    </p:spTree>
    <p:extLst>
      <p:ext uri="{BB962C8B-B14F-4D97-AF65-F5344CB8AC3E}">
        <p14:creationId xmlns:p14="http://schemas.microsoft.com/office/powerpoint/2010/main" val="4253689107"/>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1B2E853-23C1-4CEE-95AE-2C508F37D3D8}" type="slidenum">
              <a:rPr lang="en-GB"/>
              <a:pPr/>
              <a:t>‹#›</a:t>
            </a:fld>
            <a:endParaRPr lang="en-GB" dirty="0"/>
          </a:p>
        </p:txBody>
      </p:sp>
    </p:spTree>
    <p:extLst>
      <p:ext uri="{BB962C8B-B14F-4D97-AF65-F5344CB8AC3E}">
        <p14:creationId xmlns:p14="http://schemas.microsoft.com/office/powerpoint/2010/main" val="167675102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37C6AC2C-0A0E-4AD8-90DB-232E1F1530F5}" type="slidenum">
              <a:rPr lang="en-GB"/>
              <a:pPr/>
              <a:t>‹#›</a:t>
            </a:fld>
            <a:endParaRPr lang="en-GB" dirty="0"/>
          </a:p>
        </p:txBody>
      </p:sp>
    </p:spTree>
    <p:extLst>
      <p:ext uri="{BB962C8B-B14F-4D97-AF65-F5344CB8AC3E}">
        <p14:creationId xmlns:p14="http://schemas.microsoft.com/office/powerpoint/2010/main" val="1452446342"/>
      </p:ext>
    </p:extLst>
  </p:cSld>
  <p:clrMapOvr>
    <a:masterClrMapping/>
  </p:clrMapOvr>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82EDBDA-8E78-489A-A1C8-F7E2C4F96DF9}" type="slidenum">
              <a:rPr lang="en-GB"/>
              <a:pPr/>
              <a:t>‹#›</a:t>
            </a:fld>
            <a:endParaRPr lang="en-GB" dirty="0"/>
          </a:p>
        </p:txBody>
      </p:sp>
    </p:spTree>
    <p:extLst>
      <p:ext uri="{BB962C8B-B14F-4D97-AF65-F5344CB8AC3E}">
        <p14:creationId xmlns:p14="http://schemas.microsoft.com/office/powerpoint/2010/main" val="3222484932"/>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5E6AD7C-AA3C-4E94-9599-4343FB3C9A8A}" type="slidenum">
              <a:rPr lang="en-GB"/>
              <a:pPr/>
              <a:t>‹#›</a:t>
            </a:fld>
            <a:endParaRPr lang="en-GB" dirty="0"/>
          </a:p>
        </p:txBody>
      </p:sp>
    </p:spTree>
    <p:extLst>
      <p:ext uri="{BB962C8B-B14F-4D97-AF65-F5344CB8AC3E}">
        <p14:creationId xmlns:p14="http://schemas.microsoft.com/office/powerpoint/2010/main" val="961243410"/>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15C22DA3-6828-4D99-8DE6-61CBF3F28E49}" type="slidenum">
              <a:rPr lang="en-GB"/>
              <a:pPr/>
              <a:t>‹#›</a:t>
            </a:fld>
            <a:endParaRPr lang="en-GB" dirty="0"/>
          </a:p>
        </p:txBody>
      </p:sp>
    </p:spTree>
    <p:extLst>
      <p:ext uri="{BB962C8B-B14F-4D97-AF65-F5344CB8AC3E}">
        <p14:creationId xmlns:p14="http://schemas.microsoft.com/office/powerpoint/2010/main" val="1644487443"/>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F3E7567-93D0-4E78-B3AF-F94A7D88B433}" type="slidenum">
              <a:rPr lang="en-GB"/>
              <a:pPr/>
              <a:t>‹#›</a:t>
            </a:fld>
            <a:endParaRPr lang="en-GB" dirty="0"/>
          </a:p>
        </p:txBody>
      </p:sp>
    </p:spTree>
    <p:extLst>
      <p:ext uri="{BB962C8B-B14F-4D97-AF65-F5344CB8AC3E}">
        <p14:creationId xmlns:p14="http://schemas.microsoft.com/office/powerpoint/2010/main" val="1909942962"/>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D6613A8-F632-4492-BCD7-AB3E87A48A4D}" type="slidenum">
              <a:rPr lang="en-GB"/>
              <a:pPr/>
              <a:t>‹#›</a:t>
            </a:fld>
            <a:endParaRPr lang="en-GB" dirty="0"/>
          </a:p>
        </p:txBody>
      </p:sp>
    </p:spTree>
    <p:extLst>
      <p:ext uri="{BB962C8B-B14F-4D97-AF65-F5344CB8AC3E}">
        <p14:creationId xmlns:p14="http://schemas.microsoft.com/office/powerpoint/2010/main" val="3188588015"/>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BE6961C-2627-43D0-ADDB-4E828ED1B12B}" type="slidenum">
              <a:rPr lang="en-GB"/>
              <a:pPr/>
              <a:t>‹#›</a:t>
            </a:fld>
            <a:endParaRPr lang="en-GB" dirty="0"/>
          </a:p>
        </p:txBody>
      </p:sp>
    </p:spTree>
    <p:extLst>
      <p:ext uri="{BB962C8B-B14F-4D97-AF65-F5344CB8AC3E}">
        <p14:creationId xmlns:p14="http://schemas.microsoft.com/office/powerpoint/2010/main" val="1831418369"/>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280E374-BF7E-4F68-AC1D-9AB320A9CDAA}" type="slidenum">
              <a:rPr lang="en-GB"/>
              <a:pPr/>
              <a:t>‹#›</a:t>
            </a:fld>
            <a:endParaRPr lang="en-GB" dirty="0"/>
          </a:p>
        </p:txBody>
      </p:sp>
    </p:spTree>
    <p:extLst>
      <p:ext uri="{BB962C8B-B14F-4D97-AF65-F5344CB8AC3E}">
        <p14:creationId xmlns:p14="http://schemas.microsoft.com/office/powerpoint/2010/main" val="2852183067"/>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223C165-887C-40BD-B0CC-B10770109527}" type="slidenum">
              <a:rPr lang="en-GB"/>
              <a:pPr/>
              <a:t>‹#›</a:t>
            </a:fld>
            <a:endParaRPr lang="en-GB" dirty="0"/>
          </a:p>
        </p:txBody>
      </p:sp>
    </p:spTree>
    <p:extLst>
      <p:ext uri="{BB962C8B-B14F-4D97-AF65-F5344CB8AC3E}">
        <p14:creationId xmlns:p14="http://schemas.microsoft.com/office/powerpoint/2010/main" val="908421701"/>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3A44DD1-C66A-4511-A6F4-A9D86632C9A3}" type="slidenum">
              <a:rPr lang="en-GB"/>
              <a:pPr/>
              <a:t>‹#›</a:t>
            </a:fld>
            <a:endParaRPr lang="en-GB" dirty="0"/>
          </a:p>
        </p:txBody>
      </p:sp>
    </p:spTree>
    <p:extLst>
      <p:ext uri="{BB962C8B-B14F-4D97-AF65-F5344CB8AC3E}">
        <p14:creationId xmlns:p14="http://schemas.microsoft.com/office/powerpoint/2010/main" val="3040934251"/>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88A2F21-D003-470B-88D8-99037258D747}" type="slidenum">
              <a:rPr lang="en-GB"/>
              <a:pPr/>
              <a:t>‹#›</a:t>
            </a:fld>
            <a:endParaRPr lang="en-GB" dirty="0"/>
          </a:p>
        </p:txBody>
      </p:sp>
    </p:spTree>
    <p:extLst>
      <p:ext uri="{BB962C8B-B14F-4D97-AF65-F5344CB8AC3E}">
        <p14:creationId xmlns:p14="http://schemas.microsoft.com/office/powerpoint/2010/main" val="3709703686"/>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AB887D57-AEDC-4AC6-ABCE-280D34A1B5FF}" type="slidenum">
              <a:rPr lang="en-GB"/>
              <a:pPr/>
              <a:t>‹#›</a:t>
            </a:fld>
            <a:endParaRPr lang="en-GB" dirty="0"/>
          </a:p>
        </p:txBody>
      </p:sp>
    </p:spTree>
    <p:extLst>
      <p:ext uri="{BB962C8B-B14F-4D97-AF65-F5344CB8AC3E}">
        <p14:creationId xmlns:p14="http://schemas.microsoft.com/office/powerpoint/2010/main" val="460216947"/>
      </p:ext>
    </p:extLst>
  </p:cSld>
  <p:clrMapOvr>
    <a:masterClrMapping/>
  </p:clrMapOvr>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5F5282E-2102-4BEA-AB42-2FF8C6EEFCCF}" type="slidenum">
              <a:rPr lang="en-GB"/>
              <a:pPr/>
              <a:t>‹#›</a:t>
            </a:fld>
            <a:endParaRPr lang="en-GB" dirty="0"/>
          </a:p>
        </p:txBody>
      </p:sp>
    </p:spTree>
    <p:extLst>
      <p:ext uri="{BB962C8B-B14F-4D97-AF65-F5344CB8AC3E}">
        <p14:creationId xmlns:p14="http://schemas.microsoft.com/office/powerpoint/2010/main" val="2155538426"/>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B233AE4-2632-4952-92A8-5BEF7914B9DA}" type="slidenum">
              <a:rPr lang="en-GB"/>
              <a:pPr/>
              <a:t>‹#›</a:t>
            </a:fld>
            <a:endParaRPr lang="en-GB" dirty="0"/>
          </a:p>
        </p:txBody>
      </p:sp>
    </p:spTree>
    <p:extLst>
      <p:ext uri="{BB962C8B-B14F-4D97-AF65-F5344CB8AC3E}">
        <p14:creationId xmlns:p14="http://schemas.microsoft.com/office/powerpoint/2010/main" val="1795966908"/>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6BE6C91-73EB-4E11-A969-3C2DADE5C048}" type="slidenum">
              <a:rPr lang="en-GB"/>
              <a:pPr/>
              <a:t>‹#›</a:t>
            </a:fld>
            <a:endParaRPr lang="en-GB" dirty="0"/>
          </a:p>
        </p:txBody>
      </p:sp>
    </p:spTree>
    <p:extLst>
      <p:ext uri="{BB962C8B-B14F-4D97-AF65-F5344CB8AC3E}">
        <p14:creationId xmlns:p14="http://schemas.microsoft.com/office/powerpoint/2010/main" val="1525568981"/>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3AF0FC54-8515-47C3-8F5E-955D1903393A}" type="slidenum">
              <a:rPr lang="en-GB"/>
              <a:pPr/>
              <a:t>‹#›</a:t>
            </a:fld>
            <a:endParaRPr lang="en-GB" dirty="0"/>
          </a:p>
        </p:txBody>
      </p:sp>
    </p:spTree>
    <p:extLst>
      <p:ext uri="{BB962C8B-B14F-4D97-AF65-F5344CB8AC3E}">
        <p14:creationId xmlns:p14="http://schemas.microsoft.com/office/powerpoint/2010/main" val="1352767074"/>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4E3ACB00-B884-457F-A09A-73A436C51427}" type="slidenum">
              <a:rPr lang="en-GB"/>
              <a:pPr/>
              <a:t>‹#›</a:t>
            </a:fld>
            <a:endParaRPr lang="en-GB" dirty="0"/>
          </a:p>
        </p:txBody>
      </p:sp>
    </p:spTree>
    <p:extLst>
      <p:ext uri="{BB962C8B-B14F-4D97-AF65-F5344CB8AC3E}">
        <p14:creationId xmlns:p14="http://schemas.microsoft.com/office/powerpoint/2010/main" val="3073175366"/>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8A5BE7D-2501-463C-BCA5-D77333FFB430}" type="slidenum">
              <a:rPr lang="en-GB"/>
              <a:pPr/>
              <a:t>‹#›</a:t>
            </a:fld>
            <a:endParaRPr lang="en-GB" dirty="0"/>
          </a:p>
        </p:txBody>
      </p:sp>
    </p:spTree>
    <p:extLst>
      <p:ext uri="{BB962C8B-B14F-4D97-AF65-F5344CB8AC3E}">
        <p14:creationId xmlns:p14="http://schemas.microsoft.com/office/powerpoint/2010/main" val="3188826695"/>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6662469-4A49-400E-BEED-091F16991316}" type="slidenum">
              <a:rPr lang="en-GB"/>
              <a:pPr/>
              <a:t>‹#›</a:t>
            </a:fld>
            <a:endParaRPr lang="en-GB" dirty="0"/>
          </a:p>
        </p:txBody>
      </p:sp>
    </p:spTree>
    <p:extLst>
      <p:ext uri="{BB962C8B-B14F-4D97-AF65-F5344CB8AC3E}">
        <p14:creationId xmlns:p14="http://schemas.microsoft.com/office/powerpoint/2010/main" val="2549356673"/>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D43030-713D-4091-A161-DFA1C3F7AD11}" type="slidenum">
              <a:rPr lang="en-GB"/>
              <a:pPr/>
              <a:t>‹#›</a:t>
            </a:fld>
            <a:endParaRPr lang="en-GB" dirty="0"/>
          </a:p>
        </p:txBody>
      </p:sp>
    </p:spTree>
    <p:extLst>
      <p:ext uri="{BB962C8B-B14F-4D97-AF65-F5344CB8AC3E}">
        <p14:creationId xmlns:p14="http://schemas.microsoft.com/office/powerpoint/2010/main" val="2067023251"/>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591747-6150-4DF8-9B69-455D48F5B485}" type="slidenum">
              <a:rPr lang="en-GB"/>
              <a:pPr/>
              <a:t>‹#›</a:t>
            </a:fld>
            <a:endParaRPr lang="en-GB" dirty="0"/>
          </a:p>
        </p:txBody>
      </p:sp>
    </p:spTree>
    <p:extLst>
      <p:ext uri="{BB962C8B-B14F-4D97-AF65-F5344CB8AC3E}">
        <p14:creationId xmlns:p14="http://schemas.microsoft.com/office/powerpoint/2010/main" val="2167268758"/>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6CDFE4-D80F-4EE6-A4FA-2038F8E9CB3C}" type="slidenum">
              <a:rPr lang="en-GB"/>
              <a:pPr/>
              <a:t>‹#›</a:t>
            </a:fld>
            <a:endParaRPr lang="en-GB" dirty="0"/>
          </a:p>
        </p:txBody>
      </p:sp>
    </p:spTree>
    <p:extLst>
      <p:ext uri="{BB962C8B-B14F-4D97-AF65-F5344CB8AC3E}">
        <p14:creationId xmlns:p14="http://schemas.microsoft.com/office/powerpoint/2010/main" val="382789117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8.xml"/><Relationship Id="rId20" Type="http://schemas.openxmlformats.org/officeDocument/2006/relationships/image" Target="../media/image2.png"/><Relationship Id="rId10" Type="http://schemas.openxmlformats.org/officeDocument/2006/relationships/slideLayout" Target="../slideLayouts/slideLayout109.xml"/><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7.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9.xml"/><Relationship Id="rId20" Type="http://schemas.openxmlformats.org/officeDocument/2006/relationships/image" Target="../media/image2.png"/><Relationship Id="rId10" Type="http://schemas.openxmlformats.org/officeDocument/2006/relationships/slideLayout" Target="../slideLayouts/slideLayout120.xml"/><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8.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0.xml"/><Relationship Id="rId20" Type="http://schemas.openxmlformats.org/officeDocument/2006/relationships/image" Target="../media/image2.png"/><Relationship Id="rId10" Type="http://schemas.openxmlformats.org/officeDocument/2006/relationships/slideLayout" Target="../slideLayouts/slideLayout131.xml"/><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9.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1.xml"/><Relationship Id="rId20" Type="http://schemas.openxmlformats.org/officeDocument/2006/relationships/image" Target="../media/image2.png"/><Relationship Id="rId10" Type="http://schemas.openxmlformats.org/officeDocument/2006/relationships/slideLayout" Target="../slideLayouts/slideLayout142.xml"/><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20.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jpeg"/><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4.jpeg"/><Relationship Id="rId14"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5.jpeg"/><Relationship Id="rId14"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8.jpeg"/><Relationship Id="rId16" Type="http://schemas.openxmlformats.org/officeDocument/2006/relationships/image" Target="../media/image9.jpeg"/><Relationship Id="rId17" Type="http://schemas.openxmlformats.org/officeDocument/2006/relationships/image" Target="../media/image10.jpeg"/><Relationship Id="rId18" Type="http://schemas.openxmlformats.org/officeDocument/2006/relationships/image" Target="../media/image11.emf"/><Relationship Id="rId19" Type="http://schemas.openxmlformats.org/officeDocument/2006/relationships/image" Target="../media/image1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2.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3.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20" Type="http://schemas.openxmlformats.org/officeDocument/2006/relationships/image" Target="../media/image2.png"/><Relationship Id="rId10" Type="http://schemas.openxmlformats.org/officeDocument/2006/relationships/slideLayout" Target="../slideLayouts/slideLayout76.xml"/><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4.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20" Type="http://schemas.openxmlformats.org/officeDocument/2006/relationships/image" Target="../media/image2.png"/><Relationship Id="rId10" Type="http://schemas.openxmlformats.org/officeDocument/2006/relationships/slideLayout" Target="../slideLayouts/slideLayout87.xml"/><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5.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6.png"/><Relationship Id="rId14" Type="http://schemas.openxmlformats.org/officeDocument/2006/relationships/image" Target="../media/image6.png"/><Relationship Id="rId15" Type="http://schemas.openxmlformats.org/officeDocument/2006/relationships/image" Target="../media/image8.jpeg"/><Relationship Id="rId16" Type="http://schemas.openxmlformats.org/officeDocument/2006/relationships/image" Target="../media/image9.jpeg"/><Relationship Id="rId17" Type="http://schemas.openxmlformats.org/officeDocument/2006/relationships/image" Target="../media/image10.jpeg"/><Relationship Id="rId18" Type="http://schemas.openxmlformats.org/officeDocument/2006/relationships/image" Target="../media/image11.emf"/><Relationship Id="rId19" Type="http://schemas.openxmlformats.org/officeDocument/2006/relationships/image" Target="../media/image2.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dirty="0"/>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83EDCF22-132B-4C6D-84E4-90267068A737}" type="slidenum">
              <a:rPr lang="en-GB"/>
              <a:pPr/>
              <a:t>‹#›</a:t>
            </a:fld>
            <a:endParaRPr lang="en-GB" dirty="0"/>
          </a:p>
        </p:txBody>
      </p:sp>
      <p:pic>
        <p:nvPicPr>
          <p:cNvPr id="1029" name="Picture 5" descr="C:\Users\adseps2\Desktop\hudd_uni_marque_Mono_white_withoutH.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1"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3898" name="Picture 10" descr="pms186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3891"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3895"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3896"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4922" name="Picture 10" descr="pms151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4915"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4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491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4920"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5946" name="Picture 10" descr="magent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593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59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594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594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6970" name="Picture 10" descr="cya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696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6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696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696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dirty="0"/>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5EBEFD0C-43B6-433D-B198-9FBE55300E79}" type="slidenum">
              <a:rPr lang="en-GB"/>
              <a:pPr/>
              <a:t>‹#›</a:t>
            </a:fld>
            <a:endParaRPr lang="en-GB" dirty="0"/>
          </a:p>
        </p:txBody>
      </p:sp>
      <p:pic>
        <p:nvPicPr>
          <p:cNvPr id="8" name="Picture 5" descr="C:\Users\adseps2\Desktop\hudd_uni_marque_Mono_white_withoutH.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461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461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3461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dirty="0"/>
          </a:p>
        </p:txBody>
      </p:sp>
      <p:sp>
        <p:nvSpPr>
          <p:cNvPr id="3461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4D435654-AD0A-4AD6-A4C5-D25982ECBC39}" type="slidenum">
              <a:rPr lang="en-GB"/>
              <a:pPr/>
              <a:t>‹#›</a:t>
            </a:fld>
            <a:endParaRPr lang="en-GB" dirty="0"/>
          </a:p>
        </p:txBody>
      </p:sp>
      <p:pic>
        <p:nvPicPr>
          <p:cNvPr id="8" name="Picture 5" descr="C:\Users\adseps2\Desktop\hudd_uni_marque_Mono_white_withoutH.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559690B-1DF8-40A3-8A81-2E28A26AA6DA}" type="slidenum">
              <a:rPr lang="en-GB"/>
              <a:pPr/>
              <a:t>‹#›</a:t>
            </a:fld>
            <a:endParaRPr lang="en-GB" dirty="0"/>
          </a:p>
        </p:txBody>
      </p:sp>
      <p:sp>
        <p:nvSpPr>
          <p:cNvPr id="11273" name="Rectangle 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274" name="Rectangle 10"/>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75" name="Rectangle 11"/>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dirty="0"/>
          </a:p>
        </p:txBody>
      </p:sp>
      <p:sp>
        <p:nvSpPr>
          <p:cNvPr id="11276" name="Rectangle 12"/>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pic>
        <p:nvPicPr>
          <p:cNvPr id="8" name="Picture 5" descr="C:\Users\adseps2\Desktop\hudd_uni_marque_Mono_white_withoutH.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5"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1843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8441" name="Picture 9" descr="Inspiring tomorrows profs 4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seps2\Downloads\the_award.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Uni of the year-Full.eps"/>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5" name="Picture 2" descr="C:\Users\adseps2\Desktop\hudd_uni_marque_RGB_withoutH.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7196958" y="708909"/>
            <a:ext cx="1485475" cy="34521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rgbClr val="003772"/>
          </a:solidFill>
          <a:latin typeface="+mj-lt"/>
          <a:ea typeface="+mj-ea"/>
          <a:cs typeface="+mj-cs"/>
        </a:defRPr>
      </a:lvl1pPr>
      <a:lvl2pPr algn="l" rtl="0" fontAlgn="base">
        <a:spcBef>
          <a:spcPct val="0"/>
        </a:spcBef>
        <a:spcAft>
          <a:spcPct val="0"/>
        </a:spcAft>
        <a:defRPr sz="3100">
          <a:solidFill>
            <a:srgbClr val="003772"/>
          </a:solidFill>
          <a:latin typeface="Arial" charset="0"/>
        </a:defRPr>
      </a:lvl2pPr>
      <a:lvl3pPr algn="l" rtl="0" fontAlgn="base">
        <a:spcBef>
          <a:spcPct val="0"/>
        </a:spcBef>
        <a:spcAft>
          <a:spcPct val="0"/>
        </a:spcAft>
        <a:defRPr sz="3100">
          <a:solidFill>
            <a:srgbClr val="003772"/>
          </a:solidFill>
          <a:latin typeface="Arial" charset="0"/>
        </a:defRPr>
      </a:lvl3pPr>
      <a:lvl4pPr algn="l" rtl="0" fontAlgn="base">
        <a:spcBef>
          <a:spcPct val="0"/>
        </a:spcBef>
        <a:spcAft>
          <a:spcPct val="0"/>
        </a:spcAft>
        <a:defRPr sz="3100">
          <a:solidFill>
            <a:srgbClr val="003772"/>
          </a:solidFill>
          <a:latin typeface="Arial" charset="0"/>
        </a:defRPr>
      </a:lvl4pPr>
      <a:lvl5pPr algn="l" rtl="0" fontAlgn="base">
        <a:spcBef>
          <a:spcPct val="0"/>
        </a:spcBef>
        <a:spcAft>
          <a:spcPct val="0"/>
        </a:spcAft>
        <a:defRPr sz="3100">
          <a:solidFill>
            <a:srgbClr val="003772"/>
          </a:solidFill>
          <a:latin typeface="Arial" charset="0"/>
        </a:defRPr>
      </a:lvl5pPr>
      <a:lvl6pPr marL="457200" algn="l" rtl="0" fontAlgn="base">
        <a:spcBef>
          <a:spcPct val="0"/>
        </a:spcBef>
        <a:spcAft>
          <a:spcPct val="0"/>
        </a:spcAft>
        <a:defRPr sz="3100">
          <a:solidFill>
            <a:srgbClr val="003772"/>
          </a:solidFill>
          <a:latin typeface="Arial" charset="0"/>
        </a:defRPr>
      </a:lvl6pPr>
      <a:lvl7pPr marL="914400" algn="l" rtl="0" fontAlgn="base">
        <a:spcBef>
          <a:spcPct val="0"/>
        </a:spcBef>
        <a:spcAft>
          <a:spcPct val="0"/>
        </a:spcAft>
        <a:defRPr sz="3100">
          <a:solidFill>
            <a:srgbClr val="003772"/>
          </a:solidFill>
          <a:latin typeface="Arial" charset="0"/>
        </a:defRPr>
      </a:lvl7pPr>
      <a:lvl8pPr marL="1371600" algn="l" rtl="0" fontAlgn="base">
        <a:spcBef>
          <a:spcPct val="0"/>
        </a:spcBef>
        <a:spcAft>
          <a:spcPct val="0"/>
        </a:spcAft>
        <a:defRPr sz="3100">
          <a:solidFill>
            <a:srgbClr val="003772"/>
          </a:solidFill>
          <a:latin typeface="Arial" charset="0"/>
        </a:defRPr>
      </a:lvl8pPr>
      <a:lvl9pPr marL="1828800" algn="l" rtl="0" fontAlgn="base">
        <a:spcBef>
          <a:spcPct val="0"/>
        </a:spcBef>
        <a:spcAft>
          <a:spcPct val="0"/>
        </a:spcAft>
        <a:defRPr sz="3100">
          <a:solidFill>
            <a:srgbClr val="003772"/>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9801" name="Picture 9" descr="pms2725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8979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89795" name="Rectangle 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89798" name="Rectangle 6"/>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89799" name="Picture 7"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0826" name="Picture 10" descr="pms410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081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082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082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1850" name="Picture 10" descr="pms376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184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184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184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3" name="Picture 5" descr="C:\Users\adseps2\Desktop\hudd_uni_marque_Mono_white_withoutH.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2874" name="Picture 10" descr="pms281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2867"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2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2871"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2872"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Uni of the year-Full.eps"/>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2" name="Picture 5" descr="C:\Users\adseps2\Desktop\hudd_uni_marque_Mono_white_withoutH.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9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9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9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1" Type="http://schemas.openxmlformats.org/officeDocument/2006/relationships/slideLayout" Target="../slideLayouts/slideLayout9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9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9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9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9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9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26.xml"/><Relationship Id="rId3" Type="http://schemas.openxmlformats.org/officeDocument/2006/relationships/image" Target="../media/image4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27.xml"/><Relationship Id="rId3"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9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png"/><Relationship Id="rId1" Type="http://schemas.openxmlformats.org/officeDocument/2006/relationships/slideLayout" Target="../slideLayouts/slideLayout9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ChangeArrowheads="1"/>
          </p:cNvSpPr>
          <p:nvPr>
            <p:ph type="ctrTitle"/>
          </p:nvPr>
        </p:nvSpPr>
        <p:spPr>
          <a:xfrm>
            <a:off x="755576" y="1844824"/>
            <a:ext cx="7772400" cy="1470025"/>
          </a:xfrm>
          <a:noFill/>
          <a:ln/>
        </p:spPr>
        <p:txBody>
          <a:bodyPr/>
          <a:lstStyle/>
          <a:p>
            <a:r>
              <a:rPr lang="en-GB" dirty="0"/>
              <a:t>Insert title here</a:t>
            </a:r>
          </a:p>
        </p:txBody>
      </p:sp>
      <p:sp>
        <p:nvSpPr>
          <p:cNvPr id="3" name="Subtitle 2"/>
          <p:cNvSpPr>
            <a:spLocks noGrp="1"/>
          </p:cNvSpPr>
          <p:nvPr>
            <p:ph type="subTitle" idx="1"/>
          </p:nvPr>
        </p:nvSpPr>
        <p:spPr>
          <a:xfrm>
            <a:off x="1403648" y="2420888"/>
            <a:ext cx="6400800" cy="1752600"/>
          </a:xfrm>
        </p:spPr>
        <p:txBody>
          <a:bodyPr/>
          <a:lstStyle/>
          <a:p>
            <a:r>
              <a:rPr lang="en-GB" sz="2800" b="1" dirty="0" smtClean="0"/>
              <a:t>The Devil is in the Detail:</a:t>
            </a:r>
          </a:p>
          <a:p>
            <a:r>
              <a:rPr lang="en-GB" sz="2800" b="1" dirty="0" smtClean="0"/>
              <a:t>Exploring the Relationship between Housing Design and Crime </a:t>
            </a:r>
          </a:p>
          <a:p>
            <a:endParaRPr lang="en-GB" dirty="0" smtClean="0"/>
          </a:p>
          <a:p>
            <a:r>
              <a:rPr lang="en-GB" sz="2000" dirty="0" smtClean="0"/>
              <a:t>Professor Rachel </a:t>
            </a:r>
            <a:r>
              <a:rPr lang="en-GB" sz="2000" dirty="0" err="1" smtClean="0"/>
              <a:t>Armitage</a:t>
            </a:r>
            <a:endParaRPr lang="en-GB" sz="2000" dirty="0" smtClean="0"/>
          </a:p>
          <a:p>
            <a:r>
              <a:rPr lang="en-GB" sz="2000" dirty="0" smtClean="0"/>
              <a:t>University of Huddersfield, England. </a:t>
            </a:r>
            <a:endParaRPr lang="en-GB" sz="20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Wealth of research - but what are we missing?</a:t>
            </a:r>
            <a:endParaRPr lang="en-US" dirty="0"/>
          </a:p>
        </p:txBody>
      </p:sp>
      <p:sp>
        <p:nvSpPr>
          <p:cNvPr id="3" name="Content Placeholder 2"/>
          <p:cNvSpPr>
            <a:spLocks noGrp="1"/>
          </p:cNvSpPr>
          <p:nvPr>
            <p:ph idx="1"/>
          </p:nvPr>
        </p:nvSpPr>
        <p:spPr>
          <a:xfrm>
            <a:off x="395536" y="1844824"/>
            <a:ext cx="8229600" cy="3598862"/>
          </a:xfrm>
        </p:spPr>
        <p:txBody>
          <a:bodyPr/>
          <a:lstStyle/>
          <a:p>
            <a:pPr algn="just"/>
            <a:r>
              <a:rPr lang="en-US" sz="2000" dirty="0" smtClean="0"/>
              <a:t>What about </a:t>
            </a:r>
            <a:r>
              <a:rPr lang="en-US" sz="2000" b="1" dirty="0" smtClean="0"/>
              <a:t>incidents </a:t>
            </a:r>
            <a:r>
              <a:rPr lang="en-US" sz="2000" dirty="0" smtClean="0"/>
              <a:t>that are not captured through police recorded data? </a:t>
            </a:r>
          </a:p>
          <a:p>
            <a:endParaRPr lang="en-US" sz="1100" dirty="0" smtClean="0"/>
          </a:p>
          <a:p>
            <a:pPr algn="just"/>
            <a:r>
              <a:rPr lang="en-US" sz="2000" dirty="0" smtClean="0"/>
              <a:t>What about data that does not </a:t>
            </a:r>
            <a:r>
              <a:rPr lang="en-US" sz="2000" b="1" dirty="0" smtClean="0"/>
              <a:t>accurately record </a:t>
            </a:r>
            <a:r>
              <a:rPr lang="en-US" sz="2000" dirty="0" smtClean="0"/>
              <a:t>the specific location of an offence?</a:t>
            </a:r>
          </a:p>
          <a:p>
            <a:endParaRPr lang="en-US" sz="1100" dirty="0" smtClean="0"/>
          </a:p>
          <a:p>
            <a:pPr algn="just"/>
            <a:r>
              <a:rPr lang="en-US" sz="2000" dirty="0" smtClean="0"/>
              <a:t>What about studies where police recorded crime data are </a:t>
            </a:r>
            <a:r>
              <a:rPr lang="en-US" sz="2000" b="1" dirty="0" smtClean="0"/>
              <a:t>not available</a:t>
            </a:r>
            <a:r>
              <a:rPr lang="en-US" sz="2000" dirty="0" smtClean="0"/>
              <a:t>?</a:t>
            </a:r>
          </a:p>
          <a:p>
            <a:pPr marL="0" indent="0">
              <a:buNone/>
            </a:pPr>
            <a:endParaRPr lang="en-US" sz="1100" dirty="0" smtClean="0"/>
          </a:p>
          <a:p>
            <a:pPr algn="just"/>
            <a:r>
              <a:rPr lang="en-US" sz="2000" dirty="0" smtClean="0"/>
              <a:t>What about properties where design features cannot be accurately measured </a:t>
            </a:r>
            <a:r>
              <a:rPr lang="en-US" sz="2000" b="1" dirty="0" smtClean="0"/>
              <a:t>remotely</a:t>
            </a:r>
            <a:r>
              <a:rPr lang="en-US" sz="2000" dirty="0" smtClean="0"/>
              <a:t>?</a:t>
            </a:r>
          </a:p>
          <a:p>
            <a:endParaRPr lang="en-US" sz="1100" dirty="0" smtClean="0"/>
          </a:p>
          <a:p>
            <a:r>
              <a:rPr lang="en-US" sz="2000" dirty="0" smtClean="0"/>
              <a:t>What </a:t>
            </a:r>
            <a:r>
              <a:rPr lang="en-US" sz="2000" dirty="0"/>
              <a:t>about the </a:t>
            </a:r>
            <a:r>
              <a:rPr lang="en-US" sz="2000" b="1" i="1" dirty="0"/>
              <a:t>why</a:t>
            </a:r>
            <a:r>
              <a:rPr lang="en-US" sz="2000" dirty="0"/>
              <a:t>…we know a property experiences higher levels of crime, but do we </a:t>
            </a:r>
            <a:r>
              <a:rPr lang="en-US" sz="2000" dirty="0" smtClean="0"/>
              <a:t>really know why (unless we visit the site)?</a:t>
            </a:r>
            <a:endParaRPr lang="en-US" sz="2000" dirty="0"/>
          </a:p>
          <a:p>
            <a:endParaRPr lang="en-US" sz="2000" dirty="0" smtClean="0"/>
          </a:p>
        </p:txBody>
      </p:sp>
    </p:spTree>
    <p:extLst>
      <p:ext uri="{BB962C8B-B14F-4D97-AF65-F5344CB8AC3E}">
        <p14:creationId xmlns:p14="http://schemas.microsoft.com/office/powerpoint/2010/main" val="42216629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studies</a:t>
            </a:r>
            <a:endParaRPr lang="en-US" dirty="0"/>
          </a:p>
        </p:txBody>
      </p:sp>
      <p:sp>
        <p:nvSpPr>
          <p:cNvPr id="3" name="Content Placeholder 2"/>
          <p:cNvSpPr>
            <a:spLocks noGrp="1"/>
          </p:cNvSpPr>
          <p:nvPr>
            <p:ph idx="1"/>
          </p:nvPr>
        </p:nvSpPr>
        <p:spPr>
          <a:xfrm>
            <a:off x="395536" y="1988840"/>
            <a:ext cx="8229600" cy="3598862"/>
          </a:xfrm>
        </p:spPr>
        <p:txBody>
          <a:bodyPr/>
          <a:lstStyle/>
          <a:p>
            <a:pPr algn="just"/>
            <a:r>
              <a:rPr lang="en-US" dirty="0" smtClean="0"/>
              <a:t>Two studies where all of these issues became apparent but for different reasons. </a:t>
            </a:r>
          </a:p>
          <a:p>
            <a:pPr algn="just"/>
            <a:endParaRPr lang="en-US" dirty="0" smtClean="0"/>
          </a:p>
          <a:p>
            <a:pPr lvl="1" algn="just"/>
            <a:r>
              <a:rPr lang="en-US" dirty="0" smtClean="0"/>
              <a:t>Home Office/CABE – establish which housing design features are associated with crime?</a:t>
            </a:r>
          </a:p>
          <a:p>
            <a:pPr lvl="1" algn="just"/>
            <a:endParaRPr lang="en-US" dirty="0" smtClean="0"/>
          </a:p>
          <a:p>
            <a:pPr lvl="1" algn="just"/>
            <a:r>
              <a:rPr lang="en-US" dirty="0" smtClean="0"/>
              <a:t>Abu Dhabi Urban Planning Council – produce a Planning Guide (designing out crime). </a:t>
            </a:r>
            <a:endParaRPr lang="en-US" dirty="0"/>
          </a:p>
        </p:txBody>
      </p:sp>
    </p:spTree>
    <p:extLst>
      <p:ext uri="{BB962C8B-B14F-4D97-AF65-F5344CB8AC3E}">
        <p14:creationId xmlns:p14="http://schemas.microsoft.com/office/powerpoint/2010/main" val="17023721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Office/CABE	</a:t>
            </a:r>
            <a:endParaRPr lang="en-US" dirty="0"/>
          </a:p>
        </p:txBody>
      </p:sp>
      <p:sp>
        <p:nvSpPr>
          <p:cNvPr id="3" name="Content Placeholder 2"/>
          <p:cNvSpPr>
            <a:spLocks noGrp="1"/>
          </p:cNvSpPr>
          <p:nvPr>
            <p:ph idx="1"/>
          </p:nvPr>
        </p:nvSpPr>
        <p:spPr>
          <a:xfrm>
            <a:off x="395536" y="1772816"/>
            <a:ext cx="8229600" cy="3816424"/>
          </a:xfrm>
        </p:spPr>
        <p:txBody>
          <a:bodyPr/>
          <a:lstStyle/>
          <a:p>
            <a:pPr algn="just"/>
            <a:r>
              <a:rPr lang="en-US" sz="2100" i="1" dirty="0" smtClean="0"/>
              <a:t>Which housing design features associated with crime?</a:t>
            </a:r>
          </a:p>
          <a:p>
            <a:pPr algn="just"/>
            <a:endParaRPr lang="en-US" sz="2100" dirty="0" smtClean="0"/>
          </a:p>
          <a:p>
            <a:pPr algn="just"/>
            <a:r>
              <a:rPr lang="en-US" sz="2100" dirty="0" smtClean="0"/>
              <a:t>Police recorded crime data for twelve developments (2193 properties) across three police forces for a three year period.</a:t>
            </a:r>
          </a:p>
          <a:p>
            <a:pPr algn="just"/>
            <a:endParaRPr lang="en-US" sz="2100" dirty="0" smtClean="0"/>
          </a:p>
          <a:p>
            <a:pPr algn="just"/>
            <a:r>
              <a:rPr lang="en-US" sz="2100" dirty="0" smtClean="0"/>
              <a:t>Needed to collect detailed information relating to the design features of properties/developments to allow analysis of crime risk by design feature(s).</a:t>
            </a:r>
          </a:p>
          <a:p>
            <a:pPr algn="just"/>
            <a:endParaRPr lang="en-US" sz="2100" dirty="0" smtClean="0"/>
          </a:p>
          <a:p>
            <a:pPr algn="just"/>
            <a:r>
              <a:rPr lang="en-US" sz="2100" dirty="0" smtClean="0"/>
              <a:t>Contemplated different methodologies</a:t>
            </a:r>
            <a:r>
              <a:rPr lang="en-US" sz="2000" dirty="0"/>
              <a:t> </a:t>
            </a:r>
            <a:r>
              <a:rPr lang="en-US" sz="2000" dirty="0" smtClean="0"/>
              <a:t>(remote assessment GIS, Google Earth) – reduce sample size and conduct manual assessments. </a:t>
            </a:r>
            <a:endParaRPr lang="en-US" sz="2000" dirty="0"/>
          </a:p>
        </p:txBody>
      </p:sp>
    </p:spTree>
    <p:extLst>
      <p:ext uri="{BB962C8B-B14F-4D97-AF65-F5344CB8AC3E}">
        <p14:creationId xmlns:p14="http://schemas.microsoft.com/office/powerpoint/2010/main" val="40111439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Data collection</a:t>
            </a:r>
            <a:endParaRPr lang="en-GB" sz="2800" dirty="0"/>
          </a:p>
        </p:txBody>
      </p:sp>
      <p:sp>
        <p:nvSpPr>
          <p:cNvPr id="3" name="Content Placeholder 2"/>
          <p:cNvSpPr>
            <a:spLocks noGrp="1"/>
          </p:cNvSpPr>
          <p:nvPr>
            <p:ph idx="1"/>
          </p:nvPr>
        </p:nvSpPr>
        <p:spPr>
          <a:xfrm>
            <a:off x="395536" y="1916832"/>
            <a:ext cx="8229600" cy="3887068"/>
          </a:xfrm>
        </p:spPr>
        <p:txBody>
          <a:bodyPr/>
          <a:lstStyle/>
          <a:p>
            <a:pPr algn="just"/>
            <a:r>
              <a:rPr lang="en-GB" dirty="0" smtClean="0"/>
              <a:t>12 developments, 2193 houses, 3 police forces.</a:t>
            </a:r>
          </a:p>
          <a:p>
            <a:pPr algn="just"/>
            <a:endParaRPr lang="en-GB" dirty="0" smtClean="0"/>
          </a:p>
          <a:p>
            <a:pPr algn="just"/>
            <a:r>
              <a:rPr lang="en-GB" dirty="0" smtClean="0"/>
              <a:t>Research team (for each development):</a:t>
            </a:r>
          </a:p>
          <a:p>
            <a:pPr lvl="1" algn="just"/>
            <a:r>
              <a:rPr lang="en-GB" dirty="0" smtClean="0"/>
              <a:t>Completed an </a:t>
            </a:r>
            <a:r>
              <a:rPr lang="en-GB" b="1" u="sng" dirty="0" smtClean="0"/>
              <a:t>Design Features Checklist:</a:t>
            </a:r>
          </a:p>
          <a:p>
            <a:pPr lvl="2" algn="just"/>
            <a:r>
              <a:rPr lang="en-GB" dirty="0" smtClean="0"/>
              <a:t>Data relating to 31 design features (property) and 19 design features (development) for EVERY property and development. </a:t>
            </a:r>
          </a:p>
          <a:p>
            <a:pPr lvl="1" algn="just"/>
            <a:r>
              <a:rPr lang="en-GB" dirty="0" smtClean="0"/>
              <a:t>Completed a </a:t>
            </a:r>
            <a:r>
              <a:rPr lang="en-GB" b="1" u="sng" dirty="0" smtClean="0"/>
              <a:t>Design Quality Checklist:</a:t>
            </a:r>
          </a:p>
          <a:p>
            <a:pPr lvl="2" algn="just"/>
            <a:r>
              <a:rPr lang="en-GB" dirty="0" smtClean="0"/>
              <a:t>Data relating to design quality of EVERY property and development (20 questions). </a:t>
            </a:r>
          </a:p>
          <a:p>
            <a:pPr algn="just"/>
            <a:endParaRPr lang="en-GB" dirty="0" smtClean="0"/>
          </a:p>
          <a:p>
            <a:pPr algn="just"/>
            <a:endParaRPr lang="en-GB"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a:t>
            </a:r>
            <a:endParaRPr lang="en-US" dirty="0"/>
          </a:p>
        </p:txBody>
      </p:sp>
      <p:sp>
        <p:nvSpPr>
          <p:cNvPr id="3" name="Content Placeholder 2"/>
          <p:cNvSpPr>
            <a:spLocks noGrp="1"/>
          </p:cNvSpPr>
          <p:nvPr>
            <p:ph idx="1"/>
          </p:nvPr>
        </p:nvSpPr>
        <p:spPr/>
        <p:txBody>
          <a:bodyPr/>
          <a:lstStyle/>
          <a:p>
            <a:pPr algn="just"/>
            <a:r>
              <a:rPr lang="en-GB" dirty="0"/>
              <a:t>12 developments, 2193 houses, 3 police forces.</a:t>
            </a:r>
          </a:p>
          <a:p>
            <a:pPr algn="just"/>
            <a:endParaRPr lang="en-GB" dirty="0" smtClean="0"/>
          </a:p>
          <a:p>
            <a:pPr algn="just"/>
            <a:r>
              <a:rPr lang="en-GB" dirty="0" smtClean="0"/>
              <a:t>Research </a:t>
            </a:r>
            <a:r>
              <a:rPr lang="en-GB" dirty="0"/>
              <a:t>team (for each development)</a:t>
            </a:r>
            <a:r>
              <a:rPr lang="en-GB" dirty="0" smtClean="0"/>
              <a:t>:</a:t>
            </a:r>
          </a:p>
          <a:p>
            <a:pPr lvl="1" algn="just"/>
            <a:r>
              <a:rPr lang="en-GB" dirty="0" smtClean="0"/>
              <a:t>Conducted </a:t>
            </a:r>
            <a:r>
              <a:rPr lang="en-GB" b="1" u="sng" dirty="0"/>
              <a:t>interviews ‘on-site’ :</a:t>
            </a:r>
          </a:p>
          <a:p>
            <a:pPr lvl="2" algn="just"/>
            <a:r>
              <a:rPr lang="en-GB" dirty="0"/>
              <a:t>With police Architectural Liaison Officer, Local Authority Planning Officer, Neighbourhood Policing Team</a:t>
            </a:r>
          </a:p>
          <a:p>
            <a:pPr lvl="2" algn="just"/>
            <a:r>
              <a:rPr lang="en-GB" dirty="0"/>
              <a:t>Discussed </a:t>
            </a:r>
            <a:r>
              <a:rPr lang="en-GB" dirty="0" smtClean="0"/>
              <a:t>crime and disorder problems and what </a:t>
            </a:r>
            <a:r>
              <a:rPr lang="en-GB" i="1" dirty="0" smtClean="0"/>
              <a:t>they </a:t>
            </a:r>
            <a:r>
              <a:rPr lang="en-GB" dirty="0" smtClean="0"/>
              <a:t>perceived to be design issues. </a:t>
            </a:r>
            <a:endParaRPr lang="en-GB" dirty="0"/>
          </a:p>
          <a:p>
            <a:endParaRPr lang="en-US" dirty="0"/>
          </a:p>
        </p:txBody>
      </p:sp>
    </p:spTree>
    <p:extLst>
      <p:ext uri="{BB962C8B-B14F-4D97-AF65-F5344CB8AC3E}">
        <p14:creationId xmlns:p14="http://schemas.microsoft.com/office/powerpoint/2010/main" val="18516580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smtClean="0"/>
              <a:t>Key quantitative findings</a:t>
            </a:r>
            <a:endParaRPr lang="en-US" sz="2900" dirty="0"/>
          </a:p>
        </p:txBody>
      </p:sp>
      <p:sp>
        <p:nvSpPr>
          <p:cNvPr id="3" name="Content Placeholder 2"/>
          <p:cNvSpPr>
            <a:spLocks noGrp="1"/>
          </p:cNvSpPr>
          <p:nvPr>
            <p:ph idx="1"/>
          </p:nvPr>
        </p:nvSpPr>
        <p:spPr>
          <a:xfrm>
            <a:off x="395536" y="1844824"/>
            <a:ext cx="8229600" cy="3598862"/>
          </a:xfrm>
        </p:spPr>
        <p:txBody>
          <a:bodyPr/>
          <a:lstStyle/>
          <a:p>
            <a:r>
              <a:rPr lang="en-US" dirty="0" smtClean="0"/>
              <a:t>Through movement/connectivity</a:t>
            </a:r>
          </a:p>
          <a:p>
            <a:pPr lvl="1"/>
            <a:r>
              <a:rPr lang="en-US" dirty="0" smtClean="0"/>
              <a:t>Compared to a true cul-de-sac, through roads experienced </a:t>
            </a:r>
            <a:r>
              <a:rPr lang="en-US" u="sng" dirty="0" smtClean="0"/>
              <a:t>93% more</a:t>
            </a:r>
            <a:r>
              <a:rPr lang="en-US" dirty="0" smtClean="0"/>
              <a:t> crime.</a:t>
            </a:r>
          </a:p>
          <a:p>
            <a:pPr lvl="1"/>
            <a:r>
              <a:rPr lang="en-US" dirty="0" smtClean="0"/>
              <a:t>Compared to a true cul-de-sac, leaky </a:t>
            </a:r>
            <a:r>
              <a:rPr lang="en-US" dirty="0" err="1" smtClean="0"/>
              <a:t>culs</a:t>
            </a:r>
            <a:r>
              <a:rPr lang="en-US" dirty="0" smtClean="0"/>
              <a:t>-de-sac experienced </a:t>
            </a:r>
            <a:r>
              <a:rPr lang="en-US" u="sng" dirty="0" smtClean="0"/>
              <a:t>110% more </a:t>
            </a:r>
            <a:r>
              <a:rPr lang="en-US" dirty="0" smtClean="0"/>
              <a:t>crime. </a:t>
            </a:r>
          </a:p>
          <a:p>
            <a:r>
              <a:rPr lang="en-US" dirty="0" smtClean="0"/>
              <a:t>Surveillance</a:t>
            </a:r>
          </a:p>
          <a:p>
            <a:pPr lvl="1"/>
            <a:r>
              <a:rPr lang="en-US" dirty="0" smtClean="0"/>
              <a:t>Properties overlooked at the rear by 3+ properties experienced </a:t>
            </a:r>
            <a:r>
              <a:rPr lang="en-US" u="sng" dirty="0" smtClean="0"/>
              <a:t>38% fewer </a:t>
            </a:r>
            <a:r>
              <a:rPr lang="en-US" dirty="0" smtClean="0"/>
              <a:t>crimes than those not overlooked.  </a:t>
            </a:r>
          </a:p>
          <a:p>
            <a:r>
              <a:rPr lang="en-US" dirty="0" smtClean="0"/>
              <a:t>House design/position</a:t>
            </a:r>
          </a:p>
          <a:p>
            <a:pPr lvl="1"/>
            <a:r>
              <a:rPr lang="en-US" dirty="0" smtClean="0"/>
              <a:t>Properties located on a corner plot experienced </a:t>
            </a:r>
            <a:r>
              <a:rPr lang="en-US" u="sng" dirty="0" smtClean="0"/>
              <a:t>18% more </a:t>
            </a:r>
            <a:r>
              <a:rPr lang="en-US" dirty="0" smtClean="0"/>
              <a:t>crime than those that were not. </a:t>
            </a:r>
            <a:endParaRPr lang="en-US" dirty="0"/>
          </a:p>
        </p:txBody>
      </p:sp>
    </p:spTree>
    <p:extLst>
      <p:ext uri="{BB962C8B-B14F-4D97-AF65-F5344CB8AC3E}">
        <p14:creationId xmlns:p14="http://schemas.microsoft.com/office/powerpoint/2010/main" val="25093157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fulfilled Home Office brief</a:t>
            </a:r>
            <a:endParaRPr lang="en-US" dirty="0"/>
          </a:p>
        </p:txBody>
      </p:sp>
      <p:sp>
        <p:nvSpPr>
          <p:cNvPr id="3" name="Content Placeholder 2"/>
          <p:cNvSpPr>
            <a:spLocks noGrp="1"/>
          </p:cNvSpPr>
          <p:nvPr>
            <p:ph idx="1"/>
          </p:nvPr>
        </p:nvSpPr>
        <p:spPr/>
        <p:txBody>
          <a:bodyPr/>
          <a:lstStyle/>
          <a:p>
            <a:r>
              <a:rPr lang="en-US" dirty="0" smtClean="0"/>
              <a:t>Answered the questions that they wanted answering. </a:t>
            </a:r>
          </a:p>
          <a:p>
            <a:endParaRPr lang="en-US" dirty="0" smtClean="0"/>
          </a:p>
          <a:p>
            <a:pPr algn="just"/>
            <a:r>
              <a:rPr lang="en-US" dirty="0" smtClean="0"/>
              <a:t>But key finding - </a:t>
            </a:r>
            <a:r>
              <a:rPr lang="en-US" u="sng" dirty="0" smtClean="0"/>
              <a:t>what we would have missed had we </a:t>
            </a:r>
            <a:r>
              <a:rPr lang="en-US" u="sng" dirty="0" err="1" smtClean="0"/>
              <a:t>utilised</a:t>
            </a:r>
            <a:r>
              <a:rPr lang="en-US" u="sng" dirty="0" smtClean="0"/>
              <a:t> a different methodology. </a:t>
            </a:r>
            <a:endParaRPr lang="en-US" u="sng" dirty="0"/>
          </a:p>
        </p:txBody>
      </p:sp>
    </p:spTree>
    <p:extLst>
      <p:ext uri="{BB962C8B-B14F-4D97-AF65-F5344CB8AC3E}">
        <p14:creationId xmlns:p14="http://schemas.microsoft.com/office/powerpoint/2010/main" val="35918240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found	</a:t>
            </a:r>
            <a:endParaRPr lang="en-US" dirty="0"/>
          </a:p>
        </p:txBody>
      </p:sp>
      <p:sp>
        <p:nvSpPr>
          <p:cNvPr id="3" name="Content Placeholder 2"/>
          <p:cNvSpPr>
            <a:spLocks noGrp="1"/>
          </p:cNvSpPr>
          <p:nvPr>
            <p:ph idx="1"/>
          </p:nvPr>
        </p:nvSpPr>
        <p:spPr>
          <a:xfrm>
            <a:off x="395536" y="2060848"/>
            <a:ext cx="8229600" cy="3598862"/>
          </a:xfrm>
        </p:spPr>
        <p:txBody>
          <a:bodyPr/>
          <a:lstStyle/>
          <a:p>
            <a:pPr algn="just"/>
            <a:r>
              <a:rPr lang="en-US" dirty="0" smtClean="0"/>
              <a:t>Police recorded crime data not linked to individual locations. </a:t>
            </a:r>
          </a:p>
          <a:p>
            <a:pPr algn="just"/>
            <a:endParaRPr lang="en-US" dirty="0" smtClean="0"/>
          </a:p>
          <a:p>
            <a:pPr algn="just"/>
            <a:r>
              <a:rPr lang="en-US" dirty="0" smtClean="0"/>
              <a:t>Disorder/anti-social behaviour incidents not recorded in police data. </a:t>
            </a:r>
          </a:p>
          <a:p>
            <a:endParaRPr lang="en-US" dirty="0" smtClean="0"/>
          </a:p>
          <a:p>
            <a:pPr algn="just"/>
            <a:r>
              <a:rPr lang="en-US" dirty="0" smtClean="0"/>
              <a:t>Design features (that were associated with crime/disorder) that would not have been identified remotely. </a:t>
            </a:r>
            <a:endParaRPr lang="en-US" dirty="0"/>
          </a:p>
        </p:txBody>
      </p:sp>
    </p:spTree>
    <p:extLst>
      <p:ext uri="{BB962C8B-B14F-4D97-AF65-F5344CB8AC3E}">
        <p14:creationId xmlns:p14="http://schemas.microsoft.com/office/powerpoint/2010/main" val="1130800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4" end="4"/>
                                            </p:txEl>
                                          </p:spTgt>
                                        </p:tgtEl>
                                      </p:cBhvr>
                                    </p:animEffect>
                                    <p:set>
                                      <p:cBhvr>
                                        <p:cTn id="10"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Police recorded crime data</a:t>
            </a:r>
            <a:endParaRPr lang="en-US" dirty="0"/>
          </a:p>
        </p:txBody>
      </p:sp>
      <p:sp>
        <p:nvSpPr>
          <p:cNvPr id="3" name="Content Placeholder 2"/>
          <p:cNvSpPr>
            <a:spLocks noGrp="1"/>
          </p:cNvSpPr>
          <p:nvPr>
            <p:ph idx="1"/>
          </p:nvPr>
        </p:nvSpPr>
        <p:spPr>
          <a:xfrm>
            <a:off x="395536" y="1772816"/>
            <a:ext cx="8229600" cy="3598862"/>
          </a:xfrm>
        </p:spPr>
        <p:txBody>
          <a:bodyPr/>
          <a:lstStyle/>
          <a:p>
            <a:pPr algn="just"/>
            <a:r>
              <a:rPr lang="en-US" sz="2100" dirty="0" smtClean="0"/>
              <a:t>Many examples of poor police recorded crime data across the 12 developments. </a:t>
            </a:r>
          </a:p>
          <a:p>
            <a:pPr algn="just"/>
            <a:endParaRPr lang="en-US" sz="2100" dirty="0" smtClean="0"/>
          </a:p>
          <a:p>
            <a:pPr algn="just"/>
            <a:r>
              <a:rPr lang="en-US" sz="2100" dirty="0" smtClean="0"/>
              <a:t>In one development, of 31 crimes recorded, only 7 specified the specific tower block (of five blocks) where crime occurred. Of those 7, only 4 provided apartment number. </a:t>
            </a:r>
          </a:p>
          <a:p>
            <a:pPr algn="just"/>
            <a:endParaRPr lang="en-US" sz="2100" dirty="0" smtClean="0"/>
          </a:p>
          <a:p>
            <a:pPr algn="just"/>
            <a:r>
              <a:rPr lang="en-US" sz="2100" dirty="0" smtClean="0"/>
              <a:t>Another development. Only 15 of the 34 recorded offences specified an apartment number.</a:t>
            </a:r>
          </a:p>
          <a:p>
            <a:pPr algn="just"/>
            <a:endParaRPr lang="en-US" sz="2100" dirty="0" smtClean="0"/>
          </a:p>
          <a:p>
            <a:pPr algn="just"/>
            <a:r>
              <a:rPr lang="en-US" sz="2100" dirty="0" smtClean="0"/>
              <a:t>Car crime difficult to ascertain specific location – recorded as address of owner. </a:t>
            </a:r>
          </a:p>
          <a:p>
            <a:endParaRPr lang="en-US" dirty="0"/>
          </a:p>
        </p:txBody>
      </p:sp>
    </p:spTree>
    <p:extLst>
      <p:ext uri="{BB962C8B-B14F-4D97-AF65-F5344CB8AC3E}">
        <p14:creationId xmlns:p14="http://schemas.microsoft.com/office/powerpoint/2010/main" val="18516198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we also found…	</a:t>
            </a:r>
            <a:endParaRPr lang="en-US" dirty="0"/>
          </a:p>
        </p:txBody>
      </p:sp>
      <p:sp>
        <p:nvSpPr>
          <p:cNvPr id="3" name="Content Placeholder 2"/>
          <p:cNvSpPr>
            <a:spLocks noGrp="1"/>
          </p:cNvSpPr>
          <p:nvPr>
            <p:ph idx="1"/>
          </p:nvPr>
        </p:nvSpPr>
        <p:spPr>
          <a:xfrm>
            <a:off x="395536" y="2060848"/>
            <a:ext cx="8229600" cy="3598862"/>
          </a:xfrm>
        </p:spPr>
        <p:txBody>
          <a:bodyPr/>
          <a:lstStyle/>
          <a:p>
            <a:pPr algn="just"/>
            <a:r>
              <a:rPr lang="en-US" dirty="0" smtClean="0"/>
              <a:t>Police recorded crime data not linked to individual locations. </a:t>
            </a:r>
          </a:p>
          <a:p>
            <a:pPr algn="just"/>
            <a:endParaRPr lang="en-US" dirty="0" smtClean="0"/>
          </a:p>
          <a:p>
            <a:pPr algn="just"/>
            <a:r>
              <a:rPr lang="en-US" dirty="0" smtClean="0"/>
              <a:t>Disorder/anti-social behaviour incidents not recorded in police data. </a:t>
            </a:r>
          </a:p>
          <a:p>
            <a:endParaRPr lang="en-US" dirty="0" smtClean="0"/>
          </a:p>
          <a:p>
            <a:pPr algn="just"/>
            <a:r>
              <a:rPr lang="en-US" dirty="0" smtClean="0"/>
              <a:t>Design features (that were associated with crime/disorder) that would not have been identified remotely. </a:t>
            </a:r>
            <a:endParaRPr lang="en-US" dirty="0"/>
          </a:p>
        </p:txBody>
      </p:sp>
    </p:spTree>
    <p:extLst>
      <p:ext uri="{BB962C8B-B14F-4D97-AF65-F5344CB8AC3E}">
        <p14:creationId xmlns:p14="http://schemas.microsoft.com/office/powerpoint/2010/main" val="3010578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4" end="4"/>
                                            </p:txEl>
                                          </p:spTgt>
                                        </p:tgtEl>
                                      </p:cBhvr>
                                    </p:animEffect>
                                    <p:set>
                                      <p:cBhvr>
                                        <p:cTn id="10"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Today’s presentation	</a:t>
            </a:r>
            <a:endParaRPr lang="en-GB" dirty="0"/>
          </a:p>
        </p:txBody>
      </p:sp>
      <p:sp>
        <p:nvSpPr>
          <p:cNvPr id="3" name="Content Placeholder 2"/>
          <p:cNvSpPr>
            <a:spLocks noGrp="1"/>
          </p:cNvSpPr>
          <p:nvPr>
            <p:ph idx="1"/>
          </p:nvPr>
        </p:nvSpPr>
        <p:spPr>
          <a:xfrm>
            <a:off x="323528" y="1844824"/>
            <a:ext cx="8229600" cy="3598862"/>
          </a:xfrm>
        </p:spPr>
        <p:txBody>
          <a:bodyPr/>
          <a:lstStyle/>
          <a:p>
            <a:pPr algn="just"/>
            <a:r>
              <a:rPr lang="en-GB" dirty="0" smtClean="0"/>
              <a:t>The relationship between housing design and crime/disorder.</a:t>
            </a:r>
          </a:p>
          <a:p>
            <a:pPr algn="just"/>
            <a:endParaRPr lang="en-GB" sz="1400" dirty="0" smtClean="0"/>
          </a:p>
          <a:p>
            <a:pPr algn="just"/>
            <a:r>
              <a:rPr lang="en-GB" u="sng" dirty="0" smtClean="0"/>
              <a:t>How</a:t>
            </a:r>
            <a:r>
              <a:rPr lang="en-GB" dirty="0" smtClean="0"/>
              <a:t> we measure the impact of housing design on crime and disorder.</a:t>
            </a:r>
          </a:p>
          <a:p>
            <a:pPr algn="just"/>
            <a:endParaRPr lang="en-GB" sz="1400" dirty="0" smtClean="0"/>
          </a:p>
          <a:p>
            <a:pPr algn="just"/>
            <a:r>
              <a:rPr lang="en-GB" dirty="0" smtClean="0"/>
              <a:t>Ensuring that we are accurately </a:t>
            </a:r>
            <a:r>
              <a:rPr lang="en-GB" u="sng" dirty="0" smtClean="0"/>
              <a:t>identifying the specific design features</a:t>
            </a:r>
            <a:r>
              <a:rPr lang="en-GB" dirty="0" smtClean="0"/>
              <a:t> of housing and surrounding areas.</a:t>
            </a:r>
          </a:p>
          <a:p>
            <a:pPr algn="just"/>
            <a:endParaRPr lang="en-GB" sz="1400" dirty="0" smtClean="0"/>
          </a:p>
          <a:p>
            <a:pPr algn="just"/>
            <a:r>
              <a:rPr lang="en-GB" dirty="0" smtClean="0"/>
              <a:t>Ensuring that we are </a:t>
            </a:r>
            <a:r>
              <a:rPr lang="en-GB" u="sng" dirty="0" smtClean="0"/>
              <a:t>capturing the full impact </a:t>
            </a:r>
            <a:r>
              <a:rPr lang="en-GB" dirty="0" smtClean="0"/>
              <a:t>of poor design.</a:t>
            </a:r>
          </a:p>
          <a:p>
            <a:pPr algn="just"/>
            <a:endParaRPr lang="en-GB"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Two sites: notes left on car windscreens</a:t>
            </a:r>
            <a:endParaRPr lang="en-GB" sz="2800" dirty="0"/>
          </a:p>
        </p:txBody>
      </p:sp>
      <p:sp>
        <p:nvSpPr>
          <p:cNvPr id="6" name="Content Placeholder 5"/>
          <p:cNvSpPr>
            <a:spLocks noGrp="1"/>
          </p:cNvSpPr>
          <p:nvPr>
            <p:ph sz="half" idx="1"/>
          </p:nvPr>
        </p:nvSpPr>
        <p:spPr/>
        <p:txBody>
          <a:bodyPr/>
          <a:lstStyle/>
          <a:p>
            <a:endParaRPr lang="en-GB" dirty="0"/>
          </a:p>
        </p:txBody>
      </p:sp>
      <p:sp>
        <p:nvSpPr>
          <p:cNvPr id="8" name="Content Placeholder 7"/>
          <p:cNvSpPr>
            <a:spLocks noGrp="1"/>
          </p:cNvSpPr>
          <p:nvPr>
            <p:ph sz="half" idx="2"/>
          </p:nvPr>
        </p:nvSpPr>
        <p:spPr>
          <a:xfrm>
            <a:off x="4572000" y="1916832"/>
            <a:ext cx="4038600" cy="3598862"/>
          </a:xfrm>
        </p:spPr>
        <p:txBody>
          <a:bodyPr/>
          <a:lstStyle/>
          <a:p>
            <a:pPr algn="just"/>
            <a:r>
              <a:rPr lang="en-GB" sz="1600" dirty="0" smtClean="0"/>
              <a:t>Two properties each look directly onto parking space. </a:t>
            </a:r>
          </a:p>
          <a:p>
            <a:pPr lvl="1" algn="just"/>
            <a:r>
              <a:rPr lang="en-GB" sz="1600" dirty="0" smtClean="0"/>
              <a:t>Space is for one property, so someone is looking out onto neighbour’s car.</a:t>
            </a:r>
          </a:p>
          <a:p>
            <a:pPr lvl="1" algn="just"/>
            <a:r>
              <a:rPr lang="en-GB" sz="1600" dirty="0" smtClean="0"/>
              <a:t>Van/4x4 would completely block light. </a:t>
            </a:r>
          </a:p>
          <a:p>
            <a:pPr algn="just"/>
            <a:r>
              <a:rPr lang="en-GB" sz="1600" dirty="0" smtClean="0"/>
              <a:t>‘Notes’ left on cars may not appear serious, but follow </a:t>
            </a:r>
            <a:r>
              <a:rPr lang="en-GB" sz="1600" dirty="0"/>
              <a:t>up analysis revealed </a:t>
            </a:r>
            <a:r>
              <a:rPr lang="en-GB" sz="1600" dirty="0" smtClean="0"/>
              <a:t>one </a:t>
            </a:r>
            <a:r>
              <a:rPr lang="en-GB" sz="1600" dirty="0"/>
              <a:t>public order offence and one </a:t>
            </a:r>
            <a:r>
              <a:rPr lang="en-GB" sz="1600" dirty="0" smtClean="0"/>
              <a:t>assault</a:t>
            </a:r>
            <a:r>
              <a:rPr lang="en-GB" sz="1600" dirty="0"/>
              <a:t> </a:t>
            </a:r>
            <a:r>
              <a:rPr lang="en-GB" sz="1600" dirty="0" smtClean="0"/>
              <a:t>linked to these two properties.</a:t>
            </a:r>
            <a:endParaRPr lang="en-GB" sz="1600" dirty="0"/>
          </a:p>
          <a:p>
            <a:pPr algn="just"/>
            <a:r>
              <a:rPr lang="en-GB" sz="1600" dirty="0" smtClean="0"/>
              <a:t>Patio doors almost hit car.</a:t>
            </a:r>
          </a:p>
          <a:p>
            <a:pPr algn="just"/>
            <a:r>
              <a:rPr lang="en-GB" sz="1600" b="1" dirty="0" smtClean="0"/>
              <a:t>Visiting the site revealed this evidence and also why. </a:t>
            </a:r>
          </a:p>
          <a:p>
            <a:pPr algn="just"/>
            <a:endParaRPr lang="en-GB" sz="2000" dirty="0"/>
          </a:p>
        </p:txBody>
      </p:sp>
      <p:pic>
        <p:nvPicPr>
          <p:cNvPr id="3075" name="Picture 3" descr="F:\briefing notes parking photos\car parking.JPG"/>
          <p:cNvPicPr>
            <a:picLocks noChangeArrowheads="1"/>
          </p:cNvPicPr>
          <p:nvPr/>
        </p:nvPicPr>
        <p:blipFill>
          <a:blip r:embed="rId3" cstate="print"/>
          <a:srcRect/>
          <a:stretch>
            <a:fillRect/>
          </a:stretch>
        </p:blipFill>
        <p:spPr bwMode="auto">
          <a:xfrm>
            <a:off x="500034" y="2214554"/>
            <a:ext cx="3960000" cy="3600000"/>
          </a:xfrm>
          <a:prstGeom prst="rect">
            <a:avLst/>
          </a:prstGeom>
          <a:noFill/>
        </p:spPr>
      </p:pic>
      <p:pic>
        <p:nvPicPr>
          <p:cNvPr id="3076" name="Picture 4" descr="F:\briefing notes parking photos\L1020542.JPG"/>
          <p:cNvPicPr>
            <a:picLocks noChangeArrowheads="1"/>
          </p:cNvPicPr>
          <p:nvPr/>
        </p:nvPicPr>
        <p:blipFill>
          <a:blip r:embed="rId4" cstate="print"/>
          <a:srcRect/>
          <a:stretch>
            <a:fillRect/>
          </a:stretch>
        </p:blipFill>
        <p:spPr bwMode="auto">
          <a:xfrm>
            <a:off x="611560" y="2204864"/>
            <a:ext cx="3960000" cy="36000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075"/>
                                        </p:tgtEl>
                                      </p:cBhvr>
                                    </p:animEffect>
                                    <p:set>
                                      <p:cBhvr>
                                        <p:cTn id="7" dur="1" fill="hold">
                                          <p:stCondLst>
                                            <p:cond delay="999"/>
                                          </p:stCondLst>
                                        </p:cTn>
                                        <p:tgtEl>
                                          <p:spTgt spid="307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Low level disorder and fear</a:t>
            </a:r>
            <a:endParaRPr lang="en-GB" sz="2800" dirty="0"/>
          </a:p>
        </p:txBody>
      </p:sp>
      <p:pic>
        <p:nvPicPr>
          <p:cNvPr id="1026" name="Picture 2" descr="F:\briefing notes parking photos\Rear communal car parking courtyard.jpg"/>
          <p:cNvPicPr>
            <a:picLocks noGrp="1" noChangeArrowheads="1"/>
          </p:cNvPicPr>
          <p:nvPr>
            <p:ph sz="half" idx="1"/>
          </p:nvPr>
        </p:nvPicPr>
        <p:blipFill>
          <a:blip r:embed="rId3" cstate="print"/>
          <a:stretch>
            <a:fillRect/>
          </a:stretch>
        </p:blipFill>
        <p:spPr bwMode="auto">
          <a:xfrm>
            <a:off x="451844" y="2205038"/>
            <a:ext cx="3960411" cy="3598862"/>
          </a:xfrm>
          <a:prstGeom prst="rect">
            <a:avLst/>
          </a:prstGeom>
          <a:noFill/>
        </p:spPr>
      </p:pic>
      <p:sp>
        <p:nvSpPr>
          <p:cNvPr id="5" name="Content Placeholder 4"/>
          <p:cNvSpPr>
            <a:spLocks noGrp="1"/>
          </p:cNvSpPr>
          <p:nvPr>
            <p:ph sz="half" idx="2"/>
          </p:nvPr>
        </p:nvSpPr>
        <p:spPr>
          <a:xfrm>
            <a:off x="4572000" y="2060848"/>
            <a:ext cx="4038600" cy="3598862"/>
          </a:xfrm>
        </p:spPr>
        <p:txBody>
          <a:bodyPr/>
          <a:lstStyle/>
          <a:p>
            <a:pPr algn="just"/>
            <a:r>
              <a:rPr lang="en-GB" sz="1900" dirty="0" smtClean="0"/>
              <a:t>Rear car parking courts. </a:t>
            </a:r>
          </a:p>
          <a:p>
            <a:pPr algn="just"/>
            <a:r>
              <a:rPr lang="en-GB" sz="1900" dirty="0" smtClean="0"/>
              <a:t>Popular design to remove car from the street scene/away from property frontages.</a:t>
            </a:r>
          </a:p>
          <a:p>
            <a:pPr lvl="1" algn="just"/>
            <a:r>
              <a:rPr lang="en-GB" sz="1800" dirty="0" smtClean="0"/>
              <a:t>Rarely used by residents. </a:t>
            </a:r>
          </a:p>
          <a:p>
            <a:pPr lvl="1" algn="just"/>
            <a:r>
              <a:rPr lang="en-GB" sz="1800" dirty="0" smtClean="0"/>
              <a:t>Young people congregating.</a:t>
            </a:r>
          </a:p>
          <a:p>
            <a:pPr lvl="1" algn="just"/>
            <a:r>
              <a:rPr lang="en-GB" sz="1800" dirty="0" smtClean="0"/>
              <a:t>Joyriding. </a:t>
            </a:r>
          </a:p>
          <a:p>
            <a:pPr lvl="1" algn="just"/>
            <a:endParaRPr lang="en-GB" sz="1800" dirty="0" smtClean="0"/>
          </a:p>
        </p:txBody>
      </p:sp>
      <p:pic>
        <p:nvPicPr>
          <p:cNvPr id="1027" name="Picture 3" descr="F:\briefing notes parking photos\DSCN0653.jpg"/>
          <p:cNvPicPr>
            <a:picLocks noChangeArrowheads="1"/>
          </p:cNvPicPr>
          <p:nvPr/>
        </p:nvPicPr>
        <p:blipFill>
          <a:blip r:embed="rId4" cstate="print"/>
          <a:srcRect/>
          <a:stretch>
            <a:fillRect/>
          </a:stretch>
        </p:blipFill>
        <p:spPr bwMode="auto">
          <a:xfrm>
            <a:off x="467544" y="2204864"/>
            <a:ext cx="3960000" cy="36000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7"/>
                                        </p:tgtEl>
                                      </p:cBhvr>
                                    </p:animEffect>
                                    <p:set>
                                      <p:cBhvr>
                                        <p:cTn id="7" dur="1" fill="hold">
                                          <p:stCondLst>
                                            <p:cond delay="1999"/>
                                          </p:stCondLst>
                                        </p:cTn>
                                        <p:tgtEl>
                                          <p:spTgt spid="102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we also found…	</a:t>
            </a:r>
            <a:endParaRPr lang="en-US" dirty="0"/>
          </a:p>
        </p:txBody>
      </p:sp>
      <p:sp>
        <p:nvSpPr>
          <p:cNvPr id="3" name="Content Placeholder 2"/>
          <p:cNvSpPr>
            <a:spLocks noGrp="1"/>
          </p:cNvSpPr>
          <p:nvPr>
            <p:ph idx="1"/>
          </p:nvPr>
        </p:nvSpPr>
        <p:spPr>
          <a:xfrm>
            <a:off x="395536" y="2060848"/>
            <a:ext cx="8229600" cy="3598862"/>
          </a:xfrm>
        </p:spPr>
        <p:txBody>
          <a:bodyPr/>
          <a:lstStyle/>
          <a:p>
            <a:pPr algn="just"/>
            <a:r>
              <a:rPr lang="en-US" dirty="0" smtClean="0"/>
              <a:t>Police recorded crime data not linked to individual locations. </a:t>
            </a:r>
          </a:p>
          <a:p>
            <a:pPr algn="just"/>
            <a:endParaRPr lang="en-US" dirty="0" smtClean="0"/>
          </a:p>
          <a:p>
            <a:pPr algn="just"/>
            <a:r>
              <a:rPr lang="en-US" dirty="0" smtClean="0"/>
              <a:t>Disorder/anti-social behaviour incidents that were not recorded in police crime figures. </a:t>
            </a:r>
          </a:p>
          <a:p>
            <a:endParaRPr lang="en-US" dirty="0" smtClean="0"/>
          </a:p>
          <a:p>
            <a:pPr algn="just"/>
            <a:r>
              <a:rPr lang="en-US" dirty="0" smtClean="0"/>
              <a:t>Design features (that were associated with crime/disorder) that would not have been identified remotely. </a:t>
            </a:r>
            <a:endParaRPr lang="en-US" dirty="0"/>
          </a:p>
        </p:txBody>
      </p:sp>
    </p:spTree>
    <p:extLst>
      <p:ext uri="{BB962C8B-B14F-4D97-AF65-F5344CB8AC3E}">
        <p14:creationId xmlns:p14="http://schemas.microsoft.com/office/powerpoint/2010/main" val="4250558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2" end="2"/>
                                            </p:txEl>
                                          </p:spTgt>
                                        </p:tgtEl>
                                      </p:cBhvr>
                                    </p:animEffect>
                                    <p:set>
                                      <p:cBhvr>
                                        <p:cTn id="10"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The short driveway</a:t>
            </a:r>
            <a:endParaRPr lang="en-GB" sz="2800" dirty="0"/>
          </a:p>
        </p:txBody>
      </p:sp>
      <p:pic>
        <p:nvPicPr>
          <p:cNvPr id="2050" name="Picture 2" descr="F:\briefing notes parking photos\L1020350.JPG"/>
          <p:cNvPicPr>
            <a:picLocks noGrp="1" noChangeArrowheads="1"/>
          </p:cNvPicPr>
          <p:nvPr>
            <p:ph sz="half" idx="1"/>
          </p:nvPr>
        </p:nvPicPr>
        <p:blipFill>
          <a:blip r:embed="rId3" cstate="print"/>
          <a:stretch>
            <a:fillRect/>
          </a:stretch>
        </p:blipFill>
        <p:spPr bwMode="auto">
          <a:xfrm>
            <a:off x="451844" y="2205038"/>
            <a:ext cx="3960411" cy="3598862"/>
          </a:xfrm>
          <a:prstGeom prst="rect">
            <a:avLst/>
          </a:prstGeom>
          <a:noFill/>
        </p:spPr>
      </p:pic>
      <p:sp>
        <p:nvSpPr>
          <p:cNvPr id="5" name="Content Placeholder 4"/>
          <p:cNvSpPr>
            <a:spLocks noGrp="1"/>
          </p:cNvSpPr>
          <p:nvPr>
            <p:ph sz="half" idx="2"/>
          </p:nvPr>
        </p:nvSpPr>
        <p:spPr>
          <a:xfrm>
            <a:off x="4572000" y="1916832"/>
            <a:ext cx="4038600" cy="3888432"/>
          </a:xfrm>
        </p:spPr>
        <p:txBody>
          <a:bodyPr/>
          <a:lstStyle/>
          <a:p>
            <a:pPr algn="just"/>
            <a:r>
              <a:rPr lang="en-GB" sz="2000" dirty="0" smtClean="0"/>
              <a:t>Design attempt to move cars from street scene.</a:t>
            </a:r>
          </a:p>
          <a:p>
            <a:pPr algn="just"/>
            <a:r>
              <a:rPr lang="en-GB" sz="2000" dirty="0" smtClean="0"/>
              <a:t>Driveway too short for car – encourage parking in garage of rear court.</a:t>
            </a:r>
          </a:p>
          <a:p>
            <a:pPr algn="just"/>
            <a:r>
              <a:rPr lang="en-GB" sz="2000" dirty="0" smtClean="0"/>
              <a:t>Residents didn’t want to!</a:t>
            </a:r>
          </a:p>
          <a:p>
            <a:pPr algn="just"/>
            <a:r>
              <a:rPr lang="en-GB" sz="2000" dirty="0" smtClean="0"/>
              <a:t>Cars left jutting onto the pavement/road.</a:t>
            </a:r>
          </a:p>
          <a:p>
            <a:pPr lvl="1" algn="just"/>
            <a:r>
              <a:rPr lang="en-GB" sz="1600" dirty="0" smtClean="0"/>
              <a:t>Management company employed to enforce regulations. </a:t>
            </a:r>
          </a:p>
          <a:p>
            <a:pPr lvl="1" algn="just"/>
            <a:r>
              <a:rPr lang="en-GB" sz="1600" dirty="0" smtClean="0"/>
              <a:t>Angry residents, particularly those using wheelchairs/pushchairs. </a:t>
            </a:r>
          </a:p>
          <a:p>
            <a:pPr algn="just"/>
            <a:endParaRPr lang="en-GB" sz="2000" dirty="0" smtClean="0"/>
          </a:p>
          <a:p>
            <a:pPr algn="just"/>
            <a:endParaRPr lang="en-GB" sz="2200" dirty="0" smtClean="0"/>
          </a:p>
          <a:p>
            <a:pPr algn="just"/>
            <a:endParaRPr lang="en-GB" sz="2400" dirty="0"/>
          </a:p>
        </p:txBody>
      </p:sp>
      <p:pic>
        <p:nvPicPr>
          <p:cNvPr id="2051" name="Picture 3" descr="F:\briefing notes parking photos\DSCN0248.jpg"/>
          <p:cNvPicPr>
            <a:picLocks noChangeArrowheads="1"/>
          </p:cNvPicPr>
          <p:nvPr/>
        </p:nvPicPr>
        <p:blipFill>
          <a:blip r:embed="rId4" cstate="print"/>
          <a:srcRect/>
          <a:stretch>
            <a:fillRect/>
          </a:stretch>
        </p:blipFill>
        <p:spPr bwMode="auto">
          <a:xfrm>
            <a:off x="611560" y="2276872"/>
            <a:ext cx="3960000" cy="36000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050"/>
                                        </p:tgtEl>
                                      </p:cBhvr>
                                    </p:animEffect>
                                    <p:set>
                                      <p:cBhvr>
                                        <p:cTn id="7" dur="1" fill="hold">
                                          <p:stCondLst>
                                            <p:cond delay="999"/>
                                          </p:stCondLst>
                                        </p:cTn>
                                        <p:tgtEl>
                                          <p:spTgt spid="205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The poorly designed footpath</a:t>
            </a:r>
            <a:endParaRPr lang="en-GB" sz="2800" dirty="0"/>
          </a:p>
        </p:txBody>
      </p:sp>
      <p:sp>
        <p:nvSpPr>
          <p:cNvPr id="6" name="Content Placeholder 5"/>
          <p:cNvSpPr>
            <a:spLocks noGrp="1"/>
          </p:cNvSpPr>
          <p:nvPr>
            <p:ph sz="half" idx="2"/>
          </p:nvPr>
        </p:nvSpPr>
        <p:spPr>
          <a:xfrm>
            <a:off x="4572000" y="1916832"/>
            <a:ext cx="4038600" cy="3598862"/>
          </a:xfrm>
        </p:spPr>
        <p:txBody>
          <a:bodyPr/>
          <a:lstStyle/>
          <a:p>
            <a:pPr algn="just"/>
            <a:r>
              <a:rPr lang="en-GB" sz="2000" dirty="0" smtClean="0"/>
              <a:t>We can identify footpaths remotely, but not specific design features of those footpaths. </a:t>
            </a:r>
          </a:p>
          <a:p>
            <a:pPr algn="just"/>
            <a:r>
              <a:rPr lang="en-GB" sz="2000" dirty="0" smtClean="0"/>
              <a:t>Much debated – BUT, we found not all footpaths enhance crime risk. </a:t>
            </a:r>
          </a:p>
          <a:p>
            <a:pPr algn="just"/>
            <a:r>
              <a:rPr lang="en-GB" sz="2000" dirty="0" smtClean="0"/>
              <a:t>Not the presence of footpaths it’s how they are designed. </a:t>
            </a:r>
          </a:p>
          <a:p>
            <a:pPr lvl="1" algn="just"/>
            <a:r>
              <a:rPr lang="en-GB" sz="1600" dirty="0" smtClean="0"/>
              <a:t>Little or no surveillance.</a:t>
            </a:r>
          </a:p>
          <a:p>
            <a:pPr lvl="1" algn="just"/>
            <a:r>
              <a:rPr lang="en-GB" sz="1600" dirty="0" smtClean="0"/>
              <a:t>Poor lighting.</a:t>
            </a:r>
          </a:p>
          <a:p>
            <a:pPr lvl="1" algn="just"/>
            <a:r>
              <a:rPr lang="en-GB" sz="1600" dirty="0" smtClean="0"/>
              <a:t>Rear of properties. </a:t>
            </a:r>
            <a:endParaRPr lang="en-GB" sz="1600" dirty="0"/>
          </a:p>
        </p:txBody>
      </p:sp>
      <p:pic>
        <p:nvPicPr>
          <p:cNvPr id="5" name="Picture 4"/>
          <p:cNvPicPr/>
          <p:nvPr/>
        </p:nvPicPr>
        <p:blipFill>
          <a:blip r:embed="rId3" cstate="print"/>
          <a:srcRect/>
          <a:stretch>
            <a:fillRect/>
          </a:stretch>
        </p:blipFill>
        <p:spPr bwMode="auto">
          <a:xfrm>
            <a:off x="323528" y="2060848"/>
            <a:ext cx="3960000" cy="3600000"/>
          </a:xfrm>
          <a:prstGeom prst="rect">
            <a:avLst/>
          </a:prstGeom>
          <a:noFill/>
          <a:ln w="9525">
            <a:noFill/>
            <a:miter lim="800000"/>
            <a:headEnd/>
            <a:tailEnd/>
          </a:ln>
        </p:spPr>
      </p:pic>
      <p:pic>
        <p:nvPicPr>
          <p:cNvPr id="7" name="Content Placeholder 6"/>
          <p:cNvPicPr>
            <a:picLocks/>
          </p:cNvPicPr>
          <p:nvPr/>
        </p:nvPicPr>
        <p:blipFill>
          <a:blip r:embed="rId4" cstate="print"/>
          <a:stretch>
            <a:fillRect/>
          </a:stretch>
        </p:blipFill>
        <p:spPr bwMode="auto">
          <a:xfrm>
            <a:off x="323528" y="2060848"/>
            <a:ext cx="3960000" cy="3600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3"/>
          <p:cNvPicPr>
            <a:picLocks noGrp="1"/>
          </p:cNvPicPr>
          <p:nvPr>
            <p:ph sz="half" idx="1"/>
          </p:nvPr>
        </p:nvPicPr>
        <p:blipFill>
          <a:blip r:embed="rId5" cstate="print"/>
          <a:srcRect l="854" r="854"/>
          <a:stretch>
            <a:fillRect/>
          </a:stretch>
        </p:blipFill>
        <p:spPr bwMode="auto">
          <a:xfrm>
            <a:off x="251520" y="2060848"/>
            <a:ext cx="4038600" cy="3598862"/>
          </a:xfrm>
          <a:prstGeom prst="rect">
            <a:avLst/>
          </a:prstGeom>
          <a:noFill/>
          <a:ln w="9525">
            <a:noFill/>
            <a:miter lim="800000"/>
            <a:headEnd/>
            <a:tailEnd/>
          </a:ln>
        </p:spPr>
      </p:pic>
    </p:spTree>
    <p:extLst>
      <p:ext uri="{BB962C8B-B14F-4D97-AF65-F5344CB8AC3E}">
        <p14:creationId xmlns:p14="http://schemas.microsoft.com/office/powerpoint/2010/main" val="3414507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The unofficial footpath</a:t>
            </a:r>
            <a:endParaRPr lang="en-GB" sz="2800" dirty="0"/>
          </a:p>
        </p:txBody>
      </p:sp>
      <p:pic>
        <p:nvPicPr>
          <p:cNvPr id="3" name="Content Placeholder 2"/>
          <p:cNvPicPr>
            <a:picLocks noGrp="1" noChangeAspect="1"/>
          </p:cNvPicPr>
          <p:nvPr>
            <p:ph sz="half" idx="1"/>
          </p:nvPr>
        </p:nvPicPr>
        <p:blipFill>
          <a:blip r:embed="rId3"/>
          <a:srcRect t="16583" b="16583"/>
          <a:stretch>
            <a:fillRect/>
          </a:stretch>
        </p:blipFill>
        <p:spPr/>
      </p:pic>
      <p:sp>
        <p:nvSpPr>
          <p:cNvPr id="6" name="Content Placeholder 5"/>
          <p:cNvSpPr>
            <a:spLocks noGrp="1"/>
          </p:cNvSpPr>
          <p:nvPr>
            <p:ph sz="half" idx="2"/>
          </p:nvPr>
        </p:nvSpPr>
        <p:spPr>
          <a:xfrm>
            <a:off x="4572000" y="1916832"/>
            <a:ext cx="4038600" cy="3598862"/>
          </a:xfrm>
        </p:spPr>
        <p:txBody>
          <a:bodyPr/>
          <a:lstStyle/>
          <a:p>
            <a:pPr algn="just"/>
            <a:r>
              <a:rPr lang="en-GB" sz="2000" dirty="0" smtClean="0"/>
              <a:t>Property experiencing high crime. Remotely, not obvious why.  </a:t>
            </a:r>
          </a:p>
          <a:p>
            <a:pPr lvl="1" algn="just"/>
            <a:r>
              <a:rPr lang="en-GB" sz="1600" dirty="0" smtClean="0"/>
              <a:t>No link to footpaths.</a:t>
            </a:r>
          </a:p>
          <a:p>
            <a:pPr algn="just"/>
            <a:r>
              <a:rPr lang="en-GB" sz="2000" dirty="0" smtClean="0"/>
              <a:t>New cul-de-sac had closed access to busy walkway.</a:t>
            </a:r>
          </a:p>
          <a:p>
            <a:pPr algn="just"/>
            <a:r>
              <a:rPr lang="en-GB" sz="2000" dirty="0" smtClean="0"/>
              <a:t>Fieldworkers witnessed people climbing fence. </a:t>
            </a:r>
          </a:p>
          <a:p>
            <a:pPr algn="just"/>
            <a:r>
              <a:rPr lang="en-GB" sz="2000" dirty="0" smtClean="0"/>
              <a:t>Anti-climb paint not preventing problem.</a:t>
            </a:r>
          </a:p>
          <a:p>
            <a:pPr algn="just"/>
            <a:r>
              <a:rPr lang="en-GB" sz="2000" b="1" dirty="0" smtClean="0"/>
              <a:t>How people use the space! </a:t>
            </a:r>
            <a:endParaRPr lang="en-GB" sz="2000" b="1" dirty="0"/>
          </a:p>
        </p:txBody>
      </p:sp>
      <p:pic>
        <p:nvPicPr>
          <p:cNvPr id="7" name="Picture 6"/>
          <p:cNvPicPr/>
          <p:nvPr/>
        </p:nvPicPr>
        <p:blipFill>
          <a:blip r:embed="rId4" cstate="print"/>
          <a:srcRect/>
          <a:stretch>
            <a:fillRect/>
          </a:stretch>
        </p:blipFill>
        <p:spPr bwMode="auto">
          <a:xfrm>
            <a:off x="467544" y="2132856"/>
            <a:ext cx="3960000" cy="3600000"/>
          </a:xfrm>
          <a:prstGeom prst="rect">
            <a:avLst/>
          </a:prstGeom>
          <a:noFill/>
          <a:ln w="9525">
            <a:noFill/>
            <a:miter lim="800000"/>
            <a:headEnd/>
            <a:tailEnd/>
          </a:ln>
        </p:spPr>
      </p:pic>
      <p:pic>
        <p:nvPicPr>
          <p:cNvPr id="4" name="Picture 3"/>
          <p:cNvPicPr>
            <a:picLocks/>
          </p:cNvPicPr>
          <p:nvPr/>
        </p:nvPicPr>
        <p:blipFill>
          <a:blip r:embed="rId3"/>
          <a:stretch>
            <a:fillRect/>
          </a:stretch>
        </p:blipFill>
        <p:spPr>
          <a:xfrm>
            <a:off x="395536" y="2204864"/>
            <a:ext cx="3960000" cy="3600000"/>
          </a:xfrm>
          <a:prstGeom prst="rect">
            <a:avLst/>
          </a:prstGeom>
        </p:spPr>
      </p:pic>
    </p:spTree>
    <p:extLst>
      <p:ext uri="{BB962C8B-B14F-4D97-AF65-F5344CB8AC3E}">
        <p14:creationId xmlns:p14="http://schemas.microsoft.com/office/powerpoint/2010/main" val="680551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The poorly positioned utilities/street furniture</a:t>
            </a:r>
            <a:endParaRPr lang="en-GB" sz="2800" dirty="0"/>
          </a:p>
        </p:txBody>
      </p:sp>
      <p:pic>
        <p:nvPicPr>
          <p:cNvPr id="4" name="Content Placeholder 3"/>
          <p:cNvPicPr>
            <a:picLocks noGrp="1"/>
          </p:cNvPicPr>
          <p:nvPr>
            <p:ph sz="half" idx="1"/>
          </p:nvPr>
        </p:nvPicPr>
        <p:blipFill>
          <a:blip r:embed="rId3" cstate="print"/>
          <a:stretch>
            <a:fillRect/>
          </a:stretch>
        </p:blipFill>
        <p:spPr bwMode="auto">
          <a:xfrm>
            <a:off x="611560" y="2132856"/>
            <a:ext cx="3960000" cy="3600000"/>
          </a:xfrm>
          <a:prstGeom prst="rect">
            <a:avLst/>
          </a:prstGeom>
          <a:noFill/>
          <a:ln w="9525">
            <a:noFill/>
            <a:miter lim="800000"/>
            <a:headEnd/>
            <a:tailEnd/>
          </a:ln>
        </p:spPr>
      </p:pic>
      <p:sp>
        <p:nvSpPr>
          <p:cNvPr id="6" name="Content Placeholder 5"/>
          <p:cNvSpPr>
            <a:spLocks noGrp="1"/>
          </p:cNvSpPr>
          <p:nvPr>
            <p:ph sz="half" idx="2"/>
          </p:nvPr>
        </p:nvSpPr>
        <p:spPr/>
        <p:txBody>
          <a:bodyPr/>
          <a:lstStyle/>
          <a:p>
            <a:pPr algn="just"/>
            <a:r>
              <a:rPr lang="en-GB" sz="2000" dirty="0" smtClean="0"/>
              <a:t>Gated development. </a:t>
            </a:r>
          </a:p>
          <a:p>
            <a:pPr algn="just"/>
            <a:r>
              <a:rPr lang="en-GB" sz="2000" dirty="0" smtClean="0"/>
              <a:t>High crime at the boundaries – why?</a:t>
            </a:r>
          </a:p>
          <a:p>
            <a:pPr lvl="1" algn="just"/>
            <a:r>
              <a:rPr lang="en-GB" sz="1700" dirty="0" smtClean="0"/>
              <a:t>Security of gates compromised by poor positioning of street furniture, street signs and utility boxes.</a:t>
            </a:r>
          </a:p>
          <a:p>
            <a:pPr algn="just"/>
            <a:r>
              <a:rPr lang="en-GB" sz="2000" dirty="0" smtClean="0"/>
              <a:t>Problem wasn’t ‘gated versus non-gated’, it was lack of consideration for crime risk from all agencies. </a:t>
            </a:r>
            <a:endParaRPr lang="en-GB" sz="2000" dirty="0"/>
          </a:p>
        </p:txBody>
      </p:sp>
      <p:pic>
        <p:nvPicPr>
          <p:cNvPr id="5" name="Picture 4"/>
          <p:cNvPicPr/>
          <p:nvPr/>
        </p:nvPicPr>
        <p:blipFill>
          <a:blip r:embed="rId4" cstate="print"/>
          <a:srcRect/>
          <a:stretch>
            <a:fillRect/>
          </a:stretch>
        </p:blipFill>
        <p:spPr bwMode="auto">
          <a:xfrm>
            <a:off x="611560" y="2132856"/>
            <a:ext cx="3960000" cy="3600000"/>
          </a:xfrm>
          <a:prstGeom prst="rect">
            <a:avLst/>
          </a:prstGeom>
          <a:noFill/>
          <a:ln w="9525">
            <a:noFill/>
            <a:miter lim="800000"/>
            <a:headEnd/>
            <a:tailEnd/>
          </a:ln>
        </p:spPr>
      </p:pic>
    </p:spTree>
    <p:extLst>
      <p:ext uri="{BB962C8B-B14F-4D97-AF65-F5344CB8AC3E}">
        <p14:creationId xmlns:p14="http://schemas.microsoft.com/office/powerpoint/2010/main" val="1896068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 Dhabi Urban Planning Council</a:t>
            </a:r>
            <a:endParaRPr lang="en-US" dirty="0"/>
          </a:p>
        </p:txBody>
      </p:sp>
      <p:pic>
        <p:nvPicPr>
          <p:cNvPr id="8" name="Content Placeholder 7"/>
          <p:cNvPicPr>
            <a:picLocks noGrp="1" noChangeAspect="1"/>
          </p:cNvPicPr>
          <p:nvPr>
            <p:ph idx="1"/>
          </p:nvPr>
        </p:nvPicPr>
        <p:blipFill>
          <a:blip r:embed="rId2"/>
          <a:srcRect t="9265" b="9265"/>
          <a:stretch>
            <a:fillRect/>
          </a:stretch>
        </p:blipFill>
        <p:spPr>
          <a:xfrm>
            <a:off x="395536" y="1988840"/>
            <a:ext cx="8280920" cy="4680520"/>
          </a:xfrm>
          <a:solidFill>
            <a:schemeClr val="bg1"/>
          </a:solidFill>
        </p:spPr>
      </p:pic>
      <p:sp>
        <p:nvSpPr>
          <p:cNvPr id="9" name="Rectangle 8"/>
          <p:cNvSpPr/>
          <p:nvPr/>
        </p:nvSpPr>
        <p:spPr bwMode="auto">
          <a:xfrm>
            <a:off x="8172400" y="5229200"/>
            <a:ext cx="648072"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3923928" y="6381328"/>
            <a:ext cx="1008112" cy="144016"/>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3923928" y="6381328"/>
            <a:ext cx="489654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3426313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Design and crime</a:t>
            </a:r>
            <a:endParaRPr lang="en-US" dirty="0"/>
          </a:p>
        </p:txBody>
      </p:sp>
      <p:sp>
        <p:nvSpPr>
          <p:cNvPr id="6" name="Content Placeholder 5"/>
          <p:cNvSpPr>
            <a:spLocks noGrp="1"/>
          </p:cNvSpPr>
          <p:nvPr>
            <p:ph idx="1"/>
          </p:nvPr>
        </p:nvSpPr>
        <p:spPr/>
        <p:txBody>
          <a:bodyPr/>
          <a:lstStyle/>
          <a:p>
            <a:pPr algn="just"/>
            <a:r>
              <a:rPr lang="en-US" dirty="0" smtClean="0"/>
              <a:t>Produce design guidance (CPTED) for Abu Dhabi. </a:t>
            </a:r>
          </a:p>
          <a:p>
            <a:pPr lvl="1" algn="just"/>
            <a:r>
              <a:rPr lang="en-US" dirty="0" smtClean="0"/>
              <a:t>BUT….</a:t>
            </a:r>
            <a:endParaRPr lang="en-US" dirty="0"/>
          </a:p>
          <a:p>
            <a:pPr algn="just"/>
            <a:r>
              <a:rPr lang="en-US" dirty="0" smtClean="0"/>
              <a:t>Police recorded crime data were not available</a:t>
            </a:r>
            <a:r>
              <a:rPr lang="en-US" dirty="0"/>
              <a:t> </a:t>
            </a:r>
            <a:r>
              <a:rPr lang="en-US" dirty="0" smtClean="0"/>
              <a:t>at the property level.</a:t>
            </a:r>
          </a:p>
          <a:p>
            <a:pPr algn="just"/>
            <a:r>
              <a:rPr lang="en-US" dirty="0" smtClean="0"/>
              <a:t>Under-reporting of crime. </a:t>
            </a:r>
          </a:p>
          <a:p>
            <a:pPr lvl="1" algn="just"/>
            <a:r>
              <a:rPr lang="en-US" dirty="0" smtClean="0"/>
              <a:t>Non-nationals reluctant to report crime for fear of deportation. </a:t>
            </a:r>
          </a:p>
          <a:p>
            <a:pPr lvl="1" algn="just"/>
            <a:r>
              <a:rPr lang="en-US" dirty="0" smtClean="0"/>
              <a:t>Women victims are reluctant to report crime due to stigma. </a:t>
            </a:r>
          </a:p>
          <a:p>
            <a:pPr algn="just"/>
            <a:r>
              <a:rPr lang="en-US" dirty="0" smtClean="0"/>
              <a:t>Issues of transferability relating to culture and climate. </a:t>
            </a:r>
            <a:endParaRPr lang="en-US" dirty="0"/>
          </a:p>
        </p:txBody>
      </p:sp>
    </p:spTree>
    <p:extLst>
      <p:ext uri="{BB962C8B-B14F-4D97-AF65-F5344CB8AC3E}">
        <p14:creationId xmlns:p14="http://schemas.microsoft.com/office/powerpoint/2010/main" val="26551798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t>Data collection</a:t>
            </a:r>
            <a:endParaRPr lang="en-GB" sz="2600" dirty="0"/>
          </a:p>
        </p:txBody>
      </p:sp>
      <p:sp>
        <p:nvSpPr>
          <p:cNvPr id="13" name="Content Placeholder 12"/>
          <p:cNvSpPr>
            <a:spLocks noGrp="1"/>
          </p:cNvSpPr>
          <p:nvPr>
            <p:ph sz="half" idx="1"/>
          </p:nvPr>
        </p:nvSpPr>
        <p:spPr/>
        <p:txBody>
          <a:bodyPr/>
          <a:lstStyle/>
          <a:p>
            <a:endParaRPr lang="en-GB" dirty="0"/>
          </a:p>
        </p:txBody>
      </p:sp>
      <p:sp>
        <p:nvSpPr>
          <p:cNvPr id="15" name="Content Placeholder 14"/>
          <p:cNvSpPr>
            <a:spLocks noGrp="1"/>
          </p:cNvSpPr>
          <p:nvPr>
            <p:ph sz="half" idx="2"/>
          </p:nvPr>
        </p:nvSpPr>
        <p:spPr/>
        <p:txBody>
          <a:bodyPr/>
          <a:lstStyle/>
          <a:p>
            <a:endParaRPr lang="en-GB" dirty="0"/>
          </a:p>
        </p:txBody>
      </p:sp>
      <p:pic>
        <p:nvPicPr>
          <p:cNvPr id="7" name="Picture 2" descr="C:\Users\rachel\Desktop\ab dhab photos\IMG_0686.JPG"/>
          <p:cNvPicPr>
            <a:picLocks noChangeArrowheads="1"/>
          </p:cNvPicPr>
          <p:nvPr/>
        </p:nvPicPr>
        <p:blipFill>
          <a:blip r:embed="rId3" cstate="print"/>
          <a:srcRect/>
          <a:stretch>
            <a:fillRect/>
          </a:stretch>
        </p:blipFill>
        <p:spPr bwMode="auto">
          <a:xfrm>
            <a:off x="4860032" y="2132856"/>
            <a:ext cx="3168352" cy="3456384"/>
          </a:xfrm>
          <a:prstGeom prst="rect">
            <a:avLst/>
          </a:prstGeom>
          <a:noFill/>
          <a:ln w="25400">
            <a:solidFill>
              <a:schemeClr val="tx1"/>
            </a:solidFill>
          </a:ln>
        </p:spPr>
      </p:pic>
      <p:pic>
        <p:nvPicPr>
          <p:cNvPr id="9" name="Content Placeholder 3"/>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755576" y="2132856"/>
            <a:ext cx="3096344" cy="3456384"/>
          </a:xfrm>
          <a:prstGeom prst="rect">
            <a:avLst/>
          </a:prstGeom>
          <a:noFill/>
          <a:ln w="2540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81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know?</a:t>
            </a:r>
            <a:endParaRPr lang="en-US" dirty="0"/>
          </a:p>
        </p:txBody>
      </p:sp>
      <p:sp>
        <p:nvSpPr>
          <p:cNvPr id="3" name="Content Placeholder 2"/>
          <p:cNvSpPr>
            <a:spLocks noGrp="1"/>
          </p:cNvSpPr>
          <p:nvPr>
            <p:ph idx="1"/>
          </p:nvPr>
        </p:nvSpPr>
        <p:spPr>
          <a:xfrm>
            <a:off x="395536" y="1844824"/>
            <a:ext cx="8229600" cy="4032448"/>
          </a:xfrm>
        </p:spPr>
        <p:txBody>
          <a:bodyPr/>
          <a:lstStyle/>
          <a:p>
            <a:pPr algn="just"/>
            <a:r>
              <a:rPr lang="en-US" sz="1800" dirty="0" smtClean="0"/>
              <a:t>The relationship between housing design and crime has been well documented.</a:t>
            </a:r>
          </a:p>
          <a:p>
            <a:pPr lvl="1" algn="just"/>
            <a:r>
              <a:rPr lang="en-US" sz="1400" dirty="0" smtClean="0"/>
              <a:t>For example, Newman, 1973; </a:t>
            </a:r>
            <a:r>
              <a:rPr lang="en-US" sz="1400" dirty="0" err="1" smtClean="0"/>
              <a:t>Poyner</a:t>
            </a:r>
            <a:r>
              <a:rPr lang="en-US" sz="1400" dirty="0" smtClean="0"/>
              <a:t>, 1991; Hillier and </a:t>
            </a:r>
            <a:r>
              <a:rPr lang="en-US" sz="1400" dirty="0" err="1" smtClean="0"/>
              <a:t>Sahbaz</a:t>
            </a:r>
            <a:r>
              <a:rPr lang="en-US" sz="1400" dirty="0" smtClean="0"/>
              <a:t>, 2009; Armitage, 2013.</a:t>
            </a:r>
          </a:p>
          <a:p>
            <a:pPr algn="just"/>
            <a:endParaRPr lang="en-US" sz="1800" dirty="0" smtClean="0"/>
          </a:p>
          <a:p>
            <a:pPr algn="just"/>
            <a:r>
              <a:rPr lang="en-US" sz="1800" dirty="0" smtClean="0"/>
              <a:t>We know that certain features of housing design are associated with higher levels of </a:t>
            </a:r>
            <a:r>
              <a:rPr lang="en-US" sz="1800" u="sng" dirty="0" smtClean="0"/>
              <a:t>police recorded crime</a:t>
            </a:r>
            <a:r>
              <a:rPr lang="en-US" sz="1800" dirty="0" smtClean="0"/>
              <a:t>, where other factors are comparable.</a:t>
            </a:r>
          </a:p>
          <a:p>
            <a:pPr algn="just"/>
            <a:endParaRPr lang="en-US" sz="1800" dirty="0" smtClean="0"/>
          </a:p>
          <a:p>
            <a:pPr algn="just"/>
            <a:r>
              <a:rPr lang="en-US" sz="1800" dirty="0" smtClean="0"/>
              <a:t>We know that certain features of housing design are associated with residents </a:t>
            </a:r>
            <a:r>
              <a:rPr lang="en-US" sz="1800" u="sng" dirty="0" smtClean="0"/>
              <a:t>feeling less safe </a:t>
            </a:r>
            <a:r>
              <a:rPr lang="en-US" sz="1800" dirty="0" smtClean="0"/>
              <a:t>in their home and surrounding area, where other factors are comparable.</a:t>
            </a:r>
          </a:p>
          <a:p>
            <a:pPr algn="just"/>
            <a:endParaRPr lang="en-US" sz="1800" dirty="0" smtClean="0"/>
          </a:p>
          <a:p>
            <a:pPr algn="just"/>
            <a:r>
              <a:rPr lang="en-US" sz="1800" dirty="0" smtClean="0"/>
              <a:t>We know that </a:t>
            </a:r>
            <a:r>
              <a:rPr lang="en-US" sz="1800" u="sng" dirty="0" smtClean="0"/>
              <a:t>offenders</a:t>
            </a:r>
            <a:r>
              <a:rPr lang="en-US" sz="1800" dirty="0" smtClean="0"/>
              <a:t> prefer to target (or avoid) properties/developments that possess certain design features</a:t>
            </a:r>
          </a:p>
        </p:txBody>
      </p:sp>
    </p:spTree>
    <p:extLst>
      <p:ext uri="{BB962C8B-B14F-4D97-AF65-F5344CB8AC3E}">
        <p14:creationId xmlns:p14="http://schemas.microsoft.com/office/powerpoint/2010/main" val="74167327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smtClean="0"/>
              <a:t>Movement control/connectivity - Climate</a:t>
            </a:r>
            <a:endParaRPr lang="en-GB" dirty="0"/>
          </a:p>
        </p:txBody>
      </p:sp>
      <p:sp>
        <p:nvSpPr>
          <p:cNvPr id="11" name="Content Placeholder 10"/>
          <p:cNvSpPr>
            <a:spLocks noGrp="1"/>
          </p:cNvSpPr>
          <p:nvPr>
            <p:ph sz="half" idx="1"/>
          </p:nvPr>
        </p:nvSpPr>
        <p:spPr/>
        <p:txBody>
          <a:bodyPr/>
          <a:lstStyle/>
          <a:p>
            <a:endParaRPr lang="en-GB"/>
          </a:p>
        </p:txBody>
      </p:sp>
      <p:sp>
        <p:nvSpPr>
          <p:cNvPr id="12" name="Content Placeholder 11"/>
          <p:cNvSpPr>
            <a:spLocks noGrp="1"/>
          </p:cNvSpPr>
          <p:nvPr>
            <p:ph sz="half" idx="2"/>
          </p:nvPr>
        </p:nvSpPr>
        <p:spPr>
          <a:xfrm>
            <a:off x="4355976" y="2204864"/>
            <a:ext cx="4286374" cy="3598862"/>
          </a:xfrm>
        </p:spPr>
        <p:txBody>
          <a:bodyPr/>
          <a:lstStyle/>
          <a:p>
            <a:pPr algn="just"/>
            <a:r>
              <a:rPr lang="en-GB" sz="2000" dirty="0" smtClean="0"/>
              <a:t>‘Sikkas’ – pathways designed to encourage pedestrian movement. </a:t>
            </a:r>
          </a:p>
          <a:p>
            <a:pPr algn="just"/>
            <a:r>
              <a:rPr lang="en-GB" sz="2000" dirty="0" smtClean="0"/>
              <a:t>But of course for people to walk, they need shade. </a:t>
            </a:r>
          </a:p>
          <a:p>
            <a:pPr algn="just"/>
            <a:r>
              <a:rPr lang="en-GB" sz="2000" dirty="0" smtClean="0"/>
              <a:t>Designed to maximise shade through positioning (high walls) and landscaping (vegetation). </a:t>
            </a:r>
          </a:p>
          <a:p>
            <a:pPr algn="just"/>
            <a:r>
              <a:rPr lang="en-GB" sz="2000" b="1" dirty="0" smtClean="0"/>
              <a:t>Imposing access/movement principles would not work.</a:t>
            </a:r>
          </a:p>
          <a:p>
            <a:pPr algn="just"/>
            <a:endParaRPr lang="en-GB" sz="2000" dirty="0"/>
          </a:p>
        </p:txBody>
      </p:sp>
      <p:pic>
        <p:nvPicPr>
          <p:cNvPr id="13" name="Picture 12" descr="Figure 1-300"/>
          <p:cNvPicPr/>
          <p:nvPr/>
        </p:nvPicPr>
        <p:blipFill>
          <a:blip r:embed="rId3" cstate="print"/>
          <a:srcRect/>
          <a:stretch>
            <a:fillRect/>
          </a:stretch>
        </p:blipFill>
        <p:spPr bwMode="auto">
          <a:xfrm>
            <a:off x="395536" y="2204864"/>
            <a:ext cx="3960000" cy="3600000"/>
          </a:xfrm>
          <a:prstGeom prst="rect">
            <a:avLst/>
          </a:prstGeom>
          <a:noFill/>
          <a:ln w="9525">
            <a:noFill/>
            <a:miter lim="800000"/>
            <a:headEnd/>
            <a:tailEnd/>
          </a:ln>
        </p:spPr>
      </p:pic>
      <p:pic>
        <p:nvPicPr>
          <p:cNvPr id="16" name="Picture 4"/>
          <p:cNvPicPr>
            <a:picLocks noChangeArrowheads="1"/>
          </p:cNvPicPr>
          <p:nvPr/>
        </p:nvPicPr>
        <p:blipFill>
          <a:blip r:embed="rId4" cstate="print"/>
          <a:srcRect/>
          <a:stretch>
            <a:fillRect/>
          </a:stretch>
        </p:blipFill>
        <p:spPr bwMode="auto">
          <a:xfrm>
            <a:off x="395536" y="2204864"/>
            <a:ext cx="3960000" cy="3600000"/>
          </a:xfrm>
          <a:prstGeom prst="rect">
            <a:avLst/>
          </a:prstGeom>
          <a:noFill/>
          <a:ln w="9525">
            <a:noFill/>
            <a:miter lim="800000"/>
            <a:headEnd/>
            <a:tailEnd/>
          </a:ln>
        </p:spPr>
      </p:pic>
      <p:pic>
        <p:nvPicPr>
          <p:cNvPr id="17" name="Picture 3"/>
          <p:cNvPicPr>
            <a:picLocks noChangeArrowheads="1"/>
          </p:cNvPicPr>
          <p:nvPr/>
        </p:nvPicPr>
        <p:blipFill>
          <a:blip r:embed="rId5" cstate="print"/>
          <a:srcRect/>
          <a:stretch>
            <a:fillRect/>
          </a:stretch>
        </p:blipFill>
        <p:spPr bwMode="auto">
          <a:xfrm>
            <a:off x="395536" y="2204864"/>
            <a:ext cx="3960000" cy="3600000"/>
          </a:xfrm>
          <a:prstGeom prst="rect">
            <a:avLst/>
          </a:prstGeom>
          <a:noFill/>
          <a:ln w="9525">
            <a:noFill/>
            <a:miter lim="800000"/>
            <a:headEnd/>
            <a:tailEnd/>
          </a:ln>
        </p:spPr>
      </p:pic>
      <p:pic>
        <p:nvPicPr>
          <p:cNvPr id="18" name="Picture 2"/>
          <p:cNvPicPr>
            <a:picLocks noChangeArrowheads="1"/>
          </p:cNvPicPr>
          <p:nvPr/>
        </p:nvPicPr>
        <p:blipFill>
          <a:blip r:embed="rId6" cstate="print"/>
          <a:srcRect/>
          <a:stretch>
            <a:fillRect/>
          </a:stretch>
        </p:blipFill>
        <p:spPr bwMode="auto">
          <a:xfrm>
            <a:off x="395536" y="2204864"/>
            <a:ext cx="3960000" cy="360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par>
                                <p:cTn id="16" presetID="10" presetClass="exit" presetSubtype="0" fill="hold" nodeType="withEffect">
                                  <p:stCondLst>
                                    <p:cond delay="0"/>
                                  </p:stCondLst>
                                  <p:childTnLst>
                                    <p:animEffect transition="out" filter="fade">
                                      <p:cBhvr>
                                        <p:cTn id="17" dur="2000"/>
                                        <p:tgtEl>
                                          <p:spTgt spid="16"/>
                                        </p:tgtEl>
                                      </p:cBhvr>
                                    </p:animEffect>
                                    <p:set>
                                      <p:cBhvr>
                                        <p:cTn id="18" dur="1" fill="hold">
                                          <p:stCondLst>
                                            <p:cond delay="19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par>
                                <p:cTn id="24" presetID="10" presetClass="exit" presetSubtype="0" fill="hold" nodeType="withEffect">
                                  <p:stCondLst>
                                    <p:cond delay="0"/>
                                  </p:stCondLst>
                                  <p:childTnLst>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Movement control/connectivity - Culture</a:t>
            </a:r>
            <a:endParaRPr lang="en-GB" dirty="0"/>
          </a:p>
        </p:txBody>
      </p:sp>
      <p:pic>
        <p:nvPicPr>
          <p:cNvPr id="11" name="Picture 2"/>
          <p:cNvPicPr>
            <a:picLocks noGrp="1" noChangeArrowheads="1"/>
          </p:cNvPicPr>
          <p:nvPr>
            <p:ph sz="half" idx="1"/>
          </p:nvPr>
        </p:nvPicPr>
        <p:blipFill>
          <a:blip r:embed="rId3" cstate="print"/>
          <a:stretch>
            <a:fillRect/>
          </a:stretch>
        </p:blipFill>
        <p:spPr bwMode="auto">
          <a:xfrm>
            <a:off x="451845" y="2205038"/>
            <a:ext cx="3960410" cy="3598862"/>
          </a:xfrm>
          <a:prstGeom prst="rect">
            <a:avLst/>
          </a:prstGeom>
          <a:noFill/>
          <a:ln w="9525">
            <a:noFill/>
            <a:miter lim="800000"/>
            <a:headEnd/>
            <a:tailEnd/>
          </a:ln>
        </p:spPr>
      </p:pic>
      <p:sp>
        <p:nvSpPr>
          <p:cNvPr id="12" name="Content Placeholder 11"/>
          <p:cNvSpPr>
            <a:spLocks noGrp="1"/>
          </p:cNvSpPr>
          <p:nvPr>
            <p:ph sz="half" idx="2"/>
          </p:nvPr>
        </p:nvSpPr>
        <p:spPr>
          <a:xfrm>
            <a:off x="4499992" y="2205038"/>
            <a:ext cx="4248472" cy="3598862"/>
          </a:xfrm>
        </p:spPr>
        <p:txBody>
          <a:bodyPr/>
          <a:lstStyle/>
          <a:p>
            <a:pPr algn="just"/>
            <a:r>
              <a:rPr lang="en-GB" sz="2000" dirty="0" smtClean="0"/>
              <a:t>Cultural importance placed on owning all boundary walls of property. </a:t>
            </a:r>
          </a:p>
          <a:p>
            <a:pPr algn="just"/>
            <a:r>
              <a:rPr lang="en-GB" sz="2000" dirty="0" smtClean="0"/>
              <a:t>These are not pathways. They are ‘leftover’ spaces being used as access/egress routes. </a:t>
            </a:r>
          </a:p>
          <a:p>
            <a:pPr algn="just"/>
            <a:r>
              <a:rPr lang="en-GB" sz="2000" b="1" dirty="0" smtClean="0"/>
              <a:t>Issue of imposing solutions to limit access/through movement. </a:t>
            </a:r>
          </a:p>
          <a:p>
            <a:pPr algn="just"/>
            <a:endParaRPr lang="en-GB" sz="2000" b="1" dirty="0" smtClean="0"/>
          </a:p>
          <a:p>
            <a:pPr algn="just"/>
            <a:endParaRPr lang="en-GB" sz="2000" b="1" dirty="0"/>
          </a:p>
        </p:txBody>
      </p:sp>
      <p:pic>
        <p:nvPicPr>
          <p:cNvPr id="7" name="Picture 6" descr="Figure 1 sikka new-300"/>
          <p:cNvPicPr/>
          <p:nvPr/>
        </p:nvPicPr>
        <p:blipFill>
          <a:blip r:embed="rId4" cstate="print"/>
          <a:srcRect/>
          <a:stretch>
            <a:fillRect/>
          </a:stretch>
        </p:blipFill>
        <p:spPr bwMode="auto">
          <a:xfrm>
            <a:off x="467544" y="2204864"/>
            <a:ext cx="3960000" cy="3600000"/>
          </a:xfrm>
          <a:prstGeom prst="rect">
            <a:avLst/>
          </a:prstGeom>
          <a:noFill/>
          <a:ln w="9525">
            <a:noFill/>
            <a:miter lim="800000"/>
            <a:headEnd/>
            <a:tailEnd/>
          </a:ln>
        </p:spPr>
      </p:pic>
      <p:pic>
        <p:nvPicPr>
          <p:cNvPr id="1029" name="Picture 5"/>
          <p:cNvPicPr>
            <a:picLocks noChangeArrowheads="1"/>
          </p:cNvPicPr>
          <p:nvPr/>
        </p:nvPicPr>
        <p:blipFill>
          <a:blip r:embed="rId5" cstate="print"/>
          <a:srcRect/>
          <a:stretch>
            <a:fillRect/>
          </a:stretch>
        </p:blipFill>
        <p:spPr bwMode="auto">
          <a:xfrm>
            <a:off x="467544" y="2204864"/>
            <a:ext cx="3960000" cy="360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fade">
                                      <p:cBhvr>
                                        <p:cTn id="15" dur="1000"/>
                                        <p:tgtEl>
                                          <p:spTgt spid="1029"/>
                                        </p:tgtEl>
                                      </p:cBhvr>
                                    </p:animEffect>
                                  </p:childTnLst>
                                </p:cTn>
                              </p:par>
                              <p:par>
                                <p:cTn id="16" presetID="10" presetClass="exit" presetSubtype="0" fill="hold" nodeType="with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Ownership/territoriality - Country</a:t>
            </a:r>
            <a:endParaRPr lang="en-GB" dirty="0"/>
          </a:p>
        </p:txBody>
      </p:sp>
      <p:sp>
        <p:nvSpPr>
          <p:cNvPr id="5" name="Content Placeholder 4"/>
          <p:cNvSpPr>
            <a:spLocks noGrp="1"/>
          </p:cNvSpPr>
          <p:nvPr>
            <p:ph sz="half" idx="1"/>
          </p:nvPr>
        </p:nvSpPr>
        <p:spPr/>
        <p:txBody>
          <a:bodyPr/>
          <a:lstStyle/>
          <a:p>
            <a:endParaRPr lang="en-GB"/>
          </a:p>
        </p:txBody>
      </p:sp>
      <p:sp>
        <p:nvSpPr>
          <p:cNvPr id="6" name="Content Placeholder 5"/>
          <p:cNvSpPr>
            <a:spLocks noGrp="1"/>
          </p:cNvSpPr>
          <p:nvPr>
            <p:ph sz="half" idx="2"/>
          </p:nvPr>
        </p:nvSpPr>
        <p:spPr>
          <a:xfrm>
            <a:off x="4427984" y="2205038"/>
            <a:ext cx="4320480" cy="3598862"/>
          </a:xfrm>
        </p:spPr>
        <p:txBody>
          <a:bodyPr/>
          <a:lstStyle/>
          <a:p>
            <a:pPr algn="just"/>
            <a:r>
              <a:rPr lang="en-GB" sz="2000" dirty="0" smtClean="0"/>
              <a:t>Identified issues relating to the rapid rate of construction.</a:t>
            </a:r>
          </a:p>
          <a:p>
            <a:pPr algn="just"/>
            <a:r>
              <a:rPr lang="en-GB" sz="2000" dirty="0" smtClean="0"/>
              <a:t>Some properties occupied yet surrounded by un-developed land where ownership is unclear. </a:t>
            </a:r>
          </a:p>
          <a:p>
            <a:pPr algn="just"/>
            <a:r>
              <a:rPr lang="en-GB" sz="2000" dirty="0" smtClean="0"/>
              <a:t>Difficult for residents to distinguish private/public space and to develop territorial responses. </a:t>
            </a:r>
          </a:p>
        </p:txBody>
      </p:sp>
      <p:pic>
        <p:nvPicPr>
          <p:cNvPr id="3074" name="Picture 2"/>
          <p:cNvPicPr>
            <a:picLocks noChangeArrowheads="1"/>
          </p:cNvPicPr>
          <p:nvPr/>
        </p:nvPicPr>
        <p:blipFill>
          <a:blip r:embed="rId3" cstate="print"/>
          <a:srcRect/>
          <a:stretch>
            <a:fillRect/>
          </a:stretch>
        </p:blipFill>
        <p:spPr bwMode="auto">
          <a:xfrm>
            <a:off x="395536" y="2204864"/>
            <a:ext cx="3960000" cy="360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Ownership/territoriality – Culture </a:t>
            </a:r>
            <a:endParaRPr lang="en-GB" dirty="0"/>
          </a:p>
        </p:txBody>
      </p:sp>
      <p:sp>
        <p:nvSpPr>
          <p:cNvPr id="5" name="Content Placeholder 4"/>
          <p:cNvSpPr>
            <a:spLocks noGrp="1"/>
          </p:cNvSpPr>
          <p:nvPr>
            <p:ph sz="half" idx="1"/>
          </p:nvPr>
        </p:nvSpPr>
        <p:spPr/>
        <p:txBody>
          <a:bodyPr/>
          <a:lstStyle/>
          <a:p>
            <a:endParaRPr lang="en-GB"/>
          </a:p>
        </p:txBody>
      </p:sp>
      <p:sp>
        <p:nvSpPr>
          <p:cNvPr id="6" name="Content Placeholder 5"/>
          <p:cNvSpPr>
            <a:spLocks noGrp="1"/>
          </p:cNvSpPr>
          <p:nvPr>
            <p:ph sz="half" idx="2"/>
          </p:nvPr>
        </p:nvSpPr>
        <p:spPr>
          <a:xfrm>
            <a:off x="4499992" y="2205038"/>
            <a:ext cx="4142358" cy="3598862"/>
          </a:xfrm>
        </p:spPr>
        <p:txBody>
          <a:bodyPr/>
          <a:lstStyle/>
          <a:p>
            <a:pPr algn="just"/>
            <a:r>
              <a:rPr lang="en-GB" sz="2000" dirty="0" smtClean="0"/>
              <a:t>Emirati tradition of ‘gifting’ plots at birth.</a:t>
            </a:r>
          </a:p>
          <a:p>
            <a:pPr algn="just"/>
            <a:r>
              <a:rPr lang="en-GB" sz="2000" dirty="0" smtClean="0"/>
              <a:t>Plot given at birth BUT not develop on it for years/decades. </a:t>
            </a:r>
          </a:p>
          <a:p>
            <a:pPr algn="just"/>
            <a:r>
              <a:rPr lang="en-GB" sz="2000" dirty="0" smtClean="0"/>
              <a:t>Can create a lack of ownership and clarity as to who should (and should not be) in the area. </a:t>
            </a:r>
          </a:p>
          <a:p>
            <a:pPr algn="just"/>
            <a:r>
              <a:rPr lang="en-GB" sz="2000" b="1" dirty="0" smtClean="0"/>
              <a:t>Cannot impose CPTED principles. </a:t>
            </a:r>
            <a:endParaRPr lang="en-GB" sz="2000" b="1" dirty="0"/>
          </a:p>
        </p:txBody>
      </p:sp>
      <p:pic>
        <p:nvPicPr>
          <p:cNvPr id="3" name="Picture 2" descr="Figure 2-300"/>
          <p:cNvPicPr/>
          <p:nvPr/>
        </p:nvPicPr>
        <p:blipFill>
          <a:blip r:embed="rId3" cstate="print"/>
          <a:srcRect/>
          <a:stretch>
            <a:fillRect/>
          </a:stretch>
        </p:blipFill>
        <p:spPr bwMode="auto">
          <a:xfrm>
            <a:off x="395535" y="2276872"/>
            <a:ext cx="3960000" cy="360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Surveillance – Culture and Climate </a:t>
            </a:r>
            <a:endParaRPr lang="en-GB" dirty="0"/>
          </a:p>
        </p:txBody>
      </p:sp>
      <p:sp>
        <p:nvSpPr>
          <p:cNvPr id="5" name="Content Placeholder 4"/>
          <p:cNvSpPr>
            <a:spLocks noGrp="1"/>
          </p:cNvSpPr>
          <p:nvPr>
            <p:ph sz="half" idx="1"/>
          </p:nvPr>
        </p:nvSpPr>
        <p:spPr/>
        <p:txBody>
          <a:bodyPr/>
          <a:lstStyle/>
          <a:p>
            <a:endParaRPr lang="en-GB"/>
          </a:p>
        </p:txBody>
      </p:sp>
      <p:sp>
        <p:nvSpPr>
          <p:cNvPr id="6" name="Content Placeholder 5"/>
          <p:cNvSpPr>
            <a:spLocks noGrp="1"/>
          </p:cNvSpPr>
          <p:nvPr>
            <p:ph sz="half" idx="2"/>
          </p:nvPr>
        </p:nvSpPr>
        <p:spPr/>
        <p:txBody>
          <a:bodyPr/>
          <a:lstStyle/>
          <a:p>
            <a:pPr algn="just"/>
            <a:r>
              <a:rPr lang="en-GB" sz="2000" dirty="0" smtClean="0"/>
              <a:t>The cultural importance of privacy, and the requirement for shade, results in high, blank walls. </a:t>
            </a:r>
          </a:p>
          <a:p>
            <a:pPr algn="just"/>
            <a:r>
              <a:rPr lang="en-GB" sz="2000" dirty="0" smtClean="0"/>
              <a:t>Restricts surveillance from residents to surrounding areas (and vice versa). </a:t>
            </a:r>
            <a:endParaRPr lang="en-GB" sz="2000" dirty="0"/>
          </a:p>
        </p:txBody>
      </p:sp>
      <p:pic>
        <p:nvPicPr>
          <p:cNvPr id="3" name="Picture 2" descr="C:\Users\rachel\Desktop\ab dhab photos\IMG00053-20110621-1202.jpg"/>
          <p:cNvPicPr/>
          <p:nvPr/>
        </p:nvPicPr>
        <p:blipFill>
          <a:blip r:embed="rId3" cstate="print"/>
          <a:srcRect/>
          <a:stretch>
            <a:fillRect/>
          </a:stretch>
        </p:blipFill>
        <p:spPr bwMode="auto">
          <a:xfrm>
            <a:off x="395536" y="2204864"/>
            <a:ext cx="3960000" cy="3600000"/>
          </a:xfrm>
          <a:prstGeom prst="rect">
            <a:avLst/>
          </a:prstGeom>
          <a:noFill/>
          <a:ln w="9525">
            <a:noFill/>
            <a:miter lim="800000"/>
            <a:headEnd/>
            <a:tailEnd/>
          </a:ln>
        </p:spPr>
      </p:pic>
      <p:pic>
        <p:nvPicPr>
          <p:cNvPr id="4098" name="Picture 2"/>
          <p:cNvPicPr>
            <a:picLocks noChangeArrowheads="1"/>
          </p:cNvPicPr>
          <p:nvPr/>
        </p:nvPicPr>
        <p:blipFill>
          <a:blip r:embed="rId4" cstate="print"/>
          <a:srcRect/>
          <a:stretch>
            <a:fillRect/>
          </a:stretch>
        </p:blipFill>
        <p:spPr bwMode="auto">
          <a:xfrm>
            <a:off x="395536" y="2204864"/>
            <a:ext cx="3960000" cy="360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To conclude</a:t>
            </a:r>
            <a:endParaRPr lang="en-US" sz="2800" dirty="0"/>
          </a:p>
        </p:txBody>
      </p:sp>
      <p:sp>
        <p:nvSpPr>
          <p:cNvPr id="6" name="Content Placeholder 5"/>
          <p:cNvSpPr>
            <a:spLocks noGrp="1"/>
          </p:cNvSpPr>
          <p:nvPr>
            <p:ph idx="1"/>
          </p:nvPr>
        </p:nvSpPr>
        <p:spPr>
          <a:xfrm>
            <a:off x="323528" y="1844824"/>
            <a:ext cx="8229600" cy="4536504"/>
          </a:xfrm>
        </p:spPr>
        <p:txBody>
          <a:bodyPr/>
          <a:lstStyle/>
          <a:p>
            <a:pPr algn="just"/>
            <a:r>
              <a:rPr lang="en-US" dirty="0" smtClean="0"/>
              <a:t>When designing research methodology – can have larger sample sizes where assessments of design are remote:</a:t>
            </a:r>
          </a:p>
          <a:p>
            <a:pPr lvl="1"/>
            <a:r>
              <a:rPr lang="en-US" sz="1800" dirty="0" smtClean="0"/>
              <a:t>Hillier and </a:t>
            </a:r>
            <a:r>
              <a:rPr lang="en-US" sz="1800" dirty="0" err="1" smtClean="0"/>
              <a:t>Sahbaz</a:t>
            </a:r>
            <a:r>
              <a:rPr lang="en-US" sz="1800" dirty="0" smtClean="0"/>
              <a:t> (2009) – 101,849 properties.</a:t>
            </a:r>
          </a:p>
          <a:p>
            <a:pPr lvl="1"/>
            <a:r>
              <a:rPr lang="en-US" sz="1800" dirty="0" smtClean="0"/>
              <a:t>Johnson and Bowers (2010) – 118,161 properties.</a:t>
            </a:r>
          </a:p>
          <a:p>
            <a:pPr lvl="1"/>
            <a:r>
              <a:rPr lang="en-US" sz="1800" dirty="0" smtClean="0"/>
              <a:t>As compared to 2193 UK and much lower Abu Dhabi. </a:t>
            </a:r>
          </a:p>
          <a:p>
            <a:r>
              <a:rPr lang="en-US" dirty="0" smtClean="0"/>
              <a:t>BUT….are you missing the finer details. </a:t>
            </a:r>
          </a:p>
          <a:p>
            <a:pPr lvl="1"/>
            <a:r>
              <a:rPr lang="en-US" sz="1800" dirty="0" smtClean="0"/>
              <a:t>Design features not identified remotely.</a:t>
            </a:r>
          </a:p>
          <a:p>
            <a:pPr lvl="1"/>
            <a:r>
              <a:rPr lang="en-US" sz="1800" dirty="0"/>
              <a:t>The way that people use their space in practice. </a:t>
            </a:r>
            <a:endParaRPr lang="en-US" sz="1800" dirty="0" smtClean="0"/>
          </a:p>
          <a:p>
            <a:pPr lvl="1"/>
            <a:r>
              <a:rPr lang="en-US" sz="1800" dirty="0" smtClean="0"/>
              <a:t>Disorder/anti-social behaviour incidents not recorded by the police. </a:t>
            </a:r>
          </a:p>
          <a:p>
            <a:pPr lvl="1"/>
            <a:r>
              <a:rPr lang="en-US" sz="1800" dirty="0" smtClean="0"/>
              <a:t>Issues relating to culture and climate. </a:t>
            </a:r>
          </a:p>
          <a:p>
            <a:endParaRPr lang="en-US" dirty="0"/>
          </a:p>
        </p:txBody>
      </p:sp>
    </p:spTree>
    <p:extLst>
      <p:ext uri="{BB962C8B-B14F-4D97-AF65-F5344CB8AC3E}">
        <p14:creationId xmlns:p14="http://schemas.microsoft.com/office/powerpoint/2010/main" val="26791001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endParaRPr lang="en-US" dirty="0"/>
          </a:p>
        </p:txBody>
      </p:sp>
      <p:sp>
        <p:nvSpPr>
          <p:cNvPr id="5" name="Subtitle 4"/>
          <p:cNvSpPr>
            <a:spLocks noGrp="1"/>
          </p:cNvSpPr>
          <p:nvPr>
            <p:ph type="subTitle" idx="1"/>
          </p:nvPr>
        </p:nvSpPr>
        <p:spPr>
          <a:xfrm>
            <a:off x="1403648" y="2636912"/>
            <a:ext cx="6400800" cy="1752600"/>
          </a:xfrm>
        </p:spPr>
        <p:txBody>
          <a:bodyPr/>
          <a:lstStyle/>
          <a:p>
            <a:r>
              <a:rPr lang="en-US" b="1" dirty="0" smtClean="0"/>
              <a:t>Thank-you</a:t>
            </a:r>
          </a:p>
          <a:p>
            <a:endParaRPr lang="en-US" dirty="0" smtClean="0"/>
          </a:p>
          <a:p>
            <a:r>
              <a:rPr lang="en-US" sz="2000" dirty="0" err="1" smtClean="0"/>
              <a:t>r.a.armitage@hud.ac.uk</a:t>
            </a:r>
            <a:endParaRPr lang="en-US" sz="2000" dirty="0"/>
          </a:p>
        </p:txBody>
      </p:sp>
    </p:spTree>
    <p:extLst>
      <p:ext uri="{BB962C8B-B14F-4D97-AF65-F5344CB8AC3E}">
        <p14:creationId xmlns:p14="http://schemas.microsoft.com/office/powerpoint/2010/main" val="33708419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know this?</a:t>
            </a:r>
            <a:endParaRPr lang="en-US" dirty="0"/>
          </a:p>
        </p:txBody>
      </p:sp>
      <p:sp>
        <p:nvSpPr>
          <p:cNvPr id="3" name="Content Placeholder 2"/>
          <p:cNvSpPr>
            <a:spLocks noGrp="1"/>
          </p:cNvSpPr>
          <p:nvPr>
            <p:ph idx="1"/>
          </p:nvPr>
        </p:nvSpPr>
        <p:spPr>
          <a:xfrm>
            <a:off x="323528" y="1772816"/>
            <a:ext cx="8229600" cy="4536504"/>
          </a:xfrm>
        </p:spPr>
        <p:txBody>
          <a:bodyPr/>
          <a:lstStyle/>
          <a:p>
            <a:pPr algn="just"/>
            <a:r>
              <a:rPr lang="en-US" sz="1800" dirty="0" smtClean="0"/>
              <a:t>We know this because of research that links </a:t>
            </a:r>
            <a:r>
              <a:rPr lang="en-US" sz="1800" u="sng" dirty="0" smtClean="0"/>
              <a:t>police recorded crime </a:t>
            </a:r>
            <a:r>
              <a:rPr lang="en-US" sz="1800" dirty="0" smtClean="0"/>
              <a:t>to specific crime locations, and therefore house types, road types etc. </a:t>
            </a:r>
          </a:p>
          <a:p>
            <a:pPr lvl="1" algn="just"/>
            <a:r>
              <a:rPr lang="en-US" sz="1600" dirty="0" smtClean="0"/>
              <a:t>For example, Hillier and </a:t>
            </a:r>
            <a:r>
              <a:rPr lang="en-US" sz="1600" dirty="0" err="1" smtClean="0"/>
              <a:t>Sahbaz</a:t>
            </a:r>
            <a:r>
              <a:rPr lang="en-US" sz="1600" dirty="0" smtClean="0"/>
              <a:t>, 2009; Johnson and Bowers, 2010.</a:t>
            </a:r>
          </a:p>
          <a:p>
            <a:pPr marL="457200" lvl="1" indent="0" algn="just">
              <a:buNone/>
            </a:pPr>
            <a:endParaRPr lang="en-US" sz="1200" dirty="0" smtClean="0"/>
          </a:p>
          <a:p>
            <a:pPr algn="just"/>
            <a:r>
              <a:rPr lang="en-US" sz="1800" dirty="0" smtClean="0"/>
              <a:t>We know this because of research that links </a:t>
            </a:r>
            <a:r>
              <a:rPr lang="en-US" sz="1800" u="sng" dirty="0" smtClean="0"/>
              <a:t>self reported feelings of safety </a:t>
            </a:r>
            <a:r>
              <a:rPr lang="en-US" sz="1800" dirty="0" smtClean="0"/>
              <a:t>to specific crime locations, and therefore house types, road types etc.</a:t>
            </a:r>
          </a:p>
          <a:p>
            <a:pPr lvl="1" algn="just"/>
            <a:r>
              <a:rPr lang="en-US" sz="1600" dirty="0"/>
              <a:t>F</a:t>
            </a:r>
            <a:r>
              <a:rPr lang="en-US" sz="1600" dirty="0" smtClean="0"/>
              <a:t>or example Armitage and </a:t>
            </a:r>
            <a:r>
              <a:rPr lang="en-US" sz="1600" dirty="0" err="1" smtClean="0"/>
              <a:t>Monchuk</a:t>
            </a:r>
            <a:r>
              <a:rPr lang="en-US" sz="1600" dirty="0" smtClean="0"/>
              <a:t> (2009).</a:t>
            </a:r>
          </a:p>
          <a:p>
            <a:pPr marL="457200" lvl="1" indent="0" algn="just">
              <a:buNone/>
            </a:pPr>
            <a:endParaRPr lang="en-US" sz="1200" dirty="0" smtClean="0"/>
          </a:p>
          <a:p>
            <a:pPr algn="just"/>
            <a:r>
              <a:rPr lang="en-US" sz="1800" dirty="0" smtClean="0"/>
              <a:t>We know this because of research that </a:t>
            </a:r>
            <a:r>
              <a:rPr lang="en-US" sz="1800" u="sng" dirty="0" smtClean="0"/>
              <a:t>asks offenders </a:t>
            </a:r>
            <a:r>
              <a:rPr lang="en-US" sz="1800" dirty="0" smtClean="0"/>
              <a:t>which properties they select/avoid and why.</a:t>
            </a:r>
          </a:p>
          <a:p>
            <a:pPr lvl="1" algn="just"/>
            <a:r>
              <a:rPr lang="en-US" sz="1600" dirty="0"/>
              <a:t>F</a:t>
            </a:r>
            <a:r>
              <a:rPr lang="en-US" sz="1600" dirty="0" smtClean="0"/>
              <a:t>or example, </a:t>
            </a:r>
            <a:r>
              <a:rPr lang="en-US" sz="1600" dirty="0" err="1" smtClean="0"/>
              <a:t>Reppetto</a:t>
            </a:r>
            <a:r>
              <a:rPr lang="en-US" sz="1600" dirty="0" smtClean="0"/>
              <a:t>, 1974; Bennett and Wright, 1984; Taylor and Nee, 1988; Cromwell </a:t>
            </a:r>
            <a:r>
              <a:rPr lang="en-US" sz="1600" i="1" dirty="0" smtClean="0"/>
              <a:t> </a:t>
            </a:r>
            <a:r>
              <a:rPr lang="en-US" sz="1600" dirty="0" smtClean="0"/>
              <a:t>and Olson</a:t>
            </a:r>
            <a:r>
              <a:rPr lang="en-US" sz="1600" i="1" dirty="0" smtClean="0"/>
              <a:t> </a:t>
            </a:r>
            <a:r>
              <a:rPr lang="en-US" sz="1600" dirty="0" smtClean="0"/>
              <a:t>, 1991; </a:t>
            </a:r>
            <a:r>
              <a:rPr lang="en-US" sz="1600" dirty="0"/>
              <a:t>Brown and Bentley, </a:t>
            </a:r>
            <a:r>
              <a:rPr lang="en-US" sz="1600" dirty="0" smtClean="0"/>
              <a:t>1993; Wright and </a:t>
            </a:r>
            <a:r>
              <a:rPr lang="en-US" sz="1600" smtClean="0"/>
              <a:t>Decker, 1994; Wiles </a:t>
            </a:r>
            <a:r>
              <a:rPr lang="en-US" sz="1600" dirty="0" smtClean="0"/>
              <a:t>and Costello, 2000, Nee and </a:t>
            </a:r>
            <a:r>
              <a:rPr lang="en-US" sz="1600" dirty="0" err="1" smtClean="0"/>
              <a:t>Meenaghan</a:t>
            </a:r>
            <a:r>
              <a:rPr lang="en-US" sz="1600" dirty="0" smtClean="0"/>
              <a:t>, 2006. </a:t>
            </a:r>
            <a:endParaRPr lang="en-US" sz="1600" dirty="0"/>
          </a:p>
        </p:txBody>
      </p:sp>
    </p:spTree>
    <p:extLst>
      <p:ext uri="{BB962C8B-B14F-4D97-AF65-F5344CB8AC3E}">
        <p14:creationId xmlns:p14="http://schemas.microsoft.com/office/powerpoint/2010/main" val="42293430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crimes?</a:t>
            </a:r>
            <a:endParaRPr lang="en-US" dirty="0"/>
          </a:p>
        </p:txBody>
      </p:sp>
      <p:sp>
        <p:nvSpPr>
          <p:cNvPr id="3" name="Content Placeholder 2"/>
          <p:cNvSpPr>
            <a:spLocks noGrp="1"/>
          </p:cNvSpPr>
          <p:nvPr>
            <p:ph idx="1"/>
          </p:nvPr>
        </p:nvSpPr>
        <p:spPr>
          <a:xfrm>
            <a:off x="395536" y="1988840"/>
            <a:ext cx="8229600" cy="3598862"/>
          </a:xfrm>
        </p:spPr>
        <p:txBody>
          <a:bodyPr/>
          <a:lstStyle/>
          <a:p>
            <a:pPr algn="just"/>
            <a:r>
              <a:rPr lang="en-US" dirty="0" smtClean="0"/>
              <a:t>Relationship impacts predominantly on acquisitive crimes. </a:t>
            </a:r>
          </a:p>
          <a:p>
            <a:pPr lvl="1"/>
            <a:r>
              <a:rPr lang="en-US" dirty="0" smtClean="0"/>
              <a:t>Burglary dwelling.</a:t>
            </a:r>
          </a:p>
          <a:p>
            <a:pPr lvl="1"/>
            <a:r>
              <a:rPr lang="en-US" dirty="0" smtClean="0"/>
              <a:t>Burglary other than dwelling.</a:t>
            </a:r>
          </a:p>
          <a:p>
            <a:pPr lvl="1"/>
            <a:r>
              <a:rPr lang="en-US" dirty="0" smtClean="0"/>
              <a:t>Theft of vehicle.</a:t>
            </a:r>
          </a:p>
          <a:p>
            <a:pPr lvl="1"/>
            <a:r>
              <a:rPr lang="en-US" dirty="0" smtClean="0"/>
              <a:t>Theft from vehicle. </a:t>
            </a:r>
          </a:p>
          <a:p>
            <a:pPr lvl="1"/>
            <a:r>
              <a:rPr lang="en-US" dirty="0" smtClean="0"/>
              <a:t>Criminal damage (dwelling and vehicle). </a:t>
            </a:r>
          </a:p>
          <a:p>
            <a:pPr algn="just"/>
            <a:endParaRPr lang="en-US" i="1" dirty="0" smtClean="0"/>
          </a:p>
          <a:p>
            <a:pPr algn="just"/>
            <a:r>
              <a:rPr lang="en-US" i="1" dirty="0" smtClean="0"/>
              <a:t>Although this could be related to methods and focus.</a:t>
            </a:r>
          </a:p>
        </p:txBody>
      </p:sp>
    </p:spTree>
    <p:extLst>
      <p:ext uri="{BB962C8B-B14F-4D97-AF65-F5344CB8AC3E}">
        <p14:creationId xmlns:p14="http://schemas.microsoft.com/office/powerpoint/2010/main" val="2423049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Research helps to develop principles and policy</a:t>
            </a:r>
            <a:endParaRPr lang="en-US" sz="3200" dirty="0"/>
          </a:p>
        </p:txBody>
      </p:sp>
      <p:sp>
        <p:nvSpPr>
          <p:cNvPr id="3" name="Content Placeholder 2"/>
          <p:cNvSpPr>
            <a:spLocks noGrp="1"/>
          </p:cNvSpPr>
          <p:nvPr>
            <p:ph idx="1"/>
          </p:nvPr>
        </p:nvSpPr>
        <p:spPr>
          <a:xfrm>
            <a:off x="467544" y="1772816"/>
            <a:ext cx="8229600" cy="3598862"/>
          </a:xfrm>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62521730"/>
              </p:ext>
            </p:extLst>
          </p:nvPr>
        </p:nvGraphicFramePr>
        <p:xfrm>
          <a:off x="179512" y="1916832"/>
          <a:ext cx="8712968" cy="4824540"/>
        </p:xfrm>
        <a:graphic>
          <a:graphicData uri="http://schemas.openxmlformats.org/drawingml/2006/table">
            <a:tbl>
              <a:tblPr firstRow="1" bandRow="1">
                <a:tableStyleId>{5C22544A-7EE6-4342-B048-85BDC9FD1C3A}</a:tableStyleId>
              </a:tblPr>
              <a:tblGrid>
                <a:gridCol w="2178242"/>
                <a:gridCol w="1948953"/>
                <a:gridCol w="1987169"/>
                <a:gridCol w="2598604"/>
              </a:tblGrid>
              <a:tr h="416302">
                <a:tc>
                  <a:txBody>
                    <a:bodyPr/>
                    <a:lstStyle/>
                    <a:p>
                      <a:r>
                        <a:rPr lang="en-US" sz="1400" dirty="0" err="1" smtClean="0">
                          <a:solidFill>
                            <a:schemeClr val="tx1"/>
                          </a:solidFill>
                        </a:rPr>
                        <a:t>Poyner</a:t>
                      </a:r>
                      <a:r>
                        <a:rPr lang="en-US" sz="1400" dirty="0" smtClean="0">
                          <a:solidFill>
                            <a:schemeClr val="tx1"/>
                          </a:solidFill>
                        </a:rPr>
                        <a:t> (1983)</a:t>
                      </a:r>
                      <a:endParaRPr lang="en-US" sz="1400" dirty="0">
                        <a:solidFill>
                          <a:schemeClr val="tx1"/>
                        </a:solidFill>
                      </a:endParaRPr>
                    </a:p>
                  </a:txBody>
                  <a:tcPr/>
                </a:tc>
                <a:tc>
                  <a:txBody>
                    <a:bodyPr/>
                    <a:lstStyle/>
                    <a:p>
                      <a:r>
                        <a:rPr lang="en-US" sz="1400" dirty="0" smtClean="0">
                          <a:solidFill>
                            <a:schemeClr val="tx1"/>
                          </a:solidFill>
                        </a:rPr>
                        <a:t>Cozens</a:t>
                      </a:r>
                      <a:r>
                        <a:rPr lang="en-US" sz="1400" baseline="0" dirty="0" smtClean="0">
                          <a:solidFill>
                            <a:schemeClr val="tx1"/>
                          </a:solidFill>
                        </a:rPr>
                        <a:t> et al (2005)</a:t>
                      </a:r>
                      <a:endParaRPr lang="en-US" sz="1400" dirty="0">
                        <a:solidFill>
                          <a:schemeClr val="tx1"/>
                        </a:solidFill>
                      </a:endParaRPr>
                    </a:p>
                  </a:txBody>
                  <a:tcPr/>
                </a:tc>
                <a:tc>
                  <a:txBody>
                    <a:bodyPr/>
                    <a:lstStyle/>
                    <a:p>
                      <a:r>
                        <a:rPr lang="en-US" sz="1400" dirty="0" err="1" smtClean="0">
                          <a:solidFill>
                            <a:schemeClr val="tx1"/>
                          </a:solidFill>
                        </a:rPr>
                        <a:t>Armitage</a:t>
                      </a:r>
                      <a:r>
                        <a:rPr lang="en-US" sz="1400" dirty="0" smtClean="0">
                          <a:solidFill>
                            <a:schemeClr val="tx1"/>
                          </a:solidFill>
                        </a:rPr>
                        <a:t> (2013)</a:t>
                      </a:r>
                      <a:endParaRPr lang="en-US" sz="1400" dirty="0">
                        <a:solidFill>
                          <a:schemeClr val="tx1"/>
                        </a:solidFill>
                      </a:endParaRPr>
                    </a:p>
                  </a:txBody>
                  <a:tcPr/>
                </a:tc>
                <a:tc>
                  <a:txBody>
                    <a:bodyPr/>
                    <a:lstStyle/>
                    <a:p>
                      <a:r>
                        <a:rPr lang="en-US" sz="1400" dirty="0" err="1" smtClean="0">
                          <a:solidFill>
                            <a:schemeClr val="tx1"/>
                          </a:solidFill>
                        </a:rPr>
                        <a:t>Ekblom</a:t>
                      </a:r>
                      <a:r>
                        <a:rPr lang="en-US" sz="1400" dirty="0" smtClean="0">
                          <a:solidFill>
                            <a:schemeClr val="tx1"/>
                          </a:solidFill>
                        </a:rPr>
                        <a:t> et al (2013)</a:t>
                      </a:r>
                      <a:endParaRPr lang="en-US" sz="1400" dirty="0">
                        <a:solidFill>
                          <a:schemeClr val="tx1"/>
                        </a:solidFill>
                      </a:endParaRPr>
                    </a:p>
                  </a:txBody>
                  <a:tcPr/>
                </a:tc>
              </a:tr>
              <a:tr h="581682">
                <a:tc>
                  <a:txBody>
                    <a:bodyPr/>
                    <a:lstStyle/>
                    <a:p>
                      <a:r>
                        <a:rPr lang="en-US" sz="1400" dirty="0" smtClean="0"/>
                        <a:t>Surveillance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Surveillance</a:t>
                      </a:r>
                    </a:p>
                    <a:p>
                      <a:endParaRPr lang="en-US" sz="1400" dirty="0"/>
                    </a:p>
                  </a:txBody>
                  <a:tcPr/>
                </a:tc>
                <a:tc>
                  <a:txBody>
                    <a:bodyPr/>
                    <a:lstStyle/>
                    <a:p>
                      <a:r>
                        <a:rPr lang="en-US" sz="1400" dirty="0" smtClean="0"/>
                        <a:t>Surveillance</a:t>
                      </a:r>
                      <a:endParaRPr lang="en-US" sz="1400" dirty="0"/>
                    </a:p>
                  </a:txBody>
                  <a:tcPr/>
                </a:tc>
                <a:tc>
                  <a:txBody>
                    <a:bodyPr/>
                    <a:lstStyle/>
                    <a:p>
                      <a:r>
                        <a:rPr lang="en-US" sz="1400" dirty="0" smtClean="0"/>
                        <a:t>Surveillance </a:t>
                      </a:r>
                      <a:endParaRPr lang="en-US" sz="1400" dirty="0"/>
                    </a:p>
                  </a:txBody>
                  <a:tcPr/>
                </a:tc>
              </a:tr>
              <a:tr h="416302">
                <a:tc>
                  <a:txBody>
                    <a:bodyPr/>
                    <a:lstStyle/>
                    <a:p>
                      <a:r>
                        <a:rPr lang="en-US" sz="1400" dirty="0" smtClean="0"/>
                        <a:t>Movement control</a:t>
                      </a:r>
                      <a:endParaRPr lang="en-US" sz="1400" dirty="0"/>
                    </a:p>
                  </a:txBody>
                  <a:tcPr/>
                </a:tc>
                <a:tc>
                  <a:txBody>
                    <a:bodyPr/>
                    <a:lstStyle/>
                    <a:p>
                      <a:r>
                        <a:rPr lang="en-US" sz="1400" dirty="0" smtClean="0"/>
                        <a:t>Access control</a:t>
                      </a:r>
                      <a:endParaRPr lang="en-US" sz="1400" dirty="0"/>
                    </a:p>
                  </a:txBody>
                  <a:tcPr/>
                </a:tc>
                <a:tc>
                  <a:txBody>
                    <a:bodyPr/>
                    <a:lstStyle/>
                    <a:p>
                      <a:r>
                        <a:rPr lang="en-US" sz="1400" dirty="0" smtClean="0"/>
                        <a:t>Movement control </a:t>
                      </a:r>
                      <a:endParaRPr lang="en-US" sz="1400" dirty="0"/>
                    </a:p>
                  </a:txBody>
                  <a:tcPr/>
                </a:tc>
                <a:tc>
                  <a:txBody>
                    <a:bodyPr/>
                    <a:lstStyle/>
                    <a:p>
                      <a:r>
                        <a:rPr lang="en-US" sz="1400" dirty="0" smtClean="0"/>
                        <a:t>Access and connectivity</a:t>
                      </a:r>
                      <a:endParaRPr lang="en-US" sz="1400" dirty="0"/>
                    </a:p>
                  </a:txBody>
                  <a:tcPr/>
                </a:tc>
              </a:tr>
              <a:tr h="416302">
                <a:tc>
                  <a:txBody>
                    <a:bodyPr/>
                    <a:lstStyle/>
                    <a:p>
                      <a:r>
                        <a:rPr lang="en-US" sz="1400" dirty="0" smtClean="0"/>
                        <a:t>Activity support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Activity support </a:t>
                      </a:r>
                    </a:p>
                  </a:txBody>
                  <a:tcPr/>
                </a:tc>
                <a:tc>
                  <a:txBody>
                    <a:bodyPr/>
                    <a:lstStyle/>
                    <a:p>
                      <a:endParaRPr lang="en-US" sz="1400" dirty="0"/>
                    </a:p>
                  </a:txBody>
                  <a:tcPr/>
                </a:tc>
                <a:tc>
                  <a:txBody>
                    <a:bodyPr/>
                    <a:lstStyle/>
                    <a:p>
                      <a:r>
                        <a:rPr lang="en-US" sz="1400" dirty="0" smtClean="0"/>
                        <a:t>Activity</a:t>
                      </a:r>
                      <a:endParaRPr lang="en-US" sz="1400" dirty="0"/>
                    </a:p>
                  </a:txBody>
                  <a:tcPr/>
                </a:tc>
              </a:tr>
              <a:tr h="581682">
                <a:tc>
                  <a:txBody>
                    <a:bodyPr/>
                    <a:lstStyle/>
                    <a:p>
                      <a:r>
                        <a:rPr lang="en-US" sz="1400" dirty="0" smtClean="0"/>
                        <a:t>Motivational</a:t>
                      </a:r>
                      <a:r>
                        <a:rPr lang="en-US" sz="1400" baseline="0" dirty="0" smtClean="0"/>
                        <a:t> reinforcement</a:t>
                      </a:r>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r>
              <a:tr h="416302">
                <a:tc>
                  <a:txBody>
                    <a:bodyPr/>
                    <a:lstStyle/>
                    <a:p>
                      <a:endParaRPr lang="en-US" sz="1400"/>
                    </a:p>
                  </a:txBody>
                  <a:tcPr/>
                </a:tc>
                <a:tc>
                  <a:txBody>
                    <a:bodyPr/>
                    <a:lstStyle/>
                    <a:p>
                      <a:r>
                        <a:rPr lang="en-US" sz="1400" dirty="0" smtClean="0"/>
                        <a:t>Target hardening</a:t>
                      </a:r>
                      <a:endParaRPr lang="en-US" sz="1400" dirty="0"/>
                    </a:p>
                  </a:txBody>
                  <a:tcPr/>
                </a:tc>
                <a:tc>
                  <a:txBody>
                    <a:bodyPr/>
                    <a:lstStyle/>
                    <a:p>
                      <a:r>
                        <a:rPr lang="en-US" sz="1400" dirty="0" smtClean="0"/>
                        <a:t>Physical security</a:t>
                      </a:r>
                      <a:endParaRPr lang="en-US" sz="1400" dirty="0"/>
                    </a:p>
                  </a:txBody>
                  <a:tcPr/>
                </a:tc>
                <a:tc>
                  <a:txBody>
                    <a:bodyPr/>
                    <a:lstStyle/>
                    <a:p>
                      <a:endParaRPr lang="en-US" sz="1400" dirty="0"/>
                    </a:p>
                  </a:txBody>
                  <a:tcPr/>
                </a:tc>
              </a:tr>
              <a:tr h="581682">
                <a:tc>
                  <a:txBody>
                    <a:bodyPr/>
                    <a:lstStyle/>
                    <a:p>
                      <a:endParaRPr lang="en-US" sz="1400"/>
                    </a:p>
                  </a:txBody>
                  <a:tcPr/>
                </a:tc>
                <a:tc>
                  <a:txBody>
                    <a:bodyPr/>
                    <a:lstStyle/>
                    <a:p>
                      <a:r>
                        <a:rPr lang="en-US" sz="1400" dirty="0" smtClean="0"/>
                        <a:t>Image </a:t>
                      </a:r>
                      <a:endParaRPr lang="en-US" sz="1400" dirty="0"/>
                    </a:p>
                  </a:txBody>
                  <a:tcPr/>
                </a:tc>
                <a:tc>
                  <a:txBody>
                    <a:bodyPr/>
                    <a:lstStyle/>
                    <a:p>
                      <a:r>
                        <a:rPr lang="en-US" sz="1400" dirty="0" smtClean="0"/>
                        <a:t>Management and maintenance</a:t>
                      </a:r>
                      <a:endParaRPr lang="en-US" sz="1400" dirty="0"/>
                    </a:p>
                  </a:txBody>
                  <a:tcPr/>
                </a:tc>
                <a:tc>
                  <a:txBody>
                    <a:bodyPr/>
                    <a:lstStyle/>
                    <a:p>
                      <a:r>
                        <a:rPr lang="en-US" sz="1400" dirty="0" smtClean="0"/>
                        <a:t>Public</a:t>
                      </a:r>
                      <a:r>
                        <a:rPr lang="en-US" sz="1400" baseline="0" dirty="0" smtClean="0"/>
                        <a:t> image </a:t>
                      </a:r>
                      <a:endParaRPr lang="en-US" sz="1400" dirty="0"/>
                    </a:p>
                  </a:txBody>
                  <a:tcPr/>
                </a:tc>
              </a:tr>
              <a:tr h="581682">
                <a:tc>
                  <a:txBody>
                    <a:bodyPr/>
                    <a:lstStyle/>
                    <a:p>
                      <a:endParaRPr 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Defensible</a:t>
                      </a:r>
                      <a:r>
                        <a:rPr lang="en-US" sz="1400" baseline="0" dirty="0" smtClean="0"/>
                        <a:t> space</a:t>
                      </a:r>
                      <a:endParaRPr lang="en-US" sz="1400" dirty="0" smtClean="0"/>
                    </a:p>
                    <a:p>
                      <a:endParaRPr lang="en-US" sz="1400" dirty="0"/>
                    </a:p>
                  </a:txBody>
                  <a:tcPr/>
                </a:tc>
                <a:tc>
                  <a:txBody>
                    <a:bodyPr/>
                    <a:lstStyle/>
                    <a:p>
                      <a:r>
                        <a:rPr lang="en-US" sz="1400" dirty="0" smtClean="0"/>
                        <a:t>Defensible</a:t>
                      </a:r>
                      <a:r>
                        <a:rPr lang="en-US" sz="1400" baseline="0" dirty="0" smtClean="0"/>
                        <a:t> space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Ownership </a:t>
                      </a:r>
                    </a:p>
                    <a:p>
                      <a:endParaRPr lang="en-US" sz="1400" dirty="0"/>
                    </a:p>
                  </a:txBody>
                  <a:tcPr/>
                </a:tc>
              </a:tr>
              <a:tr h="416302">
                <a:tc>
                  <a:txBody>
                    <a:bodyPr/>
                    <a:lstStyle/>
                    <a:p>
                      <a:endParaRPr 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Territoriality</a:t>
                      </a:r>
                    </a:p>
                  </a:txBody>
                  <a:tcPr/>
                </a:tc>
                <a:tc>
                  <a:txBody>
                    <a:bodyPr/>
                    <a:lstStyle/>
                    <a:p>
                      <a:endParaRPr lang="en-US" sz="1400" dirty="0"/>
                    </a:p>
                  </a:txBody>
                  <a:tcPr/>
                </a:tc>
                <a:tc>
                  <a:txBody>
                    <a:bodyPr/>
                    <a:lstStyle/>
                    <a:p>
                      <a:endParaRPr lang="en-US" sz="1400" dirty="0"/>
                    </a:p>
                  </a:txBody>
                  <a:tcPr/>
                </a:tc>
              </a:tr>
              <a:tr h="416302">
                <a:tc>
                  <a:txBody>
                    <a:bodyPr/>
                    <a:lstStyle/>
                    <a:p>
                      <a:endParaRPr 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endParaRPr lang="en-US" sz="1400" dirty="0"/>
                    </a:p>
                  </a:txBody>
                  <a:tcPr/>
                </a:tc>
                <a:tc>
                  <a:txBody>
                    <a:bodyPr/>
                    <a:lstStyle/>
                    <a:p>
                      <a:r>
                        <a:rPr lang="en-US" sz="1400" dirty="0" smtClean="0"/>
                        <a:t>Structure</a:t>
                      </a:r>
                      <a:r>
                        <a:rPr lang="en-US" sz="1400" baseline="0" dirty="0" smtClean="0"/>
                        <a:t> and spatial layout</a:t>
                      </a:r>
                      <a:endParaRPr lang="en-US" sz="1400" dirty="0"/>
                    </a:p>
                  </a:txBody>
                  <a:tcPr/>
                </a:tc>
              </a:tr>
            </a:tbl>
          </a:graphicData>
        </a:graphic>
      </p:graphicFrame>
      <p:pic>
        <p:nvPicPr>
          <p:cNvPr id="8" name="Content Placeholder 5" descr="safer-places.jpg"/>
          <p:cNvPicPr>
            <a:picLocks/>
          </p:cNvPicPr>
          <p:nvPr/>
        </p:nvPicPr>
        <p:blipFill>
          <a:blip r:embed="rId3" cstate="print"/>
          <a:stretch>
            <a:fillRect/>
          </a:stretch>
        </p:blipFill>
        <p:spPr bwMode="auto">
          <a:xfrm>
            <a:off x="107504" y="2060848"/>
            <a:ext cx="2808312" cy="3744416"/>
          </a:xfrm>
          <a:prstGeom prst="rect">
            <a:avLst/>
          </a:prstGeom>
          <a:noFill/>
          <a:ln w="2540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srcRect/>
          <a:stretch>
            <a:fillRect/>
          </a:stretch>
        </p:blipFill>
        <p:spPr bwMode="auto">
          <a:xfrm>
            <a:off x="1907704" y="2060848"/>
            <a:ext cx="2606794" cy="374441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rachel\Desktop\Building_for_Life_12_Logo.jpg"/>
          <p:cNvPicPr>
            <a:picLocks noChangeAspect="1" noChangeArrowheads="1"/>
          </p:cNvPicPr>
          <p:nvPr/>
        </p:nvPicPr>
        <p:blipFill>
          <a:blip r:embed="rId5" cstate="print"/>
          <a:srcRect/>
          <a:stretch>
            <a:fillRect/>
          </a:stretch>
        </p:blipFill>
        <p:spPr bwMode="auto">
          <a:xfrm>
            <a:off x="4139952" y="2060848"/>
            <a:ext cx="2880320" cy="3744416"/>
          </a:xfrm>
          <a:prstGeom prst="rect">
            <a:avLst/>
          </a:prstGeom>
          <a:noFill/>
          <a:ln w="25400">
            <a:solidFill>
              <a:schemeClr val="tx1"/>
            </a:solidFill>
          </a:ln>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2060848"/>
            <a:ext cx="2736304" cy="3744416"/>
          </a:xfrm>
          <a:prstGeom prst="rect">
            <a:avLst/>
          </a:prstGeom>
          <a:noFill/>
          <a:ln w="2540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41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Relationship between house type and position within development and crime/perceptions of vulnerability</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2998640"/>
              </p:ext>
            </p:extLst>
          </p:nvPr>
        </p:nvGraphicFramePr>
        <p:xfrm>
          <a:off x="0" y="1687268"/>
          <a:ext cx="9144000" cy="5054099"/>
        </p:xfrm>
        <a:graphic>
          <a:graphicData uri="http://schemas.openxmlformats.org/drawingml/2006/table">
            <a:tbl>
              <a:tblPr firstRow="1" bandRow="1">
                <a:tableStyleId>{5C22544A-7EE6-4342-B048-85BDC9FD1C3A}</a:tableStyleId>
              </a:tblPr>
              <a:tblGrid>
                <a:gridCol w="6301576"/>
                <a:gridCol w="2842424"/>
              </a:tblGrid>
              <a:tr h="481787">
                <a:tc>
                  <a:txBody>
                    <a:bodyPr/>
                    <a:lstStyle/>
                    <a:p>
                      <a:r>
                        <a:rPr lang="en-US" sz="1400" dirty="0" smtClean="0">
                          <a:solidFill>
                            <a:srgbClr val="000000"/>
                          </a:solidFill>
                        </a:rPr>
                        <a:t>Design feature </a:t>
                      </a:r>
                      <a:endParaRPr lang="en-US" sz="1400" dirty="0">
                        <a:solidFill>
                          <a:srgbClr val="000000"/>
                        </a:solidFill>
                      </a:endParaRPr>
                    </a:p>
                  </a:txBody>
                  <a:tcPr/>
                </a:tc>
                <a:tc>
                  <a:txBody>
                    <a:bodyPr/>
                    <a:lstStyle/>
                    <a:p>
                      <a:r>
                        <a:rPr lang="en-US" sz="1400" dirty="0" smtClean="0">
                          <a:solidFill>
                            <a:srgbClr val="000000"/>
                          </a:solidFill>
                        </a:rPr>
                        <a:t>Study</a:t>
                      </a:r>
                      <a:r>
                        <a:rPr lang="en-US" sz="1400" baseline="0" dirty="0" smtClean="0">
                          <a:solidFill>
                            <a:srgbClr val="000000"/>
                          </a:solidFill>
                        </a:rPr>
                        <a:t> </a:t>
                      </a:r>
                      <a:endParaRPr lang="en-US" sz="1400" dirty="0">
                        <a:solidFill>
                          <a:srgbClr val="000000"/>
                        </a:solidFill>
                      </a:endParaRPr>
                    </a:p>
                  </a:txBody>
                  <a:tcPr/>
                </a:tc>
              </a:tr>
              <a:tr h="588548">
                <a:tc>
                  <a:txBody>
                    <a:bodyPr/>
                    <a:lstStyle/>
                    <a:p>
                      <a:r>
                        <a:rPr lang="en-US" sz="1400" dirty="0" smtClean="0"/>
                        <a:t>Planners, police, young adults and burglars </a:t>
                      </a:r>
                      <a:r>
                        <a:rPr lang="en-US" sz="1400" b="0" u="sng" dirty="0" smtClean="0"/>
                        <a:t>perceive high rise housing </a:t>
                      </a:r>
                      <a:r>
                        <a:rPr lang="en-US" sz="1400" dirty="0" smtClean="0"/>
                        <a:t>to be the most </a:t>
                      </a:r>
                      <a:r>
                        <a:rPr lang="en-US" sz="1400" b="1" dirty="0" smtClean="0"/>
                        <a:t>vulnerable</a:t>
                      </a:r>
                      <a:r>
                        <a:rPr lang="en-US" sz="1400" baseline="0" dirty="0" smtClean="0"/>
                        <a:t> to crime.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Cozens et al (2001, 2002)</a:t>
                      </a:r>
                      <a:endParaRPr lang="en-US" sz="1400" dirty="0"/>
                    </a:p>
                  </a:txBody>
                  <a:tcPr/>
                </a:tc>
              </a:tr>
              <a:tr h="588548">
                <a:tc>
                  <a:txBody>
                    <a:bodyPr/>
                    <a:lstStyle/>
                    <a:p>
                      <a:r>
                        <a:rPr lang="en-US" sz="1400" u="sng" dirty="0" smtClean="0"/>
                        <a:t>Greater number of apartments </a:t>
                      </a:r>
                      <a:r>
                        <a:rPr lang="en-US" sz="1400" dirty="0" smtClean="0"/>
                        <a:t>served</a:t>
                      </a:r>
                      <a:r>
                        <a:rPr lang="en-US" sz="1400" baseline="0" dirty="0" smtClean="0"/>
                        <a:t> by</a:t>
                      </a:r>
                      <a:r>
                        <a:rPr lang="en-US" sz="1400" dirty="0" smtClean="0"/>
                        <a:t> an entrance-way </a:t>
                      </a:r>
                      <a:r>
                        <a:rPr lang="en-US" sz="1400" b="0" dirty="0" smtClean="0"/>
                        <a:t>experience</a:t>
                      </a:r>
                      <a:r>
                        <a:rPr lang="en-US" sz="1400" b="1" dirty="0" smtClean="0"/>
                        <a:t> more </a:t>
                      </a:r>
                      <a:r>
                        <a:rPr lang="en-US" sz="1400" dirty="0" smtClean="0"/>
                        <a:t>burglaries.</a:t>
                      </a:r>
                      <a:endParaRPr lang="en-US" sz="1400" dirty="0"/>
                    </a:p>
                  </a:txBody>
                  <a:tcPr/>
                </a:tc>
                <a:tc>
                  <a:txBody>
                    <a:bodyPr/>
                    <a:lstStyle/>
                    <a:p>
                      <a:r>
                        <a:rPr lang="en-US" sz="1400" dirty="0" smtClean="0"/>
                        <a:t>Newman and Franck (1980, 1982)</a:t>
                      </a:r>
                      <a:endParaRPr lang="en-US" sz="1400" dirty="0"/>
                    </a:p>
                  </a:txBody>
                  <a:tcPr/>
                </a:tc>
              </a:tr>
              <a:tr h="588548">
                <a:tc>
                  <a:txBody>
                    <a:bodyPr/>
                    <a:lstStyle/>
                    <a:p>
                      <a:r>
                        <a:rPr lang="en-US" sz="1400" u="sng" dirty="0" smtClean="0"/>
                        <a:t>Greater number of </a:t>
                      </a:r>
                      <a:r>
                        <a:rPr lang="en-US" sz="1400" u="sng" dirty="0" err="1" smtClean="0"/>
                        <a:t>storeys</a:t>
                      </a:r>
                      <a:r>
                        <a:rPr lang="en-US" sz="1400" u="sng" dirty="0" smtClean="0"/>
                        <a:t> </a:t>
                      </a:r>
                      <a:r>
                        <a:rPr lang="en-US" sz="1400" dirty="0" smtClean="0"/>
                        <a:t>per development </a:t>
                      </a:r>
                      <a:r>
                        <a:rPr lang="en-US" sz="1400" b="0" dirty="0" smtClean="0"/>
                        <a:t>experience </a:t>
                      </a:r>
                      <a:r>
                        <a:rPr lang="en-US" sz="1400" b="1" dirty="0" smtClean="0"/>
                        <a:t>more</a:t>
                      </a:r>
                      <a:r>
                        <a:rPr lang="en-US" sz="1400" b="0" baseline="0" dirty="0" smtClean="0"/>
                        <a:t> burglaries. </a:t>
                      </a:r>
                      <a:endParaRPr lang="en-US" sz="1400" dirty="0"/>
                    </a:p>
                  </a:txBody>
                  <a:tcPr/>
                </a:tc>
                <a:tc>
                  <a:txBody>
                    <a:bodyPr/>
                    <a:lstStyle/>
                    <a:p>
                      <a:r>
                        <a:rPr lang="en-US" sz="1400" dirty="0" smtClean="0"/>
                        <a:t>Newman (1973),</a:t>
                      </a:r>
                      <a:r>
                        <a:rPr lang="en-US" sz="1400" baseline="0" dirty="0" smtClean="0"/>
                        <a:t> Newman and Franck (1980,1982)</a:t>
                      </a:r>
                      <a:endParaRPr lang="en-US" sz="1400" dirty="0"/>
                    </a:p>
                  </a:txBody>
                  <a:tcPr/>
                </a:tc>
              </a:tr>
              <a:tr h="588548">
                <a:tc>
                  <a:txBody>
                    <a:bodyPr/>
                    <a:lstStyle/>
                    <a:p>
                      <a:r>
                        <a:rPr lang="en-US" sz="1400" dirty="0" smtClean="0"/>
                        <a:t>Planners, young adults and burglars </a:t>
                      </a:r>
                      <a:r>
                        <a:rPr lang="en-US" sz="1400" u="sng" dirty="0" smtClean="0"/>
                        <a:t>perceive</a:t>
                      </a:r>
                      <a:r>
                        <a:rPr lang="en-US" sz="1400" dirty="0" smtClean="0"/>
                        <a:t> </a:t>
                      </a:r>
                      <a:r>
                        <a:rPr lang="en-US" sz="1400" u="sng" dirty="0" smtClean="0"/>
                        <a:t>semi-detached housing </a:t>
                      </a:r>
                      <a:r>
                        <a:rPr lang="en-US" sz="1400" dirty="0" smtClean="0"/>
                        <a:t>to be the </a:t>
                      </a:r>
                      <a:r>
                        <a:rPr lang="en-US" sz="1400" b="1" dirty="0" smtClean="0"/>
                        <a:t>safest</a:t>
                      </a:r>
                      <a:r>
                        <a:rPr lang="en-US" sz="1400" baseline="0" dirty="0" smtClean="0"/>
                        <a:t> property type.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Cozens et al (2001, 2002)</a:t>
                      </a:r>
                      <a:endParaRPr lang="en-US" sz="1400" dirty="0"/>
                    </a:p>
                  </a:txBody>
                  <a:tcPr/>
                </a:tc>
              </a:tr>
              <a:tr h="367843">
                <a:tc>
                  <a:txBody>
                    <a:bodyPr/>
                    <a:lstStyle/>
                    <a:p>
                      <a:r>
                        <a:rPr lang="en-US" sz="1400" dirty="0" smtClean="0"/>
                        <a:t>Police </a:t>
                      </a:r>
                      <a:r>
                        <a:rPr lang="en-US" sz="1400" u="sng" dirty="0" smtClean="0"/>
                        <a:t>perceive</a:t>
                      </a:r>
                      <a:r>
                        <a:rPr lang="en-US" sz="1400" dirty="0" smtClean="0"/>
                        <a:t> </a:t>
                      </a:r>
                      <a:r>
                        <a:rPr lang="en-US" sz="1400" u="sng" dirty="0" smtClean="0"/>
                        <a:t>detached housing </a:t>
                      </a:r>
                      <a:r>
                        <a:rPr lang="en-US" sz="1400" dirty="0" smtClean="0"/>
                        <a:t>to be the </a:t>
                      </a:r>
                      <a:r>
                        <a:rPr lang="en-US" sz="1400" b="1" dirty="0" smtClean="0"/>
                        <a:t>safest</a:t>
                      </a:r>
                      <a:r>
                        <a:rPr lang="en-US" sz="1400" dirty="0" smtClean="0"/>
                        <a:t> property type.</a:t>
                      </a:r>
                      <a:r>
                        <a:rPr lang="en-US" sz="1400" baseline="0" dirty="0" smtClean="0"/>
                        <a:t>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Cozens et al (2001, 2002)</a:t>
                      </a:r>
                      <a:endParaRPr lang="en-US" sz="1400" dirty="0"/>
                    </a:p>
                  </a:txBody>
                  <a:tcPr/>
                </a:tc>
              </a:tr>
              <a:tr h="588548">
                <a:tc>
                  <a:txBody>
                    <a:bodyPr/>
                    <a:lstStyle/>
                    <a:p>
                      <a:r>
                        <a:rPr lang="en-US" sz="1400" u="sng" dirty="0" smtClean="0"/>
                        <a:t>Detached properties </a:t>
                      </a:r>
                      <a:r>
                        <a:rPr lang="en-US" sz="1400" dirty="0" smtClean="0"/>
                        <a:t>experience </a:t>
                      </a:r>
                      <a:r>
                        <a:rPr lang="en-US" sz="1400" b="1" dirty="0" smtClean="0"/>
                        <a:t>more </a:t>
                      </a:r>
                      <a:r>
                        <a:rPr lang="en-US" sz="1400" b="0" dirty="0" smtClean="0"/>
                        <a:t>burglaries.</a:t>
                      </a:r>
                      <a:r>
                        <a:rPr lang="en-US" sz="1400" b="0" baseline="0" dirty="0" smtClean="0"/>
                        <a:t> </a:t>
                      </a:r>
                      <a:endParaRPr lang="en-US" sz="1400" dirty="0"/>
                    </a:p>
                  </a:txBody>
                  <a:tcPr/>
                </a:tc>
                <a:tc>
                  <a:txBody>
                    <a:bodyPr/>
                    <a:lstStyle/>
                    <a:p>
                      <a:r>
                        <a:rPr lang="en-US" sz="1400" dirty="0" smtClean="0"/>
                        <a:t>Hillier</a:t>
                      </a:r>
                      <a:r>
                        <a:rPr lang="en-US" sz="1400" baseline="0" dirty="0" smtClean="0"/>
                        <a:t> and </a:t>
                      </a:r>
                      <a:r>
                        <a:rPr lang="en-US" sz="1400" baseline="0" dirty="0" err="1" smtClean="0"/>
                        <a:t>Sahbaz</a:t>
                      </a:r>
                      <a:r>
                        <a:rPr lang="en-US" sz="1400" baseline="0" dirty="0" smtClean="0"/>
                        <a:t> (2009); </a:t>
                      </a:r>
                      <a:r>
                        <a:rPr lang="en-US" sz="1400" baseline="0" dirty="0" err="1" smtClean="0"/>
                        <a:t>Armitage</a:t>
                      </a:r>
                      <a:r>
                        <a:rPr lang="en-US" sz="1400" baseline="0" dirty="0" smtClean="0"/>
                        <a:t> et al (2010)</a:t>
                      </a:r>
                      <a:endParaRPr lang="en-US" sz="1400" dirty="0"/>
                    </a:p>
                  </a:txBody>
                  <a:tcPr/>
                </a:tc>
              </a:tr>
              <a:tr h="588548">
                <a:tc>
                  <a:txBody>
                    <a:bodyPr/>
                    <a:lstStyle/>
                    <a:p>
                      <a:r>
                        <a:rPr lang="en-US" sz="1400" dirty="0" smtClean="0"/>
                        <a:t>Properties</a:t>
                      </a:r>
                      <a:r>
                        <a:rPr lang="en-US" sz="1400" baseline="0" dirty="0" smtClean="0"/>
                        <a:t> located on </a:t>
                      </a:r>
                      <a:r>
                        <a:rPr lang="en-US" sz="1400" b="0" u="sng" baseline="0" dirty="0" smtClean="0"/>
                        <a:t>corner plots </a:t>
                      </a:r>
                      <a:r>
                        <a:rPr lang="en-US" sz="1400" baseline="0" dirty="0" smtClean="0"/>
                        <a:t>experience </a:t>
                      </a:r>
                      <a:r>
                        <a:rPr lang="en-US" sz="1400" b="1" baseline="0" dirty="0" smtClean="0"/>
                        <a:t>more</a:t>
                      </a:r>
                      <a:r>
                        <a:rPr lang="en-US" sz="1400" baseline="0" dirty="0" smtClean="0"/>
                        <a:t> burglaries than other property types. </a:t>
                      </a:r>
                      <a:endParaRPr lang="en-US" sz="1400" dirty="0"/>
                    </a:p>
                  </a:txBody>
                  <a:tcPr/>
                </a:tc>
                <a:tc>
                  <a:txBody>
                    <a:bodyPr/>
                    <a:lstStyle/>
                    <a:p>
                      <a:r>
                        <a:rPr lang="en-US" sz="1400" dirty="0" smtClean="0"/>
                        <a:t>Groff and La </a:t>
                      </a:r>
                      <a:r>
                        <a:rPr lang="en-US" sz="1400" dirty="0" err="1" smtClean="0"/>
                        <a:t>Vigne</a:t>
                      </a:r>
                      <a:r>
                        <a:rPr lang="en-US" sz="1400" dirty="0" smtClean="0"/>
                        <a:t> (2001); </a:t>
                      </a:r>
                      <a:r>
                        <a:rPr lang="en-US" sz="1400" dirty="0" err="1" smtClean="0"/>
                        <a:t>Armitage</a:t>
                      </a:r>
                      <a:r>
                        <a:rPr lang="en-US" sz="1400" dirty="0" smtClean="0"/>
                        <a:t> et al (2010)</a:t>
                      </a:r>
                      <a:endParaRPr lang="en-US" sz="1400" dirty="0"/>
                    </a:p>
                  </a:txBody>
                  <a:tcPr/>
                </a:tc>
              </a:tr>
              <a:tr h="673181">
                <a:tc>
                  <a:txBody>
                    <a:bodyPr/>
                    <a:lstStyle/>
                    <a:p>
                      <a:r>
                        <a:rPr lang="en-US" sz="1400" dirty="0" smtClean="0"/>
                        <a:t>Properties located on </a:t>
                      </a:r>
                      <a:r>
                        <a:rPr lang="en-US" sz="1400" u="sng" dirty="0" smtClean="0"/>
                        <a:t>corner plots </a:t>
                      </a:r>
                      <a:r>
                        <a:rPr lang="en-US" sz="1400" dirty="0" smtClean="0"/>
                        <a:t>are </a:t>
                      </a:r>
                      <a:r>
                        <a:rPr lang="en-US" sz="1400" u="sng" dirty="0" smtClean="0"/>
                        <a:t>perceived</a:t>
                      </a:r>
                      <a:r>
                        <a:rPr lang="en-US" sz="1400" dirty="0" smtClean="0"/>
                        <a:t> by burglars to be </a:t>
                      </a:r>
                      <a:r>
                        <a:rPr lang="en-US" sz="1400" b="1" dirty="0" smtClean="0"/>
                        <a:t>more </a:t>
                      </a:r>
                      <a:r>
                        <a:rPr lang="en-US" sz="1400" dirty="0" smtClean="0"/>
                        <a:t>vulnerable to burglary than other property types.</a:t>
                      </a:r>
                      <a:r>
                        <a:rPr lang="en-US" sz="1400" baseline="0" dirty="0" smtClean="0"/>
                        <a:t> </a:t>
                      </a:r>
                      <a:endParaRPr lang="en-US" sz="1400" dirty="0"/>
                    </a:p>
                  </a:txBody>
                  <a:tcPr/>
                </a:tc>
                <a:tc>
                  <a:txBody>
                    <a:bodyPr/>
                    <a:lstStyle/>
                    <a:p>
                      <a:r>
                        <a:rPr lang="en-US" sz="1400" dirty="0" smtClean="0"/>
                        <a:t>Cromwell and</a:t>
                      </a:r>
                      <a:r>
                        <a:rPr lang="en-US" sz="1400" baseline="0" dirty="0" smtClean="0"/>
                        <a:t> Olsen</a:t>
                      </a:r>
                      <a:r>
                        <a:rPr lang="en-US" sz="1400" dirty="0" smtClean="0"/>
                        <a:t> (1991); Taylor and Nee (1988).</a:t>
                      </a:r>
                      <a:endParaRPr lang="en-US" sz="1400" dirty="0"/>
                    </a:p>
                  </a:txBody>
                  <a:tcPr/>
                </a:tc>
              </a:tr>
            </a:tbl>
          </a:graphicData>
        </a:graphic>
      </p:graphicFrame>
      <p:sp>
        <p:nvSpPr>
          <p:cNvPr id="3" name="Oval 2"/>
          <p:cNvSpPr/>
          <p:nvPr/>
        </p:nvSpPr>
        <p:spPr bwMode="auto">
          <a:xfrm>
            <a:off x="-108520" y="4941168"/>
            <a:ext cx="5760640" cy="1634480"/>
          </a:xfrm>
          <a:prstGeom prst="ellipse">
            <a:avLst/>
          </a:prstGeom>
          <a:noFill/>
          <a:ln w="222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5" name="Oval 4"/>
          <p:cNvSpPr/>
          <p:nvPr/>
        </p:nvSpPr>
        <p:spPr bwMode="auto">
          <a:xfrm>
            <a:off x="-29840" y="3573016"/>
            <a:ext cx="5760640" cy="1634480"/>
          </a:xfrm>
          <a:prstGeom prst="ellipse">
            <a:avLst/>
          </a:prstGeom>
          <a:noFill/>
          <a:ln w="222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43880" y="2141240"/>
            <a:ext cx="5760640" cy="1634480"/>
          </a:xfrm>
          <a:prstGeom prst="ellipse">
            <a:avLst/>
          </a:prstGeom>
          <a:noFill/>
          <a:ln w="222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880223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between levels of through movement/connectivity and crime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0657992"/>
              </p:ext>
            </p:extLst>
          </p:nvPr>
        </p:nvGraphicFramePr>
        <p:xfrm>
          <a:off x="-8632" y="1700808"/>
          <a:ext cx="9144000" cy="5123485"/>
        </p:xfrm>
        <a:graphic>
          <a:graphicData uri="http://schemas.openxmlformats.org/drawingml/2006/table">
            <a:tbl>
              <a:tblPr firstRow="1" bandRow="1">
                <a:tableStyleId>{5C22544A-7EE6-4342-B048-85BDC9FD1C3A}</a:tableStyleId>
              </a:tblPr>
              <a:tblGrid>
                <a:gridCol w="4572000"/>
                <a:gridCol w="4572000"/>
              </a:tblGrid>
              <a:tr h="386922">
                <a:tc>
                  <a:txBody>
                    <a:bodyPr/>
                    <a:lstStyle/>
                    <a:p>
                      <a:r>
                        <a:rPr lang="en-US" sz="1400" dirty="0" smtClean="0">
                          <a:solidFill>
                            <a:srgbClr val="000000"/>
                          </a:solidFill>
                        </a:rPr>
                        <a:t>Design feature </a:t>
                      </a:r>
                      <a:endParaRPr lang="en-US" sz="1400" dirty="0">
                        <a:solidFill>
                          <a:srgbClr val="000000"/>
                        </a:solidFill>
                      </a:endParaRPr>
                    </a:p>
                  </a:txBody>
                  <a:tcPr/>
                </a:tc>
                <a:tc>
                  <a:txBody>
                    <a:bodyPr/>
                    <a:lstStyle/>
                    <a:p>
                      <a:r>
                        <a:rPr lang="en-US" sz="1400" dirty="0" smtClean="0">
                          <a:solidFill>
                            <a:srgbClr val="000000"/>
                          </a:solidFill>
                        </a:rPr>
                        <a:t>Study</a:t>
                      </a:r>
                      <a:endParaRPr lang="en-US" sz="1400" dirty="0">
                        <a:solidFill>
                          <a:srgbClr val="000000"/>
                        </a:solidFill>
                      </a:endParaRPr>
                    </a:p>
                  </a:txBody>
                  <a:tcPr/>
                </a:tc>
              </a:tr>
              <a:tr h="1765000">
                <a:tc>
                  <a:txBody>
                    <a:bodyPr/>
                    <a:lstStyle/>
                    <a:p>
                      <a:r>
                        <a:rPr lang="en-US" sz="1500" dirty="0" smtClean="0">
                          <a:solidFill>
                            <a:srgbClr val="000000"/>
                          </a:solidFill>
                        </a:rPr>
                        <a:t>Properties</a:t>
                      </a:r>
                      <a:r>
                        <a:rPr lang="en-US" sz="1500" baseline="0" dirty="0" smtClean="0">
                          <a:solidFill>
                            <a:srgbClr val="000000"/>
                          </a:solidFill>
                        </a:rPr>
                        <a:t> on developments with </a:t>
                      </a:r>
                      <a:r>
                        <a:rPr lang="en-US" sz="1500" u="sng" baseline="0" dirty="0" smtClean="0">
                          <a:solidFill>
                            <a:srgbClr val="000000"/>
                          </a:solidFill>
                        </a:rPr>
                        <a:t>high levels of connectivity/through movement </a:t>
                      </a:r>
                      <a:r>
                        <a:rPr lang="en-US" sz="1500" baseline="0" dirty="0" smtClean="0">
                          <a:solidFill>
                            <a:srgbClr val="000000"/>
                          </a:solidFill>
                        </a:rPr>
                        <a:t>experience </a:t>
                      </a:r>
                      <a:r>
                        <a:rPr lang="en-US" sz="1500" b="1" baseline="0" dirty="0" smtClean="0">
                          <a:solidFill>
                            <a:srgbClr val="000000"/>
                          </a:solidFill>
                        </a:rPr>
                        <a:t>more</a:t>
                      </a:r>
                      <a:r>
                        <a:rPr lang="en-US" sz="1500" baseline="0" dirty="0" smtClean="0">
                          <a:solidFill>
                            <a:srgbClr val="000000"/>
                          </a:solidFill>
                        </a:rPr>
                        <a:t> crime. </a:t>
                      </a:r>
                      <a:endParaRPr lang="en-US" sz="1500" dirty="0">
                        <a:solidFill>
                          <a:srgbClr val="000000"/>
                        </a:solidFill>
                      </a:endParaRPr>
                    </a:p>
                  </a:txBody>
                  <a:tcPr/>
                </a:tc>
                <a:tc>
                  <a:txBody>
                    <a:bodyPr/>
                    <a:lstStyle/>
                    <a:p>
                      <a:r>
                        <a:rPr lang="en-US" sz="1500" dirty="0" smtClean="0">
                          <a:solidFill>
                            <a:srgbClr val="000000"/>
                          </a:solidFill>
                        </a:rPr>
                        <a:t>Bevis and Nutter (1977);</a:t>
                      </a:r>
                      <a:r>
                        <a:rPr lang="en-US" sz="1500" baseline="0" dirty="0" smtClean="0">
                          <a:solidFill>
                            <a:srgbClr val="000000"/>
                          </a:solidFill>
                        </a:rPr>
                        <a:t> Rubenstein et al (1980); Taylor and </a:t>
                      </a:r>
                      <a:r>
                        <a:rPr lang="en-US" sz="1500" baseline="0" dirty="0" err="1" smtClean="0">
                          <a:solidFill>
                            <a:srgbClr val="000000"/>
                          </a:solidFill>
                        </a:rPr>
                        <a:t>Gottfredson</a:t>
                      </a:r>
                      <a:r>
                        <a:rPr lang="en-US" sz="1500" baseline="0" dirty="0" smtClean="0">
                          <a:solidFill>
                            <a:srgbClr val="000000"/>
                          </a:solidFill>
                        </a:rPr>
                        <a:t> (1987); Van der </a:t>
                      </a:r>
                      <a:r>
                        <a:rPr lang="en-US" sz="1500" baseline="0" dirty="0" err="1" smtClean="0">
                          <a:solidFill>
                            <a:srgbClr val="000000"/>
                          </a:solidFill>
                        </a:rPr>
                        <a:t>Voordt</a:t>
                      </a:r>
                      <a:r>
                        <a:rPr lang="en-US" sz="1500" baseline="0" dirty="0" smtClean="0">
                          <a:solidFill>
                            <a:srgbClr val="000000"/>
                          </a:solidFill>
                        </a:rPr>
                        <a:t> and Van </a:t>
                      </a:r>
                      <a:r>
                        <a:rPr lang="en-US" sz="1500" baseline="0" dirty="0" err="1" smtClean="0">
                          <a:solidFill>
                            <a:srgbClr val="000000"/>
                          </a:solidFill>
                        </a:rPr>
                        <a:t>Wegen</a:t>
                      </a:r>
                      <a:r>
                        <a:rPr lang="en-US" sz="1500" baseline="0" dirty="0" smtClean="0">
                          <a:solidFill>
                            <a:srgbClr val="000000"/>
                          </a:solidFill>
                        </a:rPr>
                        <a:t> (1990); White (1990); </a:t>
                      </a:r>
                      <a:r>
                        <a:rPr lang="en-US" sz="1500" baseline="0" dirty="0" err="1" smtClean="0">
                          <a:solidFill>
                            <a:srgbClr val="000000"/>
                          </a:solidFill>
                        </a:rPr>
                        <a:t>Poyner</a:t>
                      </a:r>
                      <a:r>
                        <a:rPr lang="en-US" sz="1500" baseline="0" dirty="0" smtClean="0">
                          <a:solidFill>
                            <a:srgbClr val="000000"/>
                          </a:solidFill>
                        </a:rPr>
                        <a:t> and Webb (1991); </a:t>
                      </a:r>
                      <a:r>
                        <a:rPr lang="en-US" sz="1500" baseline="0" dirty="0" err="1" smtClean="0">
                          <a:solidFill>
                            <a:srgbClr val="000000"/>
                          </a:solidFill>
                        </a:rPr>
                        <a:t>Beavon</a:t>
                      </a:r>
                      <a:r>
                        <a:rPr lang="en-US" sz="1500" baseline="0" dirty="0" smtClean="0">
                          <a:solidFill>
                            <a:srgbClr val="000000"/>
                          </a:solidFill>
                        </a:rPr>
                        <a:t> et al (1994); </a:t>
                      </a:r>
                      <a:r>
                        <a:rPr lang="en-US" sz="1500" baseline="0" dirty="0" err="1" smtClean="0">
                          <a:solidFill>
                            <a:srgbClr val="000000"/>
                          </a:solidFill>
                        </a:rPr>
                        <a:t>Mirlees</a:t>
                      </a:r>
                      <a:r>
                        <a:rPr lang="en-US" sz="1500" baseline="0" dirty="0" smtClean="0">
                          <a:solidFill>
                            <a:srgbClr val="000000"/>
                          </a:solidFill>
                        </a:rPr>
                        <a:t>-Black et al (1998); </a:t>
                      </a:r>
                      <a:r>
                        <a:rPr lang="en-US" sz="1500" baseline="0" dirty="0" err="1" smtClean="0">
                          <a:solidFill>
                            <a:srgbClr val="000000"/>
                          </a:solidFill>
                        </a:rPr>
                        <a:t>Rengert</a:t>
                      </a:r>
                      <a:r>
                        <a:rPr lang="en-US" sz="1500" baseline="0" dirty="0" smtClean="0">
                          <a:solidFill>
                            <a:srgbClr val="000000"/>
                          </a:solidFill>
                        </a:rPr>
                        <a:t> and Hakim (1998); Hakim et al (2001); Taylor (2002); </a:t>
                      </a:r>
                      <a:r>
                        <a:rPr lang="en-US" sz="1500" baseline="0" dirty="0" err="1" smtClean="0">
                          <a:solidFill>
                            <a:srgbClr val="000000"/>
                          </a:solidFill>
                        </a:rPr>
                        <a:t>Nubani</a:t>
                      </a:r>
                      <a:r>
                        <a:rPr lang="en-US" sz="1500" baseline="0" dirty="0" smtClean="0">
                          <a:solidFill>
                            <a:srgbClr val="000000"/>
                          </a:solidFill>
                        </a:rPr>
                        <a:t> and </a:t>
                      </a:r>
                      <a:r>
                        <a:rPr lang="en-US" sz="1500" baseline="0" dirty="0" err="1" smtClean="0">
                          <a:solidFill>
                            <a:srgbClr val="000000"/>
                          </a:solidFill>
                        </a:rPr>
                        <a:t>Wineman</a:t>
                      </a:r>
                      <a:r>
                        <a:rPr lang="en-US" sz="1500" baseline="0" dirty="0" smtClean="0">
                          <a:solidFill>
                            <a:srgbClr val="000000"/>
                          </a:solidFill>
                        </a:rPr>
                        <a:t> (2005); Yang (2006); </a:t>
                      </a:r>
                      <a:r>
                        <a:rPr lang="en-US" sz="1500" baseline="0" dirty="0" err="1" smtClean="0">
                          <a:solidFill>
                            <a:srgbClr val="000000"/>
                          </a:solidFill>
                        </a:rPr>
                        <a:t>Armitage</a:t>
                      </a:r>
                      <a:r>
                        <a:rPr lang="en-US" sz="1500" baseline="0" dirty="0" smtClean="0">
                          <a:solidFill>
                            <a:srgbClr val="000000"/>
                          </a:solidFill>
                        </a:rPr>
                        <a:t> (2006); </a:t>
                      </a:r>
                      <a:r>
                        <a:rPr lang="en-US" sz="1500" baseline="0" dirty="0" err="1" smtClean="0">
                          <a:solidFill>
                            <a:srgbClr val="000000"/>
                          </a:solidFill>
                        </a:rPr>
                        <a:t>Armitage</a:t>
                      </a:r>
                      <a:r>
                        <a:rPr lang="en-US" sz="1500" baseline="0" dirty="0" smtClean="0">
                          <a:solidFill>
                            <a:srgbClr val="000000"/>
                          </a:solidFill>
                        </a:rPr>
                        <a:t> et al (2010) </a:t>
                      </a:r>
                      <a:endParaRPr lang="en-US" sz="1500" dirty="0">
                        <a:solidFill>
                          <a:srgbClr val="000000"/>
                        </a:solidFill>
                      </a:endParaRPr>
                    </a:p>
                  </a:txBody>
                  <a:tcPr/>
                </a:tc>
              </a:tr>
              <a:tr h="572432">
                <a:tc>
                  <a:txBody>
                    <a:bodyPr/>
                    <a:lstStyle/>
                    <a:p>
                      <a:r>
                        <a:rPr lang="en-US" sz="1500" dirty="0" smtClean="0">
                          <a:solidFill>
                            <a:srgbClr val="000000"/>
                          </a:solidFill>
                        </a:rPr>
                        <a:t>Properties</a:t>
                      </a:r>
                      <a:r>
                        <a:rPr lang="en-US" sz="1500" baseline="0" dirty="0" smtClean="0">
                          <a:solidFill>
                            <a:srgbClr val="000000"/>
                          </a:solidFill>
                        </a:rPr>
                        <a:t> located on developments with </a:t>
                      </a:r>
                      <a:r>
                        <a:rPr lang="en-US" sz="1500" u="sng" baseline="0" dirty="0" smtClean="0">
                          <a:solidFill>
                            <a:srgbClr val="000000"/>
                          </a:solidFill>
                        </a:rPr>
                        <a:t>high levels of connectivity/through movement </a:t>
                      </a:r>
                      <a:r>
                        <a:rPr lang="en-US" sz="1500" baseline="0" dirty="0" smtClean="0">
                          <a:solidFill>
                            <a:srgbClr val="000000"/>
                          </a:solidFill>
                        </a:rPr>
                        <a:t>experience </a:t>
                      </a:r>
                      <a:r>
                        <a:rPr lang="en-US" sz="1500" b="1" baseline="0" dirty="0" smtClean="0">
                          <a:solidFill>
                            <a:srgbClr val="000000"/>
                          </a:solidFill>
                        </a:rPr>
                        <a:t>less</a:t>
                      </a:r>
                      <a:r>
                        <a:rPr lang="en-US" sz="1500" baseline="0" dirty="0" smtClean="0">
                          <a:solidFill>
                            <a:srgbClr val="000000"/>
                          </a:solidFill>
                        </a:rPr>
                        <a:t> crime. </a:t>
                      </a:r>
                      <a:endParaRPr lang="en-US" sz="1500" dirty="0">
                        <a:solidFill>
                          <a:srgbClr val="000000"/>
                        </a:solidFill>
                      </a:endParaRPr>
                    </a:p>
                  </a:txBody>
                  <a:tcPr/>
                </a:tc>
                <a:tc>
                  <a:txBody>
                    <a:bodyPr/>
                    <a:lstStyle/>
                    <a:p>
                      <a:r>
                        <a:rPr lang="en-US" sz="1500" dirty="0" smtClean="0">
                          <a:solidFill>
                            <a:srgbClr val="000000"/>
                          </a:solidFill>
                        </a:rPr>
                        <a:t>Hillier and </a:t>
                      </a:r>
                      <a:r>
                        <a:rPr lang="en-US" sz="1500" dirty="0" err="1" smtClean="0">
                          <a:solidFill>
                            <a:srgbClr val="000000"/>
                          </a:solidFill>
                        </a:rPr>
                        <a:t>Shu</a:t>
                      </a:r>
                      <a:r>
                        <a:rPr lang="en-US" sz="1500" dirty="0" smtClean="0">
                          <a:solidFill>
                            <a:srgbClr val="000000"/>
                          </a:solidFill>
                        </a:rPr>
                        <a:t> (1998); </a:t>
                      </a:r>
                      <a:r>
                        <a:rPr lang="en-US" sz="1500" dirty="0" err="1" smtClean="0">
                          <a:solidFill>
                            <a:srgbClr val="000000"/>
                          </a:solidFill>
                        </a:rPr>
                        <a:t>Shu</a:t>
                      </a:r>
                      <a:r>
                        <a:rPr lang="en-US" sz="1500" dirty="0" smtClean="0">
                          <a:solidFill>
                            <a:srgbClr val="000000"/>
                          </a:solidFill>
                        </a:rPr>
                        <a:t> (2000);</a:t>
                      </a:r>
                      <a:r>
                        <a:rPr lang="en-US" sz="1500" baseline="0" dirty="0" smtClean="0">
                          <a:solidFill>
                            <a:srgbClr val="000000"/>
                          </a:solidFill>
                        </a:rPr>
                        <a:t> Hillier (2004); Hillier and </a:t>
                      </a:r>
                      <a:r>
                        <a:rPr lang="en-US" sz="1500" baseline="0" dirty="0" err="1" smtClean="0">
                          <a:solidFill>
                            <a:srgbClr val="000000"/>
                          </a:solidFill>
                        </a:rPr>
                        <a:t>Sahbaz</a:t>
                      </a:r>
                      <a:r>
                        <a:rPr lang="en-US" sz="1500" baseline="0" dirty="0" smtClean="0">
                          <a:solidFill>
                            <a:srgbClr val="000000"/>
                          </a:solidFill>
                        </a:rPr>
                        <a:t> (2009). </a:t>
                      </a:r>
                      <a:endParaRPr lang="en-US" sz="1500" dirty="0">
                        <a:solidFill>
                          <a:srgbClr val="000000"/>
                        </a:solidFill>
                      </a:endParaRPr>
                    </a:p>
                  </a:txBody>
                  <a:tcPr/>
                </a:tc>
              </a:tr>
              <a:tr h="572432">
                <a:tc>
                  <a:txBody>
                    <a:bodyPr/>
                    <a:lstStyle/>
                    <a:p>
                      <a:r>
                        <a:rPr lang="en-US" sz="1500" dirty="0" smtClean="0">
                          <a:solidFill>
                            <a:srgbClr val="000000"/>
                          </a:solidFill>
                        </a:rPr>
                        <a:t>Properties located on</a:t>
                      </a:r>
                      <a:r>
                        <a:rPr lang="en-US" sz="1500" baseline="0" dirty="0" smtClean="0">
                          <a:solidFill>
                            <a:srgbClr val="000000"/>
                          </a:solidFill>
                        </a:rPr>
                        <a:t> </a:t>
                      </a:r>
                      <a:r>
                        <a:rPr lang="en-US" sz="1500" u="sng" baseline="0" dirty="0" smtClean="0">
                          <a:solidFill>
                            <a:srgbClr val="000000"/>
                          </a:solidFill>
                        </a:rPr>
                        <a:t>cul-de-sac </a:t>
                      </a:r>
                      <a:r>
                        <a:rPr lang="en-US" sz="1500" baseline="0" dirty="0" smtClean="0">
                          <a:solidFill>
                            <a:srgbClr val="000000"/>
                          </a:solidFill>
                        </a:rPr>
                        <a:t>developments experience </a:t>
                      </a:r>
                      <a:r>
                        <a:rPr lang="en-US" sz="1500" b="1" baseline="0" dirty="0" smtClean="0">
                          <a:solidFill>
                            <a:srgbClr val="000000"/>
                          </a:solidFill>
                        </a:rPr>
                        <a:t>less </a:t>
                      </a:r>
                      <a:r>
                        <a:rPr lang="en-US" sz="1500" baseline="0" dirty="0" smtClean="0">
                          <a:solidFill>
                            <a:srgbClr val="000000"/>
                          </a:solidFill>
                        </a:rPr>
                        <a:t>crime. </a:t>
                      </a:r>
                      <a:endParaRPr lang="en-US" sz="1500" dirty="0">
                        <a:solidFill>
                          <a:srgbClr val="000000"/>
                        </a:solidFill>
                      </a:endParaRPr>
                    </a:p>
                  </a:txBody>
                  <a:tcPr/>
                </a:tc>
                <a:tc>
                  <a:txBody>
                    <a:bodyPr/>
                    <a:lstStyle/>
                    <a:p>
                      <a:r>
                        <a:rPr lang="en-US" sz="1500" dirty="0" smtClean="0">
                          <a:solidFill>
                            <a:srgbClr val="000000"/>
                          </a:solidFill>
                        </a:rPr>
                        <a:t>Bevis and Nutter (1977); Johnson</a:t>
                      </a:r>
                      <a:r>
                        <a:rPr lang="en-US" sz="1500" baseline="0" dirty="0" smtClean="0">
                          <a:solidFill>
                            <a:srgbClr val="000000"/>
                          </a:solidFill>
                        </a:rPr>
                        <a:t> and Bowers (2010); </a:t>
                      </a:r>
                      <a:r>
                        <a:rPr lang="en-US" sz="1500" baseline="0" dirty="0" err="1" smtClean="0">
                          <a:solidFill>
                            <a:srgbClr val="000000"/>
                          </a:solidFill>
                        </a:rPr>
                        <a:t>Armitage</a:t>
                      </a:r>
                      <a:r>
                        <a:rPr lang="en-US" sz="1500" baseline="0" dirty="0" smtClean="0">
                          <a:solidFill>
                            <a:srgbClr val="000000"/>
                          </a:solidFill>
                        </a:rPr>
                        <a:t> et al (2010). </a:t>
                      </a:r>
                      <a:endParaRPr lang="en-US" sz="1500" dirty="0">
                        <a:solidFill>
                          <a:srgbClr val="000000"/>
                        </a:solidFill>
                      </a:endParaRPr>
                    </a:p>
                  </a:txBody>
                  <a:tcPr/>
                </a:tc>
              </a:tr>
              <a:tr h="1049459">
                <a:tc>
                  <a:txBody>
                    <a:bodyPr/>
                    <a:lstStyle/>
                    <a:p>
                      <a:r>
                        <a:rPr lang="en-US" sz="1500" u="sng" dirty="0" smtClean="0">
                          <a:solidFill>
                            <a:srgbClr val="000000"/>
                          </a:solidFill>
                        </a:rPr>
                        <a:t>Closing</a:t>
                      </a:r>
                      <a:r>
                        <a:rPr lang="en-US" sz="1500" u="sng" baseline="0" dirty="0" smtClean="0">
                          <a:solidFill>
                            <a:srgbClr val="000000"/>
                          </a:solidFill>
                        </a:rPr>
                        <a:t> off streets </a:t>
                      </a:r>
                      <a:r>
                        <a:rPr lang="en-US" sz="1500" b="1" baseline="0" dirty="0" smtClean="0">
                          <a:solidFill>
                            <a:srgbClr val="000000"/>
                          </a:solidFill>
                        </a:rPr>
                        <a:t>reduces</a:t>
                      </a:r>
                      <a:r>
                        <a:rPr lang="en-US" sz="1500" baseline="0" dirty="0" smtClean="0">
                          <a:solidFill>
                            <a:srgbClr val="000000"/>
                          </a:solidFill>
                        </a:rPr>
                        <a:t> crime. </a:t>
                      </a:r>
                      <a:endParaRPr lang="en-US" sz="1500" dirty="0">
                        <a:solidFill>
                          <a:srgbClr val="000000"/>
                        </a:solidFill>
                      </a:endParaRPr>
                    </a:p>
                  </a:txBody>
                  <a:tcPr/>
                </a:tc>
                <a:tc>
                  <a:txBody>
                    <a:bodyPr/>
                    <a:lstStyle/>
                    <a:p>
                      <a:r>
                        <a:rPr lang="en-US" sz="1500" dirty="0" smtClean="0">
                          <a:solidFill>
                            <a:srgbClr val="000000"/>
                          </a:solidFill>
                        </a:rPr>
                        <a:t>Matthews (1992);</a:t>
                      </a:r>
                      <a:r>
                        <a:rPr lang="en-US" sz="1500" baseline="0" dirty="0" smtClean="0">
                          <a:solidFill>
                            <a:srgbClr val="000000"/>
                          </a:solidFill>
                        </a:rPr>
                        <a:t> Atlas and LeBlanc (1994) Newman (1995,1996); Donnelly and Kimble (1997); Wagner (1997); </a:t>
                      </a:r>
                      <a:r>
                        <a:rPr lang="en-US" sz="1500" baseline="0" dirty="0" err="1" smtClean="0">
                          <a:solidFill>
                            <a:srgbClr val="000000"/>
                          </a:solidFill>
                        </a:rPr>
                        <a:t>Lasley</a:t>
                      </a:r>
                      <a:r>
                        <a:rPr lang="en-US" sz="1500" baseline="0" dirty="0" smtClean="0">
                          <a:solidFill>
                            <a:srgbClr val="000000"/>
                          </a:solidFill>
                        </a:rPr>
                        <a:t> (1998); </a:t>
                      </a:r>
                      <a:r>
                        <a:rPr lang="en-US" sz="1500" baseline="0" dirty="0" err="1" smtClean="0">
                          <a:solidFill>
                            <a:srgbClr val="000000"/>
                          </a:solidFill>
                        </a:rPr>
                        <a:t>Zavoski</a:t>
                      </a:r>
                      <a:r>
                        <a:rPr lang="en-US" sz="1500" baseline="0" dirty="0" smtClean="0">
                          <a:solidFill>
                            <a:srgbClr val="000000"/>
                          </a:solidFill>
                        </a:rPr>
                        <a:t> et al (1999); Eck (2002); Farrington and Welsh (2009). </a:t>
                      </a:r>
                      <a:endParaRPr lang="en-US" sz="1500" dirty="0">
                        <a:solidFill>
                          <a:srgbClr val="000000"/>
                        </a:solidFill>
                      </a:endParaRPr>
                    </a:p>
                  </a:txBody>
                  <a:tcPr/>
                </a:tc>
              </a:tr>
              <a:tr h="572432">
                <a:tc>
                  <a:txBody>
                    <a:bodyPr/>
                    <a:lstStyle/>
                    <a:p>
                      <a:r>
                        <a:rPr lang="en-US" sz="1500" dirty="0" smtClean="0">
                          <a:solidFill>
                            <a:srgbClr val="000000"/>
                          </a:solidFill>
                        </a:rPr>
                        <a:t>Properties located </a:t>
                      </a:r>
                      <a:r>
                        <a:rPr lang="en-US" sz="1500" u="sng" dirty="0" smtClean="0">
                          <a:solidFill>
                            <a:srgbClr val="000000"/>
                          </a:solidFill>
                        </a:rPr>
                        <a:t>on leaky cul-de-sac </a:t>
                      </a:r>
                      <a:r>
                        <a:rPr lang="en-US" sz="1500" dirty="0" smtClean="0">
                          <a:solidFill>
                            <a:srgbClr val="000000"/>
                          </a:solidFill>
                        </a:rPr>
                        <a:t>developments</a:t>
                      </a:r>
                      <a:r>
                        <a:rPr lang="en-US" sz="1500" baseline="0" dirty="0" smtClean="0">
                          <a:solidFill>
                            <a:srgbClr val="000000"/>
                          </a:solidFill>
                        </a:rPr>
                        <a:t> experience </a:t>
                      </a:r>
                      <a:r>
                        <a:rPr lang="en-US" sz="1500" b="1" baseline="0" dirty="0" smtClean="0">
                          <a:solidFill>
                            <a:srgbClr val="000000"/>
                          </a:solidFill>
                        </a:rPr>
                        <a:t>more</a:t>
                      </a:r>
                      <a:r>
                        <a:rPr lang="en-US" sz="1500" baseline="0" dirty="0" smtClean="0">
                          <a:solidFill>
                            <a:srgbClr val="000000"/>
                          </a:solidFill>
                        </a:rPr>
                        <a:t> crime. </a:t>
                      </a:r>
                      <a:endParaRPr lang="en-US" sz="1500" dirty="0">
                        <a:solidFill>
                          <a:srgbClr val="000000"/>
                        </a:solidFill>
                      </a:endParaRPr>
                    </a:p>
                  </a:txBody>
                  <a:tcPr/>
                </a:tc>
                <a:tc>
                  <a:txBody>
                    <a:bodyPr/>
                    <a:lstStyle/>
                    <a:p>
                      <a:r>
                        <a:rPr lang="en-US" sz="1500" dirty="0" smtClean="0">
                          <a:solidFill>
                            <a:srgbClr val="000000"/>
                          </a:solidFill>
                        </a:rPr>
                        <a:t>Hillier (2004); </a:t>
                      </a:r>
                      <a:r>
                        <a:rPr lang="en-US" sz="1500" dirty="0" err="1" smtClean="0">
                          <a:solidFill>
                            <a:srgbClr val="000000"/>
                          </a:solidFill>
                        </a:rPr>
                        <a:t>Armitage</a:t>
                      </a:r>
                      <a:r>
                        <a:rPr lang="en-US" sz="1500" dirty="0" smtClean="0">
                          <a:solidFill>
                            <a:srgbClr val="000000"/>
                          </a:solidFill>
                        </a:rPr>
                        <a:t> (2006); </a:t>
                      </a:r>
                      <a:r>
                        <a:rPr lang="en-US" sz="1500" dirty="0" err="1" smtClean="0">
                          <a:solidFill>
                            <a:srgbClr val="000000"/>
                          </a:solidFill>
                        </a:rPr>
                        <a:t>Armitage</a:t>
                      </a:r>
                      <a:r>
                        <a:rPr lang="en-US" sz="1500" dirty="0" smtClean="0">
                          <a:solidFill>
                            <a:srgbClr val="000000"/>
                          </a:solidFill>
                        </a:rPr>
                        <a:t> et al (2010).</a:t>
                      </a:r>
                      <a:endParaRPr lang="en-US" sz="1500" dirty="0">
                        <a:solidFill>
                          <a:srgbClr val="000000"/>
                        </a:solidFill>
                      </a:endParaRPr>
                    </a:p>
                  </a:txBody>
                  <a:tcPr/>
                </a:tc>
              </a:tr>
            </a:tbl>
          </a:graphicData>
        </a:graphic>
      </p:graphicFrame>
      <p:sp>
        <p:nvSpPr>
          <p:cNvPr id="5" name="Oval 4"/>
          <p:cNvSpPr/>
          <p:nvPr/>
        </p:nvSpPr>
        <p:spPr bwMode="auto">
          <a:xfrm>
            <a:off x="0" y="4509120"/>
            <a:ext cx="5320208" cy="2232248"/>
          </a:xfrm>
          <a:prstGeom prst="ellipse">
            <a:avLst/>
          </a:prstGeom>
          <a:noFill/>
          <a:ln w="222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146100" y="2069232"/>
            <a:ext cx="5320208" cy="2592288"/>
          </a:xfrm>
          <a:prstGeom prst="ellipse">
            <a:avLst/>
          </a:prstGeom>
          <a:noFill/>
          <a:ln w="222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154708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between surveillance and crime/perceptions of vulnerability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3594458"/>
              </p:ext>
            </p:extLst>
          </p:nvPr>
        </p:nvGraphicFramePr>
        <p:xfrm>
          <a:off x="0" y="1772816"/>
          <a:ext cx="9144000" cy="4988560"/>
        </p:xfrm>
        <a:graphic>
          <a:graphicData uri="http://schemas.openxmlformats.org/drawingml/2006/table">
            <a:tbl>
              <a:tblPr firstRow="1" bandRow="1">
                <a:tableStyleId>{5C22544A-7EE6-4342-B048-85BDC9FD1C3A}</a:tableStyleId>
              </a:tblPr>
              <a:tblGrid>
                <a:gridCol w="4572000"/>
                <a:gridCol w="4572000"/>
              </a:tblGrid>
              <a:tr h="370840">
                <a:tc>
                  <a:txBody>
                    <a:bodyPr/>
                    <a:lstStyle/>
                    <a:p>
                      <a:r>
                        <a:rPr lang="en-US" sz="1500" dirty="0" smtClean="0">
                          <a:solidFill>
                            <a:srgbClr val="000000"/>
                          </a:solidFill>
                        </a:rPr>
                        <a:t>Design feature </a:t>
                      </a:r>
                      <a:endParaRPr lang="en-US" sz="1500" dirty="0">
                        <a:solidFill>
                          <a:srgbClr val="000000"/>
                        </a:solidFill>
                      </a:endParaRPr>
                    </a:p>
                  </a:txBody>
                  <a:tcPr/>
                </a:tc>
                <a:tc>
                  <a:txBody>
                    <a:bodyPr/>
                    <a:lstStyle/>
                    <a:p>
                      <a:r>
                        <a:rPr lang="en-US" sz="1500" dirty="0" smtClean="0">
                          <a:solidFill>
                            <a:srgbClr val="000000"/>
                          </a:solidFill>
                        </a:rPr>
                        <a:t>Study </a:t>
                      </a:r>
                      <a:endParaRPr lang="en-US" sz="1500" dirty="0">
                        <a:solidFill>
                          <a:srgbClr val="000000"/>
                        </a:solidFill>
                      </a:endParaRPr>
                    </a:p>
                  </a:txBody>
                  <a:tcPr/>
                </a:tc>
              </a:tr>
              <a:tr h="370840">
                <a:tc>
                  <a:txBody>
                    <a:bodyPr/>
                    <a:lstStyle/>
                    <a:p>
                      <a:r>
                        <a:rPr lang="en-US" sz="1500" u="sng" dirty="0" smtClean="0">
                          <a:solidFill>
                            <a:srgbClr val="000000"/>
                          </a:solidFill>
                        </a:rPr>
                        <a:t>Offenders select properties </a:t>
                      </a:r>
                      <a:r>
                        <a:rPr lang="en-US" sz="1500" dirty="0" smtClean="0">
                          <a:solidFill>
                            <a:srgbClr val="000000"/>
                          </a:solidFill>
                        </a:rPr>
                        <a:t>with </a:t>
                      </a:r>
                      <a:r>
                        <a:rPr lang="en-US" sz="1500" b="1" dirty="0" smtClean="0">
                          <a:solidFill>
                            <a:srgbClr val="000000"/>
                          </a:solidFill>
                        </a:rPr>
                        <a:t>less visual</a:t>
                      </a:r>
                      <a:r>
                        <a:rPr lang="en-US" sz="1500" b="1" baseline="0" dirty="0" smtClean="0">
                          <a:solidFill>
                            <a:srgbClr val="000000"/>
                          </a:solidFill>
                        </a:rPr>
                        <a:t> access </a:t>
                      </a:r>
                      <a:r>
                        <a:rPr lang="en-US" sz="1500" baseline="0" dirty="0" smtClean="0">
                          <a:solidFill>
                            <a:srgbClr val="000000"/>
                          </a:solidFill>
                        </a:rPr>
                        <a:t>to </a:t>
                      </a:r>
                      <a:r>
                        <a:rPr lang="en-US" sz="1500" baseline="0" dirty="0" err="1" smtClean="0">
                          <a:solidFill>
                            <a:srgbClr val="000000"/>
                          </a:solidFill>
                        </a:rPr>
                        <a:t>neighbouring</a:t>
                      </a:r>
                      <a:r>
                        <a:rPr lang="en-US" sz="1500" baseline="0" dirty="0" smtClean="0">
                          <a:solidFill>
                            <a:srgbClr val="000000"/>
                          </a:solidFill>
                        </a:rPr>
                        <a:t> properties. </a:t>
                      </a:r>
                      <a:endParaRPr lang="en-US" sz="1500" dirty="0">
                        <a:solidFill>
                          <a:srgbClr val="000000"/>
                        </a:solidFill>
                      </a:endParaRPr>
                    </a:p>
                  </a:txBody>
                  <a:tcPr/>
                </a:tc>
                <a:tc>
                  <a:txBody>
                    <a:bodyPr/>
                    <a:lstStyle/>
                    <a:p>
                      <a:r>
                        <a:rPr lang="en-US" sz="1500" dirty="0" err="1" smtClean="0">
                          <a:solidFill>
                            <a:srgbClr val="000000"/>
                          </a:solidFill>
                        </a:rPr>
                        <a:t>Repetto</a:t>
                      </a:r>
                      <a:r>
                        <a:rPr lang="en-US" sz="1500" dirty="0" smtClean="0">
                          <a:solidFill>
                            <a:srgbClr val="000000"/>
                          </a:solidFill>
                        </a:rPr>
                        <a:t> (1974); Nee and </a:t>
                      </a:r>
                      <a:r>
                        <a:rPr lang="en-US" sz="1500" dirty="0" err="1" smtClean="0">
                          <a:solidFill>
                            <a:srgbClr val="000000"/>
                          </a:solidFill>
                        </a:rPr>
                        <a:t>Meenaghan</a:t>
                      </a:r>
                      <a:r>
                        <a:rPr lang="en-US" sz="1500" dirty="0" smtClean="0">
                          <a:solidFill>
                            <a:srgbClr val="000000"/>
                          </a:solidFill>
                        </a:rPr>
                        <a:t> (2006). </a:t>
                      </a:r>
                      <a:endParaRPr lang="en-US" sz="1500" dirty="0">
                        <a:solidFill>
                          <a:srgbClr val="000000"/>
                        </a:solidFill>
                      </a:endParaRPr>
                    </a:p>
                  </a:txBody>
                  <a:tcPr/>
                </a:tc>
              </a:tr>
              <a:tr h="370840">
                <a:tc>
                  <a:txBody>
                    <a:bodyPr/>
                    <a:lstStyle/>
                    <a:p>
                      <a:r>
                        <a:rPr lang="en-US" sz="1500" u="sng" dirty="0" smtClean="0">
                          <a:solidFill>
                            <a:srgbClr val="000000"/>
                          </a:solidFill>
                        </a:rPr>
                        <a:t>Offenders select properties</a:t>
                      </a:r>
                      <a:r>
                        <a:rPr lang="en-US" sz="1500" u="sng" baseline="0" dirty="0" smtClean="0">
                          <a:solidFill>
                            <a:srgbClr val="000000"/>
                          </a:solidFill>
                        </a:rPr>
                        <a:t> </a:t>
                      </a:r>
                      <a:r>
                        <a:rPr lang="en-US" sz="1500" baseline="0" dirty="0" smtClean="0">
                          <a:solidFill>
                            <a:srgbClr val="000000"/>
                          </a:solidFill>
                        </a:rPr>
                        <a:t>which are </a:t>
                      </a:r>
                      <a:r>
                        <a:rPr lang="en-US" sz="1500" b="1" baseline="0" dirty="0" smtClean="0">
                          <a:solidFill>
                            <a:srgbClr val="000000"/>
                          </a:solidFill>
                        </a:rPr>
                        <a:t>unoccupied. </a:t>
                      </a:r>
                      <a:endParaRPr lang="en-US" sz="1500" b="1" dirty="0">
                        <a:solidFill>
                          <a:srgbClr val="000000"/>
                        </a:solidFill>
                      </a:endParaRPr>
                    </a:p>
                  </a:txBody>
                  <a:tcPr/>
                </a:tc>
                <a:tc>
                  <a:txBody>
                    <a:bodyPr/>
                    <a:lstStyle/>
                    <a:p>
                      <a:r>
                        <a:rPr lang="en-US" sz="1500" dirty="0" smtClean="0">
                          <a:solidFill>
                            <a:srgbClr val="000000"/>
                          </a:solidFill>
                        </a:rPr>
                        <a:t>Brown and Bentley</a:t>
                      </a:r>
                      <a:r>
                        <a:rPr lang="en-US" sz="1500" baseline="0" dirty="0" smtClean="0">
                          <a:solidFill>
                            <a:srgbClr val="000000"/>
                          </a:solidFill>
                        </a:rPr>
                        <a:t> (1973); </a:t>
                      </a:r>
                      <a:r>
                        <a:rPr lang="en-US" sz="1500" dirty="0" smtClean="0">
                          <a:solidFill>
                            <a:srgbClr val="000000"/>
                          </a:solidFill>
                        </a:rPr>
                        <a:t>Cromwell et al (1991);</a:t>
                      </a:r>
                      <a:r>
                        <a:rPr lang="en-US" sz="1500" baseline="0" dirty="0" smtClean="0">
                          <a:solidFill>
                            <a:srgbClr val="000000"/>
                          </a:solidFill>
                        </a:rPr>
                        <a:t> Nee and </a:t>
                      </a:r>
                      <a:r>
                        <a:rPr lang="en-US" sz="1500" baseline="0" dirty="0" err="1" smtClean="0">
                          <a:solidFill>
                            <a:srgbClr val="000000"/>
                          </a:solidFill>
                        </a:rPr>
                        <a:t>Meenaghan</a:t>
                      </a:r>
                      <a:r>
                        <a:rPr lang="en-US" sz="1500" baseline="0" dirty="0" smtClean="0">
                          <a:solidFill>
                            <a:srgbClr val="000000"/>
                          </a:solidFill>
                        </a:rPr>
                        <a:t> (2006). </a:t>
                      </a:r>
                      <a:endParaRPr lang="en-US" sz="1500" dirty="0">
                        <a:solidFill>
                          <a:srgbClr val="000000"/>
                        </a:solidFill>
                      </a:endParaRPr>
                    </a:p>
                  </a:txBody>
                  <a:tcPr/>
                </a:tc>
              </a:tr>
              <a:tr h="370840">
                <a:tc>
                  <a:txBody>
                    <a:bodyPr/>
                    <a:lstStyle/>
                    <a:p>
                      <a:r>
                        <a:rPr lang="en-US" sz="1500" dirty="0" smtClean="0">
                          <a:solidFill>
                            <a:srgbClr val="000000"/>
                          </a:solidFill>
                        </a:rPr>
                        <a:t>Increasing</a:t>
                      </a:r>
                      <a:r>
                        <a:rPr lang="en-US" sz="1500" baseline="0" dirty="0" smtClean="0">
                          <a:solidFill>
                            <a:srgbClr val="000000"/>
                          </a:solidFill>
                        </a:rPr>
                        <a:t> levels of</a:t>
                      </a:r>
                      <a:r>
                        <a:rPr lang="en-US" sz="1500" u="sng" baseline="0" dirty="0" smtClean="0">
                          <a:solidFill>
                            <a:srgbClr val="000000"/>
                          </a:solidFill>
                        </a:rPr>
                        <a:t> surveillance</a:t>
                      </a:r>
                      <a:r>
                        <a:rPr lang="en-US" sz="1500" baseline="0" dirty="0" smtClean="0">
                          <a:solidFill>
                            <a:srgbClr val="000000"/>
                          </a:solidFill>
                        </a:rPr>
                        <a:t> </a:t>
                      </a:r>
                      <a:r>
                        <a:rPr lang="en-US" sz="1500" b="1" baseline="0" dirty="0" smtClean="0">
                          <a:solidFill>
                            <a:srgbClr val="000000"/>
                          </a:solidFill>
                        </a:rPr>
                        <a:t>enhances guardianship</a:t>
                      </a:r>
                      <a:r>
                        <a:rPr lang="en-US" sz="1500" baseline="0" dirty="0" smtClean="0">
                          <a:solidFill>
                            <a:srgbClr val="000000"/>
                          </a:solidFill>
                        </a:rPr>
                        <a:t> activity. </a:t>
                      </a:r>
                      <a:endParaRPr lang="en-US" sz="1500" dirty="0">
                        <a:solidFill>
                          <a:srgbClr val="000000"/>
                        </a:solidFill>
                      </a:endParaRPr>
                    </a:p>
                  </a:txBody>
                  <a:tcPr/>
                </a:tc>
                <a:tc>
                  <a:txBody>
                    <a:bodyPr/>
                    <a:lstStyle/>
                    <a:p>
                      <a:r>
                        <a:rPr lang="en-US" sz="1500" dirty="0" err="1" smtClean="0">
                          <a:solidFill>
                            <a:srgbClr val="000000"/>
                          </a:solidFill>
                        </a:rPr>
                        <a:t>Reynald</a:t>
                      </a:r>
                      <a:r>
                        <a:rPr lang="en-US" sz="1500" dirty="0" smtClean="0">
                          <a:solidFill>
                            <a:srgbClr val="000000"/>
                          </a:solidFill>
                        </a:rPr>
                        <a:t> (2009).</a:t>
                      </a:r>
                      <a:endParaRPr lang="en-US" sz="1500" dirty="0">
                        <a:solidFill>
                          <a:srgbClr val="000000"/>
                        </a:solidFill>
                      </a:endParaRPr>
                    </a:p>
                  </a:txBody>
                  <a:tcPr/>
                </a:tc>
              </a:tr>
              <a:tr h="370840">
                <a:tc>
                  <a:txBody>
                    <a:bodyPr/>
                    <a:lstStyle/>
                    <a:p>
                      <a:r>
                        <a:rPr lang="en-US" sz="1500" dirty="0" smtClean="0">
                          <a:solidFill>
                            <a:srgbClr val="000000"/>
                          </a:solidFill>
                        </a:rPr>
                        <a:t>Properties</a:t>
                      </a:r>
                      <a:r>
                        <a:rPr lang="en-US" sz="1500" baseline="0" dirty="0" smtClean="0">
                          <a:solidFill>
                            <a:srgbClr val="000000"/>
                          </a:solidFill>
                        </a:rPr>
                        <a:t> </a:t>
                      </a:r>
                      <a:r>
                        <a:rPr lang="en-US" sz="1500" u="sng" baseline="0" dirty="0" smtClean="0">
                          <a:solidFill>
                            <a:srgbClr val="000000"/>
                          </a:solidFill>
                        </a:rPr>
                        <a:t>overlooked</a:t>
                      </a:r>
                      <a:r>
                        <a:rPr lang="en-US" sz="1500" baseline="0" dirty="0" smtClean="0">
                          <a:solidFill>
                            <a:srgbClr val="000000"/>
                          </a:solidFill>
                        </a:rPr>
                        <a:t> by </a:t>
                      </a:r>
                      <a:r>
                        <a:rPr lang="en-US" sz="1500" baseline="0" dirty="0" err="1" smtClean="0">
                          <a:solidFill>
                            <a:srgbClr val="000000"/>
                          </a:solidFill>
                        </a:rPr>
                        <a:t>neighbouring</a:t>
                      </a:r>
                      <a:r>
                        <a:rPr lang="en-US" sz="1500" baseline="0" dirty="0" smtClean="0">
                          <a:solidFill>
                            <a:srgbClr val="000000"/>
                          </a:solidFill>
                        </a:rPr>
                        <a:t> properties experience </a:t>
                      </a:r>
                      <a:r>
                        <a:rPr lang="en-US" sz="1500" b="1" baseline="0" dirty="0" smtClean="0">
                          <a:solidFill>
                            <a:srgbClr val="000000"/>
                          </a:solidFill>
                        </a:rPr>
                        <a:t>less</a:t>
                      </a:r>
                      <a:r>
                        <a:rPr lang="en-US" sz="1500" baseline="0" dirty="0" smtClean="0">
                          <a:solidFill>
                            <a:srgbClr val="000000"/>
                          </a:solidFill>
                        </a:rPr>
                        <a:t> crime. </a:t>
                      </a:r>
                      <a:endParaRPr lang="en-US" sz="1500" dirty="0">
                        <a:solidFill>
                          <a:srgbClr val="000000"/>
                        </a:solidFill>
                      </a:endParaRPr>
                    </a:p>
                  </a:txBody>
                  <a:tcPr/>
                </a:tc>
                <a:tc>
                  <a:txBody>
                    <a:bodyPr/>
                    <a:lstStyle/>
                    <a:p>
                      <a:r>
                        <a:rPr lang="en-US" sz="1500" dirty="0" smtClean="0">
                          <a:solidFill>
                            <a:srgbClr val="000000"/>
                          </a:solidFill>
                        </a:rPr>
                        <a:t>Winchester and Jackson (1982); Van der </a:t>
                      </a:r>
                      <a:r>
                        <a:rPr lang="en-US" sz="1500" dirty="0" err="1" smtClean="0">
                          <a:solidFill>
                            <a:srgbClr val="000000"/>
                          </a:solidFill>
                        </a:rPr>
                        <a:t>Voordt</a:t>
                      </a:r>
                      <a:r>
                        <a:rPr lang="en-US" sz="1500" dirty="0" smtClean="0">
                          <a:solidFill>
                            <a:srgbClr val="000000"/>
                          </a:solidFill>
                        </a:rPr>
                        <a:t> and Van </a:t>
                      </a:r>
                      <a:r>
                        <a:rPr lang="en-US" sz="1500" dirty="0" err="1" smtClean="0">
                          <a:solidFill>
                            <a:srgbClr val="000000"/>
                          </a:solidFill>
                        </a:rPr>
                        <a:t>Wegen</a:t>
                      </a:r>
                      <a:r>
                        <a:rPr lang="en-US" sz="1500" dirty="0" smtClean="0">
                          <a:solidFill>
                            <a:srgbClr val="000000"/>
                          </a:solidFill>
                        </a:rPr>
                        <a:t> (1990);</a:t>
                      </a:r>
                      <a:r>
                        <a:rPr lang="en-US" sz="1500" baseline="0" dirty="0" smtClean="0">
                          <a:solidFill>
                            <a:srgbClr val="000000"/>
                          </a:solidFill>
                        </a:rPr>
                        <a:t> </a:t>
                      </a:r>
                      <a:r>
                        <a:rPr lang="en-US" sz="1500" dirty="0" err="1" smtClean="0">
                          <a:solidFill>
                            <a:srgbClr val="000000"/>
                          </a:solidFill>
                        </a:rPr>
                        <a:t>Armitage</a:t>
                      </a:r>
                      <a:r>
                        <a:rPr lang="en-US" sz="1500" dirty="0" smtClean="0">
                          <a:solidFill>
                            <a:srgbClr val="000000"/>
                          </a:solidFill>
                        </a:rPr>
                        <a:t> (2006); </a:t>
                      </a:r>
                      <a:r>
                        <a:rPr lang="en-US" sz="1500" dirty="0" err="1" smtClean="0">
                          <a:solidFill>
                            <a:srgbClr val="000000"/>
                          </a:solidFill>
                        </a:rPr>
                        <a:t>Armitage</a:t>
                      </a:r>
                      <a:r>
                        <a:rPr lang="en-US" sz="1500" dirty="0" smtClean="0">
                          <a:solidFill>
                            <a:srgbClr val="000000"/>
                          </a:solidFill>
                        </a:rPr>
                        <a:t> et al (2010).</a:t>
                      </a:r>
                      <a:endParaRPr lang="en-US" sz="1500" dirty="0">
                        <a:solidFill>
                          <a:srgbClr val="000000"/>
                        </a:solidFill>
                      </a:endParaRPr>
                    </a:p>
                  </a:txBody>
                  <a:tcPr/>
                </a:tc>
              </a:tr>
              <a:tr h="370840">
                <a:tc>
                  <a:txBody>
                    <a:bodyPr/>
                    <a:lstStyle/>
                    <a:p>
                      <a:r>
                        <a:rPr lang="en-US" sz="1500" dirty="0" smtClean="0">
                          <a:solidFill>
                            <a:srgbClr val="000000"/>
                          </a:solidFill>
                        </a:rPr>
                        <a:t>Properties with the </a:t>
                      </a:r>
                      <a:r>
                        <a:rPr lang="en-US" sz="1500" u="sng" dirty="0" smtClean="0">
                          <a:solidFill>
                            <a:srgbClr val="000000"/>
                          </a:solidFill>
                        </a:rPr>
                        <a:t>view from the roadside </a:t>
                      </a:r>
                      <a:r>
                        <a:rPr lang="en-US" sz="1500" dirty="0" smtClean="0">
                          <a:solidFill>
                            <a:srgbClr val="000000"/>
                          </a:solidFill>
                        </a:rPr>
                        <a:t>experience</a:t>
                      </a:r>
                      <a:r>
                        <a:rPr lang="en-US" sz="1500" baseline="0" dirty="0" smtClean="0">
                          <a:solidFill>
                            <a:srgbClr val="000000"/>
                          </a:solidFill>
                        </a:rPr>
                        <a:t> </a:t>
                      </a:r>
                      <a:r>
                        <a:rPr lang="en-US" sz="1500" b="1" baseline="0" dirty="0" smtClean="0">
                          <a:solidFill>
                            <a:srgbClr val="000000"/>
                          </a:solidFill>
                        </a:rPr>
                        <a:t>more</a:t>
                      </a:r>
                      <a:r>
                        <a:rPr lang="en-US" sz="1500" baseline="0" dirty="0" smtClean="0">
                          <a:solidFill>
                            <a:srgbClr val="000000"/>
                          </a:solidFill>
                        </a:rPr>
                        <a:t> crime. </a:t>
                      </a:r>
                      <a:endParaRPr lang="en-US" sz="1500" dirty="0">
                        <a:solidFill>
                          <a:srgbClr val="000000"/>
                        </a:solidFill>
                      </a:endParaRPr>
                    </a:p>
                  </a:txBody>
                  <a:tcPr/>
                </a:tc>
                <a:tc>
                  <a:txBody>
                    <a:bodyPr/>
                    <a:lstStyle/>
                    <a:p>
                      <a:r>
                        <a:rPr lang="en-US" sz="1500" dirty="0" smtClean="0">
                          <a:solidFill>
                            <a:srgbClr val="000000"/>
                          </a:solidFill>
                        </a:rPr>
                        <a:t>Winchester and Jackson (1982)</a:t>
                      </a:r>
                      <a:endParaRPr lang="en-US" sz="1500" dirty="0">
                        <a:solidFill>
                          <a:srgbClr val="000000"/>
                        </a:solidFill>
                      </a:endParaRPr>
                    </a:p>
                  </a:txBody>
                  <a:tcPr/>
                </a:tc>
              </a:tr>
              <a:tr h="370840">
                <a:tc>
                  <a:txBody>
                    <a:bodyPr/>
                    <a:lstStyle/>
                    <a:p>
                      <a:r>
                        <a:rPr lang="en-US" sz="1500" dirty="0" smtClean="0">
                          <a:solidFill>
                            <a:srgbClr val="000000"/>
                          </a:solidFill>
                        </a:rPr>
                        <a:t>Properties </a:t>
                      </a:r>
                      <a:r>
                        <a:rPr lang="en-US" sz="1500" u="sng" dirty="0" smtClean="0">
                          <a:solidFill>
                            <a:srgbClr val="000000"/>
                          </a:solidFill>
                        </a:rPr>
                        <a:t>visible from footpaths </a:t>
                      </a:r>
                      <a:r>
                        <a:rPr lang="en-US" sz="1500" dirty="0" smtClean="0">
                          <a:solidFill>
                            <a:srgbClr val="000000"/>
                          </a:solidFill>
                        </a:rPr>
                        <a:t>experience </a:t>
                      </a:r>
                      <a:r>
                        <a:rPr lang="en-US" sz="1500" b="1" dirty="0" smtClean="0">
                          <a:solidFill>
                            <a:srgbClr val="000000"/>
                          </a:solidFill>
                        </a:rPr>
                        <a:t>more </a:t>
                      </a:r>
                      <a:r>
                        <a:rPr lang="en-US" sz="1500" dirty="0" smtClean="0">
                          <a:solidFill>
                            <a:srgbClr val="000000"/>
                          </a:solidFill>
                        </a:rPr>
                        <a:t>crime. </a:t>
                      </a:r>
                      <a:endParaRPr lang="en-US" sz="1500" dirty="0">
                        <a:solidFill>
                          <a:srgbClr val="000000"/>
                        </a:solidFill>
                      </a:endParaRPr>
                    </a:p>
                  </a:txBody>
                  <a:tcPr/>
                </a:tc>
                <a:tc>
                  <a:txBody>
                    <a:bodyPr/>
                    <a:lstStyle/>
                    <a:p>
                      <a:r>
                        <a:rPr lang="en-US" sz="1500" dirty="0" err="1" smtClean="0">
                          <a:solidFill>
                            <a:srgbClr val="000000"/>
                          </a:solidFill>
                        </a:rPr>
                        <a:t>Armitage</a:t>
                      </a:r>
                      <a:r>
                        <a:rPr lang="en-US" sz="1500" dirty="0" smtClean="0">
                          <a:solidFill>
                            <a:srgbClr val="000000"/>
                          </a:solidFill>
                        </a:rPr>
                        <a:t> (2006); </a:t>
                      </a:r>
                      <a:r>
                        <a:rPr lang="en-US" sz="1500" dirty="0" err="1" smtClean="0">
                          <a:solidFill>
                            <a:srgbClr val="000000"/>
                          </a:solidFill>
                        </a:rPr>
                        <a:t>Armitage</a:t>
                      </a:r>
                      <a:r>
                        <a:rPr lang="en-US" sz="1500" dirty="0" smtClean="0">
                          <a:solidFill>
                            <a:srgbClr val="000000"/>
                          </a:solidFill>
                        </a:rPr>
                        <a:t> et al (2010).</a:t>
                      </a:r>
                      <a:r>
                        <a:rPr lang="en-US" sz="1500" baseline="0" dirty="0" smtClean="0">
                          <a:solidFill>
                            <a:srgbClr val="000000"/>
                          </a:solidFill>
                        </a:rPr>
                        <a:t> </a:t>
                      </a:r>
                      <a:endParaRPr lang="en-US" sz="1500" dirty="0">
                        <a:solidFill>
                          <a:srgbClr val="000000"/>
                        </a:solidFill>
                      </a:endParaRPr>
                    </a:p>
                  </a:txBody>
                  <a:tcPr/>
                </a:tc>
              </a:tr>
              <a:tr h="370840">
                <a:tc>
                  <a:txBody>
                    <a:bodyPr/>
                    <a:lstStyle/>
                    <a:p>
                      <a:r>
                        <a:rPr lang="en-US" sz="1500" dirty="0" smtClean="0">
                          <a:solidFill>
                            <a:srgbClr val="000000"/>
                          </a:solidFill>
                        </a:rPr>
                        <a:t>Properties located </a:t>
                      </a:r>
                      <a:r>
                        <a:rPr lang="en-US" sz="1500" u="sng" dirty="0" smtClean="0">
                          <a:solidFill>
                            <a:srgbClr val="000000"/>
                          </a:solidFill>
                        </a:rPr>
                        <a:t>within</a:t>
                      </a:r>
                      <a:r>
                        <a:rPr lang="en-US" sz="1500" u="sng" baseline="0" dirty="0" smtClean="0">
                          <a:solidFill>
                            <a:srgbClr val="000000"/>
                          </a:solidFill>
                        </a:rPr>
                        <a:t> viewing distance of traffic lights </a:t>
                      </a:r>
                      <a:r>
                        <a:rPr lang="en-US" sz="1500" baseline="0" dirty="0" smtClean="0">
                          <a:solidFill>
                            <a:srgbClr val="000000"/>
                          </a:solidFill>
                        </a:rPr>
                        <a:t>experience </a:t>
                      </a:r>
                      <a:r>
                        <a:rPr lang="en-US" sz="1500" b="1" baseline="0" dirty="0" smtClean="0">
                          <a:solidFill>
                            <a:srgbClr val="000000"/>
                          </a:solidFill>
                        </a:rPr>
                        <a:t>more</a:t>
                      </a:r>
                      <a:r>
                        <a:rPr lang="en-US" sz="1500" baseline="0" dirty="0" smtClean="0">
                          <a:solidFill>
                            <a:srgbClr val="000000"/>
                          </a:solidFill>
                        </a:rPr>
                        <a:t> crime. </a:t>
                      </a:r>
                      <a:endParaRPr lang="en-US" sz="1500" dirty="0">
                        <a:solidFill>
                          <a:srgbClr val="000000"/>
                        </a:solidFill>
                      </a:endParaRPr>
                    </a:p>
                  </a:txBody>
                  <a:tcPr/>
                </a:tc>
                <a:tc>
                  <a:txBody>
                    <a:bodyPr/>
                    <a:lstStyle/>
                    <a:p>
                      <a:r>
                        <a:rPr lang="en-US" sz="1500" dirty="0" err="1" smtClean="0">
                          <a:solidFill>
                            <a:srgbClr val="000000"/>
                          </a:solidFill>
                        </a:rPr>
                        <a:t>Armitage</a:t>
                      </a:r>
                      <a:r>
                        <a:rPr lang="en-US" sz="1500" dirty="0" smtClean="0">
                          <a:solidFill>
                            <a:srgbClr val="000000"/>
                          </a:solidFill>
                        </a:rPr>
                        <a:t> (2006). </a:t>
                      </a:r>
                      <a:endParaRPr lang="en-US" sz="1500" dirty="0">
                        <a:solidFill>
                          <a:srgbClr val="000000"/>
                        </a:solidFill>
                      </a:endParaRPr>
                    </a:p>
                  </a:txBody>
                  <a:tcPr/>
                </a:tc>
              </a:tr>
              <a:tr h="370840">
                <a:tc>
                  <a:txBody>
                    <a:bodyPr/>
                    <a:lstStyle/>
                    <a:p>
                      <a:r>
                        <a:rPr lang="en-US" sz="1500" dirty="0" smtClean="0">
                          <a:solidFill>
                            <a:srgbClr val="000000"/>
                          </a:solidFill>
                        </a:rPr>
                        <a:t>Properties</a:t>
                      </a:r>
                      <a:r>
                        <a:rPr lang="en-US" sz="1500" baseline="0" dirty="0" smtClean="0">
                          <a:solidFill>
                            <a:srgbClr val="000000"/>
                          </a:solidFill>
                        </a:rPr>
                        <a:t> in areas </a:t>
                      </a:r>
                      <a:r>
                        <a:rPr lang="en-US" sz="1500" u="sng" baseline="0" dirty="0" smtClean="0">
                          <a:solidFill>
                            <a:srgbClr val="000000"/>
                          </a:solidFill>
                        </a:rPr>
                        <a:t>less illuminated </a:t>
                      </a:r>
                      <a:r>
                        <a:rPr lang="en-US" sz="1500" baseline="0" dirty="0" smtClean="0">
                          <a:solidFill>
                            <a:srgbClr val="000000"/>
                          </a:solidFill>
                        </a:rPr>
                        <a:t>by street lighting experience </a:t>
                      </a:r>
                      <a:r>
                        <a:rPr lang="en-US" sz="1500" b="1" baseline="0" dirty="0" smtClean="0">
                          <a:solidFill>
                            <a:srgbClr val="000000"/>
                          </a:solidFill>
                        </a:rPr>
                        <a:t>more </a:t>
                      </a:r>
                      <a:r>
                        <a:rPr lang="en-US" sz="1500" baseline="0" dirty="0" smtClean="0">
                          <a:solidFill>
                            <a:srgbClr val="000000"/>
                          </a:solidFill>
                        </a:rPr>
                        <a:t>crime. </a:t>
                      </a:r>
                      <a:endParaRPr lang="en-US" sz="1500" dirty="0">
                        <a:solidFill>
                          <a:srgbClr val="000000"/>
                        </a:solidFill>
                      </a:endParaRPr>
                    </a:p>
                  </a:txBody>
                  <a:tcPr/>
                </a:tc>
                <a:tc>
                  <a:txBody>
                    <a:bodyPr/>
                    <a:lstStyle/>
                    <a:p>
                      <a:r>
                        <a:rPr lang="en-US" sz="1500" dirty="0" smtClean="0">
                          <a:solidFill>
                            <a:srgbClr val="000000"/>
                          </a:solidFill>
                        </a:rPr>
                        <a:t>Van der </a:t>
                      </a:r>
                      <a:r>
                        <a:rPr lang="en-US" sz="1500" dirty="0" err="1" smtClean="0">
                          <a:solidFill>
                            <a:srgbClr val="000000"/>
                          </a:solidFill>
                        </a:rPr>
                        <a:t>Voordt</a:t>
                      </a:r>
                      <a:r>
                        <a:rPr lang="en-US" sz="1500" baseline="0" dirty="0" smtClean="0">
                          <a:solidFill>
                            <a:srgbClr val="000000"/>
                          </a:solidFill>
                        </a:rPr>
                        <a:t> and Van </a:t>
                      </a:r>
                      <a:r>
                        <a:rPr lang="en-US" sz="1500" baseline="0" dirty="0" err="1" smtClean="0">
                          <a:solidFill>
                            <a:srgbClr val="000000"/>
                          </a:solidFill>
                        </a:rPr>
                        <a:t>Wegen</a:t>
                      </a:r>
                      <a:r>
                        <a:rPr lang="en-US" sz="1500" baseline="0" dirty="0" smtClean="0">
                          <a:solidFill>
                            <a:srgbClr val="000000"/>
                          </a:solidFill>
                        </a:rPr>
                        <a:t> (1990); </a:t>
                      </a:r>
                      <a:r>
                        <a:rPr lang="en-US" sz="1500" dirty="0" smtClean="0">
                          <a:solidFill>
                            <a:srgbClr val="000000"/>
                          </a:solidFill>
                        </a:rPr>
                        <a:t>Groff and La </a:t>
                      </a:r>
                      <a:r>
                        <a:rPr lang="en-US" sz="1500" dirty="0" err="1" smtClean="0">
                          <a:solidFill>
                            <a:srgbClr val="000000"/>
                          </a:solidFill>
                        </a:rPr>
                        <a:t>Vigne</a:t>
                      </a:r>
                      <a:r>
                        <a:rPr lang="en-US" sz="1500" baseline="0" dirty="0" smtClean="0">
                          <a:solidFill>
                            <a:srgbClr val="000000"/>
                          </a:solidFill>
                        </a:rPr>
                        <a:t> (2001); Welsh and Farrington (2009). </a:t>
                      </a:r>
                      <a:endParaRPr lang="en-US" sz="1500" dirty="0">
                        <a:solidFill>
                          <a:srgbClr val="000000"/>
                        </a:solidFill>
                      </a:endParaRPr>
                    </a:p>
                  </a:txBody>
                  <a:tcPr/>
                </a:tc>
              </a:tr>
            </a:tbl>
          </a:graphicData>
        </a:graphic>
      </p:graphicFrame>
      <p:sp>
        <p:nvSpPr>
          <p:cNvPr id="5" name="Oval 4"/>
          <p:cNvSpPr/>
          <p:nvPr/>
        </p:nvSpPr>
        <p:spPr bwMode="auto">
          <a:xfrm>
            <a:off x="14164" y="2060848"/>
            <a:ext cx="5184576" cy="2376264"/>
          </a:xfrm>
          <a:prstGeom prst="ellipse">
            <a:avLst/>
          </a:prstGeom>
          <a:noFill/>
          <a:ln w="222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2976" y="4509120"/>
            <a:ext cx="5367064" cy="1634480"/>
          </a:xfrm>
          <a:prstGeom prst="ellipse">
            <a:avLst/>
          </a:prstGeom>
          <a:noFill/>
          <a:ln w="222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107504" y="6093296"/>
            <a:ext cx="5400600" cy="764704"/>
          </a:xfrm>
          <a:prstGeom prst="ellipse">
            <a:avLst/>
          </a:prstGeom>
          <a:noFill/>
          <a:ln w="222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217222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theme/theme1.xml><?xml version="1.0" encoding="utf-8"?>
<a:theme xmlns:a="http://schemas.openxmlformats.org/drawingml/2006/main" name="BM_University_of_Huddersfield (1)">
  <a:themeElements>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c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c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c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c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c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c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c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c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c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c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c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c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White">
  <a:themeElements>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White">
  <a:themeElements>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White">
  <a:themeElements>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White">
  <a:themeElements>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nk">
  <a:themeElements>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ink">
  <a:themeElements>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reen">
  <a:themeElements>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a:themeElements>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hite">
  <a:themeElements>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White">
  <a:themeElements>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White">
  <a:themeElements>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White">
  <a:themeElements>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BM_University_of_Huddersfield (1)</Template>
  <TotalTime>3039</TotalTime>
  <Words>3826</Words>
  <Application>Microsoft Macintosh PowerPoint</Application>
  <PresentationFormat>On-screen Show (4:3)</PresentationFormat>
  <Paragraphs>346</Paragraphs>
  <Slides>36</Slides>
  <Notes>29</Notes>
  <HiddenSlides>0</HiddenSlides>
  <MMClips>0</MMClips>
  <ScaleCrop>false</ScaleCrop>
  <HeadingPairs>
    <vt:vector size="4" baseType="variant">
      <vt:variant>
        <vt:lpstr>Theme</vt:lpstr>
      </vt:variant>
      <vt:variant>
        <vt:i4>13</vt:i4>
      </vt:variant>
      <vt:variant>
        <vt:lpstr>Slide Titles</vt:lpstr>
      </vt:variant>
      <vt:variant>
        <vt:i4>36</vt:i4>
      </vt:variant>
    </vt:vector>
  </HeadingPairs>
  <TitlesOfParts>
    <vt:vector size="49" baseType="lpstr">
      <vt:lpstr>BM_University_of_Huddersfield (1)</vt:lpstr>
      <vt:lpstr>Pink</vt:lpstr>
      <vt:lpstr>1_Pink</vt:lpstr>
      <vt:lpstr>Green</vt:lpstr>
      <vt:lpstr>White</vt:lpstr>
      <vt:lpstr>1_White</vt:lpstr>
      <vt:lpstr>2_White</vt:lpstr>
      <vt:lpstr>3_White</vt:lpstr>
      <vt:lpstr>4_White</vt:lpstr>
      <vt:lpstr>5_White</vt:lpstr>
      <vt:lpstr>6_White</vt:lpstr>
      <vt:lpstr>7_White</vt:lpstr>
      <vt:lpstr>8_White</vt:lpstr>
      <vt:lpstr>Insert title here</vt:lpstr>
      <vt:lpstr>Today’s presentation </vt:lpstr>
      <vt:lpstr>What do we know?</vt:lpstr>
      <vt:lpstr>How do we know this?</vt:lpstr>
      <vt:lpstr>Which crimes?</vt:lpstr>
      <vt:lpstr>Research helps to develop principles and policy</vt:lpstr>
      <vt:lpstr>Relationship between house type and position within development and crime/perceptions of vulnerability</vt:lpstr>
      <vt:lpstr>Relationship between levels of through movement/connectivity and crime</vt:lpstr>
      <vt:lpstr>Relationship between surveillance and crime/perceptions of vulnerability </vt:lpstr>
      <vt:lpstr>Wealth of research - but what are we missing?</vt:lpstr>
      <vt:lpstr>Two studies</vt:lpstr>
      <vt:lpstr>Home Office/CABE </vt:lpstr>
      <vt:lpstr>Data collection</vt:lpstr>
      <vt:lpstr>Data collection</vt:lpstr>
      <vt:lpstr>Key quantitative findings</vt:lpstr>
      <vt:lpstr>Findings fulfilled Home Office brief</vt:lpstr>
      <vt:lpstr>We found </vt:lpstr>
      <vt:lpstr>Police recorded crime data</vt:lpstr>
      <vt:lpstr>But, what we also found… </vt:lpstr>
      <vt:lpstr>Two sites: notes left on car windscreens</vt:lpstr>
      <vt:lpstr>Low level disorder and fear</vt:lpstr>
      <vt:lpstr>But, what we also found… </vt:lpstr>
      <vt:lpstr>The short driveway</vt:lpstr>
      <vt:lpstr>The poorly designed footpath</vt:lpstr>
      <vt:lpstr>The unofficial footpath</vt:lpstr>
      <vt:lpstr>The poorly positioned utilities/street furniture</vt:lpstr>
      <vt:lpstr>Abu Dhabi Urban Planning Council</vt:lpstr>
      <vt:lpstr>Design and crime</vt:lpstr>
      <vt:lpstr>Data collection</vt:lpstr>
      <vt:lpstr>Movement control/connectivity - Climate</vt:lpstr>
      <vt:lpstr>Movement control/connectivity - Culture</vt:lpstr>
      <vt:lpstr>Ownership/territoriality - Country</vt:lpstr>
      <vt:lpstr>Ownership/territoriality – Culture </vt:lpstr>
      <vt:lpstr>Surveillance – Culture and Climate </vt:lpstr>
      <vt:lpstr>To conclude</vt:lpstr>
      <vt:lpstr>PowerPoint Presentation</vt:lpstr>
    </vt:vector>
  </TitlesOfParts>
  <Company>University of Huddersfield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Administrator</dc:creator>
  <cp:lastModifiedBy>Rachel Armitage</cp:lastModifiedBy>
  <cp:revision>233</cp:revision>
  <cp:lastPrinted>2014-11-12T10:36:03Z</cp:lastPrinted>
  <dcterms:created xsi:type="dcterms:W3CDTF">2012-10-10T08:25:01Z</dcterms:created>
  <dcterms:modified xsi:type="dcterms:W3CDTF">2014-11-21T17:25:37Z</dcterms:modified>
</cp:coreProperties>
</file>