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65" r:id="rId3"/>
    <p:sldMasterId id="2147483654" r:id="rId4"/>
    <p:sldMasterId id="2147483656" r:id="rId5"/>
    <p:sldMasterId id="2147483657" r:id="rId6"/>
    <p:sldMasterId id="2147483658" r:id="rId7"/>
    <p:sldMasterId id="2147483659" r:id="rId8"/>
    <p:sldMasterId id="2147483660" r:id="rId9"/>
    <p:sldMasterId id="2147483661" r:id="rId10"/>
    <p:sldMasterId id="2147483662" r:id="rId11"/>
    <p:sldMasterId id="2147483663" r:id="rId12"/>
    <p:sldMasterId id="2147483664" r:id="rId13"/>
  </p:sldMasterIdLst>
  <p:notesMasterIdLst>
    <p:notesMasterId r:id="rId66"/>
  </p:notesMasterIdLst>
  <p:handoutMasterIdLst>
    <p:handoutMasterId r:id="rId67"/>
  </p:handoutMasterIdLst>
  <p:sldIdLst>
    <p:sldId id="273" r:id="rId14"/>
    <p:sldId id="329" r:id="rId15"/>
    <p:sldId id="274" r:id="rId16"/>
    <p:sldId id="276" r:id="rId17"/>
    <p:sldId id="275" r:id="rId18"/>
    <p:sldId id="278" r:id="rId19"/>
    <p:sldId id="282" r:id="rId20"/>
    <p:sldId id="279" r:id="rId21"/>
    <p:sldId id="285" r:id="rId22"/>
    <p:sldId id="286" r:id="rId23"/>
    <p:sldId id="330" r:id="rId24"/>
    <p:sldId id="256" r:id="rId25"/>
    <p:sldId id="289" r:id="rId26"/>
    <p:sldId id="290" r:id="rId27"/>
    <p:sldId id="259" r:id="rId28"/>
    <p:sldId id="293" r:id="rId29"/>
    <p:sldId id="294" r:id="rId30"/>
    <p:sldId id="328" r:id="rId31"/>
    <p:sldId id="260" r:id="rId32"/>
    <p:sldId id="295" r:id="rId33"/>
    <p:sldId id="296" r:id="rId34"/>
    <p:sldId id="262" r:id="rId35"/>
    <p:sldId id="297" r:id="rId36"/>
    <p:sldId id="263" r:id="rId37"/>
    <p:sldId id="299" r:id="rId38"/>
    <p:sldId id="264" r:id="rId39"/>
    <p:sldId id="301" r:id="rId40"/>
    <p:sldId id="302" r:id="rId41"/>
    <p:sldId id="266" r:id="rId42"/>
    <p:sldId id="304" r:id="rId43"/>
    <p:sldId id="267" r:id="rId44"/>
    <p:sldId id="311" r:id="rId45"/>
    <p:sldId id="312" r:id="rId46"/>
    <p:sldId id="271" r:id="rId47"/>
    <p:sldId id="303" r:id="rId48"/>
    <p:sldId id="334" r:id="rId49"/>
    <p:sldId id="270" r:id="rId50"/>
    <p:sldId id="307" r:id="rId51"/>
    <p:sldId id="308" r:id="rId52"/>
    <p:sldId id="287" r:id="rId53"/>
    <p:sldId id="320" r:id="rId54"/>
    <p:sldId id="321" r:id="rId55"/>
    <p:sldId id="322" r:id="rId56"/>
    <p:sldId id="323" r:id="rId57"/>
    <p:sldId id="324" r:id="rId58"/>
    <p:sldId id="340" r:id="rId59"/>
    <p:sldId id="335" r:id="rId60"/>
    <p:sldId id="336" r:id="rId61"/>
    <p:sldId id="337" r:id="rId62"/>
    <p:sldId id="338" r:id="rId63"/>
    <p:sldId id="339" r:id="rId64"/>
    <p:sldId id="331" r:id="rId65"/>
  </p:sldIdLst>
  <p:sldSz cx="9144000" cy="6858000" type="screen4x3"/>
  <p:notesSz cx="6669088" cy="9926638"/>
  <p:defaultTextStyle>
    <a:defPPr>
      <a:defRPr lang="en-GB"/>
    </a:defPPr>
    <a:lvl1pPr algn="l" rtl="0" fontAlgn="base">
      <a:spcBef>
        <a:spcPct val="20000"/>
      </a:spcBef>
      <a:spcAft>
        <a:spcPct val="0"/>
      </a:spcAft>
      <a:defRPr sz="1600" kern="1200">
        <a:solidFill>
          <a:schemeClr val="tx1"/>
        </a:solidFill>
        <a:latin typeface="Arial" charset="0"/>
        <a:ea typeface="+mn-ea"/>
        <a:cs typeface="+mn-cs"/>
      </a:defRPr>
    </a:lvl1pPr>
    <a:lvl2pPr marL="457200" algn="l" rtl="0" fontAlgn="base">
      <a:spcBef>
        <a:spcPct val="20000"/>
      </a:spcBef>
      <a:spcAft>
        <a:spcPct val="0"/>
      </a:spcAft>
      <a:defRPr sz="1600" kern="1200">
        <a:solidFill>
          <a:schemeClr val="tx1"/>
        </a:solidFill>
        <a:latin typeface="Arial" charset="0"/>
        <a:ea typeface="+mn-ea"/>
        <a:cs typeface="+mn-cs"/>
      </a:defRPr>
    </a:lvl2pPr>
    <a:lvl3pPr marL="914400" algn="l" rtl="0" fontAlgn="base">
      <a:spcBef>
        <a:spcPct val="20000"/>
      </a:spcBef>
      <a:spcAft>
        <a:spcPct val="0"/>
      </a:spcAft>
      <a:defRPr sz="1600" kern="1200">
        <a:solidFill>
          <a:schemeClr val="tx1"/>
        </a:solidFill>
        <a:latin typeface="Arial" charset="0"/>
        <a:ea typeface="+mn-ea"/>
        <a:cs typeface="+mn-cs"/>
      </a:defRPr>
    </a:lvl3pPr>
    <a:lvl4pPr marL="1371600" algn="l" rtl="0" fontAlgn="base">
      <a:spcBef>
        <a:spcPct val="20000"/>
      </a:spcBef>
      <a:spcAft>
        <a:spcPct val="0"/>
      </a:spcAft>
      <a:defRPr sz="1600" kern="1200">
        <a:solidFill>
          <a:schemeClr val="tx1"/>
        </a:solidFill>
        <a:latin typeface="Arial" charset="0"/>
        <a:ea typeface="+mn-ea"/>
        <a:cs typeface="+mn-cs"/>
      </a:defRPr>
    </a:lvl4pPr>
    <a:lvl5pPr marL="1828800" algn="l" rtl="0" fontAlgn="base">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F7"/>
    <a:srgbClr val="003772"/>
    <a:srgbClr val="005A84"/>
    <a:srgbClr val="62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40" autoAdjust="0"/>
    <p:restoredTop sz="78293" autoAdjust="0"/>
  </p:normalViewPr>
  <p:slideViewPr>
    <p:cSldViewPr>
      <p:cViewPr>
        <p:scale>
          <a:sx n="100" d="100"/>
          <a:sy n="100" d="100"/>
        </p:scale>
        <p:origin x="-1592"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5" d="100"/>
          <a:sy n="75" d="100"/>
        </p:scale>
        <p:origin x="-2988" y="-96"/>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C5087-8285-AA4C-A37E-DC7BCD2FA06A}" type="doc">
      <dgm:prSet loTypeId="urn:microsoft.com/office/officeart/2005/8/layout/lProcess1" loCatId="" qsTypeId="urn:microsoft.com/office/officeart/2005/8/quickstyle/3D1" qsCatId="3D" csTypeId="urn:microsoft.com/office/officeart/2005/8/colors/accent2_2" csCatId="accent2" phldr="1"/>
      <dgm:spPr/>
      <dgm:t>
        <a:bodyPr/>
        <a:lstStyle/>
        <a:p>
          <a:endParaRPr lang="en-US"/>
        </a:p>
      </dgm:t>
    </dgm:pt>
    <dgm:pt modelId="{ED1012C8-95C6-BA4F-850D-3A71DC8D3BAE}">
      <dgm:prSet phldrT="[Text]"/>
      <dgm:spPr/>
      <dgm:t>
        <a:bodyPr/>
        <a:lstStyle/>
        <a:p>
          <a:r>
            <a:rPr lang="en-US" dirty="0" smtClean="0"/>
            <a:t>How I defined CPTED principles</a:t>
          </a:r>
          <a:endParaRPr lang="en-US" dirty="0"/>
        </a:p>
      </dgm:t>
    </dgm:pt>
    <dgm:pt modelId="{701B9A56-4F19-4245-A936-925A9300AF51}" type="parTrans" cxnId="{D1E14908-ACCF-A145-BD5A-5EB0DC2E2202}">
      <dgm:prSet/>
      <dgm:spPr/>
      <dgm:t>
        <a:bodyPr/>
        <a:lstStyle/>
        <a:p>
          <a:endParaRPr lang="en-US"/>
        </a:p>
      </dgm:t>
    </dgm:pt>
    <dgm:pt modelId="{E78F5AFC-BA61-394D-854D-F4D6C673E064}" type="sibTrans" cxnId="{D1E14908-ACCF-A145-BD5A-5EB0DC2E2202}">
      <dgm:prSet/>
      <dgm:spPr/>
      <dgm:t>
        <a:bodyPr/>
        <a:lstStyle/>
        <a:p>
          <a:endParaRPr lang="en-US"/>
        </a:p>
      </dgm:t>
    </dgm:pt>
    <dgm:pt modelId="{5B07E6D5-E642-024B-8027-9D4BDF1690BE}">
      <dgm:prSet phldrT="[Text]" custT="1"/>
      <dgm:spPr/>
      <dgm:t>
        <a:bodyPr/>
        <a:lstStyle/>
        <a:p>
          <a:r>
            <a:rPr lang="en-US" sz="1600" dirty="0" smtClean="0"/>
            <a:t>Existing literature/</a:t>
          </a:r>
          <a:r>
            <a:rPr lang="en-US" sz="1600" dirty="0" smtClean="0"/>
            <a:t>research.</a:t>
          </a:r>
          <a:endParaRPr lang="en-US" sz="1600" dirty="0"/>
        </a:p>
      </dgm:t>
    </dgm:pt>
    <dgm:pt modelId="{CDE9BCB5-E773-3141-A4A5-57205B11DDD7}" type="parTrans" cxnId="{C0C64D15-0D46-D74E-BFA6-E60938E28183}">
      <dgm:prSet/>
      <dgm:spPr/>
      <dgm:t>
        <a:bodyPr/>
        <a:lstStyle/>
        <a:p>
          <a:endParaRPr lang="en-US"/>
        </a:p>
      </dgm:t>
    </dgm:pt>
    <dgm:pt modelId="{73603964-18A0-B44A-9E45-32FBA96F3B26}" type="sibTrans" cxnId="{C0C64D15-0D46-D74E-BFA6-E60938E28183}">
      <dgm:prSet/>
      <dgm:spPr/>
      <dgm:t>
        <a:bodyPr/>
        <a:lstStyle/>
        <a:p>
          <a:endParaRPr lang="en-US"/>
        </a:p>
      </dgm:t>
    </dgm:pt>
    <dgm:pt modelId="{07D039D1-7808-1148-8C16-D4E4DDEABCDD}">
      <dgm:prSet phldrT="[Text]" custT="1"/>
      <dgm:spPr/>
      <dgm:t>
        <a:bodyPr/>
        <a:lstStyle/>
        <a:p>
          <a:r>
            <a:rPr lang="en-US" sz="1600" dirty="0" smtClean="0"/>
            <a:t>Test if presence associated with increased </a:t>
          </a:r>
          <a:r>
            <a:rPr lang="en-US" sz="1600" dirty="0" smtClean="0"/>
            <a:t>crime.</a:t>
          </a:r>
          <a:endParaRPr lang="en-US" sz="1600" dirty="0"/>
        </a:p>
      </dgm:t>
    </dgm:pt>
    <dgm:pt modelId="{2E29DA47-0D67-A94E-BEFF-B7EE2020B605}" type="parTrans" cxnId="{23B8F578-6B6E-1045-9815-F911BA14B1B4}">
      <dgm:prSet/>
      <dgm:spPr/>
      <dgm:t>
        <a:bodyPr/>
        <a:lstStyle/>
        <a:p>
          <a:endParaRPr lang="en-US"/>
        </a:p>
      </dgm:t>
    </dgm:pt>
    <dgm:pt modelId="{75F7D396-0F66-494B-A0C8-31A5FA695C43}" type="sibTrans" cxnId="{23B8F578-6B6E-1045-9815-F911BA14B1B4}">
      <dgm:prSet/>
      <dgm:spPr/>
      <dgm:t>
        <a:bodyPr/>
        <a:lstStyle/>
        <a:p>
          <a:endParaRPr lang="en-US"/>
        </a:p>
      </dgm:t>
    </dgm:pt>
    <dgm:pt modelId="{8354E4C9-91C3-3941-A6B3-3F7AC81D1D84}">
      <dgm:prSet phldrT="[Text]" custT="1"/>
      <dgm:spPr/>
      <dgm:t>
        <a:bodyPr/>
        <a:lstStyle/>
        <a:p>
          <a:r>
            <a:rPr lang="en-US" sz="1600" dirty="0" smtClean="0"/>
            <a:t>Create checklist of design </a:t>
          </a:r>
          <a:r>
            <a:rPr lang="en-US" sz="1600" dirty="0" smtClean="0"/>
            <a:t>features.</a:t>
          </a:r>
          <a:endParaRPr lang="en-US" sz="1600" dirty="0"/>
        </a:p>
      </dgm:t>
    </dgm:pt>
    <dgm:pt modelId="{4EC86833-F1BD-E442-8519-3EAF535344DC}" type="parTrans" cxnId="{1B6C3752-806D-FA4C-880B-19B27E0BF35D}">
      <dgm:prSet/>
      <dgm:spPr/>
      <dgm:t>
        <a:bodyPr/>
        <a:lstStyle/>
        <a:p>
          <a:endParaRPr lang="en-US"/>
        </a:p>
      </dgm:t>
    </dgm:pt>
    <dgm:pt modelId="{DBDE5D0D-5373-3B4A-B8DF-F4094E4364A9}" type="sibTrans" cxnId="{1B6C3752-806D-FA4C-880B-19B27E0BF35D}">
      <dgm:prSet/>
      <dgm:spPr/>
      <dgm:t>
        <a:bodyPr/>
        <a:lstStyle/>
        <a:p>
          <a:endParaRPr lang="en-US"/>
        </a:p>
      </dgm:t>
    </dgm:pt>
    <dgm:pt modelId="{3EC4EEA0-A044-9743-9C29-874B59972EB0}">
      <dgm:prSet phldrT="[Text]" custT="1"/>
      <dgm:spPr/>
      <dgm:t>
        <a:bodyPr/>
        <a:lstStyle/>
        <a:p>
          <a:r>
            <a:rPr lang="en-US" sz="1600" dirty="0" smtClean="0"/>
            <a:t>Factor is criminogenic (or not</a:t>
          </a:r>
          <a:r>
            <a:rPr lang="en-US" sz="1600" dirty="0" smtClean="0"/>
            <a:t>).</a:t>
          </a:r>
          <a:endParaRPr lang="en-US" sz="1600" dirty="0"/>
        </a:p>
      </dgm:t>
    </dgm:pt>
    <dgm:pt modelId="{5F126281-D662-9044-83DE-DD32FD05799C}" type="parTrans" cxnId="{B827887F-4AAE-2D44-BAFB-59C89BB9D6D1}">
      <dgm:prSet/>
      <dgm:spPr/>
      <dgm:t>
        <a:bodyPr/>
        <a:lstStyle/>
        <a:p>
          <a:endParaRPr lang="en-US"/>
        </a:p>
      </dgm:t>
    </dgm:pt>
    <dgm:pt modelId="{98DDC1DF-39ED-9940-A61A-BB59CF87F6EF}" type="sibTrans" cxnId="{B827887F-4AAE-2D44-BAFB-59C89BB9D6D1}">
      <dgm:prSet/>
      <dgm:spPr/>
      <dgm:t>
        <a:bodyPr/>
        <a:lstStyle/>
        <a:p>
          <a:endParaRPr lang="en-US"/>
        </a:p>
      </dgm:t>
    </dgm:pt>
    <dgm:pt modelId="{DAF1AD5C-A287-EB40-A3A9-96381CE3AD73}">
      <dgm:prSet phldrT="[Text]"/>
      <dgm:spPr/>
      <dgm:t>
        <a:bodyPr/>
        <a:lstStyle/>
        <a:p>
          <a:r>
            <a:rPr lang="en-US" dirty="0" smtClean="0"/>
            <a:t>Deductive research approach (top down)</a:t>
          </a:r>
          <a:endParaRPr lang="en-US" dirty="0"/>
        </a:p>
      </dgm:t>
    </dgm:pt>
    <dgm:pt modelId="{AF8E7102-36D9-0446-9F44-3ED3B50F0A8A}" type="parTrans" cxnId="{4D1CE564-57FB-E442-A046-5D5D595B46BA}">
      <dgm:prSet/>
      <dgm:spPr/>
      <dgm:t>
        <a:bodyPr/>
        <a:lstStyle/>
        <a:p>
          <a:endParaRPr lang="en-US"/>
        </a:p>
      </dgm:t>
    </dgm:pt>
    <dgm:pt modelId="{E3713870-FBED-2343-B4F0-1CDF34F854BB}" type="sibTrans" cxnId="{4D1CE564-57FB-E442-A046-5D5D595B46BA}">
      <dgm:prSet/>
      <dgm:spPr/>
      <dgm:t>
        <a:bodyPr/>
        <a:lstStyle/>
        <a:p>
          <a:endParaRPr lang="en-US"/>
        </a:p>
      </dgm:t>
    </dgm:pt>
    <dgm:pt modelId="{E403994E-1BFF-0540-9E7D-0006E6237301}">
      <dgm:prSet phldrT="[Text]" custT="1"/>
      <dgm:spPr/>
      <dgm:t>
        <a:bodyPr/>
        <a:lstStyle/>
        <a:p>
          <a:r>
            <a:rPr lang="en-US" sz="1600" dirty="0" smtClean="0"/>
            <a:t>What previous authors have found – Poyner etc.</a:t>
          </a:r>
          <a:endParaRPr lang="en-US" sz="1600" dirty="0"/>
        </a:p>
      </dgm:t>
    </dgm:pt>
    <dgm:pt modelId="{2D2032E8-E977-4D4D-AABF-0AA3AC69E26A}" type="parTrans" cxnId="{F7939311-F1CA-BC4C-A97F-351DC18A861C}">
      <dgm:prSet/>
      <dgm:spPr/>
      <dgm:t>
        <a:bodyPr/>
        <a:lstStyle/>
        <a:p>
          <a:endParaRPr lang="en-US"/>
        </a:p>
      </dgm:t>
    </dgm:pt>
    <dgm:pt modelId="{CD7DE765-D586-7748-958B-EE7BF3D48983}" type="sibTrans" cxnId="{F7939311-F1CA-BC4C-A97F-351DC18A861C}">
      <dgm:prSet/>
      <dgm:spPr/>
      <dgm:t>
        <a:bodyPr/>
        <a:lstStyle/>
        <a:p>
          <a:endParaRPr lang="en-US"/>
        </a:p>
      </dgm:t>
    </dgm:pt>
    <dgm:pt modelId="{974B3CCA-5D58-FB45-9C90-796C34E73322}">
      <dgm:prSet phldrT="[Text]" custT="1"/>
      <dgm:spPr/>
      <dgm:t>
        <a:bodyPr/>
        <a:lstStyle/>
        <a:p>
          <a:r>
            <a:rPr lang="en-US" sz="1600" dirty="0" smtClean="0"/>
            <a:t>Surveillance, territoriality, image, access/egress etc…</a:t>
          </a:r>
          <a:endParaRPr lang="en-US" sz="1600" dirty="0"/>
        </a:p>
      </dgm:t>
    </dgm:pt>
    <dgm:pt modelId="{76AAA578-4EF3-C34A-A6E8-C6470693165F}" type="parTrans" cxnId="{E1986A8B-48DA-FC4F-BB5E-33FA5AB266ED}">
      <dgm:prSet/>
      <dgm:spPr/>
      <dgm:t>
        <a:bodyPr/>
        <a:lstStyle/>
        <a:p>
          <a:endParaRPr lang="en-US"/>
        </a:p>
      </dgm:t>
    </dgm:pt>
    <dgm:pt modelId="{3A4D8928-4B12-9D49-B73C-74B6397549E9}" type="sibTrans" cxnId="{E1986A8B-48DA-FC4F-BB5E-33FA5AB266ED}">
      <dgm:prSet/>
      <dgm:spPr/>
      <dgm:t>
        <a:bodyPr/>
        <a:lstStyle/>
        <a:p>
          <a:endParaRPr lang="en-US"/>
        </a:p>
      </dgm:t>
    </dgm:pt>
    <dgm:pt modelId="{E717CCD0-7AD0-5D4A-9D41-F13EE8560E1E}">
      <dgm:prSet phldrT="[Text]" custT="1"/>
      <dgm:spPr/>
      <dgm:t>
        <a:bodyPr/>
        <a:lstStyle/>
        <a:p>
          <a:r>
            <a:rPr lang="en-US" sz="1600" dirty="0" smtClean="0"/>
            <a:t>Do houses with more surveillance experience less crime?</a:t>
          </a:r>
          <a:endParaRPr lang="en-US" sz="1600" dirty="0"/>
        </a:p>
      </dgm:t>
    </dgm:pt>
    <dgm:pt modelId="{BD572582-8453-8342-9E52-E2D6DCEBAB03}" type="parTrans" cxnId="{49FBDC12-87E9-F640-AA57-44E579CBAD8F}">
      <dgm:prSet/>
      <dgm:spPr/>
      <dgm:t>
        <a:bodyPr/>
        <a:lstStyle/>
        <a:p>
          <a:endParaRPr lang="en-US"/>
        </a:p>
      </dgm:t>
    </dgm:pt>
    <dgm:pt modelId="{017AE731-1EF6-E94A-A4D2-5358CFD0845F}" type="sibTrans" cxnId="{49FBDC12-87E9-F640-AA57-44E579CBAD8F}">
      <dgm:prSet/>
      <dgm:spPr/>
      <dgm:t>
        <a:bodyPr/>
        <a:lstStyle/>
        <a:p>
          <a:endParaRPr lang="en-US"/>
        </a:p>
      </dgm:t>
    </dgm:pt>
    <dgm:pt modelId="{5E7067CE-9269-304B-A379-B444F5D13EB6}">
      <dgm:prSet phldrT="[Text]" custT="1"/>
      <dgm:spPr/>
      <dgm:t>
        <a:bodyPr/>
        <a:lstStyle/>
        <a:p>
          <a:r>
            <a:rPr lang="en-US" sz="1600" dirty="0" smtClean="0"/>
            <a:t>Surveillance is a principle of </a:t>
          </a:r>
          <a:r>
            <a:rPr lang="en-US" sz="1600" dirty="0" smtClean="0"/>
            <a:t>CPTED.</a:t>
          </a:r>
          <a:endParaRPr lang="en-US" sz="1600" dirty="0"/>
        </a:p>
      </dgm:t>
    </dgm:pt>
    <dgm:pt modelId="{2BA772BE-479F-6343-9FFA-81D50378A34E}" type="parTrans" cxnId="{9BDE949F-057F-F642-8F78-3D7C9770D114}">
      <dgm:prSet/>
      <dgm:spPr/>
      <dgm:t>
        <a:bodyPr/>
        <a:lstStyle/>
        <a:p>
          <a:endParaRPr lang="en-US"/>
        </a:p>
      </dgm:t>
    </dgm:pt>
    <dgm:pt modelId="{86F55835-6047-3B4B-984E-F44C4CE529C4}" type="sibTrans" cxnId="{9BDE949F-057F-F642-8F78-3D7C9770D114}">
      <dgm:prSet/>
      <dgm:spPr/>
      <dgm:t>
        <a:bodyPr/>
        <a:lstStyle/>
        <a:p>
          <a:endParaRPr lang="en-US"/>
        </a:p>
      </dgm:t>
    </dgm:pt>
    <dgm:pt modelId="{512A76AA-E53A-0040-9989-4BFA39017A4D}" type="pres">
      <dgm:prSet presAssocID="{7C8C5087-8285-AA4C-A37E-DC7BCD2FA06A}" presName="Name0" presStyleCnt="0">
        <dgm:presLayoutVars>
          <dgm:dir/>
          <dgm:animLvl val="lvl"/>
          <dgm:resizeHandles val="exact"/>
        </dgm:presLayoutVars>
      </dgm:prSet>
      <dgm:spPr/>
      <dgm:t>
        <a:bodyPr/>
        <a:lstStyle/>
        <a:p>
          <a:endParaRPr lang="en-US"/>
        </a:p>
      </dgm:t>
    </dgm:pt>
    <dgm:pt modelId="{BDD86A69-40A3-DD4A-B1A2-7A8563D6A455}" type="pres">
      <dgm:prSet presAssocID="{ED1012C8-95C6-BA4F-850D-3A71DC8D3BAE}" presName="vertFlow" presStyleCnt="0"/>
      <dgm:spPr/>
    </dgm:pt>
    <dgm:pt modelId="{89F87904-22B8-5642-9EE4-738BECB382E2}" type="pres">
      <dgm:prSet presAssocID="{ED1012C8-95C6-BA4F-850D-3A71DC8D3BAE}" presName="header" presStyleLbl="node1" presStyleIdx="0" presStyleCnt="2"/>
      <dgm:spPr/>
      <dgm:t>
        <a:bodyPr/>
        <a:lstStyle/>
        <a:p>
          <a:endParaRPr lang="en-US"/>
        </a:p>
      </dgm:t>
    </dgm:pt>
    <dgm:pt modelId="{11721822-2464-6243-B081-17E09056311E}" type="pres">
      <dgm:prSet presAssocID="{CDE9BCB5-E773-3141-A4A5-57205B11DDD7}" presName="parTrans" presStyleLbl="sibTrans2D1" presStyleIdx="0" presStyleCnt="8"/>
      <dgm:spPr/>
      <dgm:t>
        <a:bodyPr/>
        <a:lstStyle/>
        <a:p>
          <a:endParaRPr lang="en-US"/>
        </a:p>
      </dgm:t>
    </dgm:pt>
    <dgm:pt modelId="{1E0A550A-F2B8-7F42-9914-89AFCACBB845}" type="pres">
      <dgm:prSet presAssocID="{5B07E6D5-E642-024B-8027-9D4BDF1690BE}" presName="child" presStyleLbl="alignAccFollowNode1" presStyleIdx="0" presStyleCnt="8">
        <dgm:presLayoutVars>
          <dgm:chMax val="0"/>
          <dgm:bulletEnabled val="1"/>
        </dgm:presLayoutVars>
      </dgm:prSet>
      <dgm:spPr/>
      <dgm:t>
        <a:bodyPr/>
        <a:lstStyle/>
        <a:p>
          <a:endParaRPr lang="en-US"/>
        </a:p>
      </dgm:t>
    </dgm:pt>
    <dgm:pt modelId="{AF32ACBB-03C6-5F45-9684-B04F1DBF1788}" type="pres">
      <dgm:prSet presAssocID="{73603964-18A0-B44A-9E45-32FBA96F3B26}" presName="sibTrans" presStyleLbl="sibTrans2D1" presStyleIdx="1" presStyleCnt="8"/>
      <dgm:spPr/>
      <dgm:t>
        <a:bodyPr/>
        <a:lstStyle/>
        <a:p>
          <a:endParaRPr lang="en-US"/>
        </a:p>
      </dgm:t>
    </dgm:pt>
    <dgm:pt modelId="{82A0BD28-D43D-DC48-BEB3-9F3E0838D511}" type="pres">
      <dgm:prSet presAssocID="{8354E4C9-91C3-3941-A6B3-3F7AC81D1D84}" presName="child" presStyleLbl="alignAccFollowNode1" presStyleIdx="1" presStyleCnt="8">
        <dgm:presLayoutVars>
          <dgm:chMax val="0"/>
          <dgm:bulletEnabled val="1"/>
        </dgm:presLayoutVars>
      </dgm:prSet>
      <dgm:spPr/>
      <dgm:t>
        <a:bodyPr/>
        <a:lstStyle/>
        <a:p>
          <a:endParaRPr lang="en-US"/>
        </a:p>
      </dgm:t>
    </dgm:pt>
    <dgm:pt modelId="{B01F1A88-AA75-654D-8382-6C857FBA3576}" type="pres">
      <dgm:prSet presAssocID="{DBDE5D0D-5373-3B4A-B8DF-F4094E4364A9}" presName="sibTrans" presStyleLbl="sibTrans2D1" presStyleIdx="2" presStyleCnt="8"/>
      <dgm:spPr/>
      <dgm:t>
        <a:bodyPr/>
        <a:lstStyle/>
        <a:p>
          <a:endParaRPr lang="en-US"/>
        </a:p>
      </dgm:t>
    </dgm:pt>
    <dgm:pt modelId="{8E66C954-8A3A-D44B-B62A-58E26C581574}" type="pres">
      <dgm:prSet presAssocID="{07D039D1-7808-1148-8C16-D4E4DDEABCDD}" presName="child" presStyleLbl="alignAccFollowNode1" presStyleIdx="2" presStyleCnt="8">
        <dgm:presLayoutVars>
          <dgm:chMax val="0"/>
          <dgm:bulletEnabled val="1"/>
        </dgm:presLayoutVars>
      </dgm:prSet>
      <dgm:spPr/>
      <dgm:t>
        <a:bodyPr/>
        <a:lstStyle/>
        <a:p>
          <a:endParaRPr lang="en-US"/>
        </a:p>
      </dgm:t>
    </dgm:pt>
    <dgm:pt modelId="{74712240-DA3C-FA4F-AD13-DB8A9BE4FEEC}" type="pres">
      <dgm:prSet presAssocID="{75F7D396-0F66-494B-A0C8-31A5FA695C43}" presName="sibTrans" presStyleLbl="sibTrans2D1" presStyleIdx="3" presStyleCnt="8"/>
      <dgm:spPr/>
      <dgm:t>
        <a:bodyPr/>
        <a:lstStyle/>
        <a:p>
          <a:endParaRPr lang="en-US"/>
        </a:p>
      </dgm:t>
    </dgm:pt>
    <dgm:pt modelId="{24172AC6-7130-5042-858B-68A46D9F2AD3}" type="pres">
      <dgm:prSet presAssocID="{3EC4EEA0-A044-9743-9C29-874B59972EB0}" presName="child" presStyleLbl="alignAccFollowNode1" presStyleIdx="3" presStyleCnt="8">
        <dgm:presLayoutVars>
          <dgm:chMax val="0"/>
          <dgm:bulletEnabled val="1"/>
        </dgm:presLayoutVars>
      </dgm:prSet>
      <dgm:spPr/>
      <dgm:t>
        <a:bodyPr/>
        <a:lstStyle/>
        <a:p>
          <a:endParaRPr lang="en-US"/>
        </a:p>
      </dgm:t>
    </dgm:pt>
    <dgm:pt modelId="{6CCBBE7C-A222-BA4D-AB68-49E51984DFAC}" type="pres">
      <dgm:prSet presAssocID="{ED1012C8-95C6-BA4F-850D-3A71DC8D3BAE}" presName="hSp" presStyleCnt="0"/>
      <dgm:spPr/>
    </dgm:pt>
    <dgm:pt modelId="{1280119D-E4E5-6C47-8DD3-BA2ECF37BC36}" type="pres">
      <dgm:prSet presAssocID="{DAF1AD5C-A287-EB40-A3A9-96381CE3AD73}" presName="vertFlow" presStyleCnt="0"/>
      <dgm:spPr/>
    </dgm:pt>
    <dgm:pt modelId="{FA66EF60-571A-BF48-AE7E-9DBA9B155D38}" type="pres">
      <dgm:prSet presAssocID="{DAF1AD5C-A287-EB40-A3A9-96381CE3AD73}" presName="header" presStyleLbl="node1" presStyleIdx="1" presStyleCnt="2"/>
      <dgm:spPr/>
      <dgm:t>
        <a:bodyPr/>
        <a:lstStyle/>
        <a:p>
          <a:endParaRPr lang="en-US"/>
        </a:p>
      </dgm:t>
    </dgm:pt>
    <dgm:pt modelId="{E7E6D991-6620-EE4D-B7CD-39A0ADB88FF0}" type="pres">
      <dgm:prSet presAssocID="{2D2032E8-E977-4D4D-AABF-0AA3AC69E26A}" presName="parTrans" presStyleLbl="sibTrans2D1" presStyleIdx="4" presStyleCnt="8"/>
      <dgm:spPr/>
    </dgm:pt>
    <dgm:pt modelId="{16FF717A-7E75-884F-AD94-3201026302C4}" type="pres">
      <dgm:prSet presAssocID="{E403994E-1BFF-0540-9E7D-0006E6237301}" presName="child" presStyleLbl="alignAccFollowNode1" presStyleIdx="4" presStyleCnt="8">
        <dgm:presLayoutVars>
          <dgm:chMax val="0"/>
          <dgm:bulletEnabled val="1"/>
        </dgm:presLayoutVars>
      </dgm:prSet>
      <dgm:spPr/>
      <dgm:t>
        <a:bodyPr/>
        <a:lstStyle/>
        <a:p>
          <a:endParaRPr lang="en-US"/>
        </a:p>
      </dgm:t>
    </dgm:pt>
    <dgm:pt modelId="{2A3EA96E-C6CC-CB43-ACEE-5DAC53D201DA}" type="pres">
      <dgm:prSet presAssocID="{CD7DE765-D586-7748-958B-EE7BF3D48983}" presName="sibTrans" presStyleLbl="sibTrans2D1" presStyleIdx="5" presStyleCnt="8"/>
      <dgm:spPr/>
    </dgm:pt>
    <dgm:pt modelId="{CE0EA858-756E-8140-BE4B-B61025909906}" type="pres">
      <dgm:prSet presAssocID="{974B3CCA-5D58-FB45-9C90-796C34E73322}" presName="child" presStyleLbl="alignAccFollowNode1" presStyleIdx="5" presStyleCnt="8">
        <dgm:presLayoutVars>
          <dgm:chMax val="0"/>
          <dgm:bulletEnabled val="1"/>
        </dgm:presLayoutVars>
      </dgm:prSet>
      <dgm:spPr/>
      <dgm:t>
        <a:bodyPr/>
        <a:lstStyle/>
        <a:p>
          <a:endParaRPr lang="en-US"/>
        </a:p>
      </dgm:t>
    </dgm:pt>
    <dgm:pt modelId="{7709725A-2D56-6749-B15A-FDD4F6202C5B}" type="pres">
      <dgm:prSet presAssocID="{3A4D8928-4B12-9D49-B73C-74B6397549E9}" presName="sibTrans" presStyleLbl="sibTrans2D1" presStyleIdx="6" presStyleCnt="8"/>
      <dgm:spPr/>
    </dgm:pt>
    <dgm:pt modelId="{177AB344-1DF2-144E-8E65-90F279C91F17}" type="pres">
      <dgm:prSet presAssocID="{E717CCD0-7AD0-5D4A-9D41-F13EE8560E1E}" presName="child" presStyleLbl="alignAccFollowNode1" presStyleIdx="6" presStyleCnt="8">
        <dgm:presLayoutVars>
          <dgm:chMax val="0"/>
          <dgm:bulletEnabled val="1"/>
        </dgm:presLayoutVars>
      </dgm:prSet>
      <dgm:spPr/>
      <dgm:t>
        <a:bodyPr/>
        <a:lstStyle/>
        <a:p>
          <a:endParaRPr lang="en-US"/>
        </a:p>
      </dgm:t>
    </dgm:pt>
    <dgm:pt modelId="{F5520F60-B71E-874C-8AF9-4033B44033C1}" type="pres">
      <dgm:prSet presAssocID="{017AE731-1EF6-E94A-A4D2-5358CFD0845F}" presName="sibTrans" presStyleLbl="sibTrans2D1" presStyleIdx="7" presStyleCnt="8"/>
      <dgm:spPr/>
    </dgm:pt>
    <dgm:pt modelId="{63C529AA-BF60-B948-AE06-DF0B051B4C3A}" type="pres">
      <dgm:prSet presAssocID="{5E7067CE-9269-304B-A379-B444F5D13EB6}" presName="child" presStyleLbl="alignAccFollowNode1" presStyleIdx="7" presStyleCnt="8">
        <dgm:presLayoutVars>
          <dgm:chMax val="0"/>
          <dgm:bulletEnabled val="1"/>
        </dgm:presLayoutVars>
      </dgm:prSet>
      <dgm:spPr/>
      <dgm:t>
        <a:bodyPr/>
        <a:lstStyle/>
        <a:p>
          <a:endParaRPr lang="en-US"/>
        </a:p>
      </dgm:t>
    </dgm:pt>
  </dgm:ptLst>
  <dgm:cxnLst>
    <dgm:cxn modelId="{26336FBA-E199-5C4E-B44D-BFB1A22E9BB8}" type="presOf" srcId="{5B07E6D5-E642-024B-8027-9D4BDF1690BE}" destId="{1E0A550A-F2B8-7F42-9914-89AFCACBB845}" srcOrd="0" destOrd="0" presId="urn:microsoft.com/office/officeart/2005/8/layout/lProcess1"/>
    <dgm:cxn modelId="{1B6C3752-806D-FA4C-880B-19B27E0BF35D}" srcId="{ED1012C8-95C6-BA4F-850D-3A71DC8D3BAE}" destId="{8354E4C9-91C3-3941-A6B3-3F7AC81D1D84}" srcOrd="1" destOrd="0" parTransId="{4EC86833-F1BD-E442-8519-3EAF535344DC}" sibTransId="{DBDE5D0D-5373-3B4A-B8DF-F4094E4364A9}"/>
    <dgm:cxn modelId="{B827887F-4AAE-2D44-BAFB-59C89BB9D6D1}" srcId="{ED1012C8-95C6-BA4F-850D-3A71DC8D3BAE}" destId="{3EC4EEA0-A044-9743-9C29-874B59972EB0}" srcOrd="3" destOrd="0" parTransId="{5F126281-D662-9044-83DE-DD32FD05799C}" sibTransId="{98DDC1DF-39ED-9940-A61A-BB59CF87F6EF}"/>
    <dgm:cxn modelId="{7C333FB2-4875-A94B-ADA6-F9AC185DDDC0}" type="presOf" srcId="{2D2032E8-E977-4D4D-AABF-0AA3AC69E26A}" destId="{E7E6D991-6620-EE4D-B7CD-39A0ADB88FF0}" srcOrd="0" destOrd="0" presId="urn:microsoft.com/office/officeart/2005/8/layout/lProcess1"/>
    <dgm:cxn modelId="{C0C64D15-0D46-D74E-BFA6-E60938E28183}" srcId="{ED1012C8-95C6-BA4F-850D-3A71DC8D3BAE}" destId="{5B07E6D5-E642-024B-8027-9D4BDF1690BE}" srcOrd="0" destOrd="0" parTransId="{CDE9BCB5-E773-3141-A4A5-57205B11DDD7}" sibTransId="{73603964-18A0-B44A-9E45-32FBA96F3B26}"/>
    <dgm:cxn modelId="{4D1CE564-57FB-E442-A046-5D5D595B46BA}" srcId="{7C8C5087-8285-AA4C-A37E-DC7BCD2FA06A}" destId="{DAF1AD5C-A287-EB40-A3A9-96381CE3AD73}" srcOrd="1" destOrd="0" parTransId="{AF8E7102-36D9-0446-9F44-3ED3B50F0A8A}" sibTransId="{E3713870-FBED-2343-B4F0-1CDF34F854BB}"/>
    <dgm:cxn modelId="{228D4269-D41E-3641-A540-B6FBC14D9309}" type="presOf" srcId="{07D039D1-7808-1148-8C16-D4E4DDEABCDD}" destId="{8E66C954-8A3A-D44B-B62A-58E26C581574}" srcOrd="0" destOrd="0" presId="urn:microsoft.com/office/officeart/2005/8/layout/lProcess1"/>
    <dgm:cxn modelId="{E45A1184-A075-3449-AC65-D4D71C232D99}" type="presOf" srcId="{017AE731-1EF6-E94A-A4D2-5358CFD0845F}" destId="{F5520F60-B71E-874C-8AF9-4033B44033C1}" srcOrd="0" destOrd="0" presId="urn:microsoft.com/office/officeart/2005/8/layout/lProcess1"/>
    <dgm:cxn modelId="{051243C8-5442-8A44-9A32-35F22924D76E}" type="presOf" srcId="{DBDE5D0D-5373-3B4A-B8DF-F4094E4364A9}" destId="{B01F1A88-AA75-654D-8382-6C857FBA3576}" srcOrd="0" destOrd="0" presId="urn:microsoft.com/office/officeart/2005/8/layout/lProcess1"/>
    <dgm:cxn modelId="{F7939311-F1CA-BC4C-A97F-351DC18A861C}" srcId="{DAF1AD5C-A287-EB40-A3A9-96381CE3AD73}" destId="{E403994E-1BFF-0540-9E7D-0006E6237301}" srcOrd="0" destOrd="0" parTransId="{2D2032E8-E977-4D4D-AABF-0AA3AC69E26A}" sibTransId="{CD7DE765-D586-7748-958B-EE7BF3D48983}"/>
    <dgm:cxn modelId="{4209BDB2-9266-2849-A114-D204BD87C5CC}" type="presOf" srcId="{3EC4EEA0-A044-9743-9C29-874B59972EB0}" destId="{24172AC6-7130-5042-858B-68A46D9F2AD3}" srcOrd="0" destOrd="0" presId="urn:microsoft.com/office/officeart/2005/8/layout/lProcess1"/>
    <dgm:cxn modelId="{7C0B14AA-9468-104C-93D1-B870A4E4E2C8}" type="presOf" srcId="{7C8C5087-8285-AA4C-A37E-DC7BCD2FA06A}" destId="{512A76AA-E53A-0040-9989-4BFA39017A4D}" srcOrd="0" destOrd="0" presId="urn:microsoft.com/office/officeart/2005/8/layout/lProcess1"/>
    <dgm:cxn modelId="{E1986A8B-48DA-FC4F-BB5E-33FA5AB266ED}" srcId="{DAF1AD5C-A287-EB40-A3A9-96381CE3AD73}" destId="{974B3CCA-5D58-FB45-9C90-796C34E73322}" srcOrd="1" destOrd="0" parTransId="{76AAA578-4EF3-C34A-A6E8-C6470693165F}" sibTransId="{3A4D8928-4B12-9D49-B73C-74B6397549E9}"/>
    <dgm:cxn modelId="{CDEDE701-3333-2F40-A86D-C123D41985B8}" type="presOf" srcId="{E717CCD0-7AD0-5D4A-9D41-F13EE8560E1E}" destId="{177AB344-1DF2-144E-8E65-90F279C91F17}" srcOrd="0" destOrd="0" presId="urn:microsoft.com/office/officeart/2005/8/layout/lProcess1"/>
    <dgm:cxn modelId="{23B8F578-6B6E-1045-9815-F911BA14B1B4}" srcId="{ED1012C8-95C6-BA4F-850D-3A71DC8D3BAE}" destId="{07D039D1-7808-1148-8C16-D4E4DDEABCDD}" srcOrd="2" destOrd="0" parTransId="{2E29DA47-0D67-A94E-BEFF-B7EE2020B605}" sibTransId="{75F7D396-0F66-494B-A0C8-31A5FA695C43}"/>
    <dgm:cxn modelId="{4F6A2F47-83B9-DC45-AE8C-36A99C658082}" type="presOf" srcId="{5E7067CE-9269-304B-A379-B444F5D13EB6}" destId="{63C529AA-BF60-B948-AE06-DF0B051B4C3A}" srcOrd="0" destOrd="0" presId="urn:microsoft.com/office/officeart/2005/8/layout/lProcess1"/>
    <dgm:cxn modelId="{D5FC0E62-CB10-DC41-B415-FF41C76A74CA}" type="presOf" srcId="{E403994E-1BFF-0540-9E7D-0006E6237301}" destId="{16FF717A-7E75-884F-AD94-3201026302C4}" srcOrd="0" destOrd="0" presId="urn:microsoft.com/office/officeart/2005/8/layout/lProcess1"/>
    <dgm:cxn modelId="{D1E14908-ACCF-A145-BD5A-5EB0DC2E2202}" srcId="{7C8C5087-8285-AA4C-A37E-DC7BCD2FA06A}" destId="{ED1012C8-95C6-BA4F-850D-3A71DC8D3BAE}" srcOrd="0" destOrd="0" parTransId="{701B9A56-4F19-4245-A936-925A9300AF51}" sibTransId="{E78F5AFC-BA61-394D-854D-F4D6C673E064}"/>
    <dgm:cxn modelId="{37D4E620-0886-E440-8DA6-0CC65C990047}" type="presOf" srcId="{73603964-18A0-B44A-9E45-32FBA96F3B26}" destId="{AF32ACBB-03C6-5F45-9684-B04F1DBF1788}" srcOrd="0" destOrd="0" presId="urn:microsoft.com/office/officeart/2005/8/layout/lProcess1"/>
    <dgm:cxn modelId="{A829B42F-56CA-1F4A-8DDA-DCD4E788F08B}" type="presOf" srcId="{3A4D8928-4B12-9D49-B73C-74B6397549E9}" destId="{7709725A-2D56-6749-B15A-FDD4F6202C5B}" srcOrd="0" destOrd="0" presId="urn:microsoft.com/office/officeart/2005/8/layout/lProcess1"/>
    <dgm:cxn modelId="{529306C9-BD23-DB4A-AB96-68E1BD285714}" type="presOf" srcId="{CD7DE765-D586-7748-958B-EE7BF3D48983}" destId="{2A3EA96E-C6CC-CB43-ACEE-5DAC53D201DA}" srcOrd="0" destOrd="0" presId="urn:microsoft.com/office/officeart/2005/8/layout/lProcess1"/>
    <dgm:cxn modelId="{E824B0DC-363C-A04C-BC3D-7E53EFCD3A30}" type="presOf" srcId="{75F7D396-0F66-494B-A0C8-31A5FA695C43}" destId="{74712240-DA3C-FA4F-AD13-DB8A9BE4FEEC}" srcOrd="0" destOrd="0" presId="urn:microsoft.com/office/officeart/2005/8/layout/lProcess1"/>
    <dgm:cxn modelId="{49FBDC12-87E9-F640-AA57-44E579CBAD8F}" srcId="{DAF1AD5C-A287-EB40-A3A9-96381CE3AD73}" destId="{E717CCD0-7AD0-5D4A-9D41-F13EE8560E1E}" srcOrd="2" destOrd="0" parTransId="{BD572582-8453-8342-9E52-E2D6DCEBAB03}" sibTransId="{017AE731-1EF6-E94A-A4D2-5358CFD0845F}"/>
    <dgm:cxn modelId="{E5A33F76-873F-0A46-A167-EEA76821996C}" type="presOf" srcId="{CDE9BCB5-E773-3141-A4A5-57205B11DDD7}" destId="{11721822-2464-6243-B081-17E09056311E}" srcOrd="0" destOrd="0" presId="urn:microsoft.com/office/officeart/2005/8/layout/lProcess1"/>
    <dgm:cxn modelId="{1533830C-0388-0248-8DA8-106C203C5550}" type="presOf" srcId="{ED1012C8-95C6-BA4F-850D-3A71DC8D3BAE}" destId="{89F87904-22B8-5642-9EE4-738BECB382E2}" srcOrd="0" destOrd="0" presId="urn:microsoft.com/office/officeart/2005/8/layout/lProcess1"/>
    <dgm:cxn modelId="{9BDE949F-057F-F642-8F78-3D7C9770D114}" srcId="{DAF1AD5C-A287-EB40-A3A9-96381CE3AD73}" destId="{5E7067CE-9269-304B-A379-B444F5D13EB6}" srcOrd="3" destOrd="0" parTransId="{2BA772BE-479F-6343-9FFA-81D50378A34E}" sibTransId="{86F55835-6047-3B4B-984E-F44C4CE529C4}"/>
    <dgm:cxn modelId="{18741ABA-F935-AE41-ABF7-F3CE5D7136CB}" type="presOf" srcId="{974B3CCA-5D58-FB45-9C90-796C34E73322}" destId="{CE0EA858-756E-8140-BE4B-B61025909906}" srcOrd="0" destOrd="0" presId="urn:microsoft.com/office/officeart/2005/8/layout/lProcess1"/>
    <dgm:cxn modelId="{778862FF-D07D-CD45-9C3C-534101FC1C55}" type="presOf" srcId="{8354E4C9-91C3-3941-A6B3-3F7AC81D1D84}" destId="{82A0BD28-D43D-DC48-BEB3-9F3E0838D511}" srcOrd="0" destOrd="0" presId="urn:microsoft.com/office/officeart/2005/8/layout/lProcess1"/>
    <dgm:cxn modelId="{49545323-BB7A-C94B-8F35-120540804D4C}" type="presOf" srcId="{DAF1AD5C-A287-EB40-A3A9-96381CE3AD73}" destId="{FA66EF60-571A-BF48-AE7E-9DBA9B155D38}" srcOrd="0" destOrd="0" presId="urn:microsoft.com/office/officeart/2005/8/layout/lProcess1"/>
    <dgm:cxn modelId="{F970F47B-8667-234C-B14B-9874971258E7}" type="presParOf" srcId="{512A76AA-E53A-0040-9989-4BFA39017A4D}" destId="{BDD86A69-40A3-DD4A-B1A2-7A8563D6A455}" srcOrd="0" destOrd="0" presId="urn:microsoft.com/office/officeart/2005/8/layout/lProcess1"/>
    <dgm:cxn modelId="{C11ED9A4-D2A7-C949-B111-72E184BA2709}" type="presParOf" srcId="{BDD86A69-40A3-DD4A-B1A2-7A8563D6A455}" destId="{89F87904-22B8-5642-9EE4-738BECB382E2}" srcOrd="0" destOrd="0" presId="urn:microsoft.com/office/officeart/2005/8/layout/lProcess1"/>
    <dgm:cxn modelId="{08B5A77E-7A47-2D42-B16B-99F608E30B78}" type="presParOf" srcId="{BDD86A69-40A3-DD4A-B1A2-7A8563D6A455}" destId="{11721822-2464-6243-B081-17E09056311E}" srcOrd="1" destOrd="0" presId="urn:microsoft.com/office/officeart/2005/8/layout/lProcess1"/>
    <dgm:cxn modelId="{F0AD1729-C50F-7A43-A118-FD98A39CEE2E}" type="presParOf" srcId="{BDD86A69-40A3-DD4A-B1A2-7A8563D6A455}" destId="{1E0A550A-F2B8-7F42-9914-89AFCACBB845}" srcOrd="2" destOrd="0" presId="urn:microsoft.com/office/officeart/2005/8/layout/lProcess1"/>
    <dgm:cxn modelId="{9B5689D7-C318-A445-80C3-53E2689B5D5A}" type="presParOf" srcId="{BDD86A69-40A3-DD4A-B1A2-7A8563D6A455}" destId="{AF32ACBB-03C6-5F45-9684-B04F1DBF1788}" srcOrd="3" destOrd="0" presId="urn:microsoft.com/office/officeart/2005/8/layout/lProcess1"/>
    <dgm:cxn modelId="{522A5C6D-2713-A34E-A346-57A944CC72A4}" type="presParOf" srcId="{BDD86A69-40A3-DD4A-B1A2-7A8563D6A455}" destId="{82A0BD28-D43D-DC48-BEB3-9F3E0838D511}" srcOrd="4" destOrd="0" presId="urn:microsoft.com/office/officeart/2005/8/layout/lProcess1"/>
    <dgm:cxn modelId="{7AF4F391-F7CD-2F4C-8F75-9E8FDD022452}" type="presParOf" srcId="{BDD86A69-40A3-DD4A-B1A2-7A8563D6A455}" destId="{B01F1A88-AA75-654D-8382-6C857FBA3576}" srcOrd="5" destOrd="0" presId="urn:microsoft.com/office/officeart/2005/8/layout/lProcess1"/>
    <dgm:cxn modelId="{09126857-9BA9-A84C-9C91-08D5012F8C04}" type="presParOf" srcId="{BDD86A69-40A3-DD4A-B1A2-7A8563D6A455}" destId="{8E66C954-8A3A-D44B-B62A-58E26C581574}" srcOrd="6" destOrd="0" presId="urn:microsoft.com/office/officeart/2005/8/layout/lProcess1"/>
    <dgm:cxn modelId="{0BB0FB40-CB17-384C-A4D4-277D693CF710}" type="presParOf" srcId="{BDD86A69-40A3-DD4A-B1A2-7A8563D6A455}" destId="{74712240-DA3C-FA4F-AD13-DB8A9BE4FEEC}" srcOrd="7" destOrd="0" presId="urn:microsoft.com/office/officeart/2005/8/layout/lProcess1"/>
    <dgm:cxn modelId="{86CC9750-4599-8048-87AC-90DAE8515AA0}" type="presParOf" srcId="{BDD86A69-40A3-DD4A-B1A2-7A8563D6A455}" destId="{24172AC6-7130-5042-858B-68A46D9F2AD3}" srcOrd="8" destOrd="0" presId="urn:microsoft.com/office/officeart/2005/8/layout/lProcess1"/>
    <dgm:cxn modelId="{B059D9E9-D745-A246-92A2-41BD74ACC26B}" type="presParOf" srcId="{512A76AA-E53A-0040-9989-4BFA39017A4D}" destId="{6CCBBE7C-A222-BA4D-AB68-49E51984DFAC}" srcOrd="1" destOrd="0" presId="urn:microsoft.com/office/officeart/2005/8/layout/lProcess1"/>
    <dgm:cxn modelId="{878BBA68-D3FB-9E40-862C-99BDD53A013F}" type="presParOf" srcId="{512A76AA-E53A-0040-9989-4BFA39017A4D}" destId="{1280119D-E4E5-6C47-8DD3-BA2ECF37BC36}" srcOrd="2" destOrd="0" presId="urn:microsoft.com/office/officeart/2005/8/layout/lProcess1"/>
    <dgm:cxn modelId="{E411DABB-69F9-9244-BD40-B27C2D3ADD86}" type="presParOf" srcId="{1280119D-E4E5-6C47-8DD3-BA2ECF37BC36}" destId="{FA66EF60-571A-BF48-AE7E-9DBA9B155D38}" srcOrd="0" destOrd="0" presId="urn:microsoft.com/office/officeart/2005/8/layout/lProcess1"/>
    <dgm:cxn modelId="{D7C2FB35-1041-B340-B974-A179FCE11E0F}" type="presParOf" srcId="{1280119D-E4E5-6C47-8DD3-BA2ECF37BC36}" destId="{E7E6D991-6620-EE4D-B7CD-39A0ADB88FF0}" srcOrd="1" destOrd="0" presId="urn:microsoft.com/office/officeart/2005/8/layout/lProcess1"/>
    <dgm:cxn modelId="{0AE9AC31-732A-184E-BBF3-69DDF50611AA}" type="presParOf" srcId="{1280119D-E4E5-6C47-8DD3-BA2ECF37BC36}" destId="{16FF717A-7E75-884F-AD94-3201026302C4}" srcOrd="2" destOrd="0" presId="urn:microsoft.com/office/officeart/2005/8/layout/lProcess1"/>
    <dgm:cxn modelId="{28FDB0BA-5B9D-5743-96F7-2C50493D9AA6}" type="presParOf" srcId="{1280119D-E4E5-6C47-8DD3-BA2ECF37BC36}" destId="{2A3EA96E-C6CC-CB43-ACEE-5DAC53D201DA}" srcOrd="3" destOrd="0" presId="urn:microsoft.com/office/officeart/2005/8/layout/lProcess1"/>
    <dgm:cxn modelId="{D19CA776-9B5E-7E4D-8D1D-705EF1735A4B}" type="presParOf" srcId="{1280119D-E4E5-6C47-8DD3-BA2ECF37BC36}" destId="{CE0EA858-756E-8140-BE4B-B61025909906}" srcOrd="4" destOrd="0" presId="urn:microsoft.com/office/officeart/2005/8/layout/lProcess1"/>
    <dgm:cxn modelId="{89F8A8A9-0E53-AF4A-8D17-21021975F4B7}" type="presParOf" srcId="{1280119D-E4E5-6C47-8DD3-BA2ECF37BC36}" destId="{7709725A-2D56-6749-B15A-FDD4F6202C5B}" srcOrd="5" destOrd="0" presId="urn:microsoft.com/office/officeart/2005/8/layout/lProcess1"/>
    <dgm:cxn modelId="{0CFB5F7D-147E-4A46-BC46-4E1F85E39442}" type="presParOf" srcId="{1280119D-E4E5-6C47-8DD3-BA2ECF37BC36}" destId="{177AB344-1DF2-144E-8E65-90F279C91F17}" srcOrd="6" destOrd="0" presId="urn:microsoft.com/office/officeart/2005/8/layout/lProcess1"/>
    <dgm:cxn modelId="{3628CB7E-3E45-9C4C-A7C5-92DA914FC1C2}" type="presParOf" srcId="{1280119D-E4E5-6C47-8DD3-BA2ECF37BC36}" destId="{F5520F60-B71E-874C-8AF9-4033B44033C1}" srcOrd="7" destOrd="0" presId="urn:microsoft.com/office/officeart/2005/8/layout/lProcess1"/>
    <dgm:cxn modelId="{0EA527BF-3E37-3846-B92C-30AB3D9BF440}" type="presParOf" srcId="{1280119D-E4E5-6C47-8DD3-BA2ECF37BC36}" destId="{63C529AA-BF60-B948-AE06-DF0B051B4C3A}" srcOrd="8"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C5087-8285-AA4C-A37E-DC7BCD2FA06A}" type="doc">
      <dgm:prSet loTypeId="urn:microsoft.com/office/officeart/2005/8/layout/lProcess1" loCatId="" qsTypeId="urn:microsoft.com/office/officeart/2005/8/quickstyle/3D1" qsCatId="3D" csTypeId="urn:microsoft.com/office/officeart/2005/8/colors/accent2_2" csCatId="accent2" phldr="1"/>
      <dgm:spPr/>
      <dgm:t>
        <a:bodyPr/>
        <a:lstStyle/>
        <a:p>
          <a:endParaRPr lang="en-US"/>
        </a:p>
      </dgm:t>
    </dgm:pt>
    <dgm:pt modelId="{ED1012C8-95C6-BA4F-850D-3A71DC8D3BAE}">
      <dgm:prSet phldrT="[Text]"/>
      <dgm:spPr/>
      <dgm:t>
        <a:bodyPr/>
        <a:lstStyle/>
        <a:p>
          <a:r>
            <a:rPr lang="en-US" dirty="0" smtClean="0"/>
            <a:t>This current research</a:t>
          </a:r>
          <a:endParaRPr lang="en-US" dirty="0"/>
        </a:p>
      </dgm:t>
    </dgm:pt>
    <dgm:pt modelId="{701B9A56-4F19-4245-A936-925A9300AF51}" type="parTrans" cxnId="{D1E14908-ACCF-A145-BD5A-5EB0DC2E2202}">
      <dgm:prSet/>
      <dgm:spPr/>
      <dgm:t>
        <a:bodyPr/>
        <a:lstStyle/>
        <a:p>
          <a:endParaRPr lang="en-US"/>
        </a:p>
      </dgm:t>
    </dgm:pt>
    <dgm:pt modelId="{E78F5AFC-BA61-394D-854D-F4D6C673E064}" type="sibTrans" cxnId="{D1E14908-ACCF-A145-BD5A-5EB0DC2E2202}">
      <dgm:prSet/>
      <dgm:spPr/>
      <dgm:t>
        <a:bodyPr/>
        <a:lstStyle/>
        <a:p>
          <a:endParaRPr lang="en-US"/>
        </a:p>
      </dgm:t>
    </dgm:pt>
    <dgm:pt modelId="{5B07E6D5-E642-024B-8027-9D4BDF1690BE}">
      <dgm:prSet phldrT="[Text]" custT="1"/>
      <dgm:spPr/>
      <dgm:t>
        <a:bodyPr/>
        <a:lstStyle/>
        <a:p>
          <a:r>
            <a:rPr lang="en-US" sz="1600" dirty="0" smtClean="0"/>
            <a:t>What do YOU think when you see this image</a:t>
          </a:r>
          <a:r>
            <a:rPr lang="en-US" sz="1600" dirty="0" smtClean="0"/>
            <a:t>? Image not linked to CPTED factors.  </a:t>
          </a:r>
          <a:endParaRPr lang="en-US" sz="1600" dirty="0"/>
        </a:p>
      </dgm:t>
    </dgm:pt>
    <dgm:pt modelId="{CDE9BCB5-E773-3141-A4A5-57205B11DDD7}" type="parTrans" cxnId="{C0C64D15-0D46-D74E-BFA6-E60938E28183}">
      <dgm:prSet/>
      <dgm:spPr/>
      <dgm:t>
        <a:bodyPr/>
        <a:lstStyle/>
        <a:p>
          <a:endParaRPr lang="en-US"/>
        </a:p>
      </dgm:t>
    </dgm:pt>
    <dgm:pt modelId="{73603964-18A0-B44A-9E45-32FBA96F3B26}" type="sibTrans" cxnId="{C0C64D15-0D46-D74E-BFA6-E60938E28183}">
      <dgm:prSet/>
      <dgm:spPr/>
      <dgm:t>
        <a:bodyPr/>
        <a:lstStyle/>
        <a:p>
          <a:endParaRPr lang="en-US"/>
        </a:p>
      </dgm:t>
    </dgm:pt>
    <dgm:pt modelId="{8354E4C9-91C3-3941-A6B3-3F7AC81D1D84}">
      <dgm:prSet phldrT="[Text]" custT="1"/>
      <dgm:spPr/>
      <dgm:t>
        <a:bodyPr/>
        <a:lstStyle/>
        <a:p>
          <a:r>
            <a:rPr lang="en-US" sz="1600" dirty="0" smtClean="0"/>
            <a:t>Is there a pattern in </a:t>
          </a:r>
          <a:r>
            <a:rPr lang="en-US" sz="1600" dirty="0" smtClean="0"/>
            <a:t>responses?</a:t>
          </a:r>
          <a:endParaRPr lang="en-US" sz="1600" dirty="0"/>
        </a:p>
      </dgm:t>
    </dgm:pt>
    <dgm:pt modelId="{4EC86833-F1BD-E442-8519-3EAF535344DC}" type="parTrans" cxnId="{1B6C3752-806D-FA4C-880B-19B27E0BF35D}">
      <dgm:prSet/>
      <dgm:spPr/>
      <dgm:t>
        <a:bodyPr/>
        <a:lstStyle/>
        <a:p>
          <a:endParaRPr lang="en-US"/>
        </a:p>
      </dgm:t>
    </dgm:pt>
    <dgm:pt modelId="{DBDE5D0D-5373-3B4A-B8DF-F4094E4364A9}" type="sibTrans" cxnId="{1B6C3752-806D-FA4C-880B-19B27E0BF35D}">
      <dgm:prSet/>
      <dgm:spPr/>
      <dgm:t>
        <a:bodyPr/>
        <a:lstStyle/>
        <a:p>
          <a:endParaRPr lang="en-US"/>
        </a:p>
      </dgm:t>
    </dgm:pt>
    <dgm:pt modelId="{3EC4EEA0-A044-9743-9C29-874B59972EB0}">
      <dgm:prSet phldrT="[Text]" custT="1"/>
      <dgm:spPr/>
      <dgm:t>
        <a:bodyPr/>
        <a:lstStyle/>
        <a:p>
          <a:r>
            <a:rPr lang="en-US" sz="1600" dirty="0" smtClean="0"/>
            <a:t>Define CPTED </a:t>
          </a:r>
          <a:r>
            <a:rPr lang="en-US" sz="1600" dirty="0" smtClean="0"/>
            <a:t>principles.</a:t>
          </a:r>
          <a:endParaRPr lang="en-US" sz="1600" dirty="0"/>
        </a:p>
      </dgm:t>
    </dgm:pt>
    <dgm:pt modelId="{5F126281-D662-9044-83DE-DD32FD05799C}" type="parTrans" cxnId="{B827887F-4AAE-2D44-BAFB-59C89BB9D6D1}">
      <dgm:prSet/>
      <dgm:spPr/>
      <dgm:t>
        <a:bodyPr/>
        <a:lstStyle/>
        <a:p>
          <a:endParaRPr lang="en-US"/>
        </a:p>
      </dgm:t>
    </dgm:pt>
    <dgm:pt modelId="{98DDC1DF-39ED-9940-A61A-BB59CF87F6EF}" type="sibTrans" cxnId="{B827887F-4AAE-2D44-BAFB-59C89BB9D6D1}">
      <dgm:prSet/>
      <dgm:spPr/>
      <dgm:t>
        <a:bodyPr/>
        <a:lstStyle/>
        <a:p>
          <a:endParaRPr lang="en-US"/>
        </a:p>
      </dgm:t>
    </dgm:pt>
    <dgm:pt modelId="{A97FB847-F979-C145-9831-3E0D35DD691F}">
      <dgm:prSet phldrT="[Text]"/>
      <dgm:spPr/>
      <dgm:t>
        <a:bodyPr/>
        <a:lstStyle/>
        <a:p>
          <a:r>
            <a:rPr lang="en-US" dirty="0" smtClean="0"/>
            <a:t>Inductive research approach (bottom up)</a:t>
          </a:r>
          <a:endParaRPr lang="en-US" dirty="0"/>
        </a:p>
      </dgm:t>
    </dgm:pt>
    <dgm:pt modelId="{1A6EF14E-95EF-4742-A588-43E18F7B4937}" type="parTrans" cxnId="{1FACF706-CBEC-F448-B6F0-36FB157ADBD1}">
      <dgm:prSet/>
      <dgm:spPr/>
      <dgm:t>
        <a:bodyPr/>
        <a:lstStyle/>
        <a:p>
          <a:endParaRPr lang="en-US"/>
        </a:p>
      </dgm:t>
    </dgm:pt>
    <dgm:pt modelId="{6DEF3341-6B0E-5F43-9659-C9A9FFD929D6}" type="sibTrans" cxnId="{1FACF706-CBEC-F448-B6F0-36FB157ADBD1}">
      <dgm:prSet/>
      <dgm:spPr/>
      <dgm:t>
        <a:bodyPr/>
        <a:lstStyle/>
        <a:p>
          <a:endParaRPr lang="en-US"/>
        </a:p>
      </dgm:t>
    </dgm:pt>
    <dgm:pt modelId="{2BE45E27-F4A8-904A-B729-8A4EE9D01D29}">
      <dgm:prSet phldrT="[Text]" custT="1"/>
      <dgm:spPr/>
      <dgm:t>
        <a:bodyPr/>
        <a:lstStyle/>
        <a:p>
          <a:r>
            <a:rPr lang="en-US" sz="1600" dirty="0" smtClean="0"/>
            <a:t>They </a:t>
          </a:r>
          <a:r>
            <a:rPr lang="en-US" sz="1600" dirty="0" smtClean="0"/>
            <a:t>could list </a:t>
          </a:r>
          <a:r>
            <a:rPr lang="en-US" sz="1600" dirty="0" smtClean="0"/>
            <a:t>any factors. </a:t>
          </a:r>
          <a:endParaRPr lang="en-US" sz="1600" dirty="0"/>
        </a:p>
      </dgm:t>
    </dgm:pt>
    <dgm:pt modelId="{B51DF39F-BBBF-9746-9FD4-3BA0138D3059}" type="parTrans" cxnId="{06C72E2D-31D5-3247-A18A-EEA7C83C0685}">
      <dgm:prSet/>
      <dgm:spPr/>
      <dgm:t>
        <a:bodyPr/>
        <a:lstStyle/>
        <a:p>
          <a:endParaRPr lang="en-US"/>
        </a:p>
      </dgm:t>
    </dgm:pt>
    <dgm:pt modelId="{E28773F4-39F9-2E4F-90A4-1EBD5115B714}" type="sibTrans" cxnId="{06C72E2D-31D5-3247-A18A-EEA7C83C0685}">
      <dgm:prSet/>
      <dgm:spPr/>
      <dgm:t>
        <a:bodyPr/>
        <a:lstStyle/>
        <a:p>
          <a:endParaRPr lang="en-US"/>
        </a:p>
      </dgm:t>
    </dgm:pt>
    <dgm:pt modelId="{2FA14D90-353A-BB48-B1E5-82CAFCFABFDB}">
      <dgm:prSet phldrT="[Text]" custT="1"/>
      <dgm:spPr/>
      <dgm:t>
        <a:bodyPr/>
        <a:lstStyle/>
        <a:p>
          <a:r>
            <a:rPr lang="en-US" sz="1600" dirty="0" smtClean="0"/>
            <a:t>What are the common factors being discussed?</a:t>
          </a:r>
          <a:endParaRPr lang="en-US" sz="1600" dirty="0"/>
        </a:p>
      </dgm:t>
    </dgm:pt>
    <dgm:pt modelId="{7D5477C3-248F-774E-8FFE-8D757F632E65}" type="parTrans" cxnId="{78005D51-0BB9-6747-BB23-B82B362DCC8A}">
      <dgm:prSet/>
      <dgm:spPr/>
      <dgm:t>
        <a:bodyPr/>
        <a:lstStyle/>
        <a:p>
          <a:endParaRPr lang="en-US"/>
        </a:p>
      </dgm:t>
    </dgm:pt>
    <dgm:pt modelId="{A1971538-0392-7646-8A23-24E5BAAE3D21}" type="sibTrans" cxnId="{78005D51-0BB9-6747-BB23-B82B362DCC8A}">
      <dgm:prSet/>
      <dgm:spPr/>
      <dgm:t>
        <a:bodyPr/>
        <a:lstStyle/>
        <a:p>
          <a:endParaRPr lang="en-US"/>
        </a:p>
      </dgm:t>
    </dgm:pt>
    <dgm:pt modelId="{ECB53B89-0527-F84C-98B3-FA0B002A6EB1}">
      <dgm:prSet phldrT="[Text]" custT="1"/>
      <dgm:spPr/>
      <dgm:t>
        <a:bodyPr/>
        <a:lstStyle/>
        <a:p>
          <a:r>
            <a:rPr lang="en-US" sz="1600" dirty="0" smtClean="0"/>
            <a:t>Offenders are attracted to/deterred by certain </a:t>
          </a:r>
          <a:r>
            <a:rPr lang="en-US" sz="1600" dirty="0" smtClean="0"/>
            <a:t>factors.</a:t>
          </a:r>
          <a:endParaRPr lang="en-US" sz="1600" dirty="0"/>
        </a:p>
      </dgm:t>
    </dgm:pt>
    <dgm:pt modelId="{11DE7F84-265F-0E4D-AC55-299D3BBACD53}" type="parTrans" cxnId="{A1105C88-4292-9A41-A851-776D828DE647}">
      <dgm:prSet/>
      <dgm:spPr/>
      <dgm:t>
        <a:bodyPr/>
        <a:lstStyle/>
        <a:p>
          <a:endParaRPr lang="en-US"/>
        </a:p>
      </dgm:t>
    </dgm:pt>
    <dgm:pt modelId="{C1E4E112-E8D1-AD49-921C-29A9674E1A46}" type="sibTrans" cxnId="{A1105C88-4292-9A41-A851-776D828DE647}">
      <dgm:prSet/>
      <dgm:spPr/>
      <dgm:t>
        <a:bodyPr/>
        <a:lstStyle/>
        <a:p>
          <a:endParaRPr lang="en-US"/>
        </a:p>
      </dgm:t>
    </dgm:pt>
    <dgm:pt modelId="{05DE22BD-3651-2048-B848-E20BC17146B2}">
      <dgm:prSet phldrT="[Text]" custT="1"/>
      <dgm:spPr/>
      <dgm:t>
        <a:bodyPr/>
        <a:lstStyle/>
        <a:p>
          <a:r>
            <a:rPr lang="en-US" sz="1600" dirty="0" smtClean="0"/>
            <a:t>Do these confirm/refute existing principles? </a:t>
          </a:r>
          <a:r>
            <a:rPr lang="en-US" sz="1600" dirty="0" smtClean="0"/>
            <a:t>New </a:t>
          </a:r>
          <a:r>
            <a:rPr lang="en-US" sz="1600" dirty="0" smtClean="0"/>
            <a:t>principles?</a:t>
          </a:r>
          <a:endParaRPr lang="en-US" sz="1600" dirty="0"/>
        </a:p>
      </dgm:t>
    </dgm:pt>
    <dgm:pt modelId="{36644F84-3339-DB4A-B8A9-17FD6162EB81}" type="parTrans" cxnId="{885EB953-F8A6-4B47-8849-3F316184EE2B}">
      <dgm:prSet/>
      <dgm:spPr/>
      <dgm:t>
        <a:bodyPr/>
        <a:lstStyle/>
        <a:p>
          <a:endParaRPr lang="en-US"/>
        </a:p>
      </dgm:t>
    </dgm:pt>
    <dgm:pt modelId="{561EBC6A-B881-DC47-B118-05D47F9DEBB2}" type="sibTrans" cxnId="{885EB953-F8A6-4B47-8849-3F316184EE2B}">
      <dgm:prSet/>
      <dgm:spPr/>
      <dgm:t>
        <a:bodyPr/>
        <a:lstStyle/>
        <a:p>
          <a:endParaRPr lang="en-US"/>
        </a:p>
      </dgm:t>
    </dgm:pt>
    <dgm:pt modelId="{08BE4F10-D064-004C-8450-501C7F56111E}">
      <dgm:prSet phldrT="[Text]" custT="1"/>
      <dgm:spPr/>
      <dgm:t>
        <a:bodyPr/>
        <a:lstStyle/>
        <a:p>
          <a:endParaRPr lang="en-US" sz="1600" dirty="0" smtClean="0"/>
        </a:p>
        <a:p>
          <a:r>
            <a:rPr lang="en-US" sz="1600" dirty="0" smtClean="0"/>
            <a:t>Define CPTED principles.</a:t>
          </a:r>
        </a:p>
        <a:p>
          <a:endParaRPr lang="en-US" sz="1800" dirty="0"/>
        </a:p>
      </dgm:t>
    </dgm:pt>
    <dgm:pt modelId="{1455380D-0FEE-884A-820B-CE63266132E0}" type="parTrans" cxnId="{F6499855-9614-3A4B-A194-66086595F367}">
      <dgm:prSet/>
      <dgm:spPr/>
      <dgm:t>
        <a:bodyPr/>
        <a:lstStyle/>
        <a:p>
          <a:endParaRPr lang="en-US"/>
        </a:p>
      </dgm:t>
    </dgm:pt>
    <dgm:pt modelId="{8D831244-7422-7A43-BDD0-257C05617FB9}" type="sibTrans" cxnId="{F6499855-9614-3A4B-A194-66086595F367}">
      <dgm:prSet/>
      <dgm:spPr/>
      <dgm:t>
        <a:bodyPr/>
        <a:lstStyle/>
        <a:p>
          <a:endParaRPr lang="en-US"/>
        </a:p>
      </dgm:t>
    </dgm:pt>
    <dgm:pt modelId="{512A76AA-E53A-0040-9989-4BFA39017A4D}" type="pres">
      <dgm:prSet presAssocID="{7C8C5087-8285-AA4C-A37E-DC7BCD2FA06A}" presName="Name0" presStyleCnt="0">
        <dgm:presLayoutVars>
          <dgm:dir/>
          <dgm:animLvl val="lvl"/>
          <dgm:resizeHandles val="exact"/>
        </dgm:presLayoutVars>
      </dgm:prSet>
      <dgm:spPr/>
      <dgm:t>
        <a:bodyPr/>
        <a:lstStyle/>
        <a:p>
          <a:endParaRPr lang="en-US"/>
        </a:p>
      </dgm:t>
    </dgm:pt>
    <dgm:pt modelId="{BDD86A69-40A3-DD4A-B1A2-7A8563D6A455}" type="pres">
      <dgm:prSet presAssocID="{ED1012C8-95C6-BA4F-850D-3A71DC8D3BAE}" presName="vertFlow" presStyleCnt="0"/>
      <dgm:spPr/>
    </dgm:pt>
    <dgm:pt modelId="{89F87904-22B8-5642-9EE4-738BECB382E2}" type="pres">
      <dgm:prSet presAssocID="{ED1012C8-95C6-BA4F-850D-3A71DC8D3BAE}" presName="header" presStyleLbl="node1" presStyleIdx="0" presStyleCnt="2"/>
      <dgm:spPr/>
      <dgm:t>
        <a:bodyPr/>
        <a:lstStyle/>
        <a:p>
          <a:endParaRPr lang="en-US"/>
        </a:p>
      </dgm:t>
    </dgm:pt>
    <dgm:pt modelId="{11721822-2464-6243-B081-17E09056311E}" type="pres">
      <dgm:prSet presAssocID="{CDE9BCB5-E773-3141-A4A5-57205B11DDD7}" presName="parTrans" presStyleLbl="sibTrans2D1" presStyleIdx="0" presStyleCnt="8"/>
      <dgm:spPr/>
      <dgm:t>
        <a:bodyPr/>
        <a:lstStyle/>
        <a:p>
          <a:endParaRPr lang="en-US"/>
        </a:p>
      </dgm:t>
    </dgm:pt>
    <dgm:pt modelId="{1E0A550A-F2B8-7F42-9914-89AFCACBB845}" type="pres">
      <dgm:prSet presAssocID="{5B07E6D5-E642-024B-8027-9D4BDF1690BE}" presName="child" presStyleLbl="alignAccFollowNode1" presStyleIdx="0" presStyleCnt="8">
        <dgm:presLayoutVars>
          <dgm:chMax val="0"/>
          <dgm:bulletEnabled val="1"/>
        </dgm:presLayoutVars>
      </dgm:prSet>
      <dgm:spPr/>
      <dgm:t>
        <a:bodyPr/>
        <a:lstStyle/>
        <a:p>
          <a:endParaRPr lang="en-US"/>
        </a:p>
      </dgm:t>
    </dgm:pt>
    <dgm:pt modelId="{AF32ACBB-03C6-5F45-9684-B04F1DBF1788}" type="pres">
      <dgm:prSet presAssocID="{73603964-18A0-B44A-9E45-32FBA96F3B26}" presName="sibTrans" presStyleLbl="sibTrans2D1" presStyleIdx="1" presStyleCnt="8"/>
      <dgm:spPr/>
      <dgm:t>
        <a:bodyPr/>
        <a:lstStyle/>
        <a:p>
          <a:endParaRPr lang="en-US"/>
        </a:p>
      </dgm:t>
    </dgm:pt>
    <dgm:pt modelId="{82A0BD28-D43D-DC48-BEB3-9F3E0838D511}" type="pres">
      <dgm:prSet presAssocID="{8354E4C9-91C3-3941-A6B3-3F7AC81D1D84}" presName="child" presStyleLbl="alignAccFollowNode1" presStyleIdx="1" presStyleCnt="8">
        <dgm:presLayoutVars>
          <dgm:chMax val="0"/>
          <dgm:bulletEnabled val="1"/>
        </dgm:presLayoutVars>
      </dgm:prSet>
      <dgm:spPr/>
      <dgm:t>
        <a:bodyPr/>
        <a:lstStyle/>
        <a:p>
          <a:endParaRPr lang="en-US"/>
        </a:p>
      </dgm:t>
    </dgm:pt>
    <dgm:pt modelId="{B01F1A88-AA75-654D-8382-6C857FBA3576}" type="pres">
      <dgm:prSet presAssocID="{DBDE5D0D-5373-3B4A-B8DF-F4094E4364A9}" presName="sibTrans" presStyleLbl="sibTrans2D1" presStyleIdx="2" presStyleCnt="8"/>
      <dgm:spPr/>
      <dgm:t>
        <a:bodyPr/>
        <a:lstStyle/>
        <a:p>
          <a:endParaRPr lang="en-US"/>
        </a:p>
      </dgm:t>
    </dgm:pt>
    <dgm:pt modelId="{AE96F0A0-1613-EB40-99A4-8569B927D010}" type="pres">
      <dgm:prSet presAssocID="{ECB53B89-0527-F84C-98B3-FA0B002A6EB1}" presName="child" presStyleLbl="alignAccFollowNode1" presStyleIdx="2" presStyleCnt="8" custLinFactNeighborX="1379" custLinFactNeighborY="13555">
        <dgm:presLayoutVars>
          <dgm:chMax val="0"/>
          <dgm:bulletEnabled val="1"/>
        </dgm:presLayoutVars>
      </dgm:prSet>
      <dgm:spPr/>
      <dgm:t>
        <a:bodyPr/>
        <a:lstStyle/>
        <a:p>
          <a:endParaRPr lang="en-US"/>
        </a:p>
      </dgm:t>
    </dgm:pt>
    <dgm:pt modelId="{86D3E252-C3E1-A348-A502-16AD1FE2366C}" type="pres">
      <dgm:prSet presAssocID="{C1E4E112-E8D1-AD49-921C-29A9674E1A46}" presName="sibTrans" presStyleLbl="sibTrans2D1" presStyleIdx="3" presStyleCnt="8"/>
      <dgm:spPr/>
      <dgm:t>
        <a:bodyPr/>
        <a:lstStyle/>
        <a:p>
          <a:endParaRPr lang="en-US"/>
        </a:p>
      </dgm:t>
    </dgm:pt>
    <dgm:pt modelId="{24172AC6-7130-5042-858B-68A46D9F2AD3}" type="pres">
      <dgm:prSet presAssocID="{3EC4EEA0-A044-9743-9C29-874B59972EB0}" presName="child" presStyleLbl="alignAccFollowNode1" presStyleIdx="3" presStyleCnt="8">
        <dgm:presLayoutVars>
          <dgm:chMax val="0"/>
          <dgm:bulletEnabled val="1"/>
        </dgm:presLayoutVars>
      </dgm:prSet>
      <dgm:spPr/>
      <dgm:t>
        <a:bodyPr/>
        <a:lstStyle/>
        <a:p>
          <a:endParaRPr lang="en-US"/>
        </a:p>
      </dgm:t>
    </dgm:pt>
    <dgm:pt modelId="{F7797082-75EF-F54C-ADFF-EBEE6FA59F1D}" type="pres">
      <dgm:prSet presAssocID="{ED1012C8-95C6-BA4F-850D-3A71DC8D3BAE}" presName="hSp" presStyleCnt="0"/>
      <dgm:spPr/>
    </dgm:pt>
    <dgm:pt modelId="{8B8F2607-9DE3-D547-A77C-F3778865F36C}" type="pres">
      <dgm:prSet presAssocID="{A97FB847-F979-C145-9831-3E0D35DD691F}" presName="vertFlow" presStyleCnt="0"/>
      <dgm:spPr/>
    </dgm:pt>
    <dgm:pt modelId="{33B290DD-0E05-4A4C-A76B-61B842580FF4}" type="pres">
      <dgm:prSet presAssocID="{A97FB847-F979-C145-9831-3E0D35DD691F}" presName="header" presStyleLbl="node1" presStyleIdx="1" presStyleCnt="2"/>
      <dgm:spPr/>
      <dgm:t>
        <a:bodyPr/>
        <a:lstStyle/>
        <a:p>
          <a:endParaRPr lang="en-US"/>
        </a:p>
      </dgm:t>
    </dgm:pt>
    <dgm:pt modelId="{7797D4DF-8814-2540-8039-ACB04D470A44}" type="pres">
      <dgm:prSet presAssocID="{B51DF39F-BBBF-9746-9FD4-3BA0138D3059}" presName="parTrans" presStyleLbl="sibTrans2D1" presStyleIdx="4" presStyleCnt="8"/>
      <dgm:spPr/>
      <dgm:t>
        <a:bodyPr/>
        <a:lstStyle/>
        <a:p>
          <a:endParaRPr lang="en-US"/>
        </a:p>
      </dgm:t>
    </dgm:pt>
    <dgm:pt modelId="{36C38376-4FCA-E940-9A21-1D95CF144484}" type="pres">
      <dgm:prSet presAssocID="{2BE45E27-F4A8-904A-B729-8A4EE9D01D29}" presName="child" presStyleLbl="alignAccFollowNode1" presStyleIdx="4" presStyleCnt="8">
        <dgm:presLayoutVars>
          <dgm:chMax val="0"/>
          <dgm:bulletEnabled val="1"/>
        </dgm:presLayoutVars>
      </dgm:prSet>
      <dgm:spPr/>
      <dgm:t>
        <a:bodyPr/>
        <a:lstStyle/>
        <a:p>
          <a:endParaRPr lang="en-US"/>
        </a:p>
      </dgm:t>
    </dgm:pt>
    <dgm:pt modelId="{D71D8263-8D5D-7E46-8954-E2DB7889C708}" type="pres">
      <dgm:prSet presAssocID="{E28773F4-39F9-2E4F-90A4-1EBD5115B714}" presName="sibTrans" presStyleLbl="sibTrans2D1" presStyleIdx="5" presStyleCnt="8"/>
      <dgm:spPr/>
      <dgm:t>
        <a:bodyPr/>
        <a:lstStyle/>
        <a:p>
          <a:endParaRPr lang="en-US"/>
        </a:p>
      </dgm:t>
    </dgm:pt>
    <dgm:pt modelId="{4C3AB76C-0601-8840-95E5-6FD379995FAC}" type="pres">
      <dgm:prSet presAssocID="{2FA14D90-353A-BB48-B1E5-82CAFCFABFDB}" presName="child" presStyleLbl="alignAccFollowNode1" presStyleIdx="5" presStyleCnt="8">
        <dgm:presLayoutVars>
          <dgm:chMax val="0"/>
          <dgm:bulletEnabled val="1"/>
        </dgm:presLayoutVars>
      </dgm:prSet>
      <dgm:spPr/>
      <dgm:t>
        <a:bodyPr/>
        <a:lstStyle/>
        <a:p>
          <a:endParaRPr lang="en-US"/>
        </a:p>
      </dgm:t>
    </dgm:pt>
    <dgm:pt modelId="{FE6BCA89-23DC-3F48-BE2F-EA398E533423}" type="pres">
      <dgm:prSet presAssocID="{A1971538-0392-7646-8A23-24E5BAAE3D21}" presName="sibTrans" presStyleLbl="sibTrans2D1" presStyleIdx="6" presStyleCnt="8"/>
      <dgm:spPr/>
      <dgm:t>
        <a:bodyPr/>
        <a:lstStyle/>
        <a:p>
          <a:endParaRPr lang="en-US"/>
        </a:p>
      </dgm:t>
    </dgm:pt>
    <dgm:pt modelId="{E80FBC85-4ADC-0848-AD0E-1904615BF07A}" type="pres">
      <dgm:prSet presAssocID="{05DE22BD-3651-2048-B848-E20BC17146B2}" presName="child" presStyleLbl="alignAccFollowNode1" presStyleIdx="6" presStyleCnt="8">
        <dgm:presLayoutVars>
          <dgm:chMax val="0"/>
          <dgm:bulletEnabled val="1"/>
        </dgm:presLayoutVars>
      </dgm:prSet>
      <dgm:spPr/>
      <dgm:t>
        <a:bodyPr/>
        <a:lstStyle/>
        <a:p>
          <a:endParaRPr lang="en-US"/>
        </a:p>
      </dgm:t>
    </dgm:pt>
    <dgm:pt modelId="{15A3CB3B-B257-3F45-810B-80EEDFABA01D}" type="pres">
      <dgm:prSet presAssocID="{561EBC6A-B881-DC47-B118-05D47F9DEBB2}" presName="sibTrans" presStyleLbl="sibTrans2D1" presStyleIdx="7" presStyleCnt="8"/>
      <dgm:spPr/>
      <dgm:t>
        <a:bodyPr/>
        <a:lstStyle/>
        <a:p>
          <a:endParaRPr lang="en-US"/>
        </a:p>
      </dgm:t>
    </dgm:pt>
    <dgm:pt modelId="{8808E188-FD38-0D43-8FFA-437A2A89A7D1}" type="pres">
      <dgm:prSet presAssocID="{08BE4F10-D064-004C-8450-501C7F56111E}" presName="child" presStyleLbl="alignAccFollowNode1" presStyleIdx="7" presStyleCnt="8">
        <dgm:presLayoutVars>
          <dgm:chMax val="0"/>
          <dgm:bulletEnabled val="1"/>
        </dgm:presLayoutVars>
      </dgm:prSet>
      <dgm:spPr/>
      <dgm:t>
        <a:bodyPr/>
        <a:lstStyle/>
        <a:p>
          <a:endParaRPr lang="en-US"/>
        </a:p>
      </dgm:t>
    </dgm:pt>
  </dgm:ptLst>
  <dgm:cxnLst>
    <dgm:cxn modelId="{04F73863-2EE0-E04E-8788-682E16407AB8}" type="presOf" srcId="{5B07E6D5-E642-024B-8027-9D4BDF1690BE}" destId="{1E0A550A-F2B8-7F42-9914-89AFCACBB845}" srcOrd="0" destOrd="0" presId="urn:microsoft.com/office/officeart/2005/8/layout/lProcess1"/>
    <dgm:cxn modelId="{0A5ECA6E-DF13-F649-961D-2E3ECF546CA7}" type="presOf" srcId="{A97FB847-F979-C145-9831-3E0D35DD691F}" destId="{33B290DD-0E05-4A4C-A76B-61B842580FF4}" srcOrd="0" destOrd="0" presId="urn:microsoft.com/office/officeart/2005/8/layout/lProcess1"/>
    <dgm:cxn modelId="{C9318F9D-1955-094D-87CE-79434C053E53}" type="presOf" srcId="{73603964-18A0-B44A-9E45-32FBA96F3B26}" destId="{AF32ACBB-03C6-5F45-9684-B04F1DBF1788}" srcOrd="0" destOrd="0" presId="urn:microsoft.com/office/officeart/2005/8/layout/lProcess1"/>
    <dgm:cxn modelId="{1B6C3752-806D-FA4C-880B-19B27E0BF35D}" srcId="{ED1012C8-95C6-BA4F-850D-3A71DC8D3BAE}" destId="{8354E4C9-91C3-3941-A6B3-3F7AC81D1D84}" srcOrd="1" destOrd="0" parTransId="{4EC86833-F1BD-E442-8519-3EAF535344DC}" sibTransId="{DBDE5D0D-5373-3B4A-B8DF-F4094E4364A9}"/>
    <dgm:cxn modelId="{B827887F-4AAE-2D44-BAFB-59C89BB9D6D1}" srcId="{ED1012C8-95C6-BA4F-850D-3A71DC8D3BAE}" destId="{3EC4EEA0-A044-9743-9C29-874B59972EB0}" srcOrd="3" destOrd="0" parTransId="{5F126281-D662-9044-83DE-DD32FD05799C}" sibTransId="{98DDC1DF-39ED-9940-A61A-BB59CF87F6EF}"/>
    <dgm:cxn modelId="{C0C64D15-0D46-D74E-BFA6-E60938E28183}" srcId="{ED1012C8-95C6-BA4F-850D-3A71DC8D3BAE}" destId="{5B07E6D5-E642-024B-8027-9D4BDF1690BE}" srcOrd="0" destOrd="0" parTransId="{CDE9BCB5-E773-3141-A4A5-57205B11DDD7}" sibTransId="{73603964-18A0-B44A-9E45-32FBA96F3B26}"/>
    <dgm:cxn modelId="{5EF01334-71B8-644E-BEB1-D6DC286B185A}" type="presOf" srcId="{ECB53B89-0527-F84C-98B3-FA0B002A6EB1}" destId="{AE96F0A0-1613-EB40-99A4-8569B927D010}" srcOrd="0" destOrd="0" presId="urn:microsoft.com/office/officeart/2005/8/layout/lProcess1"/>
    <dgm:cxn modelId="{E70D88FE-32F8-D447-AB00-9472B8790A11}" type="presOf" srcId="{E28773F4-39F9-2E4F-90A4-1EBD5115B714}" destId="{D71D8263-8D5D-7E46-8954-E2DB7889C708}" srcOrd="0" destOrd="0" presId="urn:microsoft.com/office/officeart/2005/8/layout/lProcess1"/>
    <dgm:cxn modelId="{15DD4C34-85AB-4447-A264-155ADCBDCCF3}" type="presOf" srcId="{7C8C5087-8285-AA4C-A37E-DC7BCD2FA06A}" destId="{512A76AA-E53A-0040-9989-4BFA39017A4D}" srcOrd="0" destOrd="0" presId="urn:microsoft.com/office/officeart/2005/8/layout/lProcess1"/>
    <dgm:cxn modelId="{1FACF706-CBEC-F448-B6F0-36FB157ADBD1}" srcId="{7C8C5087-8285-AA4C-A37E-DC7BCD2FA06A}" destId="{A97FB847-F979-C145-9831-3E0D35DD691F}" srcOrd="1" destOrd="0" parTransId="{1A6EF14E-95EF-4742-A588-43E18F7B4937}" sibTransId="{6DEF3341-6B0E-5F43-9659-C9A9FFD929D6}"/>
    <dgm:cxn modelId="{885EB953-F8A6-4B47-8849-3F316184EE2B}" srcId="{A97FB847-F979-C145-9831-3E0D35DD691F}" destId="{05DE22BD-3651-2048-B848-E20BC17146B2}" srcOrd="2" destOrd="0" parTransId="{36644F84-3339-DB4A-B8A9-17FD6162EB81}" sibTransId="{561EBC6A-B881-DC47-B118-05D47F9DEBB2}"/>
    <dgm:cxn modelId="{F6499855-9614-3A4B-A194-66086595F367}" srcId="{A97FB847-F979-C145-9831-3E0D35DD691F}" destId="{08BE4F10-D064-004C-8450-501C7F56111E}" srcOrd="3" destOrd="0" parTransId="{1455380D-0FEE-884A-820B-CE63266132E0}" sibTransId="{8D831244-7422-7A43-BDD0-257C05617FB9}"/>
    <dgm:cxn modelId="{EE32945C-C2F1-AC4D-AE56-28531A4F69D6}" type="presOf" srcId="{3EC4EEA0-A044-9743-9C29-874B59972EB0}" destId="{24172AC6-7130-5042-858B-68A46D9F2AD3}" srcOrd="0" destOrd="0" presId="urn:microsoft.com/office/officeart/2005/8/layout/lProcess1"/>
    <dgm:cxn modelId="{5B640ACB-615A-B740-BEAA-D2E46E6DAA99}" type="presOf" srcId="{C1E4E112-E8D1-AD49-921C-29A9674E1A46}" destId="{86D3E252-C3E1-A348-A502-16AD1FE2366C}" srcOrd="0" destOrd="0" presId="urn:microsoft.com/office/officeart/2005/8/layout/lProcess1"/>
    <dgm:cxn modelId="{78005D51-0BB9-6747-BB23-B82B362DCC8A}" srcId="{A97FB847-F979-C145-9831-3E0D35DD691F}" destId="{2FA14D90-353A-BB48-B1E5-82CAFCFABFDB}" srcOrd="1" destOrd="0" parTransId="{7D5477C3-248F-774E-8FFE-8D757F632E65}" sibTransId="{A1971538-0392-7646-8A23-24E5BAAE3D21}"/>
    <dgm:cxn modelId="{940E011D-127B-954A-A9CE-3E247A03B6D5}" type="presOf" srcId="{08BE4F10-D064-004C-8450-501C7F56111E}" destId="{8808E188-FD38-0D43-8FFA-437A2A89A7D1}" srcOrd="0" destOrd="0" presId="urn:microsoft.com/office/officeart/2005/8/layout/lProcess1"/>
    <dgm:cxn modelId="{36F6BD26-61E9-B14C-9704-F39F277F2B72}" type="presOf" srcId="{CDE9BCB5-E773-3141-A4A5-57205B11DDD7}" destId="{11721822-2464-6243-B081-17E09056311E}" srcOrd="0" destOrd="0" presId="urn:microsoft.com/office/officeart/2005/8/layout/lProcess1"/>
    <dgm:cxn modelId="{52632924-57CF-5448-A6E9-61DCEBF7946A}" type="presOf" srcId="{B51DF39F-BBBF-9746-9FD4-3BA0138D3059}" destId="{7797D4DF-8814-2540-8039-ACB04D470A44}" srcOrd="0" destOrd="0" presId="urn:microsoft.com/office/officeart/2005/8/layout/lProcess1"/>
    <dgm:cxn modelId="{D1E14908-ACCF-A145-BD5A-5EB0DC2E2202}" srcId="{7C8C5087-8285-AA4C-A37E-DC7BCD2FA06A}" destId="{ED1012C8-95C6-BA4F-850D-3A71DC8D3BAE}" srcOrd="0" destOrd="0" parTransId="{701B9A56-4F19-4245-A936-925A9300AF51}" sibTransId="{E78F5AFC-BA61-394D-854D-F4D6C673E064}"/>
    <dgm:cxn modelId="{DA1440CD-AB51-994A-B797-BDEBC66908B9}" type="presOf" srcId="{A1971538-0392-7646-8A23-24E5BAAE3D21}" destId="{FE6BCA89-23DC-3F48-BE2F-EA398E533423}" srcOrd="0" destOrd="0" presId="urn:microsoft.com/office/officeart/2005/8/layout/lProcess1"/>
    <dgm:cxn modelId="{E56AA623-781B-9349-8565-DE41DFC89ED0}" type="presOf" srcId="{8354E4C9-91C3-3941-A6B3-3F7AC81D1D84}" destId="{82A0BD28-D43D-DC48-BEB3-9F3E0838D511}" srcOrd="0" destOrd="0" presId="urn:microsoft.com/office/officeart/2005/8/layout/lProcess1"/>
    <dgm:cxn modelId="{06C72E2D-31D5-3247-A18A-EEA7C83C0685}" srcId="{A97FB847-F979-C145-9831-3E0D35DD691F}" destId="{2BE45E27-F4A8-904A-B729-8A4EE9D01D29}" srcOrd="0" destOrd="0" parTransId="{B51DF39F-BBBF-9746-9FD4-3BA0138D3059}" sibTransId="{E28773F4-39F9-2E4F-90A4-1EBD5115B714}"/>
    <dgm:cxn modelId="{024F2902-5D64-0943-A0A4-32A80C871020}" type="presOf" srcId="{DBDE5D0D-5373-3B4A-B8DF-F4094E4364A9}" destId="{B01F1A88-AA75-654D-8382-6C857FBA3576}" srcOrd="0" destOrd="0" presId="urn:microsoft.com/office/officeart/2005/8/layout/lProcess1"/>
    <dgm:cxn modelId="{A1105C88-4292-9A41-A851-776D828DE647}" srcId="{ED1012C8-95C6-BA4F-850D-3A71DC8D3BAE}" destId="{ECB53B89-0527-F84C-98B3-FA0B002A6EB1}" srcOrd="2" destOrd="0" parTransId="{11DE7F84-265F-0E4D-AC55-299D3BBACD53}" sibTransId="{C1E4E112-E8D1-AD49-921C-29A9674E1A46}"/>
    <dgm:cxn modelId="{6AAD76F7-8502-0442-B4AD-AB99D75C0E02}" type="presOf" srcId="{05DE22BD-3651-2048-B848-E20BC17146B2}" destId="{E80FBC85-4ADC-0848-AD0E-1904615BF07A}" srcOrd="0" destOrd="0" presId="urn:microsoft.com/office/officeart/2005/8/layout/lProcess1"/>
    <dgm:cxn modelId="{15294FE0-C1C7-9D4D-8416-A14F81055C99}" type="presOf" srcId="{ED1012C8-95C6-BA4F-850D-3A71DC8D3BAE}" destId="{89F87904-22B8-5642-9EE4-738BECB382E2}" srcOrd="0" destOrd="0" presId="urn:microsoft.com/office/officeart/2005/8/layout/lProcess1"/>
    <dgm:cxn modelId="{FA38AD6F-8E04-644B-8EC6-E42404FB94E0}" type="presOf" srcId="{2FA14D90-353A-BB48-B1E5-82CAFCFABFDB}" destId="{4C3AB76C-0601-8840-95E5-6FD379995FAC}" srcOrd="0" destOrd="0" presId="urn:microsoft.com/office/officeart/2005/8/layout/lProcess1"/>
    <dgm:cxn modelId="{C25E3828-FEC2-DA41-836E-DB2D5544DE16}" type="presOf" srcId="{2BE45E27-F4A8-904A-B729-8A4EE9D01D29}" destId="{36C38376-4FCA-E940-9A21-1D95CF144484}" srcOrd="0" destOrd="0" presId="urn:microsoft.com/office/officeart/2005/8/layout/lProcess1"/>
    <dgm:cxn modelId="{FEDC385A-4A90-D84D-B822-F9C61BF1E92A}" type="presOf" srcId="{561EBC6A-B881-DC47-B118-05D47F9DEBB2}" destId="{15A3CB3B-B257-3F45-810B-80EEDFABA01D}" srcOrd="0" destOrd="0" presId="urn:microsoft.com/office/officeart/2005/8/layout/lProcess1"/>
    <dgm:cxn modelId="{5DC815E0-FA0B-DF44-B1BA-66C7E58FC698}" type="presParOf" srcId="{512A76AA-E53A-0040-9989-4BFA39017A4D}" destId="{BDD86A69-40A3-DD4A-B1A2-7A8563D6A455}" srcOrd="0" destOrd="0" presId="urn:microsoft.com/office/officeart/2005/8/layout/lProcess1"/>
    <dgm:cxn modelId="{EEB4AE4E-5636-6B46-B767-31DC77B6484C}" type="presParOf" srcId="{BDD86A69-40A3-DD4A-B1A2-7A8563D6A455}" destId="{89F87904-22B8-5642-9EE4-738BECB382E2}" srcOrd="0" destOrd="0" presId="urn:microsoft.com/office/officeart/2005/8/layout/lProcess1"/>
    <dgm:cxn modelId="{209E54E9-0162-F340-BDD8-D4C76FC13F11}" type="presParOf" srcId="{BDD86A69-40A3-DD4A-B1A2-7A8563D6A455}" destId="{11721822-2464-6243-B081-17E09056311E}" srcOrd="1" destOrd="0" presId="urn:microsoft.com/office/officeart/2005/8/layout/lProcess1"/>
    <dgm:cxn modelId="{A4C5F2AA-6795-1D4D-A954-04016EC83334}" type="presParOf" srcId="{BDD86A69-40A3-DD4A-B1A2-7A8563D6A455}" destId="{1E0A550A-F2B8-7F42-9914-89AFCACBB845}" srcOrd="2" destOrd="0" presId="urn:microsoft.com/office/officeart/2005/8/layout/lProcess1"/>
    <dgm:cxn modelId="{19455668-9662-8644-A8D2-D6DCC398FD65}" type="presParOf" srcId="{BDD86A69-40A3-DD4A-B1A2-7A8563D6A455}" destId="{AF32ACBB-03C6-5F45-9684-B04F1DBF1788}" srcOrd="3" destOrd="0" presId="urn:microsoft.com/office/officeart/2005/8/layout/lProcess1"/>
    <dgm:cxn modelId="{C41A5D73-E95F-7B4B-B377-96891AA29ABC}" type="presParOf" srcId="{BDD86A69-40A3-DD4A-B1A2-7A8563D6A455}" destId="{82A0BD28-D43D-DC48-BEB3-9F3E0838D511}" srcOrd="4" destOrd="0" presId="urn:microsoft.com/office/officeart/2005/8/layout/lProcess1"/>
    <dgm:cxn modelId="{4201B59C-9D16-BD43-8A9B-BF1ED3015329}" type="presParOf" srcId="{BDD86A69-40A3-DD4A-B1A2-7A8563D6A455}" destId="{B01F1A88-AA75-654D-8382-6C857FBA3576}" srcOrd="5" destOrd="0" presId="urn:microsoft.com/office/officeart/2005/8/layout/lProcess1"/>
    <dgm:cxn modelId="{0A614286-FF24-C247-B7CB-B1C5BA1C60B5}" type="presParOf" srcId="{BDD86A69-40A3-DD4A-B1A2-7A8563D6A455}" destId="{AE96F0A0-1613-EB40-99A4-8569B927D010}" srcOrd="6" destOrd="0" presId="urn:microsoft.com/office/officeart/2005/8/layout/lProcess1"/>
    <dgm:cxn modelId="{DEEB96D1-7201-3B42-A579-4CD52CF102E0}" type="presParOf" srcId="{BDD86A69-40A3-DD4A-B1A2-7A8563D6A455}" destId="{86D3E252-C3E1-A348-A502-16AD1FE2366C}" srcOrd="7" destOrd="0" presId="urn:microsoft.com/office/officeart/2005/8/layout/lProcess1"/>
    <dgm:cxn modelId="{24B98AB7-4FA4-5045-9BA1-F7412955A9C9}" type="presParOf" srcId="{BDD86A69-40A3-DD4A-B1A2-7A8563D6A455}" destId="{24172AC6-7130-5042-858B-68A46D9F2AD3}" srcOrd="8" destOrd="0" presId="urn:microsoft.com/office/officeart/2005/8/layout/lProcess1"/>
    <dgm:cxn modelId="{8A0DB8CD-5FFC-094B-91F3-4E0F1578670F}" type="presParOf" srcId="{512A76AA-E53A-0040-9989-4BFA39017A4D}" destId="{F7797082-75EF-F54C-ADFF-EBEE6FA59F1D}" srcOrd="1" destOrd="0" presId="urn:microsoft.com/office/officeart/2005/8/layout/lProcess1"/>
    <dgm:cxn modelId="{EF9A80BC-55A2-A949-B8E5-F9EECF7F670D}" type="presParOf" srcId="{512A76AA-E53A-0040-9989-4BFA39017A4D}" destId="{8B8F2607-9DE3-D547-A77C-F3778865F36C}" srcOrd="2" destOrd="0" presId="urn:microsoft.com/office/officeart/2005/8/layout/lProcess1"/>
    <dgm:cxn modelId="{8C4A3C09-0888-8A4D-92ED-035E7519383D}" type="presParOf" srcId="{8B8F2607-9DE3-D547-A77C-F3778865F36C}" destId="{33B290DD-0E05-4A4C-A76B-61B842580FF4}" srcOrd="0" destOrd="0" presId="urn:microsoft.com/office/officeart/2005/8/layout/lProcess1"/>
    <dgm:cxn modelId="{8543BB12-25DB-CC42-9F1C-5537B877FCDB}" type="presParOf" srcId="{8B8F2607-9DE3-D547-A77C-F3778865F36C}" destId="{7797D4DF-8814-2540-8039-ACB04D470A44}" srcOrd="1" destOrd="0" presId="urn:microsoft.com/office/officeart/2005/8/layout/lProcess1"/>
    <dgm:cxn modelId="{1B7BADF9-47AF-8F48-A5E2-5B4ED461BBF7}" type="presParOf" srcId="{8B8F2607-9DE3-D547-A77C-F3778865F36C}" destId="{36C38376-4FCA-E940-9A21-1D95CF144484}" srcOrd="2" destOrd="0" presId="urn:microsoft.com/office/officeart/2005/8/layout/lProcess1"/>
    <dgm:cxn modelId="{E5692242-FCC7-BA49-975C-AC445C3353D2}" type="presParOf" srcId="{8B8F2607-9DE3-D547-A77C-F3778865F36C}" destId="{D71D8263-8D5D-7E46-8954-E2DB7889C708}" srcOrd="3" destOrd="0" presId="urn:microsoft.com/office/officeart/2005/8/layout/lProcess1"/>
    <dgm:cxn modelId="{856B8849-59A8-8845-A2FE-23461B32F715}" type="presParOf" srcId="{8B8F2607-9DE3-D547-A77C-F3778865F36C}" destId="{4C3AB76C-0601-8840-95E5-6FD379995FAC}" srcOrd="4" destOrd="0" presId="urn:microsoft.com/office/officeart/2005/8/layout/lProcess1"/>
    <dgm:cxn modelId="{2B08E717-C22D-F74A-911C-2D304D08AADB}" type="presParOf" srcId="{8B8F2607-9DE3-D547-A77C-F3778865F36C}" destId="{FE6BCA89-23DC-3F48-BE2F-EA398E533423}" srcOrd="5" destOrd="0" presId="urn:microsoft.com/office/officeart/2005/8/layout/lProcess1"/>
    <dgm:cxn modelId="{7F3188CA-BAA3-6B46-A1C5-B5EE991A80C9}" type="presParOf" srcId="{8B8F2607-9DE3-D547-A77C-F3778865F36C}" destId="{E80FBC85-4ADC-0848-AD0E-1904615BF07A}" srcOrd="6" destOrd="0" presId="urn:microsoft.com/office/officeart/2005/8/layout/lProcess1"/>
    <dgm:cxn modelId="{279D035E-6601-E44B-BB63-678D0339B94F}" type="presParOf" srcId="{8B8F2607-9DE3-D547-A77C-F3778865F36C}" destId="{15A3CB3B-B257-3F45-810B-80EEDFABA01D}" srcOrd="7" destOrd="0" presId="urn:microsoft.com/office/officeart/2005/8/layout/lProcess1"/>
    <dgm:cxn modelId="{3B90CADD-392E-1F42-A191-4EC2C6CD2B6D}" type="presParOf" srcId="{8B8F2607-9DE3-D547-A77C-F3778865F36C}" destId="{8808E188-FD38-0D43-8FFA-437A2A89A7D1}" srcOrd="8"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87904-22B8-5642-9EE4-738BECB382E2}">
      <dsp:nvSpPr>
        <dsp:cNvPr id="0" name=""/>
        <dsp:cNvSpPr/>
      </dsp:nvSpPr>
      <dsp:spPr>
        <a:xfrm>
          <a:off x="1177323" y="0"/>
          <a:ext cx="2745304" cy="68632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How I defined CPTED principles</a:t>
          </a:r>
          <a:endParaRPr lang="en-US" sz="2100" kern="1200" dirty="0"/>
        </a:p>
      </dsp:txBody>
      <dsp:txXfrm>
        <a:off x="1197425" y="20102"/>
        <a:ext cx="2705100" cy="646122"/>
      </dsp:txXfrm>
    </dsp:sp>
    <dsp:sp modelId="{11721822-2464-6243-B081-17E09056311E}">
      <dsp:nvSpPr>
        <dsp:cNvPr id="0" name=""/>
        <dsp:cNvSpPr/>
      </dsp:nvSpPr>
      <dsp:spPr>
        <a:xfrm rot="5400000">
          <a:off x="2489922" y="746379"/>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E0A550A-F2B8-7F42-9914-89AFCACBB845}">
      <dsp:nvSpPr>
        <dsp:cNvPr id="0" name=""/>
        <dsp:cNvSpPr/>
      </dsp:nvSpPr>
      <dsp:spPr>
        <a:xfrm>
          <a:off x="1177323" y="926540"/>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Existing literature/</a:t>
          </a:r>
          <a:r>
            <a:rPr lang="en-US" sz="1600" kern="1200" dirty="0" smtClean="0"/>
            <a:t>research.</a:t>
          </a:r>
          <a:endParaRPr lang="en-US" sz="1600" kern="1200" dirty="0"/>
        </a:p>
      </dsp:txBody>
      <dsp:txXfrm>
        <a:off x="1197425" y="946642"/>
        <a:ext cx="2705100" cy="646122"/>
      </dsp:txXfrm>
    </dsp:sp>
    <dsp:sp modelId="{AF32ACBB-03C6-5F45-9684-B04F1DBF1788}">
      <dsp:nvSpPr>
        <dsp:cNvPr id="0" name=""/>
        <dsp:cNvSpPr/>
      </dsp:nvSpPr>
      <dsp:spPr>
        <a:xfrm rot="5400000">
          <a:off x="2489922" y="1672920"/>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2A0BD28-D43D-DC48-BEB3-9F3E0838D511}">
      <dsp:nvSpPr>
        <dsp:cNvPr id="0" name=""/>
        <dsp:cNvSpPr/>
      </dsp:nvSpPr>
      <dsp:spPr>
        <a:xfrm>
          <a:off x="1177323" y="1853080"/>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Create checklist of design </a:t>
          </a:r>
          <a:r>
            <a:rPr lang="en-US" sz="1600" kern="1200" dirty="0" smtClean="0"/>
            <a:t>features.</a:t>
          </a:r>
          <a:endParaRPr lang="en-US" sz="1600" kern="1200" dirty="0"/>
        </a:p>
      </dsp:txBody>
      <dsp:txXfrm>
        <a:off x="1197425" y="1873182"/>
        <a:ext cx="2705100" cy="646122"/>
      </dsp:txXfrm>
    </dsp:sp>
    <dsp:sp modelId="{B01F1A88-AA75-654D-8382-6C857FBA3576}">
      <dsp:nvSpPr>
        <dsp:cNvPr id="0" name=""/>
        <dsp:cNvSpPr/>
      </dsp:nvSpPr>
      <dsp:spPr>
        <a:xfrm rot="5400000">
          <a:off x="2489922" y="2599460"/>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66C954-8A3A-D44B-B62A-58E26C581574}">
      <dsp:nvSpPr>
        <dsp:cNvPr id="0" name=""/>
        <dsp:cNvSpPr/>
      </dsp:nvSpPr>
      <dsp:spPr>
        <a:xfrm>
          <a:off x="1177323" y="2779621"/>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Test if presence associated with increased </a:t>
          </a:r>
          <a:r>
            <a:rPr lang="en-US" sz="1600" kern="1200" dirty="0" smtClean="0"/>
            <a:t>crime.</a:t>
          </a:r>
          <a:endParaRPr lang="en-US" sz="1600" kern="1200" dirty="0"/>
        </a:p>
      </dsp:txBody>
      <dsp:txXfrm>
        <a:off x="1197425" y="2799723"/>
        <a:ext cx="2705100" cy="646122"/>
      </dsp:txXfrm>
    </dsp:sp>
    <dsp:sp modelId="{74712240-DA3C-FA4F-AD13-DB8A9BE4FEEC}">
      <dsp:nvSpPr>
        <dsp:cNvPr id="0" name=""/>
        <dsp:cNvSpPr/>
      </dsp:nvSpPr>
      <dsp:spPr>
        <a:xfrm rot="5400000">
          <a:off x="2489922" y="3526001"/>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172AC6-7130-5042-858B-68A46D9F2AD3}">
      <dsp:nvSpPr>
        <dsp:cNvPr id="0" name=""/>
        <dsp:cNvSpPr/>
      </dsp:nvSpPr>
      <dsp:spPr>
        <a:xfrm>
          <a:off x="1177323" y="3706161"/>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Factor is criminogenic (or not</a:t>
          </a:r>
          <a:r>
            <a:rPr lang="en-US" sz="1600" kern="1200" dirty="0" smtClean="0"/>
            <a:t>).</a:t>
          </a:r>
          <a:endParaRPr lang="en-US" sz="1600" kern="1200" dirty="0"/>
        </a:p>
      </dsp:txBody>
      <dsp:txXfrm>
        <a:off x="1197425" y="3726263"/>
        <a:ext cx="2705100" cy="646122"/>
      </dsp:txXfrm>
    </dsp:sp>
    <dsp:sp modelId="{FA66EF60-571A-BF48-AE7E-9DBA9B155D38}">
      <dsp:nvSpPr>
        <dsp:cNvPr id="0" name=""/>
        <dsp:cNvSpPr/>
      </dsp:nvSpPr>
      <dsp:spPr>
        <a:xfrm>
          <a:off x="4306971" y="0"/>
          <a:ext cx="2745304" cy="68632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Deductive research approach (top down)</a:t>
          </a:r>
          <a:endParaRPr lang="en-US" sz="2100" kern="1200" dirty="0"/>
        </a:p>
      </dsp:txBody>
      <dsp:txXfrm>
        <a:off x="4327073" y="20102"/>
        <a:ext cx="2705100" cy="646122"/>
      </dsp:txXfrm>
    </dsp:sp>
    <dsp:sp modelId="{E7E6D991-6620-EE4D-B7CD-39A0ADB88FF0}">
      <dsp:nvSpPr>
        <dsp:cNvPr id="0" name=""/>
        <dsp:cNvSpPr/>
      </dsp:nvSpPr>
      <dsp:spPr>
        <a:xfrm rot="5400000">
          <a:off x="5619570" y="746379"/>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6FF717A-7E75-884F-AD94-3201026302C4}">
      <dsp:nvSpPr>
        <dsp:cNvPr id="0" name=""/>
        <dsp:cNvSpPr/>
      </dsp:nvSpPr>
      <dsp:spPr>
        <a:xfrm>
          <a:off x="4306971" y="926540"/>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What previous authors have found – Poyner etc.</a:t>
          </a:r>
          <a:endParaRPr lang="en-US" sz="1600" kern="1200" dirty="0"/>
        </a:p>
      </dsp:txBody>
      <dsp:txXfrm>
        <a:off x="4327073" y="946642"/>
        <a:ext cx="2705100" cy="646122"/>
      </dsp:txXfrm>
    </dsp:sp>
    <dsp:sp modelId="{2A3EA96E-C6CC-CB43-ACEE-5DAC53D201DA}">
      <dsp:nvSpPr>
        <dsp:cNvPr id="0" name=""/>
        <dsp:cNvSpPr/>
      </dsp:nvSpPr>
      <dsp:spPr>
        <a:xfrm rot="5400000">
          <a:off x="5619570" y="1672920"/>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E0EA858-756E-8140-BE4B-B61025909906}">
      <dsp:nvSpPr>
        <dsp:cNvPr id="0" name=""/>
        <dsp:cNvSpPr/>
      </dsp:nvSpPr>
      <dsp:spPr>
        <a:xfrm>
          <a:off x="4306971" y="1853080"/>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Surveillance, territoriality, image, access/egress etc…</a:t>
          </a:r>
          <a:endParaRPr lang="en-US" sz="1600" kern="1200" dirty="0"/>
        </a:p>
      </dsp:txBody>
      <dsp:txXfrm>
        <a:off x="4327073" y="1873182"/>
        <a:ext cx="2705100" cy="646122"/>
      </dsp:txXfrm>
    </dsp:sp>
    <dsp:sp modelId="{7709725A-2D56-6749-B15A-FDD4F6202C5B}">
      <dsp:nvSpPr>
        <dsp:cNvPr id="0" name=""/>
        <dsp:cNvSpPr/>
      </dsp:nvSpPr>
      <dsp:spPr>
        <a:xfrm rot="5400000">
          <a:off x="5619570" y="2599460"/>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77AB344-1DF2-144E-8E65-90F279C91F17}">
      <dsp:nvSpPr>
        <dsp:cNvPr id="0" name=""/>
        <dsp:cNvSpPr/>
      </dsp:nvSpPr>
      <dsp:spPr>
        <a:xfrm>
          <a:off x="4306971" y="2779621"/>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Do houses with more surveillance experience less crime?</a:t>
          </a:r>
          <a:endParaRPr lang="en-US" sz="1600" kern="1200" dirty="0"/>
        </a:p>
      </dsp:txBody>
      <dsp:txXfrm>
        <a:off x="4327073" y="2799723"/>
        <a:ext cx="2705100" cy="646122"/>
      </dsp:txXfrm>
    </dsp:sp>
    <dsp:sp modelId="{F5520F60-B71E-874C-8AF9-4033B44033C1}">
      <dsp:nvSpPr>
        <dsp:cNvPr id="0" name=""/>
        <dsp:cNvSpPr/>
      </dsp:nvSpPr>
      <dsp:spPr>
        <a:xfrm rot="5400000">
          <a:off x="5619570" y="3526001"/>
          <a:ext cx="120107" cy="120107"/>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3C529AA-BF60-B948-AE06-DF0B051B4C3A}">
      <dsp:nvSpPr>
        <dsp:cNvPr id="0" name=""/>
        <dsp:cNvSpPr/>
      </dsp:nvSpPr>
      <dsp:spPr>
        <a:xfrm>
          <a:off x="4306971" y="3706161"/>
          <a:ext cx="2745304" cy="686326"/>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Surveillance is a principle of </a:t>
          </a:r>
          <a:r>
            <a:rPr lang="en-US" sz="1600" kern="1200" dirty="0" smtClean="0"/>
            <a:t>CPTED.</a:t>
          </a:r>
          <a:endParaRPr lang="en-US" sz="1600" kern="1200" dirty="0"/>
        </a:p>
      </dsp:txBody>
      <dsp:txXfrm>
        <a:off x="4327073" y="3726263"/>
        <a:ext cx="2705100" cy="646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87904-22B8-5642-9EE4-738BECB382E2}">
      <dsp:nvSpPr>
        <dsp:cNvPr id="0" name=""/>
        <dsp:cNvSpPr/>
      </dsp:nvSpPr>
      <dsp:spPr>
        <a:xfrm>
          <a:off x="1129284" y="0"/>
          <a:ext cx="2790201" cy="69755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This current research</a:t>
          </a:r>
          <a:endParaRPr lang="en-US" sz="2100" kern="1200" dirty="0"/>
        </a:p>
      </dsp:txBody>
      <dsp:txXfrm>
        <a:off x="1149715" y="20431"/>
        <a:ext cx="2749339" cy="656688"/>
      </dsp:txXfrm>
    </dsp:sp>
    <dsp:sp modelId="{11721822-2464-6243-B081-17E09056311E}">
      <dsp:nvSpPr>
        <dsp:cNvPr id="0" name=""/>
        <dsp:cNvSpPr/>
      </dsp:nvSpPr>
      <dsp:spPr>
        <a:xfrm rot="5400000">
          <a:off x="2463349" y="758585"/>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E0A550A-F2B8-7F42-9914-89AFCACBB845}">
      <dsp:nvSpPr>
        <dsp:cNvPr id="0" name=""/>
        <dsp:cNvSpPr/>
      </dsp:nvSpPr>
      <dsp:spPr>
        <a:xfrm>
          <a:off x="1129284" y="941692"/>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What do YOU think when you see this image</a:t>
          </a:r>
          <a:r>
            <a:rPr lang="en-US" sz="1600" kern="1200" dirty="0" smtClean="0"/>
            <a:t>? Image not linked to CPTED factors.  </a:t>
          </a:r>
          <a:endParaRPr lang="en-US" sz="1600" kern="1200" dirty="0"/>
        </a:p>
      </dsp:txBody>
      <dsp:txXfrm>
        <a:off x="1149715" y="962123"/>
        <a:ext cx="2749339" cy="656688"/>
      </dsp:txXfrm>
    </dsp:sp>
    <dsp:sp modelId="{AF32ACBB-03C6-5F45-9684-B04F1DBF1788}">
      <dsp:nvSpPr>
        <dsp:cNvPr id="0" name=""/>
        <dsp:cNvSpPr/>
      </dsp:nvSpPr>
      <dsp:spPr>
        <a:xfrm rot="5400000">
          <a:off x="2463349" y="1700278"/>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2A0BD28-D43D-DC48-BEB3-9F3E0838D511}">
      <dsp:nvSpPr>
        <dsp:cNvPr id="0" name=""/>
        <dsp:cNvSpPr/>
      </dsp:nvSpPr>
      <dsp:spPr>
        <a:xfrm>
          <a:off x="1129284" y="1883385"/>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Is there a pattern in </a:t>
          </a:r>
          <a:r>
            <a:rPr lang="en-US" sz="1600" kern="1200" dirty="0" smtClean="0"/>
            <a:t>responses?</a:t>
          </a:r>
          <a:endParaRPr lang="en-US" sz="1600" kern="1200" dirty="0"/>
        </a:p>
      </dsp:txBody>
      <dsp:txXfrm>
        <a:off x="1149715" y="1903816"/>
        <a:ext cx="2749339" cy="656688"/>
      </dsp:txXfrm>
    </dsp:sp>
    <dsp:sp modelId="{B01F1A88-AA75-654D-8382-6C857FBA3576}">
      <dsp:nvSpPr>
        <dsp:cNvPr id="0" name=""/>
        <dsp:cNvSpPr/>
      </dsp:nvSpPr>
      <dsp:spPr>
        <a:xfrm rot="5264375">
          <a:off x="2465933" y="2658518"/>
          <a:ext cx="155380"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E96F0A0-1613-EB40-99A4-8569B927D010}">
      <dsp:nvSpPr>
        <dsp:cNvPr id="0" name=""/>
        <dsp:cNvSpPr/>
      </dsp:nvSpPr>
      <dsp:spPr>
        <a:xfrm>
          <a:off x="1167761" y="2858172"/>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Offenders are attracted to/deterred by certain </a:t>
          </a:r>
          <a:r>
            <a:rPr lang="en-US" sz="1600" kern="1200" dirty="0" smtClean="0"/>
            <a:t>factors.</a:t>
          </a:r>
          <a:endParaRPr lang="en-US" sz="1600" kern="1200" dirty="0"/>
        </a:p>
      </dsp:txBody>
      <dsp:txXfrm>
        <a:off x="1188192" y="2878603"/>
        <a:ext cx="2749339" cy="656688"/>
      </dsp:txXfrm>
    </dsp:sp>
    <dsp:sp modelId="{86D3E252-C3E1-A348-A502-16AD1FE2366C}">
      <dsp:nvSpPr>
        <dsp:cNvPr id="0" name=""/>
        <dsp:cNvSpPr/>
      </dsp:nvSpPr>
      <dsp:spPr>
        <a:xfrm rot="5545493">
          <a:off x="2499040" y="3600211"/>
          <a:ext cx="89166"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172AC6-7130-5042-858B-68A46D9F2AD3}">
      <dsp:nvSpPr>
        <dsp:cNvPr id="0" name=""/>
        <dsp:cNvSpPr/>
      </dsp:nvSpPr>
      <dsp:spPr>
        <a:xfrm>
          <a:off x="1129284" y="3766771"/>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Define CPTED </a:t>
          </a:r>
          <a:r>
            <a:rPr lang="en-US" sz="1600" kern="1200" dirty="0" smtClean="0"/>
            <a:t>principles.</a:t>
          </a:r>
          <a:endParaRPr lang="en-US" sz="1600" kern="1200" dirty="0"/>
        </a:p>
      </dsp:txBody>
      <dsp:txXfrm>
        <a:off x="1149715" y="3787202"/>
        <a:ext cx="2749339" cy="656688"/>
      </dsp:txXfrm>
    </dsp:sp>
    <dsp:sp modelId="{33B290DD-0E05-4A4C-A76B-61B842580FF4}">
      <dsp:nvSpPr>
        <dsp:cNvPr id="0" name=""/>
        <dsp:cNvSpPr/>
      </dsp:nvSpPr>
      <dsp:spPr>
        <a:xfrm>
          <a:off x="4310114" y="0"/>
          <a:ext cx="2790201" cy="69755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Inductive research approach (bottom up)</a:t>
          </a:r>
          <a:endParaRPr lang="en-US" sz="2100" kern="1200" dirty="0"/>
        </a:p>
      </dsp:txBody>
      <dsp:txXfrm>
        <a:off x="4330545" y="20431"/>
        <a:ext cx="2749339" cy="656688"/>
      </dsp:txXfrm>
    </dsp:sp>
    <dsp:sp modelId="{7797D4DF-8814-2540-8039-ACB04D470A44}">
      <dsp:nvSpPr>
        <dsp:cNvPr id="0" name=""/>
        <dsp:cNvSpPr/>
      </dsp:nvSpPr>
      <dsp:spPr>
        <a:xfrm rot="5400000">
          <a:off x="5644179" y="758585"/>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6C38376-4FCA-E940-9A21-1D95CF144484}">
      <dsp:nvSpPr>
        <dsp:cNvPr id="0" name=""/>
        <dsp:cNvSpPr/>
      </dsp:nvSpPr>
      <dsp:spPr>
        <a:xfrm>
          <a:off x="4310114" y="941692"/>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They </a:t>
          </a:r>
          <a:r>
            <a:rPr lang="en-US" sz="1600" kern="1200" dirty="0" smtClean="0"/>
            <a:t>could list </a:t>
          </a:r>
          <a:r>
            <a:rPr lang="en-US" sz="1600" kern="1200" dirty="0" smtClean="0"/>
            <a:t>any factors. </a:t>
          </a:r>
          <a:endParaRPr lang="en-US" sz="1600" kern="1200" dirty="0"/>
        </a:p>
      </dsp:txBody>
      <dsp:txXfrm>
        <a:off x="4330545" y="962123"/>
        <a:ext cx="2749339" cy="656688"/>
      </dsp:txXfrm>
    </dsp:sp>
    <dsp:sp modelId="{D71D8263-8D5D-7E46-8954-E2DB7889C708}">
      <dsp:nvSpPr>
        <dsp:cNvPr id="0" name=""/>
        <dsp:cNvSpPr/>
      </dsp:nvSpPr>
      <dsp:spPr>
        <a:xfrm rot="5400000">
          <a:off x="5644179" y="1700278"/>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C3AB76C-0601-8840-95E5-6FD379995FAC}">
      <dsp:nvSpPr>
        <dsp:cNvPr id="0" name=""/>
        <dsp:cNvSpPr/>
      </dsp:nvSpPr>
      <dsp:spPr>
        <a:xfrm>
          <a:off x="4310114" y="1883385"/>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What are the common factors being discussed?</a:t>
          </a:r>
          <a:endParaRPr lang="en-US" sz="1600" kern="1200" dirty="0"/>
        </a:p>
      </dsp:txBody>
      <dsp:txXfrm>
        <a:off x="4330545" y="1903816"/>
        <a:ext cx="2749339" cy="656688"/>
      </dsp:txXfrm>
    </dsp:sp>
    <dsp:sp modelId="{FE6BCA89-23DC-3F48-BE2F-EA398E533423}">
      <dsp:nvSpPr>
        <dsp:cNvPr id="0" name=""/>
        <dsp:cNvSpPr/>
      </dsp:nvSpPr>
      <dsp:spPr>
        <a:xfrm rot="5400000">
          <a:off x="5644179" y="2641971"/>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80FBC85-4ADC-0848-AD0E-1904615BF07A}">
      <dsp:nvSpPr>
        <dsp:cNvPr id="0" name=""/>
        <dsp:cNvSpPr/>
      </dsp:nvSpPr>
      <dsp:spPr>
        <a:xfrm>
          <a:off x="4310114" y="2825078"/>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Do these confirm/refute existing principles? </a:t>
          </a:r>
          <a:r>
            <a:rPr lang="en-US" sz="1600" kern="1200" dirty="0" smtClean="0"/>
            <a:t>New </a:t>
          </a:r>
          <a:r>
            <a:rPr lang="en-US" sz="1600" kern="1200" dirty="0" smtClean="0"/>
            <a:t>principles?</a:t>
          </a:r>
          <a:endParaRPr lang="en-US" sz="1600" kern="1200" dirty="0"/>
        </a:p>
      </dsp:txBody>
      <dsp:txXfrm>
        <a:off x="4330545" y="2845509"/>
        <a:ext cx="2749339" cy="656688"/>
      </dsp:txXfrm>
    </dsp:sp>
    <dsp:sp modelId="{15A3CB3B-B257-3F45-810B-80EEDFABA01D}">
      <dsp:nvSpPr>
        <dsp:cNvPr id="0" name=""/>
        <dsp:cNvSpPr/>
      </dsp:nvSpPr>
      <dsp:spPr>
        <a:xfrm rot="5400000">
          <a:off x="5644179" y="3583664"/>
          <a:ext cx="122071" cy="122071"/>
        </a:xfrm>
        <a:prstGeom prst="rightArrow">
          <a:avLst>
            <a:gd name="adj1" fmla="val 667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808E188-FD38-0D43-8FFA-437A2A89A7D1}">
      <dsp:nvSpPr>
        <dsp:cNvPr id="0" name=""/>
        <dsp:cNvSpPr/>
      </dsp:nvSpPr>
      <dsp:spPr>
        <a:xfrm>
          <a:off x="4310114" y="3766771"/>
          <a:ext cx="2790201" cy="69755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en-US" sz="1600" kern="1200" dirty="0" smtClean="0"/>
            <a:t>Define CPTED principles.</a:t>
          </a:r>
        </a:p>
        <a:p>
          <a:pPr lvl="0" algn="ctr" defTabSz="711200">
            <a:lnSpc>
              <a:spcPct val="90000"/>
            </a:lnSpc>
            <a:spcBef>
              <a:spcPct val="0"/>
            </a:spcBef>
            <a:spcAft>
              <a:spcPct val="35000"/>
            </a:spcAft>
          </a:pPr>
          <a:endParaRPr lang="en-US" sz="1800" kern="1200" dirty="0"/>
        </a:p>
      </dsp:txBody>
      <dsp:txXfrm>
        <a:off x="4330545" y="3787202"/>
        <a:ext cx="2749339" cy="65668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B3341F0D-A85E-4298-816F-5AB6EAC735BA}" type="datetimeFigureOut">
              <a:rPr lang="en-GB" smtClean="0"/>
              <a:t>24/02/2015</a:t>
            </a:fld>
            <a:endParaRPr lang="en-GB"/>
          </a:p>
        </p:txBody>
      </p:sp>
      <p:sp>
        <p:nvSpPr>
          <p:cNvPr id="4" name="Footer Placehold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619DDA89-17D9-44A0-B2F0-D0F90BF6B5E8}" type="slidenum">
              <a:rPr lang="en-GB" smtClean="0"/>
              <a:t>‹#›</a:t>
            </a:fld>
            <a:endParaRPr lang="en-GB"/>
          </a:p>
        </p:txBody>
      </p:sp>
    </p:spTree>
    <p:extLst>
      <p:ext uri="{BB962C8B-B14F-4D97-AF65-F5344CB8AC3E}">
        <p14:creationId xmlns:p14="http://schemas.microsoft.com/office/powerpoint/2010/main" val="3221465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GB"/>
          </a:p>
        </p:txBody>
      </p:sp>
      <p:sp>
        <p:nvSpPr>
          <p:cNvPr id="49155" name="Rectangle 3"/>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GB"/>
          </a:p>
        </p:txBody>
      </p:sp>
      <p:sp>
        <p:nvSpPr>
          <p:cNvPr id="49156"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66750" y="4714875"/>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9158" name="Rectangle 6"/>
          <p:cNvSpPr>
            <a:spLocks noGrp="1" noChangeArrowheads="1"/>
          </p:cNvSpPr>
          <p:nvPr>
            <p:ph type="ftr" sz="quarter" idx="4"/>
          </p:nvPr>
        </p:nvSpPr>
        <p:spPr bwMode="auto">
          <a:xfrm>
            <a:off x="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GB"/>
          </a:p>
        </p:txBody>
      </p:sp>
      <p:sp>
        <p:nvSpPr>
          <p:cNvPr id="49159" name="Rectangle 7"/>
          <p:cNvSpPr>
            <a:spLocks noGrp="1" noChangeArrowheads="1"/>
          </p:cNvSpPr>
          <p:nvPr>
            <p:ph type="sldNum" sz="quarter" idx="5"/>
          </p:nvPr>
        </p:nvSpPr>
        <p:spPr bwMode="auto">
          <a:xfrm>
            <a:off x="377825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9B08F58B-8110-471A-8C39-32526D9BBCBE}" type="slidenum">
              <a:rPr lang="en-GB"/>
              <a:pPr/>
              <a:t>‹#›</a:t>
            </a:fld>
            <a:endParaRPr lang="en-GB"/>
          </a:p>
        </p:txBody>
      </p:sp>
    </p:spTree>
    <p:extLst>
      <p:ext uri="{BB962C8B-B14F-4D97-AF65-F5344CB8AC3E}">
        <p14:creationId xmlns:p14="http://schemas.microsoft.com/office/powerpoint/2010/main" val="319379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dirty="0" smtClean="0"/>
              <a:t>Talk</a:t>
            </a:r>
            <a:r>
              <a:rPr lang="en-GB" sz="2800" baseline="0" dirty="0" smtClean="0"/>
              <a:t> about our research on offender perspectives on risk and protective factors in residential housing design.</a:t>
            </a:r>
          </a:p>
          <a:p>
            <a:endParaRPr lang="en-GB" sz="2800" baseline="0" dirty="0" smtClean="0"/>
          </a:p>
          <a:p>
            <a:r>
              <a:rPr lang="en-GB" sz="2800" baseline="0" dirty="0" smtClean="0"/>
              <a:t>Intro to me and Chris. </a:t>
            </a:r>
            <a:endParaRPr lang="en-GB" sz="280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a:t>
            </a:fld>
            <a:endParaRPr lang="en-GB"/>
          </a:p>
        </p:txBody>
      </p:sp>
    </p:spTree>
    <p:extLst>
      <p:ext uri="{BB962C8B-B14F-4D97-AF65-F5344CB8AC3E}">
        <p14:creationId xmlns:p14="http://schemas.microsoft.com/office/powerpoint/2010/main" val="653353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10</a:t>
            </a:fld>
            <a:endParaRPr lang="en-GB"/>
          </a:p>
        </p:txBody>
      </p:sp>
    </p:spTree>
    <p:extLst>
      <p:ext uri="{BB962C8B-B14F-4D97-AF65-F5344CB8AC3E}">
        <p14:creationId xmlns:p14="http://schemas.microsoft.com/office/powerpoint/2010/main" val="47826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going through some findings</a:t>
            </a:r>
            <a:r>
              <a:rPr lang="en-US" baseline="0" dirty="0" smtClean="0"/>
              <a:t> due to time.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11</a:t>
            </a:fld>
            <a:endParaRPr lang="en-GB"/>
          </a:p>
        </p:txBody>
      </p:sp>
    </p:spTree>
    <p:extLst>
      <p:ext uri="{BB962C8B-B14F-4D97-AF65-F5344CB8AC3E}">
        <p14:creationId xmlns:p14="http://schemas.microsoft.com/office/powerpoint/2010/main" val="4009382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1</a:t>
            </a:r>
            <a:r>
              <a:rPr lang="en-GB" baseline="30000" dirty="0" smtClean="0"/>
              <a:t>st</a:t>
            </a:r>
            <a:r>
              <a:rPr lang="en-GB" dirty="0" smtClean="0"/>
              <a:t> photo.</a:t>
            </a:r>
          </a:p>
          <a:p>
            <a:r>
              <a:rPr lang="en-GB" dirty="0" smtClean="0"/>
              <a:t>As an academic my first thoughts are yes, this is vulnerable because of the open low fences to allow</a:t>
            </a:r>
            <a:r>
              <a:rPr lang="en-GB" baseline="0" dirty="0" smtClean="0"/>
              <a:t> movement between gardens. Issue of management and maintenance portraying image that the residents not likely to challenge.</a:t>
            </a:r>
            <a:endParaRPr lang="en-GB" dirty="0" smtClean="0"/>
          </a:p>
          <a:p>
            <a:r>
              <a:rPr lang="en-GB" dirty="0" smtClean="0"/>
              <a:t>Chris’ view as police……</a:t>
            </a:r>
          </a:p>
          <a:p>
            <a:endParaRPr lang="en-GB" dirty="0" smtClean="0"/>
          </a:p>
          <a:p>
            <a:r>
              <a:rPr lang="en-GB" dirty="0" smtClean="0"/>
              <a:t>Chris do we want to ask the audience?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12</a:t>
            </a:fld>
            <a:endParaRPr lang="en-GB"/>
          </a:p>
        </p:txBody>
      </p:sp>
    </p:spTree>
    <p:extLst>
      <p:ext uri="{BB962C8B-B14F-4D97-AF65-F5344CB8AC3E}">
        <p14:creationId xmlns:p14="http://schemas.microsoft.com/office/powerpoint/2010/main" val="65335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but one said NO, would not offend here </a:t>
            </a:r>
          </a:p>
          <a:p>
            <a:r>
              <a:rPr lang="en-GB" dirty="0" smtClean="0"/>
              <a:t>Responses</a:t>
            </a:r>
            <a:r>
              <a:rPr lang="en-GB" baseline="0" dirty="0" smtClean="0"/>
              <a:t> related to a moral concern that this is council housing, people are on benefits and you would not burgle these houses.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13</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flagged up the low fences.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14</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third photo:</a:t>
            </a:r>
          </a:p>
          <a:p>
            <a:endParaRPr lang="en-US" baseline="0" dirty="0" smtClean="0"/>
          </a:p>
          <a:p>
            <a:r>
              <a:rPr lang="en-US" baseline="0" dirty="0" smtClean="0"/>
              <a:t>As an academic I would say yes it’s vulnerable because it’s a corner plot, territoriality, no demarcation on boundary. </a:t>
            </a:r>
          </a:p>
          <a:p>
            <a:endParaRPr lang="en-US" baseline="0" dirty="0" smtClean="0"/>
          </a:p>
          <a:p>
            <a:r>
              <a:rPr lang="en-US" baseline="0" dirty="0" smtClean="0"/>
              <a:t>Chris …..maybe note the door and trees in garden</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15</a:t>
            </a:fld>
            <a:endParaRPr lang="en-GB"/>
          </a:p>
        </p:txBody>
      </p:sp>
    </p:spTree>
    <p:extLst>
      <p:ext uri="{BB962C8B-B14F-4D97-AF65-F5344CB8AC3E}">
        <p14:creationId xmlns:p14="http://schemas.microsoft.com/office/powerpoint/2010/main" val="1401320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Offenders agreed.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16</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also</a:t>
            </a:r>
            <a:r>
              <a:rPr lang="en-GB" baseline="0" dirty="0" smtClean="0"/>
              <a:t> confirmed some of the principles about culs-de-sac and through movement….</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17</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 one refuted that…..</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18</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Fourth photo:</a:t>
            </a:r>
          </a:p>
          <a:p>
            <a:endParaRPr lang="en-US" dirty="0" smtClean="0"/>
          </a:p>
          <a:p>
            <a:r>
              <a:rPr lang="en-US" dirty="0" smtClean="0"/>
              <a:t>Issues here of lack of surveillance would make it vulnerable.</a:t>
            </a:r>
          </a:p>
          <a:p>
            <a:endParaRPr lang="en-US" dirty="0" smtClean="0"/>
          </a:p>
          <a:p>
            <a:r>
              <a:rPr lang="en-US" dirty="0" smtClean="0"/>
              <a:t>Chris…????</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19</a:t>
            </a:fld>
            <a:endParaRPr lang="en-GB"/>
          </a:p>
        </p:txBody>
      </p:sp>
    </p:spTree>
    <p:extLst>
      <p:ext uri="{BB962C8B-B14F-4D97-AF65-F5344CB8AC3E}">
        <p14:creationId xmlns:p14="http://schemas.microsoft.com/office/powerpoint/2010/main" val="200501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The aims of the research were/are:</a:t>
            </a:r>
            <a:endParaRPr lang="en-US" sz="280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a:t>
            </a:fld>
            <a:endParaRPr lang="en-GB"/>
          </a:p>
        </p:txBody>
      </p:sp>
    </p:spTree>
    <p:extLst>
      <p:ext uri="{BB962C8B-B14F-4D97-AF65-F5344CB8AC3E}">
        <p14:creationId xmlns:p14="http://schemas.microsoft.com/office/powerpoint/2010/main" val="209335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but one confirmed that.</a:t>
            </a:r>
          </a:p>
          <a:p>
            <a:endParaRPr lang="en-GB" dirty="0" smtClean="0"/>
          </a:p>
          <a:p>
            <a:r>
              <a:rPr lang="en-GB" dirty="0" smtClean="0"/>
              <a:t>Lack</a:t>
            </a:r>
            <a:r>
              <a:rPr lang="en-GB" baseline="0" dirty="0" smtClean="0"/>
              <a:t> of surveillance, main road easy get away and masks noise, end house.</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20</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felt the opposite, it was too enclosed and these</a:t>
            </a:r>
            <a:r>
              <a:rPr lang="en-GB" baseline="0" dirty="0" smtClean="0"/>
              <a:t> people are private so he would stand out.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21</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 expect them to discuss the ladder, the flat roof, the table as props..</a:t>
            </a:r>
          </a:p>
          <a:p>
            <a:endParaRPr lang="en-US" dirty="0" smtClean="0"/>
          </a:p>
          <a:p>
            <a:r>
              <a:rPr lang="en-US" dirty="0" smtClean="0"/>
              <a:t>Chris…?</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22</a:t>
            </a:fld>
            <a:endParaRPr lang="en-GB"/>
          </a:p>
        </p:txBody>
      </p:sp>
    </p:spTree>
    <p:extLst>
      <p:ext uri="{BB962C8B-B14F-4D97-AF65-F5344CB8AC3E}">
        <p14:creationId xmlns:p14="http://schemas.microsoft.com/office/powerpoint/2010/main" val="155516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Only one</a:t>
            </a:r>
            <a:r>
              <a:rPr lang="en-GB" baseline="0" dirty="0" smtClean="0"/>
              <a:t> mentioned the ladder to climb up, the others focused on the physical security, the lock on the door being poor quality. </a:t>
            </a:r>
          </a:p>
          <a:p>
            <a:endParaRPr lang="en-GB" baseline="0" dirty="0" smtClean="0"/>
          </a:p>
          <a:p>
            <a:r>
              <a:rPr lang="en-GB" baseline="0" dirty="0" smtClean="0"/>
              <a:t>One mentioned being aware of the types of room – confirming research.</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23</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would say this is poorly managed and conveys the image that they do not care and would not challenge offenders.</a:t>
            </a:r>
          </a:p>
          <a:p>
            <a:endParaRPr lang="en-US" dirty="0" smtClean="0"/>
          </a:p>
          <a:p>
            <a:r>
              <a:rPr lang="en-US" dirty="0" smtClean="0"/>
              <a:t>Chris….?</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24</a:t>
            </a:fld>
            <a:endParaRPr lang="en-GB"/>
          </a:p>
        </p:txBody>
      </p:sp>
    </p:spTree>
    <p:extLst>
      <p:ext uri="{BB962C8B-B14F-4D97-AF65-F5344CB8AC3E}">
        <p14:creationId xmlns:p14="http://schemas.microsoft.com/office/powerpoint/2010/main" val="697506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this is where we really differ</a:t>
            </a:r>
            <a:r>
              <a:rPr lang="en-GB" baseline="0" dirty="0" smtClean="0"/>
              <a:t> on perceptions. </a:t>
            </a:r>
          </a:p>
          <a:p>
            <a:endParaRPr lang="en-GB" baseline="0" dirty="0" smtClean="0"/>
          </a:p>
          <a:p>
            <a:r>
              <a:rPr lang="en-GB" baseline="0" dirty="0" smtClean="0"/>
              <a:t>Almost all said yes, I would burgle this BUT not because they don’t care or won’t challenge me it was because it was being renovated and there would be things to take. They have money.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25</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before, in fact I don’t see much different. It’s not looked after, they won’t be observing/challenging</a:t>
            </a:r>
            <a:r>
              <a:rPr lang="en-US" baseline="0" dirty="0" smtClean="0"/>
              <a:t> so yes it would be a target.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26</a:t>
            </a:fld>
            <a:endParaRPr lang="en-GB"/>
          </a:p>
        </p:txBody>
      </p:sp>
    </p:spTree>
    <p:extLst>
      <p:ext uri="{BB962C8B-B14F-4D97-AF65-F5344CB8AC3E}">
        <p14:creationId xmlns:p14="http://schemas.microsoft.com/office/powerpoint/2010/main" val="118930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Yes,</a:t>
            </a:r>
            <a:r>
              <a:rPr lang="en-GB" baseline="0" dirty="0" smtClean="0"/>
              <a:t> but because it’s being done up so they have money……!!</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27</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 it’s scruffy. But what’s the difference between this and the previous</a:t>
            </a:r>
            <a:r>
              <a:rPr lang="en-GB" baseline="0" dirty="0" smtClean="0"/>
              <a:t> photo?</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28</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say yes, the footpath makes this vulnerable due to easy</a:t>
            </a:r>
            <a:r>
              <a:rPr lang="en-US" baseline="0" dirty="0" smtClean="0"/>
              <a:t> access/escape. Being able to pass through without being challenged.</a:t>
            </a:r>
          </a:p>
          <a:p>
            <a:endParaRPr lang="en-US" baseline="0" dirty="0" smtClean="0"/>
          </a:p>
          <a:p>
            <a:r>
              <a:rPr lang="en-US" baseline="0" dirty="0" smtClean="0"/>
              <a:t>Chris…?</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29</a:t>
            </a:fld>
            <a:endParaRPr lang="en-GB"/>
          </a:p>
        </p:txBody>
      </p:sp>
    </p:spTree>
    <p:extLst>
      <p:ext uri="{BB962C8B-B14F-4D97-AF65-F5344CB8AC3E}">
        <p14:creationId xmlns:p14="http://schemas.microsoft.com/office/powerpoint/2010/main" val="326502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research is ongoing. Today we are going to present the findings of the research so far. We hope to complete the research by April and are aiming to double the sample</a:t>
            </a:r>
            <a:r>
              <a:rPr lang="en-US" baseline="0" dirty="0" smtClean="0"/>
              <a:t> we currently have.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a:t>
            </a:fld>
            <a:endParaRPr lang="en-GB"/>
          </a:p>
        </p:txBody>
      </p:sp>
    </p:spTree>
    <p:extLst>
      <p:ext uri="{BB962C8B-B14F-4D97-AF65-F5344CB8AC3E}">
        <p14:creationId xmlns:p14="http://schemas.microsoft.com/office/powerpoint/2010/main" val="217142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a:t>
            </a:r>
            <a:r>
              <a:rPr lang="en-GB" baseline="0" dirty="0" smtClean="0"/>
              <a:t> majority confirmed that. Easy get away, can check out houses, wouldn’t be challenged.</a:t>
            </a:r>
          </a:p>
          <a:p>
            <a:endParaRPr lang="en-GB" baseline="0" dirty="0" smtClean="0"/>
          </a:p>
          <a:p>
            <a:r>
              <a:rPr lang="en-GB" baseline="0" dirty="0" smtClean="0"/>
              <a:t>Did flag up can work other way with footpaths being a deterrent.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30</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what I use as</a:t>
            </a:r>
            <a:r>
              <a:rPr lang="en-US" baseline="0" dirty="0" smtClean="0"/>
              <a:t> a really bad design. This is a footpath that is badly lit, twists and turns for hiding places.</a:t>
            </a:r>
          </a:p>
          <a:p>
            <a:endParaRPr lang="en-US" baseline="0" dirty="0" smtClean="0"/>
          </a:p>
          <a:p>
            <a:r>
              <a:rPr lang="en-US" baseline="0" dirty="0" smtClean="0"/>
              <a:t>Chris…</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31</a:t>
            </a:fld>
            <a:endParaRPr lang="en-GB"/>
          </a:p>
        </p:txBody>
      </p:sp>
    </p:spTree>
    <p:extLst>
      <p:ext uri="{BB962C8B-B14F-4D97-AF65-F5344CB8AC3E}">
        <p14:creationId xmlns:p14="http://schemas.microsoft.com/office/powerpoint/2010/main" val="2690664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but one said NO, would not offend here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32</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several offenders said no they wouldn’t like this. Too enclosed. Dead end.</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33</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SBD development. Expected comments on demarcation/boundaries. Wasn’t mentioned at all. </a:t>
            </a:r>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34</a:t>
            </a:fld>
            <a:endParaRPr lang="en-GB"/>
          </a:p>
        </p:txBody>
      </p:sp>
    </p:spTree>
    <p:extLst>
      <p:ext uri="{BB962C8B-B14F-4D97-AF65-F5344CB8AC3E}">
        <p14:creationId xmlns:p14="http://schemas.microsoft.com/office/powerpoint/2010/main" val="3843268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a:t>
            </a:r>
            <a:r>
              <a:rPr lang="en-GB" baseline="0" dirty="0" smtClean="0"/>
              <a:t> no – moral issue. </a:t>
            </a:r>
          </a:p>
          <a:p>
            <a:endParaRPr lang="en-GB" baseline="0" dirty="0" smtClean="0"/>
          </a:p>
          <a:p>
            <a:r>
              <a:rPr lang="en-GB" baseline="0" dirty="0" smtClean="0"/>
              <a:t>ADD SOMETHING HERE ON AARON FOWLER VIEW ON INTERNAL LAYOUT………</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35</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a:t>
            </a:r>
            <a:r>
              <a:rPr lang="en-GB" baseline="0" dirty="0" smtClean="0"/>
              <a:t> no – moral issue. </a:t>
            </a:r>
          </a:p>
          <a:p>
            <a:endParaRPr lang="en-GB" baseline="0" dirty="0" smtClean="0"/>
          </a:p>
        </p:txBody>
      </p:sp>
      <p:sp>
        <p:nvSpPr>
          <p:cNvPr id="4" name="Slide Number Placeholder 3"/>
          <p:cNvSpPr>
            <a:spLocks noGrp="1"/>
          </p:cNvSpPr>
          <p:nvPr>
            <p:ph type="sldNum" sz="quarter" idx="10"/>
          </p:nvPr>
        </p:nvSpPr>
        <p:spPr/>
        <p:txBody>
          <a:bodyPr/>
          <a:lstStyle/>
          <a:p>
            <a:fld id="{9B08F58B-8110-471A-8C39-32526D9BBCBE}" type="slidenum">
              <a:rPr lang="en-GB" smtClean="0"/>
              <a:pPr/>
              <a:t>36</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SBD development, one I have taken visitors</a:t>
            </a:r>
            <a:r>
              <a:rPr lang="en-US" baseline="0" dirty="0" smtClean="0"/>
              <a:t> to to explain the principles of SBD.</a:t>
            </a:r>
          </a:p>
          <a:p>
            <a:endParaRPr lang="en-US" baseline="0" dirty="0" smtClean="0"/>
          </a:p>
          <a:p>
            <a:r>
              <a:rPr lang="en-US" baseline="0" dirty="0" smtClean="0"/>
              <a:t>Private road, narrowed entrance, change in texture.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37</a:t>
            </a:fld>
            <a:endParaRPr lang="en-GB"/>
          </a:p>
        </p:txBody>
      </p:sp>
    </p:spTree>
    <p:extLst>
      <p:ext uri="{BB962C8B-B14F-4D97-AF65-F5344CB8AC3E}">
        <p14:creationId xmlns:p14="http://schemas.microsoft.com/office/powerpoint/2010/main" val="1663057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Private meant nothing to most offenders.</a:t>
            </a:r>
            <a:r>
              <a:rPr lang="en-GB" baseline="0" dirty="0" smtClean="0"/>
              <a:t> It was actually appealing to some </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38</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Others were deterred.</a:t>
            </a:r>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39</a:t>
            </a:fld>
            <a:endParaRPr lang="en-GB"/>
          </a:p>
        </p:txBody>
      </p:sp>
    </p:spTree>
    <p:extLst>
      <p:ext uri="{BB962C8B-B14F-4D97-AF65-F5344CB8AC3E}">
        <p14:creationId xmlns:p14="http://schemas.microsoft.com/office/powerpoint/2010/main" val="396072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methodology included face-to-face interviews which took place in prison within legal visit slots. </a:t>
            </a:r>
          </a:p>
          <a:p>
            <a:endParaRPr lang="en-US" baseline="0" dirty="0" smtClean="0"/>
          </a:p>
          <a:p>
            <a:r>
              <a:rPr lang="en-US" baseline="0" dirty="0" smtClean="0"/>
              <a:t>These were roughly 45 minutes long, but some were longer.</a:t>
            </a:r>
          </a:p>
          <a:p>
            <a:endParaRPr lang="en-US" baseline="0" dirty="0" smtClean="0"/>
          </a:p>
          <a:p>
            <a:r>
              <a:rPr lang="en-US" baseline="0" dirty="0" smtClean="0"/>
              <a:t>Semi-structured in nature, which means you start with a set of rough questions but these are not rigid and the participant is encouraged to talk around these questions. </a:t>
            </a:r>
          </a:p>
          <a:p>
            <a:endParaRPr lang="en-US" baseline="0" dirty="0" smtClean="0"/>
          </a:p>
          <a:p>
            <a:r>
              <a:rPr lang="en-US" baseline="0" dirty="0" smtClean="0"/>
              <a:t>Participants were shown a series of 16 photographs of residential housing that:</a:t>
            </a:r>
          </a:p>
          <a:p>
            <a:pPr marL="171450" indent="-171450">
              <a:buFontTx/>
              <a:buChar char="-"/>
            </a:pPr>
            <a:r>
              <a:rPr lang="en-US" baseline="0" dirty="0" smtClean="0"/>
              <a:t>Did not lead them towards an existing CPTED principle. When starting this research we looked at existing similar research but were struck by how obvious the images were. They clearly pointed the respondent to a weakness that linked to CPTED principles. We also found that..</a:t>
            </a:r>
          </a:p>
          <a:p>
            <a:pPr marL="171450" indent="-171450">
              <a:buFontTx/>
              <a:buChar char="-"/>
            </a:pPr>
            <a:r>
              <a:rPr lang="en-US" baseline="0" dirty="0" smtClean="0"/>
              <a:t>Much of the research had presented an either/or option. Again these were very obvious, would you select this house (meets CPTED principles) or this house (which doesn’t).</a:t>
            </a:r>
          </a:p>
          <a:p>
            <a:pPr marL="171450" indent="-171450">
              <a:buFontTx/>
              <a:buChar char="-"/>
            </a:pPr>
            <a:r>
              <a:rPr lang="en-US" baseline="0" dirty="0" smtClean="0"/>
              <a:t>We wanted to present a mix of old and new housing and a mix of housing types. </a:t>
            </a:r>
          </a:p>
          <a:p>
            <a:pPr marL="171450" indent="-171450">
              <a:buFontTx/>
              <a:buChar char="-"/>
            </a:pPr>
            <a:r>
              <a:rPr lang="en-US" baseline="0" dirty="0" smtClean="0"/>
              <a:t>Participants were assured that there were no right or wrong answers and they were to discuss what came into their mind without feeling judged. </a:t>
            </a:r>
          </a:p>
          <a:p>
            <a:pPr marL="171450" indent="-171450">
              <a:buFontTx/>
              <a:buChar char="-"/>
            </a:pPr>
            <a:r>
              <a:rPr lang="en-US" baseline="0" dirty="0" smtClean="0"/>
              <a:t>We stuck with the same methodology throughout, the same order of photographs, and </a:t>
            </a:r>
          </a:p>
          <a:p>
            <a:pPr marL="171450" indent="-171450">
              <a:buFontTx/>
              <a:buChar char="-"/>
            </a:pPr>
            <a:r>
              <a:rPr lang="en-US" baseline="0" dirty="0" smtClean="0"/>
              <a:t>We did not record the interviews. This related to issues of taking electronic equipment into prison, but also we felt that they would talk more openly without being recorded. </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B08F58B-8110-471A-8C39-32526D9BBCBE}" type="slidenum">
              <a:rPr lang="en-GB" smtClean="0"/>
              <a:pPr/>
              <a:t>4</a:t>
            </a:fld>
            <a:endParaRPr lang="en-GB"/>
          </a:p>
        </p:txBody>
      </p:sp>
    </p:spTree>
    <p:extLst>
      <p:ext uri="{BB962C8B-B14F-4D97-AF65-F5344CB8AC3E}">
        <p14:creationId xmlns:p14="http://schemas.microsoft.com/office/powerpoint/2010/main" val="3275065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t>
            </a:r>
            <a:r>
              <a:rPr lang="en-US" dirty="0" smtClean="0"/>
              <a:t>do</a:t>
            </a:r>
            <a:r>
              <a:rPr lang="en-US" baseline="0" dirty="0" smtClean="0"/>
              <a:t> </a:t>
            </a:r>
            <a:r>
              <a:rPr lang="en-US" baseline="0" dirty="0" smtClean="0"/>
              <a:t>these preliminary findings tell us so far? We are keen to look at how they might feed into new principles and ideas.</a:t>
            </a:r>
          </a:p>
          <a:p>
            <a:endParaRPr lang="en-US" baseline="0" dirty="0" smtClean="0"/>
          </a:p>
          <a:p>
            <a:r>
              <a:rPr lang="en-US" baseline="0" dirty="0" smtClean="0"/>
              <a:t>So far, what it tells us about existing principles….</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40</a:t>
            </a:fld>
            <a:endParaRPr lang="en-GB"/>
          </a:p>
        </p:txBody>
      </p:sp>
    </p:spTree>
    <p:extLst>
      <p:ext uri="{BB962C8B-B14F-4D97-AF65-F5344CB8AC3E}">
        <p14:creationId xmlns:p14="http://schemas.microsoft.com/office/powerpoint/2010/main" val="2435395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Surveillance was a huge concern. All mentioned it.</a:t>
            </a:r>
            <a:r>
              <a:rPr lang="en-US" baseline="0" dirty="0" smtClean="0"/>
              <a:t> </a:t>
            </a:r>
          </a:p>
          <a:p>
            <a:r>
              <a:rPr lang="en-US" baseline="0" dirty="0" smtClean="0"/>
              <a:t>Almost all did not want to be challenged or observed. </a:t>
            </a:r>
          </a:p>
          <a:p>
            <a:endParaRPr lang="en-US" baseline="0" dirty="0" smtClean="0"/>
          </a:p>
          <a:p>
            <a:r>
              <a:rPr lang="en-US" baseline="0" dirty="0" smtClean="0"/>
              <a:t>Confirm…BUT</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41</a:t>
            </a:fld>
            <a:endParaRPr lang="en-GB"/>
          </a:p>
        </p:txBody>
      </p:sp>
    </p:spTree>
    <p:extLst>
      <p:ext uri="{BB962C8B-B14F-4D97-AF65-F5344CB8AC3E}">
        <p14:creationId xmlns:p14="http://schemas.microsoft.com/office/powerpoint/2010/main" val="38448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movement </a:t>
            </a:r>
          </a:p>
          <a:p>
            <a:endParaRPr lang="en-US" dirty="0" smtClean="0"/>
          </a:p>
          <a:p>
            <a:r>
              <a:rPr lang="en-US" dirty="0" smtClean="0"/>
              <a:t>Confirmed</a:t>
            </a:r>
            <a:r>
              <a:rPr lang="en-US" baseline="0" dirty="0" smtClean="0"/>
              <a:t> much of what we know…</a:t>
            </a:r>
          </a:p>
          <a:p>
            <a:endParaRPr lang="en-US" baseline="0" dirty="0" smtClean="0"/>
          </a:p>
          <a:p>
            <a:r>
              <a:rPr lang="en-US" baseline="0" dirty="0" smtClean="0"/>
              <a:t>BUT consider…..</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42</a:t>
            </a:fld>
            <a:endParaRPr lang="en-GB"/>
          </a:p>
        </p:txBody>
      </p:sp>
    </p:spTree>
    <p:extLst>
      <p:ext uri="{BB962C8B-B14F-4D97-AF65-F5344CB8AC3E}">
        <p14:creationId xmlns:p14="http://schemas.microsoft.com/office/powerpoint/2010/main" val="2453641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 security was mentioned and given</a:t>
            </a:r>
            <a:r>
              <a:rPr lang="en-US" baseline="0" dirty="0" smtClean="0"/>
              <a:t> high priority by all BUT in many cases the desire to get in, mixed with drug use (smack and crack) meant they would get in (in most cases) whatever the security. </a:t>
            </a:r>
          </a:p>
          <a:p>
            <a:endParaRPr lang="en-US" baseline="0" dirty="0" smtClean="0"/>
          </a:p>
          <a:p>
            <a:r>
              <a:rPr lang="en-US" baseline="0" dirty="0" smtClean="0"/>
              <a:t>Confirm….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43</a:t>
            </a:fld>
            <a:endParaRPr lang="en-GB"/>
          </a:p>
        </p:txBody>
      </p:sp>
    </p:spTree>
    <p:extLst>
      <p:ext uri="{BB962C8B-B14F-4D97-AF65-F5344CB8AC3E}">
        <p14:creationId xmlns:p14="http://schemas.microsoft.com/office/powerpoint/2010/main" val="977706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principle</a:t>
            </a:r>
            <a:r>
              <a:rPr lang="en-US" baseline="0" dirty="0" smtClean="0"/>
              <a:t> and what it means to offenders was, in my view, challenged.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44</a:t>
            </a:fld>
            <a:endParaRPr lang="en-GB"/>
          </a:p>
        </p:txBody>
      </p:sp>
    </p:spTree>
    <p:extLst>
      <p:ext uri="{BB962C8B-B14F-4D97-AF65-F5344CB8AC3E}">
        <p14:creationId xmlns:p14="http://schemas.microsoft.com/office/powerpoint/2010/main" val="854439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Territoriality/ownership/defensible</a:t>
            </a:r>
            <a:r>
              <a:rPr lang="en-US" baseline="0" dirty="0" smtClean="0"/>
              <a:t> space was not highlighted. </a:t>
            </a:r>
          </a:p>
          <a:p>
            <a:endParaRPr lang="en-US" baseline="0" dirty="0" smtClean="0"/>
          </a:p>
          <a:p>
            <a:r>
              <a:rPr lang="en-US" baseline="0" dirty="0" smtClean="0"/>
              <a:t>Some did suggest that a development made them feel uncomfortable, but I think this was more to do with surveillance.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45</a:t>
            </a:fld>
            <a:endParaRPr lang="en-GB"/>
          </a:p>
        </p:txBody>
      </p:sp>
    </p:spTree>
    <p:extLst>
      <p:ext uri="{BB962C8B-B14F-4D97-AF65-F5344CB8AC3E}">
        <p14:creationId xmlns:p14="http://schemas.microsoft.com/office/powerpoint/2010/main" val="2926856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8F58B-8110-471A-8C39-32526D9BBCBE}" type="slidenum">
              <a:rPr lang="en-GB" smtClean="0"/>
              <a:pPr/>
              <a:t>52</a:t>
            </a:fld>
            <a:endParaRPr lang="en-GB"/>
          </a:p>
        </p:txBody>
      </p:sp>
    </p:spTree>
    <p:extLst>
      <p:ext uri="{BB962C8B-B14F-4D97-AF65-F5344CB8AC3E}">
        <p14:creationId xmlns:p14="http://schemas.microsoft.com/office/powerpoint/2010/main" val="1526591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participants were shown one photograph at a time and asked…..</a:t>
            </a:r>
          </a:p>
          <a:p>
            <a:endParaRPr lang="en-US" baseline="0" dirty="0" smtClean="0"/>
          </a:p>
          <a:p>
            <a:r>
              <a:rPr lang="en-US" baseline="0" dirty="0" smtClean="0"/>
              <a:t>They were encouraged to talk about what they would feel if they were in this location making a </a:t>
            </a:r>
            <a:r>
              <a:rPr lang="en-US" baseline="0" dirty="0" err="1" smtClean="0"/>
              <a:t>judgement</a:t>
            </a:r>
            <a:r>
              <a:rPr lang="en-US" baseline="0" dirty="0" smtClean="0"/>
              <a:t> about selecting a target. </a:t>
            </a:r>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5</a:t>
            </a:fld>
            <a:endParaRPr lang="en-GB"/>
          </a:p>
        </p:txBody>
      </p:sp>
    </p:spTree>
    <p:extLst>
      <p:ext uri="{BB962C8B-B14F-4D97-AF65-F5344CB8AC3E}">
        <p14:creationId xmlns:p14="http://schemas.microsoft.com/office/powerpoint/2010/main" val="1604976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just want to say a few words on why we felt that this research was necessary.</a:t>
            </a:r>
          </a:p>
          <a:p>
            <a:endParaRPr lang="en-US" dirty="0" smtClean="0"/>
          </a:p>
          <a:p>
            <a:r>
              <a:rPr lang="en-US" dirty="0" smtClean="0"/>
              <a:t>I’d be struck recently when being</a:t>
            </a:r>
            <a:r>
              <a:rPr lang="en-US" baseline="0" dirty="0" smtClean="0"/>
              <a:t> asked to write introductory texts on CPTED – particularly aimed at non-English speaking audiences, how different academic present the theories that make up CPTED. </a:t>
            </a:r>
          </a:p>
          <a:p>
            <a:endParaRPr lang="en-US" baseline="0" dirty="0" smtClean="0"/>
          </a:p>
          <a:p>
            <a:r>
              <a:rPr lang="en-US" baseline="0" dirty="0" smtClean="0"/>
              <a:t>Poyner presents 4, Cozens 7, </a:t>
            </a:r>
            <a:r>
              <a:rPr lang="en-US" baseline="0" dirty="0" err="1" smtClean="0"/>
              <a:t>Armo</a:t>
            </a:r>
            <a:r>
              <a:rPr lang="en-US" baseline="0" dirty="0" smtClean="0"/>
              <a:t> 5, Ekblom 6, Montoya 5, H and A 4. </a:t>
            </a:r>
          </a:p>
          <a:p>
            <a:endParaRPr lang="en-US" baseline="0" dirty="0" smtClean="0"/>
          </a:p>
          <a:p>
            <a:r>
              <a:rPr lang="en-US" baseline="0" dirty="0" smtClean="0"/>
              <a:t>This isn’t just about terminology – which is another issue entirely, but it is also about certain principles being included or excluded for different authors. </a:t>
            </a:r>
          </a:p>
          <a:p>
            <a:endParaRPr lang="en-US" baseline="0" dirty="0" smtClean="0"/>
          </a:p>
          <a:p>
            <a:r>
              <a:rPr lang="en-US" baseline="0" dirty="0" smtClean="0"/>
              <a:t>This matters for several reasons, the first being……</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6</a:t>
            </a:fld>
            <a:endParaRPr lang="en-GB" dirty="0"/>
          </a:p>
        </p:txBody>
      </p:sp>
    </p:spTree>
    <p:extLst>
      <p:ext uri="{BB962C8B-B14F-4D97-AF65-F5344CB8AC3E}">
        <p14:creationId xmlns:p14="http://schemas.microsoft.com/office/powerpoint/2010/main" val="509726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reason is that the principles of CPTED inform what practitioners are taught</a:t>
            </a:r>
            <a:r>
              <a:rPr lang="en-US" baseline="0" dirty="0" smtClean="0"/>
              <a:t> so how they conduct their work, they also inform policy, so what practitioners are guided to do.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7</a:t>
            </a:fld>
            <a:endParaRPr lang="en-GB" dirty="0"/>
          </a:p>
        </p:txBody>
      </p:sp>
    </p:spTree>
    <p:extLst>
      <p:ext uri="{BB962C8B-B14F-4D97-AF65-F5344CB8AC3E}">
        <p14:creationId xmlns:p14="http://schemas.microsoft.com/office/powerpoint/2010/main" val="509726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It also influences research, which in turn influences</a:t>
            </a:r>
            <a:r>
              <a:rPr lang="en-US" baseline="0" dirty="0" smtClean="0"/>
              <a:t> policy and practice.</a:t>
            </a:r>
          </a:p>
          <a:p>
            <a:endParaRPr lang="en-US" baseline="0" dirty="0" smtClean="0"/>
          </a:p>
          <a:p>
            <a:r>
              <a:rPr lang="en-US" baseline="0" dirty="0" smtClean="0"/>
              <a:t>If you follow a deductive approach to research, you start with a theory, you test and confirm or refute it.</a:t>
            </a:r>
          </a:p>
          <a:p>
            <a:endParaRPr lang="en-US" baseline="0" dirty="0" smtClean="0"/>
          </a:p>
          <a:p>
            <a:r>
              <a:rPr lang="en-US" baseline="0" dirty="0" smtClean="0"/>
              <a:t>So, if you take the principles I propose as forming the basis of CPTED (see table). </a:t>
            </a:r>
          </a:p>
          <a:p>
            <a:endParaRPr lang="en-US" baseline="0" dirty="0" smtClean="0"/>
          </a:p>
          <a:p>
            <a:r>
              <a:rPr lang="en-US" baseline="0" dirty="0" smtClean="0"/>
              <a:t>I started with a review of existing literature and existing principles. </a:t>
            </a:r>
          </a:p>
          <a:p>
            <a:r>
              <a:rPr lang="en-US" baseline="0" dirty="0" smtClean="0"/>
              <a:t>I formed a design checklist of all those features. </a:t>
            </a:r>
          </a:p>
          <a:p>
            <a:r>
              <a:rPr lang="en-US" baseline="0" dirty="0" smtClean="0"/>
              <a:t>I then tested if houses with/without those features experienced crime. Was that factor criminogenic or not.</a:t>
            </a:r>
          </a:p>
          <a:p>
            <a:r>
              <a:rPr lang="en-US" baseline="0" dirty="0" smtClean="0"/>
              <a:t>I then refined the principles to those 5 presented.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8</a:t>
            </a:fld>
            <a:endParaRPr lang="en-GB"/>
          </a:p>
        </p:txBody>
      </p:sp>
    </p:spTree>
    <p:extLst>
      <p:ext uri="{BB962C8B-B14F-4D97-AF65-F5344CB8AC3E}">
        <p14:creationId xmlns:p14="http://schemas.microsoft.com/office/powerpoint/2010/main" val="395383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on the other hand you take an inductive approach (as we are doing), you observe,</a:t>
            </a:r>
            <a:r>
              <a:rPr lang="en-US" baseline="0" dirty="0" smtClean="0"/>
              <a:t> look for patterns, create a hypothesis and then a theory.</a:t>
            </a:r>
          </a:p>
          <a:p>
            <a:endParaRPr lang="en-US" baseline="0" dirty="0" smtClean="0"/>
          </a:p>
          <a:p>
            <a:r>
              <a:rPr lang="en-US" baseline="0" dirty="0" smtClean="0"/>
              <a:t>SO we ask the participants to talk about images and to describe THEIR view of the risk and protective factors. </a:t>
            </a:r>
          </a:p>
          <a:p>
            <a:r>
              <a:rPr lang="en-US" baseline="0" dirty="0" smtClean="0"/>
              <a:t>We look for a pattern in responses.</a:t>
            </a:r>
          </a:p>
          <a:p>
            <a:r>
              <a:rPr lang="en-US" baseline="0" dirty="0" smtClean="0"/>
              <a:t>Offenders are attracted to/deterred from houses with these factors present. </a:t>
            </a:r>
          </a:p>
          <a:p>
            <a:r>
              <a:rPr lang="en-US" baseline="0" dirty="0" smtClean="0"/>
              <a:t>We are then open to new principles/</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9</a:t>
            </a:fld>
            <a:endParaRPr lang="en-GB"/>
          </a:p>
        </p:txBody>
      </p:sp>
    </p:spTree>
    <p:extLst>
      <p:ext uri="{BB962C8B-B14F-4D97-AF65-F5344CB8AC3E}">
        <p14:creationId xmlns:p14="http://schemas.microsoft.com/office/powerpoint/2010/main" val="69776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US" noProof="0" smtClean="0"/>
              <a:t>Click to edit Master title style</a:t>
            </a:r>
            <a:endParaRPr lang="en-GB" noProof="0" smtClean="0"/>
          </a:p>
        </p:txBody>
      </p:sp>
      <p:sp>
        <p:nvSpPr>
          <p:cNvPr id="7183" name="Rectangle 15"/>
          <p:cNvSpPr>
            <a:spLocks noGrp="1" noChangeArrowheads="1"/>
          </p:cNvSpPr>
          <p:nvPr>
            <p:ph type="subTitle" sz="quarter" idx="1"/>
          </p:nvPr>
        </p:nvSpPr>
        <p:spPr>
          <a:xfrm>
            <a:off x="1371600" y="3886200"/>
            <a:ext cx="6400800" cy="1752600"/>
          </a:xfrm>
        </p:spPr>
        <p:txBody>
          <a:bodyPr/>
          <a:lstStyle>
            <a:lvl1pPr marL="0" indent="0">
              <a:buFontTx/>
              <a:buNone/>
              <a:defRPr sz="1600"/>
            </a:lvl1pPr>
          </a:lstStyle>
          <a:p>
            <a:pPr lvl="0"/>
            <a:r>
              <a:rPr lang="en-US" noProof="0" smtClean="0"/>
              <a:t>Click to edit Master subtitle style</a:t>
            </a:r>
            <a:endParaRPr lang="en-GB" noProof="0" smtClean="0"/>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2440DFC-67B0-422D-9C59-1FEC81CD4A81}" type="slidenum">
              <a:rPr lang="en-GB"/>
              <a:pPr/>
              <a:t>‹#›</a:t>
            </a:fld>
            <a:endParaRPr lang="en-GB"/>
          </a:p>
        </p:txBody>
      </p:sp>
    </p:spTree>
    <p:extLst>
      <p:ext uri="{BB962C8B-B14F-4D97-AF65-F5344CB8AC3E}">
        <p14:creationId xmlns:p14="http://schemas.microsoft.com/office/powerpoint/2010/main" val="3956584591"/>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0126658-B049-4E8F-BCE9-E85FBDC13914}" type="slidenum">
              <a:rPr lang="en-GB"/>
              <a:pPr/>
              <a:t>‹#›</a:t>
            </a:fld>
            <a:endParaRPr lang="en-GB"/>
          </a:p>
        </p:txBody>
      </p:sp>
    </p:spTree>
    <p:extLst>
      <p:ext uri="{BB962C8B-B14F-4D97-AF65-F5344CB8AC3E}">
        <p14:creationId xmlns:p14="http://schemas.microsoft.com/office/powerpoint/2010/main" val="750418045"/>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F9715E7-7F15-4385-B3E9-E958AC14EFA4}" type="slidenum">
              <a:rPr lang="en-GB"/>
              <a:pPr/>
              <a:t>‹#›</a:t>
            </a:fld>
            <a:endParaRPr lang="en-GB"/>
          </a:p>
        </p:txBody>
      </p:sp>
    </p:spTree>
    <p:extLst>
      <p:ext uri="{BB962C8B-B14F-4D97-AF65-F5344CB8AC3E}">
        <p14:creationId xmlns:p14="http://schemas.microsoft.com/office/powerpoint/2010/main" val="3167092915"/>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A28D524-77AF-49E3-B43A-F99B38578CC6}" type="slidenum">
              <a:rPr lang="en-GB"/>
              <a:pPr/>
              <a:t>‹#›</a:t>
            </a:fld>
            <a:endParaRPr lang="en-GB"/>
          </a:p>
        </p:txBody>
      </p:sp>
    </p:spTree>
    <p:extLst>
      <p:ext uri="{BB962C8B-B14F-4D97-AF65-F5344CB8AC3E}">
        <p14:creationId xmlns:p14="http://schemas.microsoft.com/office/powerpoint/2010/main" val="2903379383"/>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A8B3407-D756-4AE5-9A54-B1E725457CFC}" type="slidenum">
              <a:rPr lang="en-GB"/>
              <a:pPr/>
              <a:t>‹#›</a:t>
            </a:fld>
            <a:endParaRPr lang="en-GB"/>
          </a:p>
        </p:txBody>
      </p:sp>
    </p:spTree>
    <p:extLst>
      <p:ext uri="{BB962C8B-B14F-4D97-AF65-F5344CB8AC3E}">
        <p14:creationId xmlns:p14="http://schemas.microsoft.com/office/powerpoint/2010/main" val="3560281164"/>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E1180231-0F4D-4B62-AE04-230C2DCD2F47}" type="slidenum">
              <a:rPr lang="en-GB"/>
              <a:pPr/>
              <a:t>‹#›</a:t>
            </a:fld>
            <a:endParaRPr lang="en-GB"/>
          </a:p>
        </p:txBody>
      </p:sp>
    </p:spTree>
    <p:extLst>
      <p:ext uri="{BB962C8B-B14F-4D97-AF65-F5344CB8AC3E}">
        <p14:creationId xmlns:p14="http://schemas.microsoft.com/office/powerpoint/2010/main" val="899488462"/>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5954A853-2958-4E99-AB4D-D417C77C8EF3}" type="slidenum">
              <a:rPr lang="en-GB"/>
              <a:pPr/>
              <a:t>‹#›</a:t>
            </a:fld>
            <a:endParaRPr lang="en-GB"/>
          </a:p>
        </p:txBody>
      </p:sp>
    </p:spTree>
    <p:extLst>
      <p:ext uri="{BB962C8B-B14F-4D97-AF65-F5344CB8AC3E}">
        <p14:creationId xmlns:p14="http://schemas.microsoft.com/office/powerpoint/2010/main" val="3952743856"/>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457715A-3EA8-4203-8D9C-970E04A360B2}" type="slidenum">
              <a:rPr lang="en-GB"/>
              <a:pPr/>
              <a:t>‹#›</a:t>
            </a:fld>
            <a:endParaRPr lang="en-GB"/>
          </a:p>
        </p:txBody>
      </p:sp>
    </p:spTree>
    <p:extLst>
      <p:ext uri="{BB962C8B-B14F-4D97-AF65-F5344CB8AC3E}">
        <p14:creationId xmlns:p14="http://schemas.microsoft.com/office/powerpoint/2010/main" val="1996830114"/>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40718941-4C3F-4FA0-8FE7-393E2A3A9CC4}" type="slidenum">
              <a:rPr lang="en-GB"/>
              <a:pPr/>
              <a:t>‹#›</a:t>
            </a:fld>
            <a:endParaRPr lang="en-GB"/>
          </a:p>
        </p:txBody>
      </p:sp>
    </p:spTree>
    <p:extLst>
      <p:ext uri="{BB962C8B-B14F-4D97-AF65-F5344CB8AC3E}">
        <p14:creationId xmlns:p14="http://schemas.microsoft.com/office/powerpoint/2010/main" val="463668736"/>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7F5F8F3-1292-4E74-8EA9-5A3FEBE3A9D9}" type="slidenum">
              <a:rPr lang="en-GB"/>
              <a:pPr/>
              <a:t>‹#›</a:t>
            </a:fld>
            <a:endParaRPr lang="en-GB"/>
          </a:p>
        </p:txBody>
      </p:sp>
    </p:spTree>
    <p:extLst>
      <p:ext uri="{BB962C8B-B14F-4D97-AF65-F5344CB8AC3E}">
        <p14:creationId xmlns:p14="http://schemas.microsoft.com/office/powerpoint/2010/main" val="1125371211"/>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BCB7187-D852-4D42-AE24-14DF74CC5410}" type="slidenum">
              <a:rPr lang="en-GB"/>
              <a:pPr/>
              <a:t>‹#›</a:t>
            </a:fld>
            <a:endParaRPr lang="en-GB"/>
          </a:p>
        </p:txBody>
      </p:sp>
    </p:spTree>
    <p:extLst>
      <p:ext uri="{BB962C8B-B14F-4D97-AF65-F5344CB8AC3E}">
        <p14:creationId xmlns:p14="http://schemas.microsoft.com/office/powerpoint/2010/main" val="207387837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2C825C6-4DB0-4BDF-B1FA-5E0A2CA15371}" type="slidenum">
              <a:rPr lang="en-GB"/>
              <a:pPr/>
              <a:t>‹#›</a:t>
            </a:fld>
            <a:endParaRPr lang="en-GB"/>
          </a:p>
        </p:txBody>
      </p:sp>
    </p:spTree>
    <p:extLst>
      <p:ext uri="{BB962C8B-B14F-4D97-AF65-F5344CB8AC3E}">
        <p14:creationId xmlns:p14="http://schemas.microsoft.com/office/powerpoint/2010/main" val="3705884173"/>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06BF886-EC82-4C01-9CD7-DD3FEE4C654A}" type="slidenum">
              <a:rPr lang="en-GB"/>
              <a:pPr/>
              <a:t>‹#›</a:t>
            </a:fld>
            <a:endParaRPr lang="en-GB"/>
          </a:p>
        </p:txBody>
      </p:sp>
    </p:spTree>
    <p:extLst>
      <p:ext uri="{BB962C8B-B14F-4D97-AF65-F5344CB8AC3E}">
        <p14:creationId xmlns:p14="http://schemas.microsoft.com/office/powerpoint/2010/main" val="1112162734"/>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564059B-FA33-494A-92CF-4650BFFEDDF5}" type="slidenum">
              <a:rPr lang="en-GB"/>
              <a:pPr/>
              <a:t>‹#›</a:t>
            </a:fld>
            <a:endParaRPr lang="en-GB"/>
          </a:p>
        </p:txBody>
      </p:sp>
    </p:spTree>
    <p:extLst>
      <p:ext uri="{BB962C8B-B14F-4D97-AF65-F5344CB8AC3E}">
        <p14:creationId xmlns:p14="http://schemas.microsoft.com/office/powerpoint/2010/main" val="858860807"/>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28A6B4-AC02-4FC4-ACE8-68AE18E34C28}" type="slidenum">
              <a:rPr lang="en-GB"/>
              <a:pPr/>
              <a:t>‹#›</a:t>
            </a:fld>
            <a:endParaRPr lang="en-GB"/>
          </a:p>
        </p:txBody>
      </p:sp>
    </p:spTree>
    <p:extLst>
      <p:ext uri="{BB962C8B-B14F-4D97-AF65-F5344CB8AC3E}">
        <p14:creationId xmlns:p14="http://schemas.microsoft.com/office/powerpoint/2010/main" val="46349559"/>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DDF2A9-4545-4F68-AA52-D067D7E5AB61}" type="slidenum">
              <a:rPr lang="en-GB"/>
              <a:pPr/>
              <a:t>‹#›</a:t>
            </a:fld>
            <a:endParaRPr lang="en-GB"/>
          </a:p>
        </p:txBody>
      </p:sp>
    </p:spTree>
    <p:extLst>
      <p:ext uri="{BB962C8B-B14F-4D97-AF65-F5344CB8AC3E}">
        <p14:creationId xmlns:p14="http://schemas.microsoft.com/office/powerpoint/2010/main" val="2554408805"/>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281B28-AECA-4F24-8167-12A6AB2E857B}" type="slidenum">
              <a:rPr lang="en-GB"/>
              <a:pPr/>
              <a:t>‹#›</a:t>
            </a:fld>
            <a:endParaRPr lang="en-GB"/>
          </a:p>
        </p:txBody>
      </p:sp>
    </p:spTree>
    <p:extLst>
      <p:ext uri="{BB962C8B-B14F-4D97-AF65-F5344CB8AC3E}">
        <p14:creationId xmlns:p14="http://schemas.microsoft.com/office/powerpoint/2010/main" val="1792850932"/>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6334CE75-A166-459D-BD64-0F3F0F5CBC68}" type="slidenum">
              <a:rPr lang="en-GB"/>
              <a:pPr/>
              <a:t>‹#›</a:t>
            </a:fld>
            <a:endParaRPr lang="en-GB"/>
          </a:p>
        </p:txBody>
      </p:sp>
    </p:spTree>
    <p:extLst>
      <p:ext uri="{BB962C8B-B14F-4D97-AF65-F5344CB8AC3E}">
        <p14:creationId xmlns:p14="http://schemas.microsoft.com/office/powerpoint/2010/main" val="1527113913"/>
      </p:ext>
    </p:extLst>
  </p:cSld>
  <p:clrMapOvr>
    <a:masterClrMapping/>
  </p:clrMapOvr>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1533B51C-CC9B-4C08-B3E2-3385872B6C26}" type="slidenum">
              <a:rPr lang="en-GB"/>
              <a:pPr/>
              <a:t>‹#›</a:t>
            </a:fld>
            <a:endParaRPr lang="en-GB"/>
          </a:p>
        </p:txBody>
      </p:sp>
    </p:spTree>
    <p:extLst>
      <p:ext uri="{BB962C8B-B14F-4D97-AF65-F5344CB8AC3E}">
        <p14:creationId xmlns:p14="http://schemas.microsoft.com/office/powerpoint/2010/main" val="2098721392"/>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1D3301E7-540B-4392-BB4B-C303F55EBB67}" type="slidenum">
              <a:rPr lang="en-GB"/>
              <a:pPr/>
              <a:t>‹#›</a:t>
            </a:fld>
            <a:endParaRPr lang="en-GB"/>
          </a:p>
        </p:txBody>
      </p:sp>
    </p:spTree>
    <p:extLst>
      <p:ext uri="{BB962C8B-B14F-4D97-AF65-F5344CB8AC3E}">
        <p14:creationId xmlns:p14="http://schemas.microsoft.com/office/powerpoint/2010/main" val="4261333326"/>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FD5F1C4-4D67-4681-8EB1-0B29CA3CFD5C}" type="slidenum">
              <a:rPr lang="en-GB"/>
              <a:pPr/>
              <a:t>‹#›</a:t>
            </a:fld>
            <a:endParaRPr lang="en-GB"/>
          </a:p>
        </p:txBody>
      </p:sp>
    </p:spTree>
    <p:extLst>
      <p:ext uri="{BB962C8B-B14F-4D97-AF65-F5344CB8AC3E}">
        <p14:creationId xmlns:p14="http://schemas.microsoft.com/office/powerpoint/2010/main" val="1766005208"/>
      </p:ext>
    </p:extLst>
  </p:cSld>
  <p:clrMapOvr>
    <a:masterClrMapping/>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BF7EEF5-1D13-4B8C-AA77-B4E3003EDB3B}" type="slidenum">
              <a:rPr lang="en-GB"/>
              <a:pPr/>
              <a:t>‹#›</a:t>
            </a:fld>
            <a:endParaRPr lang="en-GB"/>
          </a:p>
        </p:txBody>
      </p:sp>
    </p:spTree>
    <p:extLst>
      <p:ext uri="{BB962C8B-B14F-4D97-AF65-F5344CB8AC3E}">
        <p14:creationId xmlns:p14="http://schemas.microsoft.com/office/powerpoint/2010/main" val="117066867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7" name="Rectangle 7"/>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10248" name="Rectangle 8"/>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065E4A2-CCFF-4FCB-AAC8-E035A3C8875E}" type="slidenum">
              <a:rPr lang="en-GB"/>
              <a:pPr/>
              <a:t>‹#›</a:t>
            </a:fld>
            <a:endParaRPr lang="en-GB"/>
          </a:p>
        </p:txBody>
      </p:sp>
    </p:spTree>
    <p:extLst>
      <p:ext uri="{BB962C8B-B14F-4D97-AF65-F5344CB8AC3E}">
        <p14:creationId xmlns:p14="http://schemas.microsoft.com/office/powerpoint/2010/main" val="2415934032"/>
      </p:ext>
    </p:extLst>
  </p:cSld>
  <p:clrMapOvr>
    <a:masterClrMapping/>
  </p:clrMapOvr>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FA23D32-56B8-44E9-8AC4-A35E2D91055B}" type="slidenum">
              <a:rPr lang="en-GB"/>
              <a:pPr/>
              <a:t>‹#›</a:t>
            </a:fld>
            <a:endParaRPr lang="en-GB"/>
          </a:p>
        </p:txBody>
      </p:sp>
    </p:spTree>
    <p:extLst>
      <p:ext uri="{BB962C8B-B14F-4D97-AF65-F5344CB8AC3E}">
        <p14:creationId xmlns:p14="http://schemas.microsoft.com/office/powerpoint/2010/main" val="862528187"/>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8E3EA27-8120-4D60-8851-0D25D37B2FD3}" type="slidenum">
              <a:rPr lang="en-GB"/>
              <a:pPr/>
              <a:t>‹#›</a:t>
            </a:fld>
            <a:endParaRPr lang="en-GB"/>
          </a:p>
        </p:txBody>
      </p:sp>
    </p:spTree>
    <p:extLst>
      <p:ext uri="{BB962C8B-B14F-4D97-AF65-F5344CB8AC3E}">
        <p14:creationId xmlns:p14="http://schemas.microsoft.com/office/powerpoint/2010/main" val="1862590987"/>
      </p:ext>
    </p:extLst>
  </p:cSld>
  <p:clrMapOvr>
    <a:masterClrMapping/>
  </p:clrMapOvr>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93CFECB-46E5-41E1-A256-427737B2F8A2}" type="slidenum">
              <a:rPr lang="en-GB"/>
              <a:pPr/>
              <a:t>‹#›</a:t>
            </a:fld>
            <a:endParaRPr lang="en-GB"/>
          </a:p>
        </p:txBody>
      </p:sp>
    </p:spTree>
    <p:extLst>
      <p:ext uri="{BB962C8B-B14F-4D97-AF65-F5344CB8AC3E}">
        <p14:creationId xmlns:p14="http://schemas.microsoft.com/office/powerpoint/2010/main" val="1474994378"/>
      </p:ext>
    </p:extLst>
  </p:cSld>
  <p:clrMapOvr>
    <a:masterClrMapping/>
  </p:clrMapOvr>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293F74-7021-4CF9-9FC2-7162493469D1}" type="slidenum">
              <a:rPr lang="en-GB"/>
              <a:pPr/>
              <a:t>‹#›</a:t>
            </a:fld>
            <a:endParaRPr lang="en-GB"/>
          </a:p>
        </p:txBody>
      </p:sp>
    </p:spTree>
    <p:extLst>
      <p:ext uri="{BB962C8B-B14F-4D97-AF65-F5344CB8AC3E}">
        <p14:creationId xmlns:p14="http://schemas.microsoft.com/office/powerpoint/2010/main" val="3240424432"/>
      </p:ext>
    </p:extLst>
  </p:cSld>
  <p:clrMapOvr>
    <a:masterClrMapping/>
  </p:clrMapOvr>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3348F2F-C8BE-4DDA-B5DD-384D938676E7}" type="slidenum">
              <a:rPr lang="en-GB"/>
              <a:pPr/>
              <a:t>‹#›</a:t>
            </a:fld>
            <a:endParaRPr lang="en-GB"/>
          </a:p>
        </p:txBody>
      </p:sp>
    </p:spTree>
    <p:extLst>
      <p:ext uri="{BB962C8B-B14F-4D97-AF65-F5344CB8AC3E}">
        <p14:creationId xmlns:p14="http://schemas.microsoft.com/office/powerpoint/2010/main" val="4156963287"/>
      </p:ext>
    </p:extLst>
  </p:cSld>
  <p:clrMapOvr>
    <a:masterClrMapping/>
  </p:clrMapOvr>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A0C03ADC-9B3F-4A68-84F1-19795BD23BA2}" type="slidenum">
              <a:rPr lang="en-GB"/>
              <a:pPr/>
              <a:t>‹#›</a:t>
            </a:fld>
            <a:endParaRPr lang="en-GB"/>
          </a:p>
        </p:txBody>
      </p:sp>
    </p:spTree>
    <p:extLst>
      <p:ext uri="{BB962C8B-B14F-4D97-AF65-F5344CB8AC3E}">
        <p14:creationId xmlns:p14="http://schemas.microsoft.com/office/powerpoint/2010/main" val="2063886118"/>
      </p:ext>
    </p:extLst>
  </p:cSld>
  <p:clrMapOvr>
    <a:masterClrMapping/>
  </p:clrMapOvr>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BB232BB-B57E-44EE-B4C4-0C5B2298D3A9}" type="slidenum">
              <a:rPr lang="en-GB"/>
              <a:pPr/>
              <a:t>‹#›</a:t>
            </a:fld>
            <a:endParaRPr lang="en-GB"/>
          </a:p>
        </p:txBody>
      </p:sp>
    </p:spTree>
    <p:extLst>
      <p:ext uri="{BB962C8B-B14F-4D97-AF65-F5344CB8AC3E}">
        <p14:creationId xmlns:p14="http://schemas.microsoft.com/office/powerpoint/2010/main" val="1515180986"/>
      </p:ext>
    </p:extLst>
  </p:cSld>
  <p:clrMapOvr>
    <a:masterClrMapping/>
  </p:clrMapOvr>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C0C38A18-85D8-4177-9BDC-54314E392F61}" type="slidenum">
              <a:rPr lang="en-GB"/>
              <a:pPr/>
              <a:t>‹#›</a:t>
            </a:fld>
            <a:endParaRPr lang="en-GB"/>
          </a:p>
        </p:txBody>
      </p:sp>
    </p:spTree>
    <p:extLst>
      <p:ext uri="{BB962C8B-B14F-4D97-AF65-F5344CB8AC3E}">
        <p14:creationId xmlns:p14="http://schemas.microsoft.com/office/powerpoint/2010/main" val="1944988296"/>
      </p:ext>
    </p:extLst>
  </p:cSld>
  <p:clrMapOvr>
    <a:masterClrMapping/>
  </p:clrMapOvr>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E0DAA945-16C2-42DF-9D2C-1D2CF54AD300}" type="slidenum">
              <a:rPr lang="en-GB"/>
              <a:pPr/>
              <a:t>‹#›</a:t>
            </a:fld>
            <a:endParaRPr lang="en-GB"/>
          </a:p>
        </p:txBody>
      </p:sp>
    </p:spTree>
    <p:extLst>
      <p:ext uri="{BB962C8B-B14F-4D97-AF65-F5344CB8AC3E}">
        <p14:creationId xmlns:p14="http://schemas.microsoft.com/office/powerpoint/2010/main" val="33204796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3F803C4-D98C-4E77-8137-FC19D285E8CB}" type="slidenum">
              <a:rPr lang="en-GB"/>
              <a:pPr/>
              <a:t>‹#›</a:t>
            </a:fld>
            <a:endParaRPr lang="en-GB"/>
          </a:p>
        </p:txBody>
      </p:sp>
    </p:spTree>
    <p:extLst>
      <p:ext uri="{BB962C8B-B14F-4D97-AF65-F5344CB8AC3E}">
        <p14:creationId xmlns:p14="http://schemas.microsoft.com/office/powerpoint/2010/main" val="1999247450"/>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8C00B5A-5E76-4ACC-9B62-1F2C2F6495D4}" type="slidenum">
              <a:rPr lang="en-GB"/>
              <a:pPr/>
              <a:t>‹#›</a:t>
            </a:fld>
            <a:endParaRPr lang="en-GB"/>
          </a:p>
        </p:txBody>
      </p:sp>
    </p:spTree>
    <p:extLst>
      <p:ext uri="{BB962C8B-B14F-4D97-AF65-F5344CB8AC3E}">
        <p14:creationId xmlns:p14="http://schemas.microsoft.com/office/powerpoint/2010/main" val="1508870502"/>
      </p:ext>
    </p:extLst>
  </p:cSld>
  <p:clrMapOvr>
    <a:masterClrMapping/>
  </p:clrMapOvr>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0BE50E4-7386-4EF7-BCFA-04293EB0970D}" type="slidenum">
              <a:rPr lang="en-GB"/>
              <a:pPr/>
              <a:t>‹#›</a:t>
            </a:fld>
            <a:endParaRPr lang="en-GB"/>
          </a:p>
        </p:txBody>
      </p:sp>
    </p:spTree>
    <p:extLst>
      <p:ext uri="{BB962C8B-B14F-4D97-AF65-F5344CB8AC3E}">
        <p14:creationId xmlns:p14="http://schemas.microsoft.com/office/powerpoint/2010/main" val="373146862"/>
      </p:ext>
    </p:extLst>
  </p:cSld>
  <p:clrMapOvr>
    <a:masterClrMapping/>
  </p:clrMapOvr>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C8D540-9AE3-4C08-8E6B-5DB1B0573D86}" type="slidenum">
              <a:rPr lang="en-GB"/>
              <a:pPr/>
              <a:t>‹#›</a:t>
            </a:fld>
            <a:endParaRPr lang="en-GB"/>
          </a:p>
        </p:txBody>
      </p:sp>
    </p:spTree>
    <p:extLst>
      <p:ext uri="{BB962C8B-B14F-4D97-AF65-F5344CB8AC3E}">
        <p14:creationId xmlns:p14="http://schemas.microsoft.com/office/powerpoint/2010/main" val="1428921386"/>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BE22D63-2B77-4421-BADE-3CA05F1AA0C8}" type="slidenum">
              <a:rPr lang="en-GB"/>
              <a:pPr/>
              <a:t>‹#›</a:t>
            </a:fld>
            <a:endParaRPr lang="en-GB"/>
          </a:p>
        </p:txBody>
      </p:sp>
    </p:spTree>
    <p:extLst>
      <p:ext uri="{BB962C8B-B14F-4D97-AF65-F5344CB8AC3E}">
        <p14:creationId xmlns:p14="http://schemas.microsoft.com/office/powerpoint/2010/main" val="4247621633"/>
      </p:ext>
    </p:extLst>
  </p:cSld>
  <p:clrMapOvr>
    <a:masterClrMapping/>
  </p:clrMapOvr>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59D6CDA-834E-4F52-A125-B9A39CDDD99F}" type="slidenum">
              <a:rPr lang="en-GB"/>
              <a:pPr/>
              <a:t>‹#›</a:t>
            </a:fld>
            <a:endParaRPr lang="en-GB"/>
          </a:p>
        </p:txBody>
      </p:sp>
    </p:spTree>
    <p:extLst>
      <p:ext uri="{BB962C8B-B14F-4D97-AF65-F5344CB8AC3E}">
        <p14:creationId xmlns:p14="http://schemas.microsoft.com/office/powerpoint/2010/main" val="2249395181"/>
      </p:ext>
    </p:extLst>
  </p:cSld>
  <p:clrMapOvr>
    <a:masterClrMapping/>
  </p:clrMapOvr>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2998750-9666-4370-B7EB-E178DAA21813}" type="slidenum">
              <a:rPr lang="en-GB"/>
              <a:pPr/>
              <a:t>‹#›</a:t>
            </a:fld>
            <a:endParaRPr lang="en-GB"/>
          </a:p>
        </p:txBody>
      </p:sp>
    </p:spTree>
    <p:extLst>
      <p:ext uri="{BB962C8B-B14F-4D97-AF65-F5344CB8AC3E}">
        <p14:creationId xmlns:p14="http://schemas.microsoft.com/office/powerpoint/2010/main" val="1832574424"/>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7692FEE-07D8-4298-84D9-F37DC54E4FA3}" type="slidenum">
              <a:rPr lang="en-GB"/>
              <a:pPr/>
              <a:t>‹#›</a:t>
            </a:fld>
            <a:endParaRPr lang="en-GB"/>
          </a:p>
        </p:txBody>
      </p:sp>
    </p:spTree>
    <p:extLst>
      <p:ext uri="{BB962C8B-B14F-4D97-AF65-F5344CB8AC3E}">
        <p14:creationId xmlns:p14="http://schemas.microsoft.com/office/powerpoint/2010/main" val="2207737647"/>
      </p:ext>
    </p:extLst>
  </p:cSld>
  <p:clrMapOvr>
    <a:masterClrMapping/>
  </p:clrMapOvr>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0164E1C3-C8F9-40DB-98F9-E820DBCFB2C7}" type="slidenum">
              <a:rPr lang="en-GB"/>
              <a:pPr/>
              <a:t>‹#›</a:t>
            </a:fld>
            <a:endParaRPr lang="en-GB"/>
          </a:p>
        </p:txBody>
      </p:sp>
    </p:spTree>
    <p:extLst>
      <p:ext uri="{BB962C8B-B14F-4D97-AF65-F5344CB8AC3E}">
        <p14:creationId xmlns:p14="http://schemas.microsoft.com/office/powerpoint/2010/main" val="4209209074"/>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32EADD06-C201-4CDB-A46F-0EAE80920231}" type="slidenum">
              <a:rPr lang="en-GB"/>
              <a:pPr/>
              <a:t>‹#›</a:t>
            </a:fld>
            <a:endParaRPr lang="en-GB"/>
          </a:p>
        </p:txBody>
      </p:sp>
    </p:spTree>
    <p:extLst>
      <p:ext uri="{BB962C8B-B14F-4D97-AF65-F5344CB8AC3E}">
        <p14:creationId xmlns:p14="http://schemas.microsoft.com/office/powerpoint/2010/main" val="1008073932"/>
      </p:ext>
    </p:extLst>
  </p:cSld>
  <p:clrMapOvr>
    <a:masterClrMapping/>
  </p:clrMapOvr>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B08B8DC8-7506-407C-BBAC-09CF10E8FEE4}" type="slidenum">
              <a:rPr lang="en-GB"/>
              <a:pPr/>
              <a:t>‹#›</a:t>
            </a:fld>
            <a:endParaRPr lang="en-GB"/>
          </a:p>
        </p:txBody>
      </p:sp>
    </p:spTree>
    <p:extLst>
      <p:ext uri="{BB962C8B-B14F-4D97-AF65-F5344CB8AC3E}">
        <p14:creationId xmlns:p14="http://schemas.microsoft.com/office/powerpoint/2010/main" val="135597329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D9D9C57-22A2-4999-A4F2-8684CFAC7EAD}" type="slidenum">
              <a:rPr lang="en-GB"/>
              <a:pPr/>
              <a:t>‹#›</a:t>
            </a:fld>
            <a:endParaRPr lang="en-GB"/>
          </a:p>
        </p:txBody>
      </p:sp>
    </p:spTree>
    <p:extLst>
      <p:ext uri="{BB962C8B-B14F-4D97-AF65-F5344CB8AC3E}">
        <p14:creationId xmlns:p14="http://schemas.microsoft.com/office/powerpoint/2010/main" val="665834745"/>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AEC1E123-27B4-48F1-B88D-E6A645235004}" type="slidenum">
              <a:rPr lang="en-GB"/>
              <a:pPr/>
              <a:t>‹#›</a:t>
            </a:fld>
            <a:endParaRPr lang="en-GB"/>
          </a:p>
        </p:txBody>
      </p:sp>
    </p:spTree>
    <p:extLst>
      <p:ext uri="{BB962C8B-B14F-4D97-AF65-F5344CB8AC3E}">
        <p14:creationId xmlns:p14="http://schemas.microsoft.com/office/powerpoint/2010/main" val="48985854"/>
      </p:ext>
    </p:extLst>
  </p:cSld>
  <p:clrMapOvr>
    <a:masterClrMapping/>
  </p:clrMapOvr>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06E1676D-F49E-42B8-8ADB-0A8CA1F6F758}" type="slidenum">
              <a:rPr lang="en-GB"/>
              <a:pPr/>
              <a:t>‹#›</a:t>
            </a:fld>
            <a:endParaRPr lang="en-GB"/>
          </a:p>
        </p:txBody>
      </p:sp>
    </p:spTree>
    <p:extLst>
      <p:ext uri="{BB962C8B-B14F-4D97-AF65-F5344CB8AC3E}">
        <p14:creationId xmlns:p14="http://schemas.microsoft.com/office/powerpoint/2010/main" val="2891952108"/>
      </p:ext>
    </p:extLst>
  </p:cSld>
  <p:clrMapOvr>
    <a:masterClrMapping/>
  </p:clrMapOvr>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8C6342-F35C-45E3-AAB2-828857B319D2}" type="slidenum">
              <a:rPr lang="en-GB"/>
              <a:pPr/>
              <a:t>‹#›</a:t>
            </a:fld>
            <a:endParaRPr lang="en-GB"/>
          </a:p>
        </p:txBody>
      </p:sp>
    </p:spTree>
    <p:extLst>
      <p:ext uri="{BB962C8B-B14F-4D97-AF65-F5344CB8AC3E}">
        <p14:creationId xmlns:p14="http://schemas.microsoft.com/office/powerpoint/2010/main" val="1509987078"/>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85E58E8-154D-43DA-BC1C-8C20526C6B67}" type="slidenum">
              <a:rPr lang="en-GB"/>
              <a:pPr/>
              <a:t>‹#›</a:t>
            </a:fld>
            <a:endParaRPr lang="en-GB"/>
          </a:p>
        </p:txBody>
      </p:sp>
    </p:spTree>
    <p:extLst>
      <p:ext uri="{BB962C8B-B14F-4D97-AF65-F5344CB8AC3E}">
        <p14:creationId xmlns:p14="http://schemas.microsoft.com/office/powerpoint/2010/main" val="357629701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6D26DE0-C4FA-460A-9762-3B113B41ED0F}" type="slidenum">
              <a:rPr lang="en-GB"/>
              <a:pPr/>
              <a:t>‹#›</a:t>
            </a:fld>
            <a:endParaRPr lang="en-GB"/>
          </a:p>
        </p:txBody>
      </p:sp>
    </p:spTree>
    <p:extLst>
      <p:ext uri="{BB962C8B-B14F-4D97-AF65-F5344CB8AC3E}">
        <p14:creationId xmlns:p14="http://schemas.microsoft.com/office/powerpoint/2010/main" val="185036267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8AE42D25-C358-498B-9EDC-780A31CB7210}" type="slidenum">
              <a:rPr lang="en-GB"/>
              <a:pPr/>
              <a:t>‹#›</a:t>
            </a:fld>
            <a:endParaRPr lang="en-GB"/>
          </a:p>
        </p:txBody>
      </p:sp>
    </p:spTree>
    <p:extLst>
      <p:ext uri="{BB962C8B-B14F-4D97-AF65-F5344CB8AC3E}">
        <p14:creationId xmlns:p14="http://schemas.microsoft.com/office/powerpoint/2010/main" val="164923398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A21FCDC-A223-4810-8C2B-23AD22435CDE}" type="slidenum">
              <a:rPr lang="en-GB"/>
              <a:pPr/>
              <a:t>‹#›</a:t>
            </a:fld>
            <a:endParaRPr lang="en-GB"/>
          </a:p>
        </p:txBody>
      </p:sp>
    </p:spTree>
    <p:extLst>
      <p:ext uri="{BB962C8B-B14F-4D97-AF65-F5344CB8AC3E}">
        <p14:creationId xmlns:p14="http://schemas.microsoft.com/office/powerpoint/2010/main" val="149466206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5C3E72B8-A5C9-4A0C-9B75-B96977DCBF0A}" type="slidenum">
              <a:rPr lang="en-GB"/>
              <a:pPr/>
              <a:t>‹#›</a:t>
            </a:fld>
            <a:endParaRPr lang="en-GB"/>
          </a:p>
        </p:txBody>
      </p:sp>
    </p:spTree>
    <p:extLst>
      <p:ext uri="{BB962C8B-B14F-4D97-AF65-F5344CB8AC3E}">
        <p14:creationId xmlns:p14="http://schemas.microsoft.com/office/powerpoint/2010/main" val="196300786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6FED594-7A98-4533-A581-07880F6D8F6B}" type="slidenum">
              <a:rPr lang="en-GB"/>
              <a:pPr/>
              <a:t>‹#›</a:t>
            </a:fld>
            <a:endParaRPr lang="en-GB"/>
          </a:p>
        </p:txBody>
      </p:sp>
    </p:spTree>
    <p:extLst>
      <p:ext uri="{BB962C8B-B14F-4D97-AF65-F5344CB8AC3E}">
        <p14:creationId xmlns:p14="http://schemas.microsoft.com/office/powerpoint/2010/main" val="76614997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AC57A62-FEB3-4A61-B469-042EBFF81C38}" type="slidenum">
              <a:rPr lang="en-GB"/>
              <a:pPr/>
              <a:t>‹#›</a:t>
            </a:fld>
            <a:endParaRPr lang="en-GB"/>
          </a:p>
        </p:txBody>
      </p:sp>
    </p:spTree>
    <p:extLst>
      <p:ext uri="{BB962C8B-B14F-4D97-AF65-F5344CB8AC3E}">
        <p14:creationId xmlns:p14="http://schemas.microsoft.com/office/powerpoint/2010/main" val="258758476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F0630875-5A31-4AE7-8D92-8AE75ED427AE}" type="slidenum">
              <a:rPr lang="en-GB"/>
              <a:pPr/>
              <a:t>‹#›</a:t>
            </a:fld>
            <a:endParaRPr lang="en-GB"/>
          </a:p>
        </p:txBody>
      </p:sp>
    </p:spTree>
    <p:extLst>
      <p:ext uri="{BB962C8B-B14F-4D97-AF65-F5344CB8AC3E}">
        <p14:creationId xmlns:p14="http://schemas.microsoft.com/office/powerpoint/2010/main" val="3404245506"/>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AD7281E-D683-4FE0-8BB6-CFF9CFBB450B}" type="slidenum">
              <a:rPr lang="en-GB"/>
              <a:pPr/>
              <a:t>‹#›</a:t>
            </a:fld>
            <a:endParaRPr lang="en-GB"/>
          </a:p>
        </p:txBody>
      </p:sp>
    </p:spTree>
    <p:extLst>
      <p:ext uri="{BB962C8B-B14F-4D97-AF65-F5344CB8AC3E}">
        <p14:creationId xmlns:p14="http://schemas.microsoft.com/office/powerpoint/2010/main" val="4154527777"/>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84F6F642-2783-40CA-8D9A-235642AADC17}" type="slidenum">
              <a:rPr lang="en-GB"/>
              <a:pPr/>
              <a:t>‹#›</a:t>
            </a:fld>
            <a:endParaRPr lang="en-GB"/>
          </a:p>
        </p:txBody>
      </p:sp>
    </p:spTree>
    <p:extLst>
      <p:ext uri="{BB962C8B-B14F-4D97-AF65-F5344CB8AC3E}">
        <p14:creationId xmlns:p14="http://schemas.microsoft.com/office/powerpoint/2010/main" val="3646640476"/>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34713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1F9CF06-AC6F-4087-8325-AD30FF13842E}" type="slidenum">
              <a:rPr lang="en-GB"/>
              <a:pPr/>
              <a:t>‹#›</a:t>
            </a:fld>
            <a:endParaRPr lang="en-GB"/>
          </a:p>
        </p:txBody>
      </p:sp>
    </p:spTree>
    <p:extLst>
      <p:ext uri="{BB962C8B-B14F-4D97-AF65-F5344CB8AC3E}">
        <p14:creationId xmlns:p14="http://schemas.microsoft.com/office/powerpoint/2010/main" val="107815004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F250189-6EA1-42F1-8806-00E8D4F67B80}" type="slidenum">
              <a:rPr lang="en-GB"/>
              <a:pPr/>
              <a:t>‹#›</a:t>
            </a:fld>
            <a:endParaRPr lang="en-GB"/>
          </a:p>
        </p:txBody>
      </p:sp>
    </p:spTree>
    <p:extLst>
      <p:ext uri="{BB962C8B-B14F-4D97-AF65-F5344CB8AC3E}">
        <p14:creationId xmlns:p14="http://schemas.microsoft.com/office/powerpoint/2010/main" val="1646443940"/>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54577C6-2F7A-48F7-8349-D81E5B4A8AA8}" type="slidenum">
              <a:rPr lang="en-GB"/>
              <a:pPr/>
              <a:t>‹#›</a:t>
            </a:fld>
            <a:endParaRPr lang="en-GB"/>
          </a:p>
        </p:txBody>
      </p:sp>
    </p:spTree>
    <p:extLst>
      <p:ext uri="{BB962C8B-B14F-4D97-AF65-F5344CB8AC3E}">
        <p14:creationId xmlns:p14="http://schemas.microsoft.com/office/powerpoint/2010/main" val="3650785646"/>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A378F39A-A0D9-4F79-9CB3-E768F05B3E2A}" type="slidenum">
              <a:rPr lang="en-GB"/>
              <a:pPr/>
              <a:t>‹#›</a:t>
            </a:fld>
            <a:endParaRPr lang="en-GB"/>
          </a:p>
        </p:txBody>
      </p:sp>
    </p:spTree>
    <p:extLst>
      <p:ext uri="{BB962C8B-B14F-4D97-AF65-F5344CB8AC3E}">
        <p14:creationId xmlns:p14="http://schemas.microsoft.com/office/powerpoint/2010/main" val="289622343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0E1AB09-6A61-4806-9F25-5948A57864C0}" type="slidenum">
              <a:rPr lang="en-GB"/>
              <a:pPr/>
              <a:t>‹#›</a:t>
            </a:fld>
            <a:endParaRPr lang="en-GB"/>
          </a:p>
        </p:txBody>
      </p:sp>
    </p:spTree>
    <p:extLst>
      <p:ext uri="{BB962C8B-B14F-4D97-AF65-F5344CB8AC3E}">
        <p14:creationId xmlns:p14="http://schemas.microsoft.com/office/powerpoint/2010/main" val="1830138096"/>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9269E365-7434-4FC4-AD6E-FAE6CEE21B81}" type="slidenum">
              <a:rPr lang="en-GB"/>
              <a:pPr/>
              <a:t>‹#›</a:t>
            </a:fld>
            <a:endParaRPr lang="en-GB"/>
          </a:p>
        </p:txBody>
      </p:sp>
    </p:spTree>
    <p:extLst>
      <p:ext uri="{BB962C8B-B14F-4D97-AF65-F5344CB8AC3E}">
        <p14:creationId xmlns:p14="http://schemas.microsoft.com/office/powerpoint/2010/main" val="154500998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AFB5E9B-9C11-428A-A312-DB51C66F5246}" type="slidenum">
              <a:rPr lang="en-GB"/>
              <a:pPr/>
              <a:t>‹#›</a:t>
            </a:fld>
            <a:endParaRPr lang="en-GB"/>
          </a:p>
        </p:txBody>
      </p:sp>
    </p:spTree>
    <p:extLst>
      <p:ext uri="{BB962C8B-B14F-4D97-AF65-F5344CB8AC3E}">
        <p14:creationId xmlns:p14="http://schemas.microsoft.com/office/powerpoint/2010/main" val="1260358520"/>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5967F115-C656-4924-8831-D5676D7CCF44}" type="slidenum">
              <a:rPr lang="en-GB"/>
              <a:pPr/>
              <a:t>‹#›</a:t>
            </a:fld>
            <a:endParaRPr lang="en-GB"/>
          </a:p>
        </p:txBody>
      </p:sp>
    </p:spTree>
    <p:extLst>
      <p:ext uri="{BB962C8B-B14F-4D97-AF65-F5344CB8AC3E}">
        <p14:creationId xmlns:p14="http://schemas.microsoft.com/office/powerpoint/2010/main" val="3829386962"/>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786CD79-3A5A-4674-B320-894AA2AEEDAD}" type="slidenum">
              <a:rPr lang="en-GB"/>
              <a:pPr/>
              <a:t>‹#›</a:t>
            </a:fld>
            <a:endParaRPr lang="en-GB"/>
          </a:p>
        </p:txBody>
      </p:sp>
    </p:spTree>
    <p:extLst>
      <p:ext uri="{BB962C8B-B14F-4D97-AF65-F5344CB8AC3E}">
        <p14:creationId xmlns:p14="http://schemas.microsoft.com/office/powerpoint/2010/main" val="1237960276"/>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3B3FA39-3F24-45F2-8959-97ECAF62AB8D}" type="slidenum">
              <a:rPr lang="en-GB"/>
              <a:pPr/>
              <a:t>‹#›</a:t>
            </a:fld>
            <a:endParaRPr lang="en-GB"/>
          </a:p>
        </p:txBody>
      </p:sp>
    </p:spTree>
    <p:extLst>
      <p:ext uri="{BB962C8B-B14F-4D97-AF65-F5344CB8AC3E}">
        <p14:creationId xmlns:p14="http://schemas.microsoft.com/office/powerpoint/2010/main" val="3349335742"/>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143BBF4-E041-41FC-8726-821E0B665D60}" type="slidenum">
              <a:rPr lang="en-GB"/>
              <a:pPr/>
              <a:t>‹#›</a:t>
            </a:fld>
            <a:endParaRPr lang="en-GB"/>
          </a:p>
        </p:txBody>
      </p:sp>
    </p:spTree>
    <p:extLst>
      <p:ext uri="{BB962C8B-B14F-4D97-AF65-F5344CB8AC3E}">
        <p14:creationId xmlns:p14="http://schemas.microsoft.com/office/powerpoint/2010/main" val="2551571632"/>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20" name="Rectangle 8"/>
          <p:cNvSpPr>
            <a:spLocks noGrp="1" noChangeArrowheads="1"/>
          </p:cNvSpPr>
          <p:nvPr>
            <p:ph type="ctrTitle" sz="quarter"/>
          </p:nvPr>
        </p:nvSpPr>
        <p:spPr>
          <a:xfrm>
            <a:off x="179388" y="258763"/>
            <a:ext cx="7772400" cy="900112"/>
          </a:xfrm>
        </p:spPr>
        <p:txBody>
          <a:bodyPr/>
          <a:lstStyle>
            <a:lvl1pPr algn="l">
              <a:defRPr sz="3100">
                <a:solidFill>
                  <a:schemeClr val="bg1"/>
                </a:solidFill>
              </a:defRPr>
            </a:lvl1pPr>
          </a:lstStyle>
          <a:p>
            <a:pPr lvl="0"/>
            <a:r>
              <a:rPr lang="en-GB" noProof="0" smtClean="0"/>
              <a:t>Click to edit Master title style</a:t>
            </a:r>
          </a:p>
        </p:txBody>
      </p:sp>
      <p:sp>
        <p:nvSpPr>
          <p:cNvPr id="13321" name="Rectangle 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B349351D-BBF3-4CAD-91C5-DFFAF2E08EDA}"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480370581"/>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74B868A-8C5A-48E6-B730-B245BC309B87}"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378902282"/>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92E3C766-BD09-43B3-B05E-37B88D8038E8}"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005691715"/>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1E9DF9E8-DFAF-4D1C-9763-F6BE7C5FCA34}" type="slidenum">
              <a:rPr lang="en-GB"/>
              <a:pPr/>
              <a:t>‹#›</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Date Placeholder 8"/>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768275604"/>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5B4FABE9-F8A0-428A-A596-632CDEAD521E}" type="slidenum">
              <a:rPr lang="en-GB"/>
              <a:pPr/>
              <a:t>‹#›</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Date Placeholder 4"/>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73648217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8BCFED3-7154-4556-B7B3-9D09D3F87111}" type="slidenum">
              <a:rPr lang="en-GB"/>
              <a:pPr/>
              <a:t>‹#›</a:t>
            </a:fld>
            <a:endParaRPr lang="en-GB"/>
          </a:p>
        </p:txBody>
      </p:sp>
    </p:spTree>
    <p:extLst>
      <p:ext uri="{BB962C8B-B14F-4D97-AF65-F5344CB8AC3E}">
        <p14:creationId xmlns:p14="http://schemas.microsoft.com/office/powerpoint/2010/main" val="1898331360"/>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DCB90A8-79CF-471D-B3EE-C9CE9A06FC18}" type="slidenum">
              <a:rPr lang="en-GB"/>
              <a:pPr/>
              <a:t>‹#›</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Date Placeholder 3"/>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1159394078"/>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D79B4C7-B467-4CF3-A20A-BB59DD610D09}"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99783944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B29984E-F707-4AE6-9619-B6F2345B36A6}"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962007799"/>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29EB851F-F979-4D62-882A-5DF83C76EF75}"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797226120"/>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38318CE8-F3E5-4EDC-917A-73D2035971C1}"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563956180"/>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endParaRPr lang="en-GB" dirty="0"/>
          </a:p>
        </p:txBody>
      </p:sp>
    </p:spTree>
    <p:extLst>
      <p:ext uri="{BB962C8B-B14F-4D97-AF65-F5344CB8AC3E}">
        <p14:creationId xmlns:p14="http://schemas.microsoft.com/office/powerpoint/2010/main" val="3839737428"/>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B7B5AD-2290-4807-8797-3F24B9A989CE}" type="slidenum">
              <a:rPr lang="en-GB"/>
              <a:pPr/>
              <a:t>‹#›</a:t>
            </a:fld>
            <a:endParaRPr lang="en-GB"/>
          </a:p>
        </p:txBody>
      </p:sp>
    </p:spTree>
    <p:extLst>
      <p:ext uri="{BB962C8B-B14F-4D97-AF65-F5344CB8AC3E}">
        <p14:creationId xmlns:p14="http://schemas.microsoft.com/office/powerpoint/2010/main" val="4221042817"/>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1F2033D-2515-46F5-8DEC-AECF54FD833F}" type="slidenum">
              <a:rPr lang="en-GB"/>
              <a:pPr/>
              <a:t>‹#›</a:t>
            </a:fld>
            <a:endParaRPr lang="en-GB"/>
          </a:p>
        </p:txBody>
      </p:sp>
    </p:spTree>
    <p:extLst>
      <p:ext uri="{BB962C8B-B14F-4D97-AF65-F5344CB8AC3E}">
        <p14:creationId xmlns:p14="http://schemas.microsoft.com/office/powerpoint/2010/main" val="3601296730"/>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84BC300-5E3A-46C1-B732-A299CBD7FFA3}" type="slidenum">
              <a:rPr lang="en-GB"/>
              <a:pPr/>
              <a:t>‹#›</a:t>
            </a:fld>
            <a:endParaRPr lang="en-GB"/>
          </a:p>
        </p:txBody>
      </p:sp>
    </p:spTree>
    <p:extLst>
      <p:ext uri="{BB962C8B-B14F-4D97-AF65-F5344CB8AC3E}">
        <p14:creationId xmlns:p14="http://schemas.microsoft.com/office/powerpoint/2010/main" val="4252568012"/>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5DCE7DA0-D262-4D88-A42A-6D8531F246ED}" type="slidenum">
              <a:rPr lang="en-GB"/>
              <a:pPr/>
              <a:t>‹#›</a:t>
            </a:fld>
            <a:endParaRPr lang="en-GB"/>
          </a:p>
        </p:txBody>
      </p:sp>
    </p:spTree>
    <p:extLst>
      <p:ext uri="{BB962C8B-B14F-4D97-AF65-F5344CB8AC3E}">
        <p14:creationId xmlns:p14="http://schemas.microsoft.com/office/powerpoint/2010/main" val="337192832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DA15ECC1-26FC-4BE9-B5F3-88423683B5FC}" type="slidenum">
              <a:rPr lang="en-GB"/>
              <a:pPr/>
              <a:t>‹#›</a:t>
            </a:fld>
            <a:endParaRPr lang="en-GB"/>
          </a:p>
        </p:txBody>
      </p:sp>
    </p:spTree>
    <p:extLst>
      <p:ext uri="{BB962C8B-B14F-4D97-AF65-F5344CB8AC3E}">
        <p14:creationId xmlns:p14="http://schemas.microsoft.com/office/powerpoint/2010/main" val="2517492588"/>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FEC4BF5C-429A-4C09-BE93-8CD62B22EB7D}" type="slidenum">
              <a:rPr lang="en-GB"/>
              <a:pPr/>
              <a:t>‹#›</a:t>
            </a:fld>
            <a:endParaRPr lang="en-GB"/>
          </a:p>
        </p:txBody>
      </p:sp>
    </p:spTree>
    <p:extLst>
      <p:ext uri="{BB962C8B-B14F-4D97-AF65-F5344CB8AC3E}">
        <p14:creationId xmlns:p14="http://schemas.microsoft.com/office/powerpoint/2010/main" val="3140792193"/>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813F1AE9-589C-4FF0-914E-3001DBDB5574}" type="slidenum">
              <a:rPr lang="en-GB"/>
              <a:pPr/>
              <a:t>‹#›</a:t>
            </a:fld>
            <a:endParaRPr lang="en-GB"/>
          </a:p>
        </p:txBody>
      </p:sp>
    </p:spTree>
    <p:extLst>
      <p:ext uri="{BB962C8B-B14F-4D97-AF65-F5344CB8AC3E}">
        <p14:creationId xmlns:p14="http://schemas.microsoft.com/office/powerpoint/2010/main" val="49488868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99AB64D3-93F2-4EAF-8AF9-98A10A98127B}" type="slidenum">
              <a:rPr lang="en-GB"/>
              <a:pPr/>
              <a:t>‹#›</a:t>
            </a:fld>
            <a:endParaRPr lang="en-GB"/>
          </a:p>
        </p:txBody>
      </p:sp>
    </p:spTree>
    <p:extLst>
      <p:ext uri="{BB962C8B-B14F-4D97-AF65-F5344CB8AC3E}">
        <p14:creationId xmlns:p14="http://schemas.microsoft.com/office/powerpoint/2010/main" val="3329294952"/>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B83865A-9D1E-473E-B6B7-86EFEB349616}" type="slidenum">
              <a:rPr lang="en-GB"/>
              <a:pPr/>
              <a:t>‹#›</a:t>
            </a:fld>
            <a:endParaRPr lang="en-GB"/>
          </a:p>
        </p:txBody>
      </p:sp>
    </p:spTree>
    <p:extLst>
      <p:ext uri="{BB962C8B-B14F-4D97-AF65-F5344CB8AC3E}">
        <p14:creationId xmlns:p14="http://schemas.microsoft.com/office/powerpoint/2010/main" val="335874118"/>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C34FEA7-2A08-4A8B-9FB5-A8AFE31E62D9}" type="slidenum">
              <a:rPr lang="en-GB"/>
              <a:pPr/>
              <a:t>‹#›</a:t>
            </a:fld>
            <a:endParaRPr lang="en-GB"/>
          </a:p>
        </p:txBody>
      </p:sp>
    </p:spTree>
    <p:extLst>
      <p:ext uri="{BB962C8B-B14F-4D97-AF65-F5344CB8AC3E}">
        <p14:creationId xmlns:p14="http://schemas.microsoft.com/office/powerpoint/2010/main" val="3632214016"/>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F2B6E48-B934-41E8-90C5-9FF747F7D64D}" type="slidenum">
              <a:rPr lang="en-GB"/>
              <a:pPr/>
              <a:t>‹#›</a:t>
            </a:fld>
            <a:endParaRPr lang="en-GB"/>
          </a:p>
        </p:txBody>
      </p:sp>
    </p:spTree>
    <p:extLst>
      <p:ext uri="{BB962C8B-B14F-4D97-AF65-F5344CB8AC3E}">
        <p14:creationId xmlns:p14="http://schemas.microsoft.com/office/powerpoint/2010/main" val="2927013869"/>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FCC239B-13A4-4245-8DBB-2F24FA518234}" type="slidenum">
              <a:rPr lang="en-GB"/>
              <a:pPr/>
              <a:t>‹#›</a:t>
            </a:fld>
            <a:endParaRPr lang="en-GB"/>
          </a:p>
        </p:txBody>
      </p:sp>
    </p:spTree>
    <p:extLst>
      <p:ext uri="{BB962C8B-B14F-4D97-AF65-F5344CB8AC3E}">
        <p14:creationId xmlns:p14="http://schemas.microsoft.com/office/powerpoint/2010/main" val="571274015"/>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9D5F2576-3869-4EBE-9FED-0C0C832B2B22}" type="slidenum">
              <a:rPr lang="en-GB"/>
              <a:pPr/>
              <a:t>‹#›</a:t>
            </a:fld>
            <a:endParaRPr lang="en-GB"/>
          </a:p>
        </p:txBody>
      </p:sp>
    </p:spTree>
    <p:extLst>
      <p:ext uri="{BB962C8B-B14F-4D97-AF65-F5344CB8AC3E}">
        <p14:creationId xmlns:p14="http://schemas.microsoft.com/office/powerpoint/2010/main" val="565026035"/>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CF1F588-8B32-4FCD-A0D5-0BC56F9683EA}" type="slidenum">
              <a:rPr lang="en-GB"/>
              <a:pPr/>
              <a:t>‹#›</a:t>
            </a:fld>
            <a:endParaRPr lang="en-GB"/>
          </a:p>
        </p:txBody>
      </p:sp>
    </p:spTree>
    <p:extLst>
      <p:ext uri="{BB962C8B-B14F-4D97-AF65-F5344CB8AC3E}">
        <p14:creationId xmlns:p14="http://schemas.microsoft.com/office/powerpoint/2010/main" val="4131454964"/>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D7B4BB-3F55-4D67-9924-6E3CF0931ED6}" type="slidenum">
              <a:rPr lang="en-GB"/>
              <a:pPr/>
              <a:t>‹#›</a:t>
            </a:fld>
            <a:endParaRPr lang="en-GB"/>
          </a:p>
        </p:txBody>
      </p:sp>
    </p:spTree>
    <p:extLst>
      <p:ext uri="{BB962C8B-B14F-4D97-AF65-F5344CB8AC3E}">
        <p14:creationId xmlns:p14="http://schemas.microsoft.com/office/powerpoint/2010/main" val="67388170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A15E04F7-F7AA-46F7-B88F-B3EE2C476C11}" type="slidenum">
              <a:rPr lang="en-GB"/>
              <a:pPr/>
              <a:t>‹#›</a:t>
            </a:fld>
            <a:endParaRPr lang="en-GB"/>
          </a:p>
        </p:txBody>
      </p:sp>
    </p:spTree>
    <p:extLst>
      <p:ext uri="{BB962C8B-B14F-4D97-AF65-F5344CB8AC3E}">
        <p14:creationId xmlns:p14="http://schemas.microsoft.com/office/powerpoint/2010/main" val="1009324382"/>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4AC4B482-436A-4C77-950C-23EF12F5EEFD}" type="slidenum">
              <a:rPr lang="en-GB"/>
              <a:pPr/>
              <a:t>‹#›</a:t>
            </a:fld>
            <a:endParaRPr lang="en-GB"/>
          </a:p>
        </p:txBody>
      </p:sp>
    </p:spTree>
    <p:extLst>
      <p:ext uri="{BB962C8B-B14F-4D97-AF65-F5344CB8AC3E}">
        <p14:creationId xmlns:p14="http://schemas.microsoft.com/office/powerpoint/2010/main" val="737566365"/>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pPr/>
              <a:t>‹#›</a:t>
            </a:fld>
            <a:endParaRPr lang="en-GB"/>
          </a:p>
        </p:txBody>
      </p:sp>
    </p:spTree>
    <p:extLst>
      <p:ext uri="{BB962C8B-B14F-4D97-AF65-F5344CB8AC3E}">
        <p14:creationId xmlns:p14="http://schemas.microsoft.com/office/powerpoint/2010/main" val="96544937"/>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0ACA0728-FE18-4395-A417-33B8896CEB4A}" type="slidenum">
              <a:rPr lang="en-GB"/>
              <a:pPr/>
              <a:t>‹#›</a:t>
            </a:fld>
            <a:endParaRPr lang="en-GB"/>
          </a:p>
        </p:txBody>
      </p:sp>
    </p:spTree>
    <p:extLst>
      <p:ext uri="{BB962C8B-B14F-4D97-AF65-F5344CB8AC3E}">
        <p14:creationId xmlns:p14="http://schemas.microsoft.com/office/powerpoint/2010/main" val="3442382246"/>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08885DA-4C0C-4025-B198-B833C5E70C0D}" type="slidenum">
              <a:rPr lang="en-GB"/>
              <a:pPr/>
              <a:t>‹#›</a:t>
            </a:fld>
            <a:endParaRPr lang="en-GB"/>
          </a:p>
        </p:txBody>
      </p:sp>
    </p:spTree>
    <p:extLst>
      <p:ext uri="{BB962C8B-B14F-4D97-AF65-F5344CB8AC3E}">
        <p14:creationId xmlns:p14="http://schemas.microsoft.com/office/powerpoint/2010/main" val="1902047405"/>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D364960-86AF-4530-B505-CE66AF0889BC}" type="slidenum">
              <a:rPr lang="en-GB"/>
              <a:pPr/>
              <a:t>‹#›</a:t>
            </a:fld>
            <a:endParaRPr lang="en-GB"/>
          </a:p>
        </p:txBody>
      </p:sp>
    </p:spTree>
    <p:extLst>
      <p:ext uri="{BB962C8B-B14F-4D97-AF65-F5344CB8AC3E}">
        <p14:creationId xmlns:p14="http://schemas.microsoft.com/office/powerpoint/2010/main" val="1198238245"/>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9DD951B-B877-493A-BCE8-164E082A6E0A}" type="slidenum">
              <a:rPr lang="en-GB"/>
              <a:pPr/>
              <a:t>‹#›</a:t>
            </a:fld>
            <a:endParaRPr lang="en-GB"/>
          </a:p>
        </p:txBody>
      </p:sp>
    </p:spTree>
    <p:extLst>
      <p:ext uri="{BB962C8B-B14F-4D97-AF65-F5344CB8AC3E}">
        <p14:creationId xmlns:p14="http://schemas.microsoft.com/office/powerpoint/2010/main" val="1798102334"/>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A934F50-9565-402F-A35E-4CF42E519DE5}" type="slidenum">
              <a:rPr lang="en-GB"/>
              <a:pPr/>
              <a:t>‹#›</a:t>
            </a:fld>
            <a:endParaRPr lang="en-GB"/>
          </a:p>
        </p:txBody>
      </p:sp>
    </p:spTree>
    <p:extLst>
      <p:ext uri="{BB962C8B-B14F-4D97-AF65-F5344CB8AC3E}">
        <p14:creationId xmlns:p14="http://schemas.microsoft.com/office/powerpoint/2010/main" val="3123999485"/>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FA0B684A-B9B3-4D4D-8FF4-23AFCE439379}" type="slidenum">
              <a:rPr lang="en-GB"/>
              <a:pPr/>
              <a:t>‹#›</a:t>
            </a:fld>
            <a:endParaRPr lang="en-GB"/>
          </a:p>
        </p:txBody>
      </p:sp>
    </p:spTree>
    <p:extLst>
      <p:ext uri="{BB962C8B-B14F-4D97-AF65-F5344CB8AC3E}">
        <p14:creationId xmlns:p14="http://schemas.microsoft.com/office/powerpoint/2010/main" val="3834091116"/>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DDFFA2F1-57F6-40B9-BB2B-7D3A1A1E3AA5}" type="slidenum">
              <a:rPr lang="en-GB"/>
              <a:pPr/>
              <a:t>‹#›</a:t>
            </a:fld>
            <a:endParaRPr lang="en-GB"/>
          </a:p>
        </p:txBody>
      </p:sp>
    </p:spTree>
    <p:extLst>
      <p:ext uri="{BB962C8B-B14F-4D97-AF65-F5344CB8AC3E}">
        <p14:creationId xmlns:p14="http://schemas.microsoft.com/office/powerpoint/2010/main" val="325120064"/>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3A56198-C2BC-40B2-A251-0DC9BE9EF619}" type="slidenum">
              <a:rPr lang="en-GB"/>
              <a:pPr/>
              <a:t>‹#›</a:t>
            </a:fld>
            <a:endParaRPr lang="en-GB"/>
          </a:p>
        </p:txBody>
      </p:sp>
    </p:spTree>
    <p:extLst>
      <p:ext uri="{BB962C8B-B14F-4D97-AF65-F5344CB8AC3E}">
        <p14:creationId xmlns:p14="http://schemas.microsoft.com/office/powerpoint/2010/main" val="242353387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D89FE2CD-3D9E-4C69-837C-D658E6399DDA}" type="slidenum">
              <a:rPr lang="en-GB"/>
              <a:pPr/>
              <a:t>‹#›</a:t>
            </a:fld>
            <a:endParaRPr lang="en-GB"/>
          </a:p>
        </p:txBody>
      </p:sp>
    </p:spTree>
    <p:extLst>
      <p:ext uri="{BB962C8B-B14F-4D97-AF65-F5344CB8AC3E}">
        <p14:creationId xmlns:p14="http://schemas.microsoft.com/office/powerpoint/2010/main" val="2645179098"/>
      </p:ext>
    </p:extLst>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5183D4B-3A38-4F16-ACA8-B33E79827F3B}" type="slidenum">
              <a:rPr lang="en-GB"/>
              <a:pPr/>
              <a:t>‹#›</a:t>
            </a:fld>
            <a:endParaRPr lang="en-GB"/>
          </a:p>
        </p:txBody>
      </p:sp>
    </p:spTree>
    <p:extLst>
      <p:ext uri="{BB962C8B-B14F-4D97-AF65-F5344CB8AC3E}">
        <p14:creationId xmlns:p14="http://schemas.microsoft.com/office/powerpoint/2010/main" val="428397042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F9E7C064-F45F-4E78-BCFB-ED3573A3CE90}" type="slidenum">
              <a:rPr lang="en-GB"/>
              <a:pPr/>
              <a:t>‹#›</a:t>
            </a:fld>
            <a:endParaRPr lang="en-GB"/>
          </a:p>
        </p:txBody>
      </p:sp>
    </p:spTree>
    <p:extLst>
      <p:ext uri="{BB962C8B-B14F-4D97-AF65-F5344CB8AC3E}">
        <p14:creationId xmlns:p14="http://schemas.microsoft.com/office/powerpoint/2010/main" val="3674051508"/>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21D1DEB1-FA2C-45EA-9A85-142048D50CBE}" type="slidenum">
              <a:rPr lang="en-GB"/>
              <a:pPr/>
              <a:t>‹#›</a:t>
            </a:fld>
            <a:endParaRPr lang="en-GB"/>
          </a:p>
        </p:txBody>
      </p:sp>
    </p:spTree>
    <p:extLst>
      <p:ext uri="{BB962C8B-B14F-4D97-AF65-F5344CB8AC3E}">
        <p14:creationId xmlns:p14="http://schemas.microsoft.com/office/powerpoint/2010/main" val="645121966"/>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DA4266B-25B7-47B9-80D8-26C7D9B012B6}" type="slidenum">
              <a:rPr lang="en-GB"/>
              <a:pPr/>
              <a:t>‹#›</a:t>
            </a:fld>
            <a:endParaRPr lang="en-GB"/>
          </a:p>
        </p:txBody>
      </p:sp>
    </p:spTree>
    <p:extLst>
      <p:ext uri="{BB962C8B-B14F-4D97-AF65-F5344CB8AC3E}">
        <p14:creationId xmlns:p14="http://schemas.microsoft.com/office/powerpoint/2010/main" val="3137486026"/>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D566AB2-3175-4495-BDF5-BCBFC5B311A9}" type="slidenum">
              <a:rPr lang="en-GB"/>
              <a:pPr/>
              <a:t>‹#›</a:t>
            </a:fld>
            <a:endParaRPr lang="en-GB"/>
          </a:p>
        </p:txBody>
      </p:sp>
    </p:spTree>
    <p:extLst>
      <p:ext uri="{BB962C8B-B14F-4D97-AF65-F5344CB8AC3E}">
        <p14:creationId xmlns:p14="http://schemas.microsoft.com/office/powerpoint/2010/main" val="2629676491"/>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4A9EA5A-1CE7-4EC7-A8E1-11E1287FCCD1}" type="slidenum">
              <a:rPr lang="en-GB"/>
              <a:pPr/>
              <a:t>‹#›</a:t>
            </a:fld>
            <a:endParaRPr lang="en-GB"/>
          </a:p>
        </p:txBody>
      </p:sp>
    </p:spTree>
    <p:extLst>
      <p:ext uri="{BB962C8B-B14F-4D97-AF65-F5344CB8AC3E}">
        <p14:creationId xmlns:p14="http://schemas.microsoft.com/office/powerpoint/2010/main" val="2639334215"/>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EB02024-4CD1-407F-A7CC-BB3FECE1051C}" type="slidenum">
              <a:rPr lang="en-GB"/>
              <a:pPr/>
              <a:t>‹#›</a:t>
            </a:fld>
            <a:endParaRPr lang="en-GB"/>
          </a:p>
        </p:txBody>
      </p:sp>
    </p:spTree>
    <p:extLst>
      <p:ext uri="{BB962C8B-B14F-4D97-AF65-F5344CB8AC3E}">
        <p14:creationId xmlns:p14="http://schemas.microsoft.com/office/powerpoint/2010/main" val="2229793944"/>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A3AC77C-C170-42D2-A34A-27E896F28E28}" type="slidenum">
              <a:rPr lang="en-GB"/>
              <a:pPr/>
              <a:t>‹#›</a:t>
            </a:fld>
            <a:endParaRPr lang="en-GB"/>
          </a:p>
        </p:txBody>
      </p:sp>
    </p:spTree>
    <p:extLst>
      <p:ext uri="{BB962C8B-B14F-4D97-AF65-F5344CB8AC3E}">
        <p14:creationId xmlns:p14="http://schemas.microsoft.com/office/powerpoint/2010/main" val="3580131303"/>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9357779-A633-4408-925D-C0343716E6B2}" type="slidenum">
              <a:rPr lang="en-GB"/>
              <a:pPr/>
              <a:t>‹#›</a:t>
            </a:fld>
            <a:endParaRPr lang="en-GB"/>
          </a:p>
        </p:txBody>
      </p:sp>
    </p:spTree>
    <p:extLst>
      <p:ext uri="{BB962C8B-B14F-4D97-AF65-F5344CB8AC3E}">
        <p14:creationId xmlns:p14="http://schemas.microsoft.com/office/powerpoint/2010/main" val="4253689107"/>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1B2E853-23C1-4CEE-95AE-2C508F37D3D8}" type="slidenum">
              <a:rPr lang="en-GB"/>
              <a:pPr/>
              <a:t>‹#›</a:t>
            </a:fld>
            <a:endParaRPr lang="en-GB"/>
          </a:p>
        </p:txBody>
      </p:sp>
    </p:spTree>
    <p:extLst>
      <p:ext uri="{BB962C8B-B14F-4D97-AF65-F5344CB8AC3E}">
        <p14:creationId xmlns:p14="http://schemas.microsoft.com/office/powerpoint/2010/main" val="167675102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C6AC2C-0A0E-4AD8-90DB-232E1F1530F5}" type="slidenum">
              <a:rPr lang="en-GB"/>
              <a:pPr/>
              <a:t>‹#›</a:t>
            </a:fld>
            <a:endParaRPr lang="en-GB"/>
          </a:p>
        </p:txBody>
      </p:sp>
    </p:spTree>
    <p:extLst>
      <p:ext uri="{BB962C8B-B14F-4D97-AF65-F5344CB8AC3E}">
        <p14:creationId xmlns:p14="http://schemas.microsoft.com/office/powerpoint/2010/main" val="1452446342"/>
      </p:ext>
    </p:extLst>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82EDBDA-8E78-489A-A1C8-F7E2C4F96DF9}" type="slidenum">
              <a:rPr lang="en-GB"/>
              <a:pPr/>
              <a:t>‹#›</a:t>
            </a:fld>
            <a:endParaRPr lang="en-GB"/>
          </a:p>
        </p:txBody>
      </p:sp>
    </p:spTree>
    <p:extLst>
      <p:ext uri="{BB962C8B-B14F-4D97-AF65-F5344CB8AC3E}">
        <p14:creationId xmlns:p14="http://schemas.microsoft.com/office/powerpoint/2010/main" val="3222484932"/>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5E6AD7C-AA3C-4E94-9599-4343FB3C9A8A}" type="slidenum">
              <a:rPr lang="en-GB"/>
              <a:pPr/>
              <a:t>‹#›</a:t>
            </a:fld>
            <a:endParaRPr lang="en-GB"/>
          </a:p>
        </p:txBody>
      </p:sp>
    </p:spTree>
    <p:extLst>
      <p:ext uri="{BB962C8B-B14F-4D97-AF65-F5344CB8AC3E}">
        <p14:creationId xmlns:p14="http://schemas.microsoft.com/office/powerpoint/2010/main" val="961243410"/>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15C22DA3-6828-4D99-8DE6-61CBF3F28E49}" type="slidenum">
              <a:rPr lang="en-GB"/>
              <a:pPr/>
              <a:t>‹#›</a:t>
            </a:fld>
            <a:endParaRPr lang="en-GB"/>
          </a:p>
        </p:txBody>
      </p:sp>
    </p:spTree>
    <p:extLst>
      <p:ext uri="{BB962C8B-B14F-4D97-AF65-F5344CB8AC3E}">
        <p14:creationId xmlns:p14="http://schemas.microsoft.com/office/powerpoint/2010/main" val="1644487443"/>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F3E7567-93D0-4E78-B3AF-F94A7D88B433}" type="slidenum">
              <a:rPr lang="en-GB"/>
              <a:pPr/>
              <a:t>‹#›</a:t>
            </a:fld>
            <a:endParaRPr lang="en-GB"/>
          </a:p>
        </p:txBody>
      </p:sp>
    </p:spTree>
    <p:extLst>
      <p:ext uri="{BB962C8B-B14F-4D97-AF65-F5344CB8AC3E}">
        <p14:creationId xmlns:p14="http://schemas.microsoft.com/office/powerpoint/2010/main" val="1909942962"/>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D6613A8-F632-4492-BCD7-AB3E87A48A4D}" type="slidenum">
              <a:rPr lang="en-GB"/>
              <a:pPr/>
              <a:t>‹#›</a:t>
            </a:fld>
            <a:endParaRPr lang="en-GB"/>
          </a:p>
        </p:txBody>
      </p:sp>
    </p:spTree>
    <p:extLst>
      <p:ext uri="{BB962C8B-B14F-4D97-AF65-F5344CB8AC3E}">
        <p14:creationId xmlns:p14="http://schemas.microsoft.com/office/powerpoint/2010/main" val="3188588015"/>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BE6961C-2627-43D0-ADDB-4E828ED1B12B}" type="slidenum">
              <a:rPr lang="en-GB"/>
              <a:pPr/>
              <a:t>‹#›</a:t>
            </a:fld>
            <a:endParaRPr lang="en-GB"/>
          </a:p>
        </p:txBody>
      </p:sp>
    </p:spTree>
    <p:extLst>
      <p:ext uri="{BB962C8B-B14F-4D97-AF65-F5344CB8AC3E}">
        <p14:creationId xmlns:p14="http://schemas.microsoft.com/office/powerpoint/2010/main" val="1831418369"/>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280E374-BF7E-4F68-AC1D-9AB320A9CDAA}" type="slidenum">
              <a:rPr lang="en-GB"/>
              <a:pPr/>
              <a:t>‹#›</a:t>
            </a:fld>
            <a:endParaRPr lang="en-GB"/>
          </a:p>
        </p:txBody>
      </p:sp>
    </p:spTree>
    <p:extLst>
      <p:ext uri="{BB962C8B-B14F-4D97-AF65-F5344CB8AC3E}">
        <p14:creationId xmlns:p14="http://schemas.microsoft.com/office/powerpoint/2010/main" val="2852183067"/>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223C165-887C-40BD-B0CC-B10770109527}" type="slidenum">
              <a:rPr lang="en-GB"/>
              <a:pPr/>
              <a:t>‹#›</a:t>
            </a:fld>
            <a:endParaRPr lang="en-GB"/>
          </a:p>
        </p:txBody>
      </p:sp>
    </p:spTree>
    <p:extLst>
      <p:ext uri="{BB962C8B-B14F-4D97-AF65-F5344CB8AC3E}">
        <p14:creationId xmlns:p14="http://schemas.microsoft.com/office/powerpoint/2010/main" val="908421701"/>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3A44DD1-C66A-4511-A6F4-A9D86632C9A3}" type="slidenum">
              <a:rPr lang="en-GB"/>
              <a:pPr/>
              <a:t>‹#›</a:t>
            </a:fld>
            <a:endParaRPr lang="en-GB"/>
          </a:p>
        </p:txBody>
      </p:sp>
    </p:spTree>
    <p:extLst>
      <p:ext uri="{BB962C8B-B14F-4D97-AF65-F5344CB8AC3E}">
        <p14:creationId xmlns:p14="http://schemas.microsoft.com/office/powerpoint/2010/main" val="3040934251"/>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88A2F21-D003-470B-88D8-99037258D747}" type="slidenum">
              <a:rPr lang="en-GB"/>
              <a:pPr/>
              <a:t>‹#›</a:t>
            </a:fld>
            <a:endParaRPr lang="en-GB"/>
          </a:p>
        </p:txBody>
      </p:sp>
    </p:spTree>
    <p:extLst>
      <p:ext uri="{BB962C8B-B14F-4D97-AF65-F5344CB8AC3E}">
        <p14:creationId xmlns:p14="http://schemas.microsoft.com/office/powerpoint/2010/main" val="3709703686"/>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B887D57-AEDC-4AC6-ABCE-280D34A1B5FF}" type="slidenum">
              <a:rPr lang="en-GB"/>
              <a:pPr/>
              <a:t>‹#›</a:t>
            </a:fld>
            <a:endParaRPr lang="en-GB"/>
          </a:p>
        </p:txBody>
      </p:sp>
    </p:spTree>
    <p:extLst>
      <p:ext uri="{BB962C8B-B14F-4D97-AF65-F5344CB8AC3E}">
        <p14:creationId xmlns:p14="http://schemas.microsoft.com/office/powerpoint/2010/main" val="460216947"/>
      </p:ext>
    </p:extLst>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5F5282E-2102-4BEA-AB42-2FF8C6EEFCCF}" type="slidenum">
              <a:rPr lang="en-GB"/>
              <a:pPr/>
              <a:t>‹#›</a:t>
            </a:fld>
            <a:endParaRPr lang="en-GB"/>
          </a:p>
        </p:txBody>
      </p:sp>
    </p:spTree>
    <p:extLst>
      <p:ext uri="{BB962C8B-B14F-4D97-AF65-F5344CB8AC3E}">
        <p14:creationId xmlns:p14="http://schemas.microsoft.com/office/powerpoint/2010/main" val="2155538426"/>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B233AE4-2632-4952-92A8-5BEF7914B9DA}" type="slidenum">
              <a:rPr lang="en-GB"/>
              <a:pPr/>
              <a:t>‹#›</a:t>
            </a:fld>
            <a:endParaRPr lang="en-GB"/>
          </a:p>
        </p:txBody>
      </p:sp>
    </p:spTree>
    <p:extLst>
      <p:ext uri="{BB962C8B-B14F-4D97-AF65-F5344CB8AC3E}">
        <p14:creationId xmlns:p14="http://schemas.microsoft.com/office/powerpoint/2010/main" val="1795966908"/>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6BE6C91-73EB-4E11-A969-3C2DADE5C048}" type="slidenum">
              <a:rPr lang="en-GB"/>
              <a:pPr/>
              <a:t>‹#›</a:t>
            </a:fld>
            <a:endParaRPr lang="en-GB"/>
          </a:p>
        </p:txBody>
      </p:sp>
    </p:spTree>
    <p:extLst>
      <p:ext uri="{BB962C8B-B14F-4D97-AF65-F5344CB8AC3E}">
        <p14:creationId xmlns:p14="http://schemas.microsoft.com/office/powerpoint/2010/main" val="1525568981"/>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3AF0FC54-8515-47C3-8F5E-955D1903393A}" type="slidenum">
              <a:rPr lang="en-GB"/>
              <a:pPr/>
              <a:t>‹#›</a:t>
            </a:fld>
            <a:endParaRPr lang="en-GB"/>
          </a:p>
        </p:txBody>
      </p:sp>
    </p:spTree>
    <p:extLst>
      <p:ext uri="{BB962C8B-B14F-4D97-AF65-F5344CB8AC3E}">
        <p14:creationId xmlns:p14="http://schemas.microsoft.com/office/powerpoint/2010/main" val="1352767074"/>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4E3ACB00-B884-457F-A09A-73A436C51427}" type="slidenum">
              <a:rPr lang="en-GB"/>
              <a:pPr/>
              <a:t>‹#›</a:t>
            </a:fld>
            <a:endParaRPr lang="en-GB"/>
          </a:p>
        </p:txBody>
      </p:sp>
    </p:spTree>
    <p:extLst>
      <p:ext uri="{BB962C8B-B14F-4D97-AF65-F5344CB8AC3E}">
        <p14:creationId xmlns:p14="http://schemas.microsoft.com/office/powerpoint/2010/main" val="3073175366"/>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8A5BE7D-2501-463C-BCA5-D77333FFB430}" type="slidenum">
              <a:rPr lang="en-GB"/>
              <a:pPr/>
              <a:t>‹#›</a:t>
            </a:fld>
            <a:endParaRPr lang="en-GB"/>
          </a:p>
        </p:txBody>
      </p:sp>
    </p:spTree>
    <p:extLst>
      <p:ext uri="{BB962C8B-B14F-4D97-AF65-F5344CB8AC3E}">
        <p14:creationId xmlns:p14="http://schemas.microsoft.com/office/powerpoint/2010/main" val="3188826695"/>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6662469-4A49-400E-BEED-091F16991316}" type="slidenum">
              <a:rPr lang="en-GB"/>
              <a:pPr/>
              <a:t>‹#›</a:t>
            </a:fld>
            <a:endParaRPr lang="en-GB"/>
          </a:p>
        </p:txBody>
      </p:sp>
    </p:spTree>
    <p:extLst>
      <p:ext uri="{BB962C8B-B14F-4D97-AF65-F5344CB8AC3E}">
        <p14:creationId xmlns:p14="http://schemas.microsoft.com/office/powerpoint/2010/main" val="2549356673"/>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D43030-713D-4091-A161-DFA1C3F7AD11}" type="slidenum">
              <a:rPr lang="en-GB"/>
              <a:pPr/>
              <a:t>‹#›</a:t>
            </a:fld>
            <a:endParaRPr lang="en-GB"/>
          </a:p>
        </p:txBody>
      </p:sp>
    </p:spTree>
    <p:extLst>
      <p:ext uri="{BB962C8B-B14F-4D97-AF65-F5344CB8AC3E}">
        <p14:creationId xmlns:p14="http://schemas.microsoft.com/office/powerpoint/2010/main" val="2067023251"/>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591747-6150-4DF8-9B69-455D48F5B485}" type="slidenum">
              <a:rPr lang="en-GB"/>
              <a:pPr/>
              <a:t>‹#›</a:t>
            </a:fld>
            <a:endParaRPr lang="en-GB"/>
          </a:p>
        </p:txBody>
      </p:sp>
    </p:spTree>
    <p:extLst>
      <p:ext uri="{BB962C8B-B14F-4D97-AF65-F5344CB8AC3E}">
        <p14:creationId xmlns:p14="http://schemas.microsoft.com/office/powerpoint/2010/main" val="2167268758"/>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6CDFE4-D80F-4EE6-A4FA-2038F8E9CB3C}" type="slidenum">
              <a:rPr lang="en-GB"/>
              <a:pPr/>
              <a:t>‹#›</a:t>
            </a:fld>
            <a:endParaRPr lang="en-GB"/>
          </a:p>
        </p:txBody>
      </p:sp>
    </p:spTree>
    <p:extLst>
      <p:ext uri="{BB962C8B-B14F-4D97-AF65-F5344CB8AC3E}">
        <p14:creationId xmlns:p14="http://schemas.microsoft.com/office/powerpoint/2010/main" val="382789117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8.xml"/><Relationship Id="rId20" Type="http://schemas.openxmlformats.org/officeDocument/2006/relationships/image" Target="../media/image2.png"/><Relationship Id="rId10" Type="http://schemas.openxmlformats.org/officeDocument/2006/relationships/slideLayout" Target="../slideLayouts/slideLayout109.xml"/><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7.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20" Type="http://schemas.openxmlformats.org/officeDocument/2006/relationships/image" Target="../media/image2.png"/><Relationship Id="rId10" Type="http://schemas.openxmlformats.org/officeDocument/2006/relationships/slideLayout" Target="../slideLayouts/slideLayout120.xml"/><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8.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0.xml"/><Relationship Id="rId20" Type="http://schemas.openxmlformats.org/officeDocument/2006/relationships/image" Target="../media/image2.png"/><Relationship Id="rId10" Type="http://schemas.openxmlformats.org/officeDocument/2006/relationships/slideLayout" Target="../slideLayouts/slideLayout131.xml"/><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9.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1.xml"/><Relationship Id="rId20" Type="http://schemas.openxmlformats.org/officeDocument/2006/relationships/image" Target="../media/image2.png"/><Relationship Id="rId10" Type="http://schemas.openxmlformats.org/officeDocument/2006/relationships/slideLayout" Target="../slideLayouts/slideLayout142.xml"/><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0.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4.jpeg"/><Relationship Id="rId14"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5.jpeg"/><Relationship Id="rId14"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8.jpeg"/><Relationship Id="rId16" Type="http://schemas.openxmlformats.org/officeDocument/2006/relationships/image" Target="../media/image9.jpeg"/><Relationship Id="rId17" Type="http://schemas.openxmlformats.org/officeDocument/2006/relationships/image" Target="../media/image10.jpeg"/><Relationship Id="rId18" Type="http://schemas.openxmlformats.org/officeDocument/2006/relationships/image" Target="../media/image11.emf"/><Relationship Id="rId19" Type="http://schemas.openxmlformats.org/officeDocument/2006/relationships/image" Target="../media/image1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3.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20" Type="http://schemas.openxmlformats.org/officeDocument/2006/relationships/image" Target="../media/image2.png"/><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4.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20" Type="http://schemas.openxmlformats.org/officeDocument/2006/relationships/image" Target="../media/image2.png"/><Relationship Id="rId10" Type="http://schemas.openxmlformats.org/officeDocument/2006/relationships/slideLayout" Target="../slideLayouts/slideLayout87.xml"/><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5.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6.png"/><Relationship Id="rId14" Type="http://schemas.openxmlformats.org/officeDocument/2006/relationships/image" Target="../media/image6.png"/><Relationship Id="rId15" Type="http://schemas.openxmlformats.org/officeDocument/2006/relationships/image" Target="../media/image8.jpeg"/><Relationship Id="rId16" Type="http://schemas.openxmlformats.org/officeDocument/2006/relationships/image" Target="../media/image9.jpeg"/><Relationship Id="rId17" Type="http://schemas.openxmlformats.org/officeDocument/2006/relationships/image" Target="../media/image10.jpeg"/><Relationship Id="rId18" Type="http://schemas.openxmlformats.org/officeDocument/2006/relationships/image" Target="../media/image11.emf"/><Relationship Id="rId19"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83EDCF22-132B-4C6D-84E4-90267068A737}" type="slidenum">
              <a:rPr lang="en-GB"/>
              <a:pPr/>
              <a:t>‹#›</a:t>
            </a:fld>
            <a:endParaRPr lang="en-GB"/>
          </a:p>
        </p:txBody>
      </p:sp>
      <p:pic>
        <p:nvPicPr>
          <p:cNvPr id="1029"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1"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3898" name="Picture 10" descr="pms18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3891"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3895"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3896"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4922" name="Picture 10" descr="pms15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4915"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4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491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4920"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5946" name="Picture 10" descr="magent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593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594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594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70" name="Picture 10"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696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696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696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5EBEFD0C-43B6-433D-B198-9FBE55300E79}" type="slidenum">
              <a:rPr lang="en-GB"/>
              <a:pPr/>
              <a:t>‹#›</a:t>
            </a:fld>
            <a:endParaRPr lang="en-GB"/>
          </a:p>
        </p:txBody>
      </p:sp>
      <p:pic>
        <p:nvPicPr>
          <p:cNvPr id="8"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461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461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3461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3461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4D435654-AD0A-4AD6-A4C5-D25982ECBC39}" type="slidenum">
              <a:rPr lang="en-GB"/>
              <a:pPr/>
              <a:t>‹#›</a:t>
            </a:fld>
            <a:endParaRPr lang="en-GB"/>
          </a:p>
        </p:txBody>
      </p:sp>
      <p:pic>
        <p:nvPicPr>
          <p:cNvPr id="8"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559690B-1DF8-40A3-8A81-2E28A26AA6DA}" type="slidenum">
              <a:rPr lang="en-GB"/>
              <a:pPr/>
              <a:t>‹#›</a:t>
            </a:fld>
            <a:endParaRPr lang="en-GB"/>
          </a:p>
        </p:txBody>
      </p:sp>
      <p:sp>
        <p:nvSpPr>
          <p:cNvPr id="11273" name="Rectangle 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74" name="Rectangle 10"/>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75" name="Rectangle 11"/>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11276" name="Rectangle 12"/>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pic>
        <p:nvPicPr>
          <p:cNvPr id="8"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5"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1843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8441" name="Picture 9" descr="Inspiring tomorrows profs 4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seps2\Downloads\the_award.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5" name="Picture 2" descr="C:\Users\adseps2\Desktop\hudd_uni_marque_RGB_withoutH.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196958" y="708909"/>
            <a:ext cx="1485475" cy="34521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rgbClr val="003772"/>
          </a:solidFill>
          <a:latin typeface="+mj-lt"/>
          <a:ea typeface="+mj-ea"/>
          <a:cs typeface="+mj-cs"/>
        </a:defRPr>
      </a:lvl1pPr>
      <a:lvl2pPr algn="l" rtl="0" fontAlgn="base">
        <a:spcBef>
          <a:spcPct val="0"/>
        </a:spcBef>
        <a:spcAft>
          <a:spcPct val="0"/>
        </a:spcAft>
        <a:defRPr sz="3100">
          <a:solidFill>
            <a:srgbClr val="003772"/>
          </a:solidFill>
          <a:latin typeface="Arial" charset="0"/>
        </a:defRPr>
      </a:lvl2pPr>
      <a:lvl3pPr algn="l" rtl="0" fontAlgn="base">
        <a:spcBef>
          <a:spcPct val="0"/>
        </a:spcBef>
        <a:spcAft>
          <a:spcPct val="0"/>
        </a:spcAft>
        <a:defRPr sz="3100">
          <a:solidFill>
            <a:srgbClr val="003772"/>
          </a:solidFill>
          <a:latin typeface="Arial" charset="0"/>
        </a:defRPr>
      </a:lvl3pPr>
      <a:lvl4pPr algn="l" rtl="0" fontAlgn="base">
        <a:spcBef>
          <a:spcPct val="0"/>
        </a:spcBef>
        <a:spcAft>
          <a:spcPct val="0"/>
        </a:spcAft>
        <a:defRPr sz="3100">
          <a:solidFill>
            <a:srgbClr val="003772"/>
          </a:solidFill>
          <a:latin typeface="Arial" charset="0"/>
        </a:defRPr>
      </a:lvl4pPr>
      <a:lvl5pPr algn="l" rtl="0" fontAlgn="base">
        <a:spcBef>
          <a:spcPct val="0"/>
        </a:spcBef>
        <a:spcAft>
          <a:spcPct val="0"/>
        </a:spcAft>
        <a:defRPr sz="3100">
          <a:solidFill>
            <a:srgbClr val="003772"/>
          </a:solidFill>
          <a:latin typeface="Arial" charset="0"/>
        </a:defRPr>
      </a:lvl5pPr>
      <a:lvl6pPr marL="457200" algn="l" rtl="0" fontAlgn="base">
        <a:spcBef>
          <a:spcPct val="0"/>
        </a:spcBef>
        <a:spcAft>
          <a:spcPct val="0"/>
        </a:spcAft>
        <a:defRPr sz="3100">
          <a:solidFill>
            <a:srgbClr val="003772"/>
          </a:solidFill>
          <a:latin typeface="Arial" charset="0"/>
        </a:defRPr>
      </a:lvl6pPr>
      <a:lvl7pPr marL="914400" algn="l" rtl="0" fontAlgn="base">
        <a:spcBef>
          <a:spcPct val="0"/>
        </a:spcBef>
        <a:spcAft>
          <a:spcPct val="0"/>
        </a:spcAft>
        <a:defRPr sz="3100">
          <a:solidFill>
            <a:srgbClr val="003772"/>
          </a:solidFill>
          <a:latin typeface="Arial" charset="0"/>
        </a:defRPr>
      </a:lvl7pPr>
      <a:lvl8pPr marL="1371600" algn="l" rtl="0" fontAlgn="base">
        <a:spcBef>
          <a:spcPct val="0"/>
        </a:spcBef>
        <a:spcAft>
          <a:spcPct val="0"/>
        </a:spcAft>
        <a:defRPr sz="3100">
          <a:solidFill>
            <a:srgbClr val="003772"/>
          </a:solidFill>
          <a:latin typeface="Arial" charset="0"/>
        </a:defRPr>
      </a:lvl8pPr>
      <a:lvl9pPr marL="1828800" algn="l" rtl="0" fontAlgn="base">
        <a:spcBef>
          <a:spcPct val="0"/>
        </a:spcBef>
        <a:spcAft>
          <a:spcPct val="0"/>
        </a:spcAft>
        <a:defRPr sz="3100">
          <a:solidFill>
            <a:srgbClr val="003772"/>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9801" name="Picture 9" descr="pms2725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8979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89798" name="Rectangle 6"/>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89799" name="Picture 7"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0826" name="Picture 10" descr="pms410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081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082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082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1850" name="Picture 10" descr="pms37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184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184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184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3"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2874" name="Picture 10" descr="pms28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2867"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2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2871"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2872"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2" name="Picture 5" descr="C:\Users\adseps2\Desktop\hudd_uni_marque_Mono_white_withoutH.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package" Target="../embeddings/Microsoft_Word_Document1.docx"/><Relationship Id="rId5"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package" Target="../embeddings/Microsoft_Word_Document2.docx"/><Relationship Id="rId5" Type="http://schemas.openxmlformats.org/officeDocument/2006/relationships/image" Target="../media/image32.png"/><Relationship Id="rId1" Type="http://schemas.openxmlformats.org/officeDocument/2006/relationships/vmlDrawing" Target="../drawings/vmlDrawing2.vml"/><Relationship Id="rId2"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9.png"/><Relationship Id="rId1" Type="http://schemas.openxmlformats.org/officeDocument/2006/relationships/slideLayout" Target="../slideLayouts/slideLayout9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package" Target="../embeddings/Microsoft_Word_Document3.docx"/><Relationship Id="rId5" Type="http://schemas.openxmlformats.org/officeDocument/2006/relationships/image" Target="../media/image33.png"/><Relationship Id="rId1" Type="http://schemas.openxmlformats.org/officeDocument/2006/relationships/vmlDrawing" Target="../drawings/vmlDrawing3.vml"/><Relationship Id="rId2"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7.png"/><Relationship Id="rId1" Type="http://schemas.openxmlformats.org/officeDocument/2006/relationships/slideLayout" Target="../slideLayouts/slideLayout9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package" Target="../embeddings/Microsoft_Word_Document4.docx"/><Relationship Id="rId5" Type="http://schemas.openxmlformats.org/officeDocument/2006/relationships/image" Target="../media/image34.png"/><Relationship Id="rId1" Type="http://schemas.openxmlformats.org/officeDocument/2006/relationships/vmlDrawing" Target="../drawings/vmlDrawing4.vml"/><Relationship Id="rId2"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package" Target="../embeddings/Microsoft_Word_Document5.docx"/><Relationship Id="rId5" Type="http://schemas.openxmlformats.org/officeDocument/2006/relationships/image" Target="../media/image35.png"/><Relationship Id="rId1" Type="http://schemas.openxmlformats.org/officeDocument/2006/relationships/vmlDrawing" Target="../drawings/vmlDrawing5.vml"/><Relationship Id="rId2"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package" Target="../embeddings/Microsoft_Word_Document6.docx"/><Relationship Id="rId5" Type="http://schemas.openxmlformats.org/officeDocument/2006/relationships/image" Target="../media/image36.png"/><Relationship Id="rId1" Type="http://schemas.openxmlformats.org/officeDocument/2006/relationships/vmlDrawing" Target="../drawings/vmlDrawing6.vml"/><Relationship Id="rId2"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9.xml"/><Relationship Id="rId3"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27.png"/><Relationship Id="rId1" Type="http://schemas.openxmlformats.org/officeDocument/2006/relationships/slideLayout" Target="../slideLayouts/slideLayout9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4.xml"/><Relationship Id="rId3"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9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27.png"/><Relationship Id="rId1" Type="http://schemas.openxmlformats.org/officeDocument/2006/relationships/slideLayout" Target="../slideLayouts/slideLayout9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9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1" Type="http://schemas.openxmlformats.org/officeDocument/2006/relationships/slideLayout" Target="../slideLayouts/slideLayout90.xml"/><Relationship Id="rId2"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1" Type="http://schemas.openxmlformats.org/officeDocument/2006/relationships/slideLayout" Target="../slideLayouts/slideLayout90.xml"/><Relationship Id="rId2"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1" Type="http://schemas.openxmlformats.org/officeDocument/2006/relationships/slideLayout" Target="../slideLayouts/slideLayout90.xml"/><Relationship Id="rId2"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1" Type="http://schemas.openxmlformats.org/officeDocument/2006/relationships/slideLayout" Target="../slideLayouts/slideLayout90.xml"/><Relationship Id="rId2"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png"/><Relationship Id="rId1" Type="http://schemas.openxmlformats.org/officeDocument/2006/relationships/slideLayout" Target="../slideLayouts/slideLayout9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9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9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noFill/>
          <a:ln/>
        </p:spPr>
        <p:txBody>
          <a:bodyPr/>
          <a:lstStyle/>
          <a:p>
            <a:r>
              <a:rPr lang="en-GB" dirty="0"/>
              <a:t>Insert title here</a:t>
            </a:r>
          </a:p>
        </p:txBody>
      </p:sp>
      <p:sp>
        <p:nvSpPr>
          <p:cNvPr id="3" name="Subtitle 2"/>
          <p:cNvSpPr>
            <a:spLocks noGrp="1"/>
          </p:cNvSpPr>
          <p:nvPr>
            <p:ph type="subTitle" idx="1"/>
          </p:nvPr>
        </p:nvSpPr>
        <p:spPr>
          <a:xfrm>
            <a:off x="1331640" y="2204864"/>
            <a:ext cx="6400800" cy="1752600"/>
          </a:xfrm>
        </p:spPr>
        <p:txBody>
          <a:bodyPr/>
          <a:lstStyle/>
          <a:p>
            <a:r>
              <a:rPr lang="en-US" sz="3600" b="1" dirty="0"/>
              <a:t>Why my house? </a:t>
            </a:r>
            <a:endParaRPr lang="en-US" b="1" i="1" dirty="0" smtClean="0"/>
          </a:p>
          <a:p>
            <a:r>
              <a:rPr lang="en-US" sz="2600" b="1" i="1" dirty="0" smtClean="0"/>
              <a:t>Exploring </a:t>
            </a:r>
            <a:r>
              <a:rPr lang="en-US" sz="2600" b="1" i="1" dirty="0"/>
              <a:t>offender perspectives on risk and protective factors in residential housing </a:t>
            </a:r>
            <a:r>
              <a:rPr lang="en-US" sz="2600" b="1" i="1" dirty="0" smtClean="0"/>
              <a:t>design</a:t>
            </a:r>
          </a:p>
          <a:p>
            <a:endParaRPr lang="en-US" sz="2600" b="1" i="1" dirty="0"/>
          </a:p>
          <a:p>
            <a:r>
              <a:rPr lang="en-US" sz="2600" b="1" dirty="0" smtClean="0"/>
              <a:t>Professor Rachel Armitage and </a:t>
            </a:r>
          </a:p>
          <a:p>
            <a:r>
              <a:rPr lang="en-US" sz="2600" b="1" dirty="0" smtClean="0"/>
              <a:t>Chris Joyce</a:t>
            </a:r>
            <a:endParaRPr lang="en-US" sz="2600" b="1" dirty="0"/>
          </a:p>
        </p:txBody>
      </p:sp>
    </p:spTree>
    <p:extLst>
      <p:ext uri="{BB962C8B-B14F-4D97-AF65-F5344CB8AC3E}">
        <p14:creationId xmlns:p14="http://schemas.microsoft.com/office/powerpoint/2010/main" val="2804352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this research?</a:t>
            </a:r>
            <a:endParaRPr lang="en-US" dirty="0"/>
          </a:p>
        </p:txBody>
      </p:sp>
      <p:sp>
        <p:nvSpPr>
          <p:cNvPr id="3" name="Content Placeholder 2"/>
          <p:cNvSpPr>
            <a:spLocks noGrp="1"/>
          </p:cNvSpPr>
          <p:nvPr>
            <p:ph idx="1"/>
          </p:nvPr>
        </p:nvSpPr>
        <p:spPr>
          <a:xfrm>
            <a:off x="395536" y="1844824"/>
            <a:ext cx="8229600" cy="3598862"/>
          </a:xfrm>
        </p:spPr>
        <p:txBody>
          <a:bodyPr/>
          <a:lstStyle/>
          <a:p>
            <a:pPr algn="just"/>
            <a:r>
              <a:rPr lang="en-US" dirty="0" smtClean="0"/>
              <a:t>Research has tended to TEST existing theories (deductive/top down).</a:t>
            </a:r>
          </a:p>
          <a:p>
            <a:pPr marL="914400" lvl="2" indent="0">
              <a:buNone/>
            </a:pPr>
            <a:r>
              <a:rPr lang="en-US" dirty="0" smtClean="0"/>
              <a:t>“Is high permeability associated with crime? Yes/No”</a:t>
            </a:r>
          </a:p>
          <a:p>
            <a:pPr lvl="1"/>
            <a:r>
              <a:rPr lang="en-US" dirty="0" smtClean="0"/>
              <a:t>The next study looks at permeability and tests…and so on. </a:t>
            </a:r>
          </a:p>
          <a:p>
            <a:endParaRPr lang="en-US" dirty="0" smtClean="0"/>
          </a:p>
          <a:p>
            <a:r>
              <a:rPr lang="en-US" dirty="0" smtClean="0"/>
              <a:t>If we continue to test what what we know, how will we challenge assumptions?</a:t>
            </a:r>
          </a:p>
          <a:p>
            <a:pPr lvl="1"/>
            <a:r>
              <a:rPr lang="en-US" dirty="0" smtClean="0"/>
              <a:t>Will theories ever evolve? </a:t>
            </a:r>
          </a:p>
          <a:p>
            <a:pPr lvl="1"/>
            <a:r>
              <a:rPr lang="en-US" dirty="0" smtClean="0"/>
              <a:t>Will we amend CPTED based on changing patterns of drug use or </a:t>
            </a:r>
            <a:r>
              <a:rPr lang="en-US" i="1" dirty="0" smtClean="0"/>
              <a:t>modus operandi</a:t>
            </a:r>
            <a:r>
              <a:rPr lang="en-US" i="1" dirty="0"/>
              <a:t>?</a:t>
            </a:r>
            <a:endParaRPr lang="en-US" dirty="0"/>
          </a:p>
        </p:txBody>
      </p:sp>
    </p:spTree>
    <p:extLst>
      <p:ext uri="{BB962C8B-B14F-4D97-AF65-F5344CB8AC3E}">
        <p14:creationId xmlns:p14="http://schemas.microsoft.com/office/powerpoint/2010/main" val="14794112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a:xfrm>
            <a:off x="1331640" y="3284984"/>
            <a:ext cx="6400800" cy="1752600"/>
          </a:xfrm>
        </p:spPr>
        <p:txBody>
          <a:bodyPr/>
          <a:lstStyle/>
          <a:p>
            <a:r>
              <a:rPr lang="en-US" sz="3200" b="1" dirty="0" smtClean="0"/>
              <a:t>The findings</a:t>
            </a:r>
            <a:endParaRPr lang="en-US" sz="3200" b="1" dirty="0"/>
          </a:p>
        </p:txBody>
      </p:sp>
    </p:spTree>
    <p:extLst>
      <p:ext uri="{BB962C8B-B14F-4D97-AF65-F5344CB8AC3E}">
        <p14:creationId xmlns:p14="http://schemas.microsoft.com/office/powerpoint/2010/main" val="2285575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300269197"/>
              </p:ext>
            </p:extLst>
          </p:nvPr>
        </p:nvGraphicFramePr>
        <p:xfrm>
          <a:off x="323528" y="2132856"/>
          <a:ext cx="8406000" cy="4608000"/>
        </p:xfrm>
        <a:graphic>
          <a:graphicData uri="http://schemas.openxmlformats.org/presentationml/2006/ole">
            <mc:AlternateContent xmlns:mc="http://schemas.openxmlformats.org/markup-compatibility/2006">
              <mc:Choice xmlns:v="urn:schemas-microsoft-com:vml" Requires="v">
                <p:oleObj spid="_x0000_s1142" name="Document" r:id="rId4" imgW="9042400" imgH="6807200" progId="Word.Document.12">
                  <p:embed/>
                </p:oleObj>
              </mc:Choice>
              <mc:Fallback>
                <p:oleObj name="Document" r:id="rId4" imgW="9042400" imgH="6807200" progId="Word.Document.12">
                  <p:embed/>
                  <p:pic>
                    <p:nvPicPr>
                      <p:cNvPr id="0" name=""/>
                      <p:cNvPicPr/>
                      <p:nvPr/>
                    </p:nvPicPr>
                    <p:blipFill>
                      <a:blip r:embed="rId5"/>
                      <a:stretch>
                        <a:fillRect/>
                      </a:stretch>
                    </p:blipFill>
                    <p:spPr>
                      <a:xfrm>
                        <a:off x="323528" y="2132856"/>
                        <a:ext cx="8406000" cy="4608000"/>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933056"/>
            <a:ext cx="2880320" cy="1682527"/>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2204865"/>
            <a:ext cx="2430413" cy="2006184"/>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4077072"/>
            <a:ext cx="2664717" cy="2280483"/>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1916832"/>
            <a:ext cx="2664296" cy="1829941"/>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1844824"/>
            <a:ext cx="2808312" cy="2304256"/>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954881" y="2393950"/>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I feel bad about burgling anyway, it’s a dirty crime, so I wouldn’t want to steal from people on benefits.</a:t>
            </a:r>
            <a:endParaRPr lang="en-US" i="1" dirty="0"/>
          </a:p>
        </p:txBody>
      </p:sp>
      <p:sp>
        <p:nvSpPr>
          <p:cNvPr id="260107" name="Rectangle 11"/>
          <p:cNvSpPr>
            <a:spLocks noChangeArrowheads="1"/>
          </p:cNvSpPr>
          <p:nvPr/>
        </p:nvSpPr>
        <p:spPr bwMode="auto">
          <a:xfrm>
            <a:off x="3707903" y="2204244"/>
            <a:ext cx="191896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this is a council estate and that’s wrong. </a:t>
            </a:r>
            <a:endParaRPr lang="en-US" i="1" dirty="0"/>
          </a:p>
        </p:txBody>
      </p:sp>
      <p:sp>
        <p:nvSpPr>
          <p:cNvPr id="260108" name="Rectangle 12"/>
          <p:cNvSpPr>
            <a:spLocks noChangeArrowheads="1"/>
          </p:cNvSpPr>
          <p:nvPr/>
        </p:nvSpPr>
        <p:spPr bwMode="auto">
          <a:xfrm>
            <a:off x="755576" y="4509120"/>
            <a:ext cx="2088653"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It’s council housing, I would never burgle my own. I also feel bad about the kid’s stuff in the garden. That’s just not right. </a:t>
            </a:r>
            <a:endParaRPr lang="en-US" i="1" dirty="0"/>
          </a:p>
        </p:txBody>
      </p:sp>
      <p:sp>
        <p:nvSpPr>
          <p:cNvPr id="260109" name="Rectangle 13"/>
          <p:cNvSpPr>
            <a:spLocks noChangeArrowheads="1"/>
          </p:cNvSpPr>
          <p:nvPr/>
        </p:nvSpPr>
        <p:spPr bwMode="auto">
          <a:xfrm>
            <a:off x="6624166" y="2753620"/>
            <a:ext cx="1726406"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you don’t shit in your own backyard! This looks like where I grew up.  </a:t>
            </a:r>
            <a:endParaRPr lang="en-US" i="1" dirty="0"/>
          </a:p>
        </p:txBody>
      </p:sp>
      <p:sp>
        <p:nvSpPr>
          <p:cNvPr id="260110" name="Rectangle 14"/>
          <p:cNvSpPr>
            <a:spLocks noChangeArrowheads="1"/>
          </p:cNvSpPr>
          <p:nvPr/>
        </p:nvSpPr>
        <p:spPr bwMode="auto">
          <a:xfrm>
            <a:off x="3707904" y="4293096"/>
            <a:ext cx="20256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This is council housing and it’s not right to burgle  a council property.</a:t>
            </a:r>
            <a:endParaRPr lang="en-US" i="1" dirty="0"/>
          </a:p>
        </p:txBody>
      </p:sp>
      <p:pic>
        <p:nvPicPr>
          <p:cNvPr id="14"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005064"/>
            <a:ext cx="2664717" cy="22804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44208" y="4077072"/>
            <a:ext cx="1728192" cy="1569660"/>
          </a:xfrm>
          <a:prstGeom prst="rect">
            <a:avLst/>
          </a:prstGeom>
          <a:noFill/>
        </p:spPr>
        <p:txBody>
          <a:bodyPr wrap="square" rtlCol="0">
            <a:spAutoFit/>
          </a:bodyPr>
          <a:lstStyle/>
          <a:p>
            <a:pPr algn="ctr"/>
            <a:r>
              <a:rPr lang="en-US" dirty="0" smtClean="0"/>
              <a:t>I wouldn’t do the nearest house, there’s a dog toy in the garden – puts me off straight away. </a:t>
            </a:r>
            <a:endParaRPr lang="en-US" dirty="0"/>
          </a:p>
        </p:txBody>
      </p:sp>
    </p:spTree>
    <p:extLst>
      <p:ext uri="{BB962C8B-B14F-4D97-AF65-F5344CB8AC3E}">
        <p14:creationId xmlns:p14="http://schemas.microsoft.com/office/powerpoint/2010/main" val="41201633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3" name="Picture 17" descr="yellow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132856"/>
            <a:ext cx="3240781" cy="2520280"/>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8" name="Rectangle 12"/>
          <p:cNvSpPr>
            <a:spLocks noChangeArrowheads="1"/>
          </p:cNvSpPr>
          <p:nvPr/>
        </p:nvSpPr>
        <p:spPr bwMode="auto">
          <a:xfrm>
            <a:off x="755576" y="2708920"/>
            <a:ext cx="2088653"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I like the low fences, I can move between properties to look through the windows. It also looks quiet. </a:t>
            </a:r>
            <a:endParaRPr lang="en-US" i="1" dirty="0"/>
          </a:p>
        </p:txBody>
      </p:sp>
      <p:pic>
        <p:nvPicPr>
          <p:cNvPr id="6" name="Picture 18" descr="magenta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4221088"/>
            <a:ext cx="2664296" cy="1829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2160" y="4437112"/>
            <a:ext cx="2016224" cy="880241"/>
          </a:xfrm>
          <a:prstGeom prst="rect">
            <a:avLst/>
          </a:prstGeom>
          <a:noFill/>
        </p:spPr>
        <p:txBody>
          <a:bodyPr wrap="square" rtlCol="0">
            <a:spAutoFit/>
          </a:bodyPr>
          <a:lstStyle/>
          <a:p>
            <a:r>
              <a:rPr lang="en-US" dirty="0" smtClean="0"/>
              <a:t>Yes it’s open, easy </a:t>
            </a:r>
          </a:p>
          <a:p>
            <a:pPr algn="ctr"/>
            <a:r>
              <a:rPr lang="en-US" dirty="0" smtClean="0"/>
              <a:t>access between properties.</a:t>
            </a:r>
            <a:endParaRPr lang="en-US" dirty="0"/>
          </a:p>
        </p:txBody>
      </p:sp>
      <p:pic>
        <p:nvPicPr>
          <p:cNvPr id="8" name="Picture 16" descr="blue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2132856"/>
            <a:ext cx="2808312" cy="2160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152" y="2276872"/>
            <a:ext cx="2088232" cy="1323439"/>
          </a:xfrm>
          <a:prstGeom prst="rect">
            <a:avLst/>
          </a:prstGeom>
          <a:noFill/>
        </p:spPr>
        <p:txBody>
          <a:bodyPr wrap="square" rtlCol="0">
            <a:spAutoFit/>
          </a:bodyPr>
          <a:lstStyle/>
          <a:p>
            <a:pPr algn="ctr"/>
            <a:r>
              <a:rPr lang="en-US" dirty="0" smtClean="0"/>
              <a:t>There’s a lot of rubbish in those bins, which tells me they have got money to spend. </a:t>
            </a:r>
            <a:endParaRPr lang="en-US" dirty="0"/>
          </a:p>
        </p:txBody>
      </p:sp>
    </p:spTree>
    <p:extLst>
      <p:ext uri="{BB962C8B-B14F-4D97-AF65-F5344CB8AC3E}">
        <p14:creationId xmlns:p14="http://schemas.microsoft.com/office/powerpoint/2010/main" val="29216205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3571639691"/>
              </p:ext>
            </p:extLst>
          </p:nvPr>
        </p:nvGraphicFramePr>
        <p:xfrm>
          <a:off x="467544" y="2132856"/>
          <a:ext cx="8406000" cy="4608000"/>
        </p:xfrm>
        <a:graphic>
          <a:graphicData uri="http://schemas.openxmlformats.org/presentationml/2006/ole">
            <mc:AlternateContent xmlns:mc="http://schemas.openxmlformats.org/markup-compatibility/2006">
              <mc:Choice xmlns:v="urn:schemas-microsoft-com:vml" Requires="v">
                <p:oleObj spid="_x0000_s3189" name="Document" r:id="rId4" imgW="8610600" imgH="6477000" progId="Word.Document.12">
                  <p:embed/>
                </p:oleObj>
              </mc:Choice>
              <mc:Fallback>
                <p:oleObj name="Document" r:id="rId4" imgW="8610600" imgH="6477000" progId="Word.Document.12">
                  <p:embed/>
                  <p:pic>
                    <p:nvPicPr>
                      <p:cNvPr id="0" name=""/>
                      <p:cNvPicPr/>
                      <p:nvPr/>
                    </p:nvPicPr>
                    <p:blipFill>
                      <a:blip r:embed="rId5"/>
                      <a:stretch>
                        <a:fillRect/>
                      </a:stretch>
                    </p:blipFill>
                    <p:spPr>
                      <a:xfrm>
                        <a:off x="467544"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17234706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916832"/>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149080"/>
            <a:ext cx="280831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1844825"/>
            <a:ext cx="3888432" cy="2016224"/>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2123728" y="2276872"/>
            <a:ext cx="2952328"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this is a prime target </a:t>
            </a:r>
            <a:r>
              <a:rPr lang="en-GB" i="1" dirty="0" err="1" smtClean="0"/>
              <a:t>cos</a:t>
            </a:r>
            <a:r>
              <a:rPr lang="en-GB" i="1" dirty="0" smtClean="0"/>
              <a:t> it’s a corner plot. I always burgle houses at the end. It’s easier to get in and out and you are less likely to be seen by neighbours. </a:t>
            </a:r>
            <a:endParaRPr lang="en-US" i="1" dirty="0"/>
          </a:p>
        </p:txBody>
      </p:sp>
      <p:sp>
        <p:nvSpPr>
          <p:cNvPr id="260107" name="Rectangle 11"/>
          <p:cNvSpPr>
            <a:spLocks noChangeArrowheads="1"/>
          </p:cNvSpPr>
          <p:nvPr/>
        </p:nvSpPr>
        <p:spPr bwMode="auto">
          <a:xfrm>
            <a:off x="4860032" y="4581128"/>
            <a:ext cx="2304256"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It’s attractive because it’s an end property. There are plenty of ways in and out and you only have one </a:t>
            </a:r>
            <a:r>
              <a:rPr lang="en-US" i="1" dirty="0" err="1" smtClean="0"/>
              <a:t>neighbour</a:t>
            </a:r>
            <a:r>
              <a:rPr lang="en-US" i="1" dirty="0" smtClean="0"/>
              <a:t> to worry about.  </a:t>
            </a:r>
            <a:endParaRPr lang="en-US" i="1" dirty="0"/>
          </a:p>
        </p:txBody>
      </p:sp>
      <p:sp>
        <p:nvSpPr>
          <p:cNvPr id="260109" name="Rectangle 13"/>
          <p:cNvSpPr>
            <a:spLocks noChangeArrowheads="1"/>
          </p:cNvSpPr>
          <p:nvPr/>
        </p:nvSpPr>
        <p:spPr bwMode="auto">
          <a:xfrm>
            <a:off x="6588224" y="2492896"/>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wooden door would be easy to kick in. </a:t>
            </a:r>
            <a:endParaRPr lang="en-US" i="1" dirty="0"/>
          </a:p>
        </p:txBody>
      </p:sp>
      <p:pic>
        <p:nvPicPr>
          <p:cNvPr id="14" name="Picture 17" descr="yellow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4077073"/>
            <a:ext cx="3456384" cy="194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3608" y="4365104"/>
            <a:ext cx="2736304" cy="1077218"/>
          </a:xfrm>
          <a:prstGeom prst="rect">
            <a:avLst/>
          </a:prstGeom>
          <a:noFill/>
        </p:spPr>
        <p:txBody>
          <a:bodyPr wrap="square" rtlCol="0">
            <a:spAutoFit/>
          </a:bodyPr>
          <a:lstStyle/>
          <a:p>
            <a:r>
              <a:rPr lang="en-US" dirty="0" smtClean="0"/>
              <a:t>Yes, </a:t>
            </a:r>
            <a:r>
              <a:rPr lang="en-US" dirty="0" err="1" smtClean="0"/>
              <a:t>cos</a:t>
            </a:r>
            <a:r>
              <a:rPr lang="en-US" dirty="0" smtClean="0"/>
              <a:t> it’s a corner plot, you can get in and out with your goods. It’s OK </a:t>
            </a:r>
            <a:r>
              <a:rPr lang="en-US" dirty="0" err="1" smtClean="0"/>
              <a:t>cos</a:t>
            </a:r>
            <a:r>
              <a:rPr lang="en-US" dirty="0" smtClean="0"/>
              <a:t> it’s on the edge of a cul-de-sac. </a:t>
            </a:r>
            <a:endParaRPr lang="en-US" dirty="0"/>
          </a:p>
        </p:txBody>
      </p:sp>
    </p:spTree>
    <p:extLst>
      <p:ext uri="{BB962C8B-B14F-4D97-AF65-F5344CB8AC3E}">
        <p14:creationId xmlns:p14="http://schemas.microsoft.com/office/powerpoint/2010/main" val="32130444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4204816"/>
            <a:ext cx="4514133"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916832"/>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1916832"/>
            <a:ext cx="266429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1844824"/>
            <a:ext cx="2808312" cy="2304256"/>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954881" y="2393950"/>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wouldn’t go further into the cul-de-sac than a corner house because it’s too closed and everyone knows each other. </a:t>
            </a:r>
            <a:endParaRPr lang="en-US" i="1" dirty="0"/>
          </a:p>
        </p:txBody>
      </p:sp>
      <p:sp>
        <p:nvSpPr>
          <p:cNvPr id="260107" name="Rectangle 11"/>
          <p:cNvSpPr>
            <a:spLocks noChangeArrowheads="1"/>
          </p:cNvSpPr>
          <p:nvPr/>
        </p:nvSpPr>
        <p:spPr bwMode="auto">
          <a:xfrm>
            <a:off x="3635897" y="2204244"/>
            <a:ext cx="19909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wouldn’t target a house deeper into a cul-de-sac </a:t>
            </a:r>
            <a:r>
              <a:rPr lang="en-US" i="1" dirty="0" err="1" smtClean="0"/>
              <a:t>cos</a:t>
            </a:r>
            <a:r>
              <a:rPr lang="en-US" i="1" dirty="0" smtClean="0"/>
              <a:t> you feel trapped and it’s difficult if someone challenges you. </a:t>
            </a:r>
            <a:endParaRPr lang="en-US" i="1" dirty="0"/>
          </a:p>
        </p:txBody>
      </p:sp>
      <p:sp>
        <p:nvSpPr>
          <p:cNvPr id="260109" name="Rectangle 13"/>
          <p:cNvSpPr>
            <a:spLocks noChangeArrowheads="1"/>
          </p:cNvSpPr>
          <p:nvPr/>
        </p:nvSpPr>
        <p:spPr bwMode="auto">
          <a:xfrm>
            <a:off x="6660232" y="2636912"/>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On a cul-de-sac, you have to walk back out the way you came in. </a:t>
            </a:r>
            <a:endParaRPr lang="en-US" i="1" dirty="0"/>
          </a:p>
        </p:txBody>
      </p:sp>
      <p:sp>
        <p:nvSpPr>
          <p:cNvPr id="260110" name="Rectangle 14"/>
          <p:cNvSpPr>
            <a:spLocks noChangeArrowheads="1"/>
          </p:cNvSpPr>
          <p:nvPr/>
        </p:nvSpPr>
        <p:spPr bwMode="auto">
          <a:xfrm>
            <a:off x="2699792" y="4941168"/>
            <a:ext cx="360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 wouldn’t go further into the cul-de-sac. There is no reason to be on a cul-de-sac unless you live there. You aren’t going anywhere so you are a stranger. If it’s a through road you can just keep walking through. I feel like people know each other and they will see me as a stranger. </a:t>
            </a:r>
            <a:endParaRPr lang="en-US" i="1" dirty="0"/>
          </a:p>
        </p:txBody>
      </p:sp>
    </p:spTree>
    <p:extLst>
      <p:ext uri="{BB962C8B-B14F-4D97-AF65-F5344CB8AC3E}">
        <p14:creationId xmlns:p14="http://schemas.microsoft.com/office/powerpoint/2010/main" val="266725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3" name="Picture 17" descr="yellow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2852936"/>
            <a:ext cx="3312789" cy="2835107"/>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8" name="Rectangle 12"/>
          <p:cNvSpPr>
            <a:spLocks noChangeArrowheads="1"/>
          </p:cNvSpPr>
          <p:nvPr/>
        </p:nvSpPr>
        <p:spPr bwMode="auto">
          <a:xfrm>
            <a:off x="3851920" y="3573016"/>
            <a:ext cx="2088653"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The cul-de-sac wouldn’t deter me, in fact it would attract me as it’s more secluded and you haven’t got people walking up and down. </a:t>
            </a:r>
            <a:endParaRPr lang="en-US" i="1" dirty="0"/>
          </a:p>
        </p:txBody>
      </p:sp>
    </p:spTree>
    <p:extLst>
      <p:ext uri="{BB962C8B-B14F-4D97-AF65-F5344CB8AC3E}">
        <p14:creationId xmlns:p14="http://schemas.microsoft.com/office/powerpoint/2010/main" val="16489282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596100317"/>
              </p:ext>
            </p:extLst>
          </p:nvPr>
        </p:nvGraphicFramePr>
        <p:xfrm>
          <a:off x="323528" y="2132856"/>
          <a:ext cx="8406000" cy="4608000"/>
        </p:xfrm>
        <a:graphic>
          <a:graphicData uri="http://schemas.openxmlformats.org/presentationml/2006/ole">
            <mc:AlternateContent xmlns:mc="http://schemas.openxmlformats.org/markup-compatibility/2006">
              <mc:Choice xmlns:v="urn:schemas-microsoft-com:vml" Requires="v">
                <p:oleObj spid="_x0000_s4213" name="Document" r:id="rId4" imgW="8826500" imgH="6642100" progId="Word.Document.12">
                  <p:embed/>
                </p:oleObj>
              </mc:Choice>
              <mc:Fallback>
                <p:oleObj name="Document" r:id="rId4" imgW="8826500" imgH="6642100" progId="Word.Document.12">
                  <p:embed/>
                  <p:pic>
                    <p:nvPicPr>
                      <p:cNvPr id="0" name=""/>
                      <p:cNvPicPr/>
                      <p:nvPr/>
                    </p:nvPicPr>
                    <p:blipFill>
                      <a:blip r:embed="rId5"/>
                      <a:stretch>
                        <a:fillRect/>
                      </a:stretch>
                    </p:blipFill>
                    <p:spPr>
                      <a:xfrm>
                        <a:off x="323528"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20910675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Aims of the research</a:t>
            </a:r>
            <a:endParaRPr lang="en-US" dirty="0"/>
          </a:p>
        </p:txBody>
      </p:sp>
      <p:sp>
        <p:nvSpPr>
          <p:cNvPr id="3" name="Content Placeholder 2"/>
          <p:cNvSpPr>
            <a:spLocks noGrp="1"/>
          </p:cNvSpPr>
          <p:nvPr>
            <p:ph idx="1"/>
          </p:nvPr>
        </p:nvSpPr>
        <p:spPr>
          <a:xfrm>
            <a:off x="395536" y="1988840"/>
            <a:ext cx="8229600" cy="3598862"/>
          </a:xfrm>
        </p:spPr>
        <p:txBody>
          <a:bodyPr/>
          <a:lstStyle/>
          <a:p>
            <a:pPr algn="just"/>
            <a:r>
              <a:rPr lang="en-US" sz="2000" dirty="0" smtClean="0"/>
              <a:t>Which features of residential housing </a:t>
            </a:r>
            <a:r>
              <a:rPr lang="en-US" sz="2000" b="1" dirty="0" smtClean="0"/>
              <a:t>attract</a:t>
            </a:r>
            <a:r>
              <a:rPr lang="en-US" sz="2000" dirty="0" smtClean="0"/>
              <a:t> and </a:t>
            </a:r>
            <a:r>
              <a:rPr lang="en-US" sz="2000" b="1" dirty="0" smtClean="0"/>
              <a:t>deter</a:t>
            </a:r>
            <a:r>
              <a:rPr lang="en-US" sz="2000" dirty="0" smtClean="0"/>
              <a:t> offenders – in their words?</a:t>
            </a:r>
          </a:p>
          <a:p>
            <a:pPr marL="0" indent="0" algn="just">
              <a:buNone/>
            </a:pPr>
            <a:endParaRPr lang="en-US" sz="2000" dirty="0" smtClean="0"/>
          </a:p>
          <a:p>
            <a:pPr algn="just"/>
            <a:r>
              <a:rPr lang="en-US" sz="2000" dirty="0" smtClean="0"/>
              <a:t>What, in their view, are the key </a:t>
            </a:r>
            <a:r>
              <a:rPr lang="en-US" sz="2000" b="1" dirty="0" smtClean="0"/>
              <a:t>risk factors </a:t>
            </a:r>
            <a:r>
              <a:rPr lang="en-US" sz="2000" dirty="0" smtClean="0"/>
              <a:t>in increasing a property’s vulnerability to burglary?</a:t>
            </a:r>
          </a:p>
          <a:p>
            <a:pPr marL="0" indent="0" algn="just">
              <a:buNone/>
            </a:pPr>
            <a:r>
              <a:rPr lang="en-US" sz="2000" dirty="0" smtClean="0"/>
              <a:t> </a:t>
            </a:r>
          </a:p>
          <a:p>
            <a:pPr algn="just"/>
            <a:r>
              <a:rPr lang="en-US" sz="2000" dirty="0" smtClean="0"/>
              <a:t>What, in their view, are the key </a:t>
            </a:r>
            <a:r>
              <a:rPr lang="en-US" sz="2000" b="1" dirty="0" smtClean="0"/>
              <a:t>protective factors </a:t>
            </a:r>
            <a:r>
              <a:rPr lang="en-US" sz="2000" dirty="0" smtClean="0"/>
              <a:t>in reducing a property’s vulnerability to burglary?</a:t>
            </a:r>
          </a:p>
          <a:p>
            <a:pPr algn="just"/>
            <a:endParaRPr lang="en-US" sz="2000" dirty="0"/>
          </a:p>
          <a:p>
            <a:pPr algn="just"/>
            <a:r>
              <a:rPr lang="en-US" sz="2000" dirty="0" smtClean="0"/>
              <a:t>Do these </a:t>
            </a:r>
            <a:r>
              <a:rPr lang="en-US" sz="2000" b="1" dirty="0" smtClean="0"/>
              <a:t>confirm or refute </a:t>
            </a:r>
            <a:r>
              <a:rPr lang="en-US" sz="2000" dirty="0" smtClean="0"/>
              <a:t>what we already know about the principles of CPTED? </a:t>
            </a:r>
            <a:endParaRPr lang="en-US" sz="2000" dirty="0"/>
          </a:p>
        </p:txBody>
      </p:sp>
    </p:spTree>
    <p:extLst>
      <p:ext uri="{BB962C8B-B14F-4D97-AF65-F5344CB8AC3E}">
        <p14:creationId xmlns:p14="http://schemas.microsoft.com/office/powerpoint/2010/main" val="15811214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869160"/>
            <a:ext cx="2880320" cy="1682527"/>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916832"/>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4221088"/>
            <a:ext cx="3168773" cy="2711858"/>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1916832"/>
            <a:ext cx="295232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844824"/>
            <a:ext cx="3275856" cy="259228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611560" y="2393950"/>
            <a:ext cx="2592288"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is a burglar’s dream house! The hedge is high and blocks the view from the road. The gate is so high, no-one can see you and the busy road masks any noise that I make. </a:t>
            </a:r>
            <a:endParaRPr lang="en-US" i="1" dirty="0"/>
          </a:p>
        </p:txBody>
      </p:sp>
      <p:sp>
        <p:nvSpPr>
          <p:cNvPr id="260107" name="Rectangle 11"/>
          <p:cNvSpPr>
            <a:spLocks noChangeArrowheads="1"/>
          </p:cNvSpPr>
          <p:nvPr/>
        </p:nvSpPr>
        <p:spPr bwMode="auto">
          <a:xfrm>
            <a:off x="3707903" y="2204244"/>
            <a:ext cx="2232249" cy="13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is an obvious yes! The high gate, the high fence, the overgrown shrubbery. Also it’s an end house so you don’t have to watch for </a:t>
            </a:r>
            <a:r>
              <a:rPr lang="en-US" i="1" dirty="0" err="1" smtClean="0"/>
              <a:t>neighbours</a:t>
            </a:r>
            <a:r>
              <a:rPr lang="en-US" i="1" dirty="0" smtClean="0"/>
              <a:t> on both sides. </a:t>
            </a:r>
            <a:endParaRPr lang="en-US" i="1" dirty="0"/>
          </a:p>
        </p:txBody>
      </p:sp>
      <p:sp>
        <p:nvSpPr>
          <p:cNvPr id="260108" name="Rectangle 12"/>
          <p:cNvSpPr>
            <a:spLocks noChangeArrowheads="1"/>
          </p:cNvSpPr>
          <p:nvPr/>
        </p:nvSpPr>
        <p:spPr bwMode="auto">
          <a:xfrm>
            <a:off x="971600" y="4725144"/>
            <a:ext cx="244827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This would be a perfect target. Passers by can’t see in so they wouldn’t notice you breaking in. The high gate and hedges block the view so no-one can see what is going on inside. </a:t>
            </a:r>
            <a:endParaRPr lang="en-US" i="1" dirty="0"/>
          </a:p>
        </p:txBody>
      </p:sp>
      <p:sp>
        <p:nvSpPr>
          <p:cNvPr id="260109" name="Rectangle 13"/>
          <p:cNvSpPr>
            <a:spLocks noChangeArrowheads="1"/>
          </p:cNvSpPr>
          <p:nvPr/>
        </p:nvSpPr>
        <p:spPr bwMode="auto">
          <a:xfrm>
            <a:off x="6660232" y="2636912"/>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It’s closed off, you can’t be seen from anywhere, it’s a burglar’s paradise. </a:t>
            </a:r>
            <a:endParaRPr lang="en-US" i="1" dirty="0"/>
          </a:p>
        </p:txBody>
      </p:sp>
      <p:sp>
        <p:nvSpPr>
          <p:cNvPr id="260110" name="Rectangle 14"/>
          <p:cNvSpPr>
            <a:spLocks noChangeArrowheads="1"/>
          </p:cNvSpPr>
          <p:nvPr/>
        </p:nvSpPr>
        <p:spPr bwMode="auto">
          <a:xfrm>
            <a:off x="5436096" y="5229200"/>
            <a:ext cx="20256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I would go for this house </a:t>
            </a:r>
            <a:r>
              <a:rPr lang="en-GB" i="1" dirty="0" err="1" smtClean="0"/>
              <a:t>cos</a:t>
            </a:r>
            <a:r>
              <a:rPr lang="en-GB" i="1" dirty="0" smtClean="0"/>
              <a:t> it’s hidden by trees and bushes.</a:t>
            </a:r>
            <a:endParaRPr lang="en-US" i="1" dirty="0"/>
          </a:p>
        </p:txBody>
      </p:sp>
    </p:spTree>
    <p:extLst>
      <p:ext uri="{BB962C8B-B14F-4D97-AF65-F5344CB8AC3E}">
        <p14:creationId xmlns:p14="http://schemas.microsoft.com/office/powerpoint/2010/main" val="25821555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3" name="Picture 17" descr="yellow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988840"/>
            <a:ext cx="4896544" cy="316835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8" name="Rectangle 12"/>
          <p:cNvSpPr>
            <a:spLocks noChangeArrowheads="1"/>
          </p:cNvSpPr>
          <p:nvPr/>
        </p:nvSpPr>
        <p:spPr bwMode="auto">
          <a:xfrm>
            <a:off x="683568" y="2852936"/>
            <a:ext cx="3384797"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it’s too enclosed. They obviously take privacy seriously so they will be aware of who is about. Some people expect to see people coming back and forth in and out of properties. But I don’t think that the people around here would expect to see the likes of me coming back and forth into this house. </a:t>
            </a:r>
            <a:endParaRPr lang="en-US" i="1" dirty="0"/>
          </a:p>
        </p:txBody>
      </p:sp>
      <p:pic>
        <p:nvPicPr>
          <p:cNvPr id="6"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492896"/>
            <a:ext cx="2880320" cy="23762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00192" y="2852936"/>
            <a:ext cx="2088232" cy="1077218"/>
          </a:xfrm>
          <a:prstGeom prst="rect">
            <a:avLst/>
          </a:prstGeom>
          <a:noFill/>
        </p:spPr>
        <p:txBody>
          <a:bodyPr wrap="square" rtlCol="0">
            <a:spAutoFit/>
          </a:bodyPr>
          <a:lstStyle/>
          <a:p>
            <a:pPr algn="ctr"/>
            <a:r>
              <a:rPr lang="en-US" dirty="0" smtClean="0"/>
              <a:t>You’re boxed in and it could be one way in and one way out, which isn’t good. </a:t>
            </a:r>
            <a:endParaRPr lang="en-US" dirty="0"/>
          </a:p>
        </p:txBody>
      </p:sp>
    </p:spTree>
    <p:extLst>
      <p:ext uri="{BB962C8B-B14F-4D97-AF65-F5344CB8AC3E}">
        <p14:creationId xmlns:p14="http://schemas.microsoft.com/office/powerpoint/2010/main" val="13760231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84789870"/>
              </p:ext>
            </p:extLst>
          </p:nvPr>
        </p:nvGraphicFramePr>
        <p:xfrm>
          <a:off x="395536" y="2132856"/>
          <a:ext cx="8406000" cy="4608000"/>
        </p:xfrm>
        <a:graphic>
          <a:graphicData uri="http://schemas.openxmlformats.org/presentationml/2006/ole">
            <mc:AlternateContent xmlns:mc="http://schemas.openxmlformats.org/markup-compatibility/2006">
              <mc:Choice xmlns:v="urn:schemas-microsoft-com:vml" Requires="v">
                <p:oleObj spid="_x0000_s6261" name="Document" r:id="rId4" imgW="8509000" imgH="6413500" progId="Word.Document.12">
                  <p:embed/>
                </p:oleObj>
              </mc:Choice>
              <mc:Fallback>
                <p:oleObj name="Document" r:id="rId4" imgW="8509000" imgH="6413500" progId="Word.Document.12">
                  <p:embed/>
                  <p:pic>
                    <p:nvPicPr>
                      <p:cNvPr id="0" name=""/>
                      <p:cNvPicPr/>
                      <p:nvPr/>
                    </p:nvPicPr>
                    <p:blipFill>
                      <a:blip r:embed="rId5"/>
                      <a:stretch>
                        <a:fillRect/>
                      </a:stretch>
                    </p:blipFill>
                    <p:spPr>
                      <a:xfrm>
                        <a:off x="395536"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38096245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77072"/>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916832"/>
            <a:ext cx="3168773"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916832"/>
            <a:ext cx="295232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896" y="3789040"/>
            <a:ext cx="3275856" cy="2736304"/>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4283968" y="4365104"/>
            <a:ext cx="2592288" cy="89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would take two seconds to break into. I wouldn’t feel observed by the </a:t>
            </a:r>
            <a:r>
              <a:rPr lang="en-US" i="1" dirty="0" err="1" smtClean="0"/>
              <a:t>neighbours</a:t>
            </a:r>
            <a:r>
              <a:rPr lang="en-US" i="1" dirty="0" smtClean="0"/>
              <a:t> as the windows that look out are bathrooms and kitchens. I would put a brick through the bottom pane of glass. </a:t>
            </a:r>
            <a:endParaRPr lang="en-US" i="1" dirty="0"/>
          </a:p>
        </p:txBody>
      </p:sp>
      <p:sp>
        <p:nvSpPr>
          <p:cNvPr id="260107" name="Rectangle 11"/>
          <p:cNvSpPr>
            <a:spLocks noChangeArrowheads="1"/>
          </p:cNvSpPr>
          <p:nvPr/>
        </p:nvSpPr>
        <p:spPr bwMode="auto">
          <a:xfrm>
            <a:off x="539552" y="2132856"/>
            <a:ext cx="2232249" cy="13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Yes, I can tell by looking at the lock that it would be easy to snap. </a:t>
            </a:r>
            <a:endParaRPr lang="en-US" i="1" dirty="0"/>
          </a:p>
        </p:txBody>
      </p:sp>
      <p:sp>
        <p:nvSpPr>
          <p:cNvPr id="260108" name="Rectangle 12"/>
          <p:cNvSpPr>
            <a:spLocks noChangeArrowheads="1"/>
          </p:cNvSpPr>
          <p:nvPr/>
        </p:nvSpPr>
        <p:spPr bwMode="auto">
          <a:xfrm>
            <a:off x="5652120" y="2276872"/>
            <a:ext cx="244827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 would possibly use the ladder the climb up to access higher windows that are likely to be open as they look like bathrooms. </a:t>
            </a:r>
            <a:endParaRPr lang="en-US" i="1" dirty="0"/>
          </a:p>
        </p:txBody>
      </p:sp>
      <p:sp>
        <p:nvSpPr>
          <p:cNvPr id="260109" name="Rectangle 13"/>
          <p:cNvSpPr>
            <a:spLocks noChangeArrowheads="1"/>
          </p:cNvSpPr>
          <p:nvPr/>
        </p:nvSpPr>
        <p:spPr bwMode="auto">
          <a:xfrm>
            <a:off x="827584" y="4725144"/>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lock can easily be mole-gripped. You can tell because it’s thin. The new ones are chunkier. </a:t>
            </a:r>
            <a:endParaRPr lang="en-US" i="1" dirty="0"/>
          </a:p>
        </p:txBody>
      </p:sp>
    </p:spTree>
    <p:extLst>
      <p:ext uri="{BB962C8B-B14F-4D97-AF65-F5344CB8AC3E}">
        <p14:creationId xmlns:p14="http://schemas.microsoft.com/office/powerpoint/2010/main" val="37316630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p:cNvGraphicFramePr>
            <a:graphicFrameLocks/>
          </p:cNvGraphicFramePr>
          <p:nvPr>
            <p:extLst>
              <p:ext uri="{D42A27DB-BD31-4B8C-83A1-F6EECF244321}">
                <p14:modId xmlns:p14="http://schemas.microsoft.com/office/powerpoint/2010/main" val="2240674718"/>
              </p:ext>
            </p:extLst>
          </p:nvPr>
        </p:nvGraphicFramePr>
        <p:xfrm>
          <a:off x="1475656" y="1844824"/>
          <a:ext cx="6120680" cy="4869160"/>
        </p:xfrm>
        <a:graphic>
          <a:graphicData uri="http://schemas.openxmlformats.org/presentationml/2006/ole">
            <mc:AlternateContent xmlns:mc="http://schemas.openxmlformats.org/markup-compatibility/2006">
              <mc:Choice xmlns:v="urn:schemas-microsoft-com:vml" Requires="v">
                <p:oleObj spid="_x0000_s7285" name="Document" r:id="rId4" imgW="6642100" imgH="8674100" progId="Word.Document.12">
                  <p:embed/>
                </p:oleObj>
              </mc:Choice>
              <mc:Fallback>
                <p:oleObj name="Document" r:id="rId4" imgW="6642100" imgH="8674100" progId="Word.Document.12">
                  <p:embed/>
                  <p:pic>
                    <p:nvPicPr>
                      <p:cNvPr id="0" name=""/>
                      <p:cNvPicPr/>
                      <p:nvPr/>
                    </p:nvPicPr>
                    <p:blipFill>
                      <a:blip r:embed="rId5"/>
                      <a:stretch>
                        <a:fillRect/>
                      </a:stretch>
                    </p:blipFill>
                    <p:spPr>
                      <a:xfrm>
                        <a:off x="1475656" y="1844824"/>
                        <a:ext cx="6120680" cy="4869160"/>
                      </a:xfrm>
                      <a:prstGeom prst="rect">
                        <a:avLst/>
                      </a:prstGeom>
                    </p:spPr>
                  </p:pic>
                </p:oleObj>
              </mc:Fallback>
            </mc:AlternateContent>
          </a:graphicData>
        </a:graphic>
      </p:graphicFrame>
      <p:sp>
        <p:nvSpPr>
          <p:cNvPr id="6" name="Rectangle 5"/>
          <p:cNvSpPr/>
          <p:nvPr/>
        </p:nvSpPr>
        <p:spPr bwMode="auto">
          <a:xfrm>
            <a:off x="0" y="5733256"/>
            <a:ext cx="147565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0" y="5733256"/>
            <a:ext cx="3955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0" y="5733256"/>
            <a:ext cx="1403648" cy="112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179512" y="1484784"/>
            <a:ext cx="914400" cy="134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0" y="5733256"/>
            <a:ext cx="1475656" cy="112474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7524328" y="5733256"/>
            <a:ext cx="1475656" cy="112474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6718812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4221088"/>
            <a:ext cx="4514133"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916832"/>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3861048"/>
            <a:ext cx="3312789" cy="2835107"/>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1916832"/>
            <a:ext cx="266429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1844824"/>
            <a:ext cx="2808312" cy="2304256"/>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954881" y="2393950"/>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Yes, the house is being renovated, you can tell from the building stuff in the garden, so there will be new things to take. </a:t>
            </a:r>
            <a:endParaRPr lang="en-US" i="1" dirty="0"/>
          </a:p>
        </p:txBody>
      </p:sp>
      <p:sp>
        <p:nvSpPr>
          <p:cNvPr id="260107" name="Rectangle 11"/>
          <p:cNvSpPr>
            <a:spLocks noChangeArrowheads="1"/>
          </p:cNvSpPr>
          <p:nvPr/>
        </p:nvSpPr>
        <p:spPr bwMode="auto">
          <a:xfrm>
            <a:off x="3635897" y="2204244"/>
            <a:ext cx="19909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It’s being renovated, it looks like they have money.  </a:t>
            </a:r>
            <a:endParaRPr lang="en-US" i="1" dirty="0"/>
          </a:p>
        </p:txBody>
      </p:sp>
      <p:sp>
        <p:nvSpPr>
          <p:cNvPr id="260108" name="Rectangle 12"/>
          <p:cNvSpPr>
            <a:spLocks noChangeArrowheads="1"/>
          </p:cNvSpPr>
          <p:nvPr/>
        </p:nvSpPr>
        <p:spPr bwMode="auto">
          <a:xfrm>
            <a:off x="1403648" y="4509120"/>
            <a:ext cx="2088653"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I would have a go, I would come through the ginnel at the top and use that to hide in if needed. </a:t>
            </a:r>
            <a:endParaRPr lang="en-US" i="1" dirty="0"/>
          </a:p>
        </p:txBody>
      </p:sp>
      <p:sp>
        <p:nvSpPr>
          <p:cNvPr id="260109" name="Rectangle 13"/>
          <p:cNvSpPr>
            <a:spLocks noChangeArrowheads="1"/>
          </p:cNvSpPr>
          <p:nvPr/>
        </p:nvSpPr>
        <p:spPr bwMode="auto">
          <a:xfrm>
            <a:off x="6660232" y="2636912"/>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 use the tools lying around in the garden to get in. </a:t>
            </a:r>
            <a:endParaRPr lang="en-US" i="1" dirty="0"/>
          </a:p>
        </p:txBody>
      </p:sp>
      <p:sp>
        <p:nvSpPr>
          <p:cNvPr id="260110" name="Rectangle 14"/>
          <p:cNvSpPr>
            <a:spLocks noChangeArrowheads="1"/>
          </p:cNvSpPr>
          <p:nvPr/>
        </p:nvSpPr>
        <p:spPr bwMode="auto">
          <a:xfrm>
            <a:off x="5148064" y="4941168"/>
            <a:ext cx="360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The bars on the downstairs door make me suspicious, I wonder what they are trying to hide. I would sniff the vent to see if they were growing weed in there. I see security like that as a challenge. </a:t>
            </a:r>
            <a:endParaRPr lang="en-US" i="1" dirty="0"/>
          </a:p>
        </p:txBody>
      </p:sp>
    </p:spTree>
    <p:extLst>
      <p:ext uri="{BB962C8B-B14F-4D97-AF65-F5344CB8AC3E}">
        <p14:creationId xmlns:p14="http://schemas.microsoft.com/office/powerpoint/2010/main" val="21350155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868767595"/>
              </p:ext>
            </p:extLst>
          </p:nvPr>
        </p:nvGraphicFramePr>
        <p:xfrm>
          <a:off x="323528" y="2060848"/>
          <a:ext cx="8406000" cy="4680520"/>
        </p:xfrm>
        <a:graphic>
          <a:graphicData uri="http://schemas.openxmlformats.org/presentationml/2006/ole">
            <mc:AlternateContent xmlns:mc="http://schemas.openxmlformats.org/markup-compatibility/2006">
              <mc:Choice xmlns:v="urn:schemas-microsoft-com:vml" Requires="v">
                <p:oleObj spid="_x0000_s8309" name="Document" r:id="rId4" imgW="8864600" imgH="6667500" progId="Word.Document.12">
                  <p:embed/>
                </p:oleObj>
              </mc:Choice>
              <mc:Fallback>
                <p:oleObj name="Document" r:id="rId4" imgW="8864600" imgH="6667500" progId="Word.Document.12">
                  <p:embed/>
                  <p:pic>
                    <p:nvPicPr>
                      <p:cNvPr id="0" name=""/>
                      <p:cNvPicPr/>
                      <p:nvPr/>
                    </p:nvPicPr>
                    <p:blipFill>
                      <a:blip r:embed="rId5"/>
                      <a:stretch>
                        <a:fillRect/>
                      </a:stretch>
                    </p:blipFill>
                    <p:spPr>
                      <a:xfrm>
                        <a:off x="323528" y="2060848"/>
                        <a:ext cx="8406000" cy="4680520"/>
                      </a:xfrm>
                      <a:prstGeom prst="rect">
                        <a:avLst/>
                      </a:prstGeom>
                    </p:spPr>
                  </p:pic>
                </p:oleObj>
              </mc:Fallback>
            </mc:AlternateContent>
          </a:graphicData>
        </a:graphic>
      </p:graphicFrame>
    </p:spTree>
    <p:extLst>
      <p:ext uri="{BB962C8B-B14F-4D97-AF65-F5344CB8AC3E}">
        <p14:creationId xmlns:p14="http://schemas.microsoft.com/office/powerpoint/2010/main" val="1682629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3" name="Picture 17" descr="yellow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132856"/>
            <a:ext cx="4006264" cy="259228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8" name="Rectangle 12"/>
          <p:cNvSpPr>
            <a:spLocks noChangeArrowheads="1"/>
          </p:cNvSpPr>
          <p:nvPr/>
        </p:nvSpPr>
        <p:spPr bwMode="auto">
          <a:xfrm>
            <a:off x="755576" y="2564904"/>
            <a:ext cx="2808312"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The carpets in the garden means it’s being done up. They have money. </a:t>
            </a:r>
            <a:endParaRPr lang="en-US" i="1" dirty="0"/>
          </a:p>
        </p:txBody>
      </p:sp>
      <p:pic>
        <p:nvPicPr>
          <p:cNvPr id="6"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420888"/>
            <a:ext cx="3528392"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92080" y="2492896"/>
            <a:ext cx="2088232" cy="2308324"/>
          </a:xfrm>
          <a:prstGeom prst="rect">
            <a:avLst/>
          </a:prstGeom>
          <a:noFill/>
        </p:spPr>
        <p:txBody>
          <a:bodyPr wrap="square" rtlCol="0">
            <a:spAutoFit/>
          </a:bodyPr>
          <a:lstStyle/>
          <a:p>
            <a:pPr algn="ctr"/>
            <a:r>
              <a:rPr lang="en-US" dirty="0" smtClean="0"/>
              <a:t>It’s too untidy, doesn’t look like it’s looked after. The carpet in the back garden may mean it’s being refurbished though, so they may have some decent stuff. </a:t>
            </a:r>
            <a:endParaRPr lang="en-US" dirty="0"/>
          </a:p>
        </p:txBody>
      </p:sp>
    </p:spTree>
    <p:extLst>
      <p:ext uri="{BB962C8B-B14F-4D97-AF65-F5344CB8AC3E}">
        <p14:creationId xmlns:p14="http://schemas.microsoft.com/office/powerpoint/2010/main" val="37347280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4221088"/>
            <a:ext cx="4514133"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916832"/>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3861048"/>
            <a:ext cx="3312789" cy="2835107"/>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1916832"/>
            <a:ext cx="266429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1844824"/>
            <a:ext cx="2808312" cy="2304256"/>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954881" y="2393950"/>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it doesn’t look worth breaking into as there would be nothing to take. </a:t>
            </a:r>
            <a:endParaRPr lang="en-US" i="1" dirty="0"/>
          </a:p>
        </p:txBody>
      </p:sp>
      <p:sp>
        <p:nvSpPr>
          <p:cNvPr id="260107" name="Rectangle 11"/>
          <p:cNvSpPr>
            <a:spLocks noChangeArrowheads="1"/>
          </p:cNvSpPr>
          <p:nvPr/>
        </p:nvSpPr>
        <p:spPr bwMode="auto">
          <a:xfrm>
            <a:off x="3635897" y="2204244"/>
            <a:ext cx="19909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it’s too scruffy there is nothing worth taking. </a:t>
            </a:r>
            <a:endParaRPr lang="en-US" i="1" dirty="0"/>
          </a:p>
        </p:txBody>
      </p:sp>
      <p:sp>
        <p:nvSpPr>
          <p:cNvPr id="260108" name="Rectangle 12"/>
          <p:cNvSpPr>
            <a:spLocks noChangeArrowheads="1"/>
          </p:cNvSpPr>
          <p:nvPr/>
        </p:nvSpPr>
        <p:spPr bwMode="auto">
          <a:xfrm>
            <a:off x="1043608" y="4509120"/>
            <a:ext cx="2592288"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they would have nothing to steal. Also it’s a back-to-back house and I never feel comfortable because you have to go out the way you came in and that’s a risk I am not willing to take. </a:t>
            </a:r>
            <a:endParaRPr lang="en-US" i="1" dirty="0"/>
          </a:p>
        </p:txBody>
      </p:sp>
      <p:sp>
        <p:nvSpPr>
          <p:cNvPr id="260109" name="Rectangle 13"/>
          <p:cNvSpPr>
            <a:spLocks noChangeArrowheads="1"/>
          </p:cNvSpPr>
          <p:nvPr/>
        </p:nvSpPr>
        <p:spPr bwMode="auto">
          <a:xfrm>
            <a:off x="6660232" y="2636912"/>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The windows have netting so I can’t see in. It’s a definite no. </a:t>
            </a:r>
            <a:endParaRPr lang="en-US" i="1" dirty="0"/>
          </a:p>
        </p:txBody>
      </p:sp>
      <p:sp>
        <p:nvSpPr>
          <p:cNvPr id="260110" name="Rectangle 14"/>
          <p:cNvSpPr>
            <a:spLocks noChangeArrowheads="1"/>
          </p:cNvSpPr>
          <p:nvPr/>
        </p:nvSpPr>
        <p:spPr bwMode="auto">
          <a:xfrm>
            <a:off x="5148064" y="4941168"/>
            <a:ext cx="360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I wouldn’t burgle this house. I would try and offer them help! Phone the council and get them some support! </a:t>
            </a:r>
            <a:endParaRPr lang="en-US" i="1" dirty="0"/>
          </a:p>
        </p:txBody>
      </p:sp>
    </p:spTree>
    <p:extLst>
      <p:ext uri="{BB962C8B-B14F-4D97-AF65-F5344CB8AC3E}">
        <p14:creationId xmlns:p14="http://schemas.microsoft.com/office/powerpoint/2010/main" val="32355417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mes.JPG"/>
          <p:cNvPicPr>
            <a:picLocks noGrp="1"/>
          </p:cNvPicPr>
          <p:nvPr>
            <p:ph idx="4294967295"/>
          </p:nvPr>
        </p:nvPicPr>
        <p:blipFill>
          <a:blip r:embed="rId3" cstate="print"/>
          <a:srcRect t="25649" b="25649"/>
          <a:stretch>
            <a:fillRect/>
          </a:stretch>
        </p:blipFill>
        <p:spPr>
          <a:xfrm>
            <a:off x="395536" y="1988840"/>
            <a:ext cx="8496944" cy="4752528"/>
          </a:xfrm>
          <a:prstGeom prst="rect">
            <a:avLst/>
          </a:prstGeom>
          <a:ln w="34925">
            <a:solidFill>
              <a:srgbClr val="002060"/>
            </a:solidFill>
          </a:ln>
        </p:spPr>
      </p:pic>
    </p:spTree>
    <p:extLst>
      <p:ext uri="{BB962C8B-B14F-4D97-AF65-F5344CB8AC3E}">
        <p14:creationId xmlns:p14="http://schemas.microsoft.com/office/powerpoint/2010/main" val="21016742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research</a:t>
            </a:r>
            <a:endParaRPr lang="en-US" dirty="0"/>
          </a:p>
        </p:txBody>
      </p:sp>
      <p:sp>
        <p:nvSpPr>
          <p:cNvPr id="3" name="Content Placeholder 2"/>
          <p:cNvSpPr>
            <a:spLocks noGrp="1"/>
          </p:cNvSpPr>
          <p:nvPr>
            <p:ph idx="1"/>
          </p:nvPr>
        </p:nvSpPr>
        <p:spPr>
          <a:xfrm>
            <a:off x="395536" y="1844824"/>
            <a:ext cx="8229600" cy="3598862"/>
          </a:xfrm>
        </p:spPr>
        <p:txBody>
          <a:bodyPr/>
          <a:lstStyle/>
          <a:p>
            <a:pPr marL="0" indent="0">
              <a:buNone/>
            </a:pPr>
            <a:r>
              <a:rPr lang="en-US" sz="2200" b="1" u="sng" dirty="0" smtClean="0"/>
              <a:t>The sample</a:t>
            </a:r>
          </a:p>
          <a:p>
            <a:pPr algn="just"/>
            <a:r>
              <a:rPr lang="en-US" sz="2200" dirty="0" smtClean="0"/>
              <a:t>Prolific adult burglars currently serving a prison sentence (n=9). Aiming for min of 20.</a:t>
            </a:r>
            <a:endParaRPr lang="en-US" sz="2200" dirty="0" smtClean="0">
              <a:solidFill>
                <a:schemeClr val="tx1"/>
              </a:solidFill>
            </a:endParaRPr>
          </a:p>
          <a:p>
            <a:pPr marL="0" indent="0" algn="just">
              <a:buNone/>
            </a:pPr>
            <a:endParaRPr lang="en-US" sz="1000" dirty="0" smtClean="0"/>
          </a:p>
          <a:p>
            <a:pPr algn="just"/>
            <a:r>
              <a:rPr lang="en-US" sz="2200" dirty="0" smtClean="0"/>
              <a:t>Recruited by the Integrated Offender Management Team and Restorative Justice teams across three prisons – </a:t>
            </a:r>
            <a:r>
              <a:rPr lang="en-US" sz="2200" dirty="0" err="1" smtClean="0"/>
              <a:t>Whealston</a:t>
            </a:r>
            <a:r>
              <a:rPr lang="en-US" sz="2200" dirty="0" smtClean="0"/>
              <a:t>, </a:t>
            </a:r>
            <a:r>
              <a:rPr lang="en-US" sz="2200" dirty="0" err="1" smtClean="0"/>
              <a:t>Armley</a:t>
            </a:r>
            <a:r>
              <a:rPr lang="en-US" sz="2200" dirty="0" smtClean="0"/>
              <a:t>, Newhall.</a:t>
            </a:r>
          </a:p>
          <a:p>
            <a:pPr algn="just"/>
            <a:endParaRPr lang="en-US" sz="1000" dirty="0" smtClean="0"/>
          </a:p>
          <a:p>
            <a:pPr algn="just"/>
            <a:r>
              <a:rPr lang="en-US" sz="2200" dirty="0" smtClean="0"/>
              <a:t>Willing to engage.</a:t>
            </a:r>
          </a:p>
          <a:p>
            <a:pPr algn="just"/>
            <a:endParaRPr lang="en-US" sz="1000" dirty="0" smtClean="0"/>
          </a:p>
          <a:p>
            <a:pPr algn="just"/>
            <a:r>
              <a:rPr lang="en-US" sz="2200" dirty="0" smtClean="0"/>
              <a:t>Post-sentencing to avoid participants engaging for ‘bargaining’ purposes. </a:t>
            </a:r>
          </a:p>
          <a:p>
            <a:pPr marL="0" indent="0" algn="just">
              <a:buNone/>
            </a:pPr>
            <a:endParaRPr lang="en-US" sz="2000" dirty="0" smtClean="0"/>
          </a:p>
          <a:p>
            <a:pPr algn="just"/>
            <a:endParaRPr lang="en-US" sz="2200" dirty="0" smtClean="0"/>
          </a:p>
          <a:p>
            <a:pPr algn="just"/>
            <a:endParaRPr lang="en-US" dirty="0" smtClean="0"/>
          </a:p>
          <a:p>
            <a:pPr algn="just"/>
            <a:endParaRPr lang="en-US" dirty="0" smtClean="0"/>
          </a:p>
          <a:p>
            <a:endParaRPr lang="en-US" dirty="0" smtClean="0"/>
          </a:p>
        </p:txBody>
      </p:sp>
    </p:spTree>
    <p:extLst>
      <p:ext uri="{BB962C8B-B14F-4D97-AF65-F5344CB8AC3E}">
        <p14:creationId xmlns:p14="http://schemas.microsoft.com/office/powerpoint/2010/main" val="2721260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4293096"/>
            <a:ext cx="367240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916832"/>
            <a:ext cx="316835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861048"/>
            <a:ext cx="4032448" cy="2835107"/>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1800" y="1844824"/>
            <a:ext cx="2808312" cy="1944216"/>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3419872" y="2132856"/>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Yes, it’s easy to get away.  </a:t>
            </a:r>
            <a:endParaRPr lang="en-US" i="1" dirty="0"/>
          </a:p>
        </p:txBody>
      </p:sp>
      <p:sp>
        <p:nvSpPr>
          <p:cNvPr id="260108" name="Rectangle 12"/>
          <p:cNvSpPr>
            <a:spLocks noChangeArrowheads="1"/>
          </p:cNvSpPr>
          <p:nvPr/>
        </p:nvSpPr>
        <p:spPr bwMode="auto">
          <a:xfrm>
            <a:off x="683568" y="4509120"/>
            <a:ext cx="302433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this is perfect! Easy pickings. I would first walk up and down this footpath. No-one would give me a second glance. Even if I was a tramp walking up and down I wouldn’t look out of place – it’s a footpath, no-one can question you. </a:t>
            </a:r>
            <a:endParaRPr lang="en-US" i="1" dirty="0"/>
          </a:p>
        </p:txBody>
      </p:sp>
      <p:sp>
        <p:nvSpPr>
          <p:cNvPr id="260109" name="Rectangle 13"/>
          <p:cNvSpPr>
            <a:spLocks noChangeArrowheads="1"/>
          </p:cNvSpPr>
          <p:nvPr/>
        </p:nvSpPr>
        <p:spPr bwMode="auto">
          <a:xfrm>
            <a:off x="6012160" y="2564904"/>
            <a:ext cx="2302470"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footpath is good. You can have a good look. It can work the other way, people could be coming the other way and that’s a worry. </a:t>
            </a:r>
            <a:endParaRPr lang="en-US" i="1" dirty="0"/>
          </a:p>
        </p:txBody>
      </p:sp>
      <p:sp>
        <p:nvSpPr>
          <p:cNvPr id="260110" name="Rectangle 14"/>
          <p:cNvSpPr>
            <a:spLocks noChangeArrowheads="1"/>
          </p:cNvSpPr>
          <p:nvPr/>
        </p:nvSpPr>
        <p:spPr bwMode="auto">
          <a:xfrm>
            <a:off x="5508104" y="4653136"/>
            <a:ext cx="2952328" cy="87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the footpath helps because you know you can get in and out. </a:t>
            </a:r>
            <a:endParaRPr lang="en-US" i="1" dirty="0"/>
          </a:p>
        </p:txBody>
      </p:sp>
      <p:pic>
        <p:nvPicPr>
          <p:cNvPr id="12"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4" y="1916832"/>
            <a:ext cx="2880320"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1988840"/>
            <a:ext cx="1872208" cy="1323439"/>
          </a:xfrm>
          <a:prstGeom prst="rect">
            <a:avLst/>
          </a:prstGeom>
          <a:noFill/>
        </p:spPr>
        <p:txBody>
          <a:bodyPr wrap="square" rtlCol="0">
            <a:spAutoFit/>
          </a:bodyPr>
          <a:lstStyle/>
          <a:p>
            <a:pPr algn="ctr"/>
            <a:r>
              <a:rPr lang="en-US" dirty="0" smtClean="0"/>
              <a:t>Pretty perfect that! Straight in and out through the </a:t>
            </a:r>
            <a:r>
              <a:rPr lang="en-US" dirty="0" err="1" smtClean="0"/>
              <a:t>ginnel</a:t>
            </a:r>
            <a:r>
              <a:rPr lang="en-US" dirty="0" smtClean="0"/>
              <a:t> and you’re covered. </a:t>
            </a:r>
            <a:endParaRPr lang="en-US" dirty="0"/>
          </a:p>
        </p:txBody>
      </p:sp>
    </p:spTree>
    <p:extLst>
      <p:ext uri="{BB962C8B-B14F-4D97-AF65-F5344CB8AC3E}">
        <p14:creationId xmlns:p14="http://schemas.microsoft.com/office/powerpoint/2010/main" val="41781063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a:blip r:embed="rId3" cstate="print"/>
          <a:srcRect t="25037" b="25037"/>
          <a:stretch>
            <a:fillRect/>
          </a:stretch>
        </p:blipFill>
        <p:spPr bwMode="auto">
          <a:xfrm>
            <a:off x="395536" y="2060848"/>
            <a:ext cx="8407400"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12795138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988840"/>
            <a:ext cx="316835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4077072"/>
            <a:ext cx="3240360" cy="2115027"/>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988840"/>
            <a:ext cx="2808312" cy="2016224"/>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899592" y="2348880"/>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 give it a shot. The walls are high and no lighting so you wouldn’t be seen. </a:t>
            </a:r>
            <a:endParaRPr lang="en-US" i="1" dirty="0"/>
          </a:p>
        </p:txBody>
      </p:sp>
      <p:sp>
        <p:nvSpPr>
          <p:cNvPr id="260108" name="Rectangle 12"/>
          <p:cNvSpPr>
            <a:spLocks noChangeArrowheads="1"/>
          </p:cNvSpPr>
          <p:nvPr/>
        </p:nvSpPr>
        <p:spPr bwMode="auto">
          <a:xfrm>
            <a:off x="5076056" y="4365104"/>
            <a:ext cx="2448272"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This is good and bad. It’s closed off so if you are trapped you are </a:t>
            </a:r>
            <a:r>
              <a:rPr lang="en-GB" i="1" dirty="0" err="1" smtClean="0"/>
              <a:t>f@cked</a:t>
            </a:r>
            <a:r>
              <a:rPr lang="en-GB" i="1" dirty="0" smtClean="0"/>
              <a:t> but being closed off is good as no-one can see you. </a:t>
            </a:r>
            <a:endParaRPr lang="en-US" i="1" dirty="0"/>
          </a:p>
        </p:txBody>
      </p:sp>
      <p:sp>
        <p:nvSpPr>
          <p:cNvPr id="260109" name="Rectangle 13"/>
          <p:cNvSpPr>
            <a:spLocks noChangeArrowheads="1"/>
          </p:cNvSpPr>
          <p:nvPr/>
        </p:nvSpPr>
        <p:spPr bwMode="auto">
          <a:xfrm>
            <a:off x="5292080" y="2636912"/>
            <a:ext cx="2302470"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is an ideal target for burglars as it’s all closed in and lots of corners to hide. You wouldn’t get seen with all the </a:t>
            </a:r>
            <a:r>
              <a:rPr lang="en-US" i="1" dirty="0" err="1" smtClean="0"/>
              <a:t>ginnels</a:t>
            </a:r>
            <a:r>
              <a:rPr lang="en-US" i="1" dirty="0" smtClean="0"/>
              <a:t>. </a:t>
            </a:r>
            <a:endParaRPr lang="en-US" i="1" dirty="0"/>
          </a:p>
        </p:txBody>
      </p:sp>
      <p:pic>
        <p:nvPicPr>
          <p:cNvPr id="10" name="Picture 15" descr="green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4005064"/>
            <a:ext cx="3096344"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3608" y="4077072"/>
            <a:ext cx="2160240" cy="1815882"/>
          </a:xfrm>
          <a:prstGeom prst="rect">
            <a:avLst/>
          </a:prstGeom>
          <a:noFill/>
        </p:spPr>
        <p:txBody>
          <a:bodyPr wrap="square" rtlCol="0">
            <a:spAutoFit/>
          </a:bodyPr>
          <a:lstStyle/>
          <a:p>
            <a:pPr algn="ctr"/>
            <a:r>
              <a:rPr lang="en-US" dirty="0" smtClean="0"/>
              <a:t>Having </a:t>
            </a:r>
            <a:r>
              <a:rPr lang="en-US" dirty="0" err="1" smtClean="0"/>
              <a:t>ginnels</a:t>
            </a:r>
            <a:r>
              <a:rPr lang="en-US" dirty="0" smtClean="0"/>
              <a:t> on an estate is great, </a:t>
            </a:r>
            <a:r>
              <a:rPr lang="en-US" dirty="0" err="1" smtClean="0"/>
              <a:t>cos</a:t>
            </a:r>
            <a:r>
              <a:rPr lang="en-US" dirty="0" smtClean="0"/>
              <a:t> you know the area better than the police, you’ll easily lose them. You know the routes!</a:t>
            </a:r>
            <a:endParaRPr lang="en-US" dirty="0"/>
          </a:p>
        </p:txBody>
      </p:sp>
    </p:spTree>
    <p:extLst>
      <p:ext uri="{BB962C8B-B14F-4D97-AF65-F5344CB8AC3E}">
        <p14:creationId xmlns:p14="http://schemas.microsoft.com/office/powerpoint/2010/main" val="29098478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988840"/>
            <a:ext cx="316835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988840"/>
            <a:ext cx="3096344"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4077072"/>
            <a:ext cx="3168352" cy="208823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4211960" y="4509120"/>
            <a:ext cx="2300982"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this is where I would go to buy my weed! It would be like robbing your own and I would probably get robbed leaving!</a:t>
            </a:r>
            <a:endParaRPr lang="en-US" i="1" dirty="0"/>
          </a:p>
        </p:txBody>
      </p:sp>
      <p:sp>
        <p:nvSpPr>
          <p:cNvPr id="260108" name="Rectangle 12"/>
          <p:cNvSpPr>
            <a:spLocks noChangeArrowheads="1"/>
          </p:cNvSpPr>
          <p:nvPr/>
        </p:nvSpPr>
        <p:spPr bwMode="auto">
          <a:xfrm>
            <a:off x="899592" y="2348880"/>
            <a:ext cx="216024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I would feel too cornered, too enclosed. </a:t>
            </a:r>
            <a:endParaRPr lang="en-US" i="1" dirty="0"/>
          </a:p>
        </p:txBody>
      </p:sp>
      <p:sp>
        <p:nvSpPr>
          <p:cNvPr id="260109" name="Rectangle 13"/>
          <p:cNvSpPr>
            <a:spLocks noChangeArrowheads="1"/>
          </p:cNvSpPr>
          <p:nvPr/>
        </p:nvSpPr>
        <p:spPr bwMode="auto">
          <a:xfrm>
            <a:off x="5076056" y="2564904"/>
            <a:ext cx="2160240"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I’m not sure about this footpath, it looks like a dead end. I would only burgle somewhere if I knew how I would get out. </a:t>
            </a:r>
            <a:endParaRPr lang="en-US" i="1" dirty="0"/>
          </a:p>
        </p:txBody>
      </p:sp>
    </p:spTree>
    <p:extLst>
      <p:ext uri="{BB962C8B-B14F-4D97-AF65-F5344CB8AC3E}">
        <p14:creationId xmlns:p14="http://schemas.microsoft.com/office/powerpoint/2010/main" val="38027441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ry2"/>
          <p:cNvPicPr>
            <a:picLocks noGrp="1"/>
          </p:cNvPicPr>
          <p:nvPr>
            <p:ph idx="4294967295"/>
          </p:nvPr>
        </p:nvPicPr>
        <p:blipFill>
          <a:blip r:embed="rId3" cstate="print"/>
          <a:srcRect t="20846" b="20846"/>
          <a:stretch>
            <a:fillRect/>
          </a:stretch>
        </p:blipFill>
        <p:spPr bwMode="auto">
          <a:xfrm>
            <a:off x="395536" y="2060848"/>
            <a:ext cx="8405812"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38353557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4293096"/>
            <a:ext cx="4082085" cy="2204864"/>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916832"/>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3861048"/>
            <a:ext cx="3312789" cy="2835107"/>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1916832"/>
            <a:ext cx="266429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1844824"/>
            <a:ext cx="2808312" cy="2304256"/>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954881" y="2393950"/>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these are old people’s homes. It’s a moral issue and people who burgle here are </a:t>
            </a:r>
            <a:r>
              <a:rPr lang="en-US" i="1" dirty="0" err="1" smtClean="0"/>
              <a:t>weirdos</a:t>
            </a:r>
            <a:r>
              <a:rPr lang="en-US" i="1" dirty="0" smtClean="0"/>
              <a:t>. </a:t>
            </a:r>
            <a:endParaRPr lang="en-US" i="1" dirty="0"/>
          </a:p>
        </p:txBody>
      </p:sp>
      <p:sp>
        <p:nvSpPr>
          <p:cNvPr id="260107" name="Rectangle 11"/>
          <p:cNvSpPr>
            <a:spLocks noChangeArrowheads="1"/>
          </p:cNvSpPr>
          <p:nvPr/>
        </p:nvSpPr>
        <p:spPr bwMode="auto">
          <a:xfrm>
            <a:off x="3635897" y="2204244"/>
            <a:ext cx="19909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In prison, if they know you have targeted old people, you would be in a wing with </a:t>
            </a:r>
            <a:r>
              <a:rPr lang="en-US" i="1" dirty="0" err="1" smtClean="0"/>
              <a:t>nonces</a:t>
            </a:r>
            <a:r>
              <a:rPr lang="en-US" i="1" dirty="0" smtClean="0"/>
              <a:t>. </a:t>
            </a:r>
            <a:endParaRPr lang="en-US" i="1" dirty="0"/>
          </a:p>
        </p:txBody>
      </p:sp>
      <p:sp>
        <p:nvSpPr>
          <p:cNvPr id="260108" name="Rectangle 12"/>
          <p:cNvSpPr>
            <a:spLocks noChangeArrowheads="1"/>
          </p:cNvSpPr>
          <p:nvPr/>
        </p:nvSpPr>
        <p:spPr bwMode="auto">
          <a:xfrm>
            <a:off x="1043608" y="4509120"/>
            <a:ext cx="2592288"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these are old people, vulnerable people, supported housing! 90% of people I know would say the same. There are 10% who would target old people though. </a:t>
            </a:r>
            <a:endParaRPr lang="en-US" i="1" dirty="0"/>
          </a:p>
        </p:txBody>
      </p:sp>
      <p:sp>
        <p:nvSpPr>
          <p:cNvPr id="260109" name="Rectangle 13"/>
          <p:cNvSpPr>
            <a:spLocks noChangeArrowheads="1"/>
          </p:cNvSpPr>
          <p:nvPr/>
        </p:nvSpPr>
        <p:spPr bwMode="auto">
          <a:xfrm>
            <a:off x="6588224" y="2564904"/>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Old people’s housing is a no no.</a:t>
            </a:r>
            <a:endParaRPr lang="en-US" i="1" dirty="0"/>
          </a:p>
        </p:txBody>
      </p:sp>
      <p:sp>
        <p:nvSpPr>
          <p:cNvPr id="260110" name="Rectangle 14"/>
          <p:cNvSpPr>
            <a:spLocks noChangeArrowheads="1"/>
          </p:cNvSpPr>
          <p:nvPr/>
        </p:nvSpPr>
        <p:spPr bwMode="auto">
          <a:xfrm>
            <a:off x="5292080" y="4581128"/>
            <a:ext cx="2952328"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I would never target old people, my own estate or houses where it’s obvious that kids live there. </a:t>
            </a:r>
            <a:endParaRPr lang="en-US" i="1" dirty="0"/>
          </a:p>
        </p:txBody>
      </p:sp>
    </p:spTree>
    <p:extLst>
      <p:ext uri="{BB962C8B-B14F-4D97-AF65-F5344CB8AC3E}">
        <p14:creationId xmlns:p14="http://schemas.microsoft.com/office/powerpoint/2010/main" val="14326312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2564904"/>
            <a:ext cx="4514133" cy="263691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10" name="Rectangle 14"/>
          <p:cNvSpPr>
            <a:spLocks noChangeArrowheads="1"/>
          </p:cNvSpPr>
          <p:nvPr/>
        </p:nvSpPr>
        <p:spPr bwMode="auto">
          <a:xfrm>
            <a:off x="2843808" y="3140968"/>
            <a:ext cx="360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 wouldn’t took these – it’s old people’s houses. I also wouldn’t burgle bungalows. The bedroom is too close to the front door and they would hear me breaking in. </a:t>
            </a:r>
            <a:endParaRPr lang="en-US" i="1" dirty="0"/>
          </a:p>
        </p:txBody>
      </p:sp>
    </p:spTree>
    <p:extLst>
      <p:ext uri="{BB962C8B-B14F-4D97-AF65-F5344CB8AC3E}">
        <p14:creationId xmlns:p14="http://schemas.microsoft.com/office/powerpoint/2010/main" val="38594564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mson close2"/>
          <p:cNvPicPr>
            <a:picLocks noGrp="1"/>
          </p:cNvPicPr>
          <p:nvPr>
            <p:ph idx="4294967295"/>
          </p:nvPr>
        </p:nvPicPr>
        <p:blipFill>
          <a:blip r:embed="rId3" cstate="print"/>
          <a:srcRect t="20846" b="20846"/>
          <a:stretch>
            <a:fillRect/>
          </a:stretch>
        </p:blipFill>
        <p:spPr bwMode="auto">
          <a:xfrm>
            <a:off x="467544" y="2060848"/>
            <a:ext cx="8405813"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34531240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844824"/>
            <a:ext cx="266429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933056"/>
            <a:ext cx="256760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844824"/>
            <a:ext cx="2808312" cy="187220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6" name="Rectangle 10"/>
          <p:cNvSpPr>
            <a:spLocks noChangeArrowheads="1"/>
          </p:cNvSpPr>
          <p:nvPr/>
        </p:nvSpPr>
        <p:spPr bwMode="auto">
          <a:xfrm>
            <a:off x="899592" y="1988840"/>
            <a:ext cx="2012950" cy="103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‘private road’ just means they have something to protect, so something to steal.  </a:t>
            </a:r>
            <a:endParaRPr lang="en-US" i="1" dirty="0"/>
          </a:p>
        </p:txBody>
      </p:sp>
      <p:sp>
        <p:nvSpPr>
          <p:cNvPr id="260108" name="Rectangle 12"/>
          <p:cNvSpPr>
            <a:spLocks noChangeArrowheads="1"/>
          </p:cNvSpPr>
          <p:nvPr/>
        </p:nvSpPr>
        <p:spPr bwMode="auto">
          <a:xfrm>
            <a:off x="251520" y="4149080"/>
            <a:ext cx="216024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 would be attracted to these houses. ‘Private road’ suggests this isn’t council housing so won’t be on benefits. </a:t>
            </a:r>
            <a:endParaRPr lang="en-US" i="1" dirty="0"/>
          </a:p>
        </p:txBody>
      </p:sp>
      <p:sp>
        <p:nvSpPr>
          <p:cNvPr id="260109" name="Rectangle 13"/>
          <p:cNvSpPr>
            <a:spLocks noChangeArrowheads="1"/>
          </p:cNvSpPr>
          <p:nvPr/>
        </p:nvSpPr>
        <p:spPr bwMode="auto">
          <a:xfrm>
            <a:off x="3707904" y="2348880"/>
            <a:ext cx="194421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word ‘private’ and the rumble strip mean nothing other than you aren’t allowed to park your car there. </a:t>
            </a:r>
            <a:endParaRPr lang="en-US" i="1" dirty="0"/>
          </a:p>
        </p:txBody>
      </p:sp>
      <p:pic>
        <p:nvPicPr>
          <p:cNvPr id="10"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4149080"/>
            <a:ext cx="3024336" cy="24482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6588224" y="4509120"/>
            <a:ext cx="2012950" cy="103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‘private’ sign would not put me off. In places like this, people think it’s safe so they leave their doors and windows open. </a:t>
            </a:r>
            <a:endParaRPr lang="en-US" i="1" dirty="0"/>
          </a:p>
        </p:txBody>
      </p:sp>
      <p:pic>
        <p:nvPicPr>
          <p:cNvPr id="12" name="Picture 15" descr="green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1844824"/>
            <a:ext cx="2562324" cy="22322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a:spLocks noChangeArrowheads="1"/>
          </p:cNvSpPr>
          <p:nvPr/>
        </p:nvSpPr>
        <p:spPr bwMode="auto">
          <a:xfrm>
            <a:off x="6948264" y="2204864"/>
            <a:ext cx="194421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word ‘private’ makes me think it’s an exclusive area and they have more money. That would attract me. </a:t>
            </a:r>
            <a:endParaRPr lang="en-US" i="1" dirty="0"/>
          </a:p>
        </p:txBody>
      </p:sp>
      <p:pic>
        <p:nvPicPr>
          <p:cNvPr id="15" name="Picture 15" descr="green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4005064"/>
            <a:ext cx="2664296"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63888" y="4077072"/>
            <a:ext cx="1800200" cy="830997"/>
          </a:xfrm>
          <a:prstGeom prst="rect">
            <a:avLst/>
          </a:prstGeom>
          <a:noFill/>
        </p:spPr>
        <p:txBody>
          <a:bodyPr wrap="square" rtlCol="0">
            <a:spAutoFit/>
          </a:bodyPr>
          <a:lstStyle/>
          <a:p>
            <a:pPr algn="ctr"/>
            <a:r>
              <a:rPr lang="en-US" dirty="0" smtClean="0"/>
              <a:t>I’d think ‘private </a:t>
            </a:r>
            <a:r>
              <a:rPr lang="en-US" dirty="0"/>
              <a:t>r</a:t>
            </a:r>
            <a:r>
              <a:rPr lang="en-US" dirty="0" smtClean="0"/>
              <a:t>oad’ means they’ve got coin. </a:t>
            </a:r>
            <a:endParaRPr lang="en-US" dirty="0"/>
          </a:p>
        </p:txBody>
      </p:sp>
    </p:spTree>
    <p:extLst>
      <p:ext uri="{BB962C8B-B14F-4D97-AF65-F5344CB8AC3E}">
        <p14:creationId xmlns:p14="http://schemas.microsoft.com/office/powerpoint/2010/main" val="27321502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4293096"/>
            <a:ext cx="3024336"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2060848"/>
            <a:ext cx="2520280"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4149080"/>
            <a:ext cx="3744416" cy="2115027"/>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What the offenders say…..</a:t>
            </a:r>
            <a:endParaRPr lang="en-GB" sz="3200" dirty="0"/>
          </a:p>
        </p:txBody>
      </p:sp>
      <p:sp>
        <p:nvSpPr>
          <p:cNvPr id="260108" name="Rectangle 12"/>
          <p:cNvSpPr>
            <a:spLocks noChangeArrowheads="1"/>
          </p:cNvSpPr>
          <p:nvPr/>
        </p:nvSpPr>
        <p:spPr bwMode="auto">
          <a:xfrm>
            <a:off x="683568" y="4509120"/>
            <a:ext cx="302433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People living here will have a bee in their bonnet. This is a private road for private people. I would feel awkward here. It’s all about the bluff and I couldn’t pull it off here. </a:t>
            </a:r>
            <a:endParaRPr lang="en-US" i="1" dirty="0"/>
          </a:p>
        </p:txBody>
      </p:sp>
      <p:sp>
        <p:nvSpPr>
          <p:cNvPr id="260109" name="Rectangle 13"/>
          <p:cNvSpPr>
            <a:spLocks noChangeArrowheads="1"/>
          </p:cNvSpPr>
          <p:nvPr/>
        </p:nvSpPr>
        <p:spPr bwMode="auto">
          <a:xfrm>
            <a:off x="1187624" y="2492896"/>
            <a:ext cx="1510382"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err="1" smtClean="0"/>
              <a:t>Ahhhhh</a:t>
            </a:r>
            <a:r>
              <a:rPr lang="en-US" i="1" dirty="0" smtClean="0"/>
              <a:t>, private road, I got arrested on one of those. </a:t>
            </a:r>
            <a:endParaRPr lang="en-US" i="1" dirty="0"/>
          </a:p>
        </p:txBody>
      </p:sp>
      <p:sp>
        <p:nvSpPr>
          <p:cNvPr id="260110" name="Rectangle 14"/>
          <p:cNvSpPr>
            <a:spLocks noChangeArrowheads="1"/>
          </p:cNvSpPr>
          <p:nvPr/>
        </p:nvSpPr>
        <p:spPr bwMode="auto">
          <a:xfrm>
            <a:off x="5940152" y="4653136"/>
            <a:ext cx="2160240" cy="87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 wouldn’t go up this street it’s far too open. </a:t>
            </a:r>
            <a:endParaRPr lang="en-US" i="1" dirty="0"/>
          </a:p>
        </p:txBody>
      </p:sp>
    </p:spTree>
    <p:extLst>
      <p:ext uri="{BB962C8B-B14F-4D97-AF65-F5344CB8AC3E}">
        <p14:creationId xmlns:p14="http://schemas.microsoft.com/office/powerpoint/2010/main" val="11999939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research</a:t>
            </a:r>
            <a:endParaRPr lang="en-US" dirty="0"/>
          </a:p>
        </p:txBody>
      </p:sp>
      <p:sp>
        <p:nvSpPr>
          <p:cNvPr id="3" name="Content Placeholder 2"/>
          <p:cNvSpPr>
            <a:spLocks noGrp="1"/>
          </p:cNvSpPr>
          <p:nvPr>
            <p:ph idx="1"/>
          </p:nvPr>
        </p:nvSpPr>
        <p:spPr>
          <a:xfrm>
            <a:off x="395536" y="1916832"/>
            <a:ext cx="8229600" cy="3744416"/>
          </a:xfrm>
        </p:spPr>
        <p:txBody>
          <a:bodyPr/>
          <a:lstStyle/>
          <a:p>
            <a:pPr marL="0" indent="0" algn="just">
              <a:buNone/>
            </a:pPr>
            <a:r>
              <a:rPr lang="en-US" sz="2200" b="1" u="sng" dirty="0" smtClean="0"/>
              <a:t>The interviews</a:t>
            </a:r>
          </a:p>
          <a:p>
            <a:pPr algn="just"/>
            <a:r>
              <a:rPr lang="en-US" sz="2200" dirty="0" smtClean="0"/>
              <a:t>Face-to-face, in prison.</a:t>
            </a:r>
          </a:p>
          <a:p>
            <a:pPr algn="just"/>
            <a:endParaRPr lang="en-US" sz="2200" dirty="0" smtClean="0"/>
          </a:p>
          <a:p>
            <a:pPr algn="just"/>
            <a:r>
              <a:rPr lang="en-US" sz="2200" dirty="0" smtClean="0"/>
              <a:t>Within legal visits (approx. 45 minutes).</a:t>
            </a:r>
          </a:p>
          <a:p>
            <a:pPr algn="just"/>
            <a:endParaRPr lang="en-US" sz="2200" dirty="0" smtClean="0"/>
          </a:p>
          <a:p>
            <a:pPr algn="just"/>
            <a:r>
              <a:rPr lang="en-US" sz="2200" dirty="0" smtClean="0"/>
              <a:t>Semi-structured (guided, but open to talk around subject).</a:t>
            </a:r>
          </a:p>
          <a:p>
            <a:pPr algn="just"/>
            <a:endParaRPr lang="en-US" sz="2200" dirty="0" smtClean="0"/>
          </a:p>
          <a:p>
            <a:pPr algn="just"/>
            <a:r>
              <a:rPr lang="en-US" sz="2200" dirty="0" smtClean="0"/>
              <a:t>Not recorded. </a:t>
            </a:r>
          </a:p>
          <a:p>
            <a:pPr marL="0" indent="0">
              <a:buNone/>
            </a:pPr>
            <a:endParaRPr lang="en-US" dirty="0"/>
          </a:p>
        </p:txBody>
      </p:sp>
    </p:spTree>
    <p:extLst>
      <p:ext uri="{BB962C8B-B14F-4D97-AF65-F5344CB8AC3E}">
        <p14:creationId xmlns:p14="http://schemas.microsoft.com/office/powerpoint/2010/main" val="334988695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tell </a:t>
            </a:r>
            <a:r>
              <a:rPr lang="en-US" dirty="0" smtClean="0"/>
              <a:t>us?</a:t>
            </a:r>
            <a:endParaRPr lang="en-US" dirty="0"/>
          </a:p>
        </p:txBody>
      </p:sp>
      <p:sp>
        <p:nvSpPr>
          <p:cNvPr id="5" name="Subtitle 4"/>
          <p:cNvSpPr>
            <a:spLocks noGrp="1"/>
          </p:cNvSpPr>
          <p:nvPr>
            <p:ph idx="1"/>
          </p:nvPr>
        </p:nvSpPr>
        <p:spPr/>
        <p:txBody>
          <a:bodyPr/>
          <a:lstStyle/>
          <a:p>
            <a:pPr marL="457200" indent="-457200" algn="just">
              <a:buAutoNum type="alphaLcParenR"/>
            </a:pPr>
            <a:r>
              <a:rPr lang="en-US" dirty="0" smtClean="0"/>
              <a:t>Offenders decisions </a:t>
            </a:r>
            <a:r>
              <a:rPr lang="en-US" b="1" u="sng" dirty="0" smtClean="0"/>
              <a:t>are</a:t>
            </a:r>
            <a:r>
              <a:rPr lang="en-US" dirty="0" smtClean="0"/>
              <a:t> influenced by </a:t>
            </a:r>
            <a:r>
              <a:rPr lang="en-US" b="1" u="sng" dirty="0" smtClean="0"/>
              <a:t>design</a:t>
            </a:r>
            <a:r>
              <a:rPr lang="en-US" dirty="0" smtClean="0"/>
              <a:t> and </a:t>
            </a:r>
            <a:r>
              <a:rPr lang="en-US" b="1" u="sng" dirty="0" smtClean="0"/>
              <a:t>layout</a:t>
            </a:r>
            <a:r>
              <a:rPr lang="en-US" dirty="0" smtClean="0"/>
              <a:t> as well as </a:t>
            </a:r>
            <a:r>
              <a:rPr lang="en-US" b="1" u="sng" dirty="0" smtClean="0"/>
              <a:t>physical security.</a:t>
            </a:r>
          </a:p>
          <a:p>
            <a:pPr marL="457200" indent="-457200" algn="just">
              <a:buAutoNum type="alphaLcParenR"/>
            </a:pPr>
            <a:endParaRPr lang="en-US" i="1" dirty="0" smtClean="0"/>
          </a:p>
          <a:p>
            <a:pPr marL="457200" indent="-457200">
              <a:buAutoNum type="alphaLcParenR"/>
            </a:pPr>
            <a:r>
              <a:rPr lang="en-US" dirty="0" smtClean="0"/>
              <a:t>Much of this </a:t>
            </a:r>
            <a:r>
              <a:rPr lang="en-US" b="1" u="sng" dirty="0" smtClean="0"/>
              <a:t>confirms</a:t>
            </a:r>
            <a:r>
              <a:rPr lang="en-US" dirty="0" smtClean="0"/>
              <a:t> existing CPTED principles. </a:t>
            </a:r>
          </a:p>
          <a:p>
            <a:pPr marL="457200" indent="-457200">
              <a:buAutoNum type="alphaLcParenR"/>
            </a:pPr>
            <a:endParaRPr lang="en-US" dirty="0" smtClean="0"/>
          </a:p>
          <a:p>
            <a:pPr marL="457200" indent="-457200">
              <a:buAutoNum type="alphaLcParenR"/>
            </a:pPr>
            <a:r>
              <a:rPr lang="en-US" dirty="0" smtClean="0"/>
              <a:t>Some may need to be </a:t>
            </a:r>
            <a:r>
              <a:rPr lang="en-US" b="1" u="sng" dirty="0" smtClean="0"/>
              <a:t>revised/reconsidered</a:t>
            </a:r>
            <a:r>
              <a:rPr lang="en-US" dirty="0" smtClean="0"/>
              <a:t>. </a:t>
            </a:r>
            <a:endParaRPr lang="en-US" dirty="0"/>
          </a:p>
          <a:p>
            <a:endParaRPr lang="en-US" dirty="0"/>
          </a:p>
        </p:txBody>
      </p:sp>
    </p:spTree>
    <p:extLst>
      <p:ext uri="{BB962C8B-B14F-4D97-AF65-F5344CB8AC3E}">
        <p14:creationId xmlns:p14="http://schemas.microsoft.com/office/powerpoint/2010/main" val="20665567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Surveillance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07123811"/>
              </p:ext>
            </p:extLst>
          </p:nvPr>
        </p:nvGraphicFramePr>
        <p:xfrm>
          <a:off x="395536" y="1844824"/>
          <a:ext cx="8229600" cy="4819792"/>
        </p:xfrm>
        <a:graphic>
          <a:graphicData uri="http://schemas.openxmlformats.org/drawingml/2006/table">
            <a:tbl>
              <a:tblPr firstRow="1" bandRow="1">
                <a:tableStyleId>{21E4AEA4-8DFA-4A89-87EB-49C32662AFE0}</a:tableStyleId>
              </a:tblPr>
              <a:tblGrid>
                <a:gridCol w="5040560"/>
                <a:gridCol w="3189040"/>
              </a:tblGrid>
              <a:tr h="446535">
                <a:tc>
                  <a:txBody>
                    <a:bodyPr/>
                    <a:lstStyle/>
                    <a:p>
                      <a:r>
                        <a:rPr lang="en-US" dirty="0" smtClean="0"/>
                        <a:t>Confirm</a:t>
                      </a:r>
                      <a:endParaRPr lang="en-US" dirty="0"/>
                    </a:p>
                  </a:txBody>
                  <a:tcPr/>
                </a:tc>
                <a:tc>
                  <a:txBody>
                    <a:bodyPr/>
                    <a:lstStyle/>
                    <a:p>
                      <a:r>
                        <a:rPr lang="en-US" dirty="0" smtClean="0"/>
                        <a:t>Challenge</a:t>
                      </a:r>
                      <a:r>
                        <a:rPr lang="en-US" baseline="0" dirty="0" smtClean="0"/>
                        <a:t> </a:t>
                      </a:r>
                      <a:endParaRPr lang="en-US" dirty="0"/>
                    </a:p>
                  </a:txBody>
                  <a:tcPr/>
                </a:tc>
              </a:tr>
              <a:tr h="623926">
                <a:tc>
                  <a:txBody>
                    <a:bodyPr/>
                    <a:lstStyle/>
                    <a:p>
                      <a:pPr algn="just"/>
                      <a:r>
                        <a:rPr lang="en-US" sz="1400" baseline="0" dirty="0" smtClean="0"/>
                        <a:t>Risks of being observed/attraction of not being </a:t>
                      </a:r>
                      <a:r>
                        <a:rPr lang="en-US" sz="1400" b="1" baseline="0" dirty="0" smtClean="0"/>
                        <a:t>observed </a:t>
                      </a:r>
                      <a:r>
                        <a:rPr lang="en-US" sz="1400" baseline="0" dirty="0" smtClean="0"/>
                        <a:t>were mentioned by all participants. </a:t>
                      </a:r>
                      <a:endParaRPr lang="en-US" sz="1400" dirty="0"/>
                    </a:p>
                  </a:txBody>
                  <a:tcPr/>
                </a:tc>
                <a:tc>
                  <a:txBody>
                    <a:bodyPr/>
                    <a:lstStyle/>
                    <a:p>
                      <a:pPr algn="just"/>
                      <a:r>
                        <a:rPr lang="en-US" sz="1400" dirty="0" smtClean="0"/>
                        <a:t>Cul-de-sac attractive as it’s </a:t>
                      </a:r>
                      <a:r>
                        <a:rPr lang="en-US" sz="1400" b="1" dirty="0" smtClean="0"/>
                        <a:t>secluded</a:t>
                      </a:r>
                      <a:r>
                        <a:rPr lang="en-US" sz="1400" dirty="0" smtClean="0"/>
                        <a:t>.</a:t>
                      </a:r>
                      <a:r>
                        <a:rPr lang="en-US" sz="1400" baseline="0" dirty="0" smtClean="0"/>
                        <a:t> </a:t>
                      </a:r>
                      <a:endParaRPr lang="en-US" sz="1400" dirty="0"/>
                    </a:p>
                  </a:txBody>
                  <a:tcPr/>
                </a:tc>
              </a:tr>
              <a:tr h="62392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Corner plots </a:t>
                      </a:r>
                      <a:r>
                        <a:rPr lang="en-US" sz="1400" dirty="0" smtClean="0"/>
                        <a:t>are a prime target – easy to get in/out and less </a:t>
                      </a:r>
                      <a:r>
                        <a:rPr lang="en-US" sz="1400" dirty="0" err="1" smtClean="0"/>
                        <a:t>neighbours</a:t>
                      </a:r>
                      <a:r>
                        <a:rPr lang="en-US" sz="1400" dirty="0" smtClean="0"/>
                        <a:t> to consider.</a:t>
                      </a:r>
                      <a:r>
                        <a:rPr lang="en-US" sz="1400" baseline="0" dirty="0" smtClean="0"/>
                        <a:t> </a:t>
                      </a:r>
                      <a:endParaRPr lang="en-US" sz="1400" dirty="0" smtClean="0"/>
                    </a:p>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High rear fences </a:t>
                      </a:r>
                      <a:r>
                        <a:rPr lang="en-US" sz="1400" dirty="0" smtClean="0"/>
                        <a:t>are attractive as they conceal</a:t>
                      </a:r>
                      <a:r>
                        <a:rPr lang="en-US" sz="1400" baseline="0" dirty="0" smtClean="0"/>
                        <a:t> the view.</a:t>
                      </a:r>
                      <a:endParaRPr lang="en-US" sz="1400" dirty="0" smtClean="0"/>
                    </a:p>
                  </a:txBody>
                  <a:tcPr/>
                </a:tc>
              </a:tr>
              <a:tr h="82325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Wouldn’t target</a:t>
                      </a:r>
                      <a:r>
                        <a:rPr lang="en-US" sz="1400" baseline="0" dirty="0" smtClean="0"/>
                        <a:t> houses deep into a </a:t>
                      </a:r>
                      <a:r>
                        <a:rPr lang="en-US" sz="1400" b="1" baseline="0" dirty="0" smtClean="0"/>
                        <a:t>cul-de-sac </a:t>
                      </a:r>
                      <a:r>
                        <a:rPr lang="en-US" sz="1400" baseline="0" dirty="0" smtClean="0"/>
                        <a:t>(will be observed/challenged).</a:t>
                      </a:r>
                      <a:endParaRPr lang="en-US" sz="1400" dirty="0" smtClean="0"/>
                    </a:p>
                    <a:p>
                      <a:pPr algn="just"/>
                      <a:endParaRPr lang="en-US" sz="1400" dirty="0"/>
                    </a:p>
                  </a:txBody>
                  <a:tcPr/>
                </a:tc>
                <a:tc>
                  <a:txBody>
                    <a:bodyPr/>
                    <a:lstStyle/>
                    <a:p>
                      <a:pPr algn="just"/>
                      <a:endParaRPr lang="en-US" sz="1400" dirty="0"/>
                    </a:p>
                  </a:txBody>
                  <a:tcPr/>
                </a:tc>
              </a:tr>
              <a:tr h="62392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High hedges/shrubbery are</a:t>
                      </a:r>
                      <a:r>
                        <a:rPr lang="en-US" sz="1400" baseline="0" dirty="0" smtClean="0"/>
                        <a:t> attractive as they </a:t>
                      </a:r>
                      <a:r>
                        <a:rPr lang="en-US" sz="1400" b="1" baseline="0" dirty="0" smtClean="0"/>
                        <a:t>conceal </a:t>
                      </a:r>
                      <a:r>
                        <a:rPr lang="en-US" sz="1400" baseline="0" dirty="0" smtClean="0"/>
                        <a:t>the view. </a:t>
                      </a:r>
                      <a:endParaRPr lang="en-US" sz="1400" dirty="0" smtClean="0"/>
                    </a:p>
                    <a:p>
                      <a:pPr algn="just"/>
                      <a:endParaRPr lang="en-US" sz="1400" dirty="0"/>
                    </a:p>
                  </a:txBody>
                  <a:tcPr/>
                </a:tc>
                <a:tc>
                  <a:txBody>
                    <a:bodyPr/>
                    <a:lstStyle/>
                    <a:p>
                      <a:pPr algn="just"/>
                      <a:endParaRPr lang="en-US" sz="1400" dirty="0"/>
                    </a:p>
                  </a:txBody>
                  <a:tcPr/>
                </a:tc>
              </a:tr>
              <a:tr h="58313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Closed curtains/net curtains</a:t>
                      </a:r>
                      <a:r>
                        <a:rPr lang="en-US" sz="1400" baseline="0" dirty="0" smtClean="0"/>
                        <a:t> are a deterrent as you don’t know if you are being </a:t>
                      </a:r>
                      <a:r>
                        <a:rPr lang="en-US" sz="1400" b="1" baseline="0" dirty="0" smtClean="0"/>
                        <a:t>observed. </a:t>
                      </a:r>
                      <a:endParaRPr lang="en-US" sz="1400" b="1" dirty="0" smtClean="0"/>
                    </a:p>
                    <a:p>
                      <a:pPr algn="just"/>
                      <a:endParaRPr lang="en-US" sz="1400" dirty="0"/>
                    </a:p>
                  </a:txBody>
                  <a:tcPr/>
                </a:tc>
                <a:tc>
                  <a:txBody>
                    <a:bodyPr/>
                    <a:lstStyle/>
                    <a:p>
                      <a:pPr algn="just"/>
                      <a:endParaRPr lang="en-US" sz="1400" dirty="0"/>
                    </a:p>
                  </a:txBody>
                  <a:tcPr/>
                </a:tc>
              </a:tr>
              <a:tr h="62392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Participants referred</a:t>
                      </a:r>
                      <a:r>
                        <a:rPr lang="en-US" sz="1400" baseline="0" dirty="0" smtClean="0"/>
                        <a:t> to</a:t>
                      </a:r>
                      <a:r>
                        <a:rPr lang="en-US" sz="1400" dirty="0" smtClean="0"/>
                        <a:t> </a:t>
                      </a:r>
                      <a:r>
                        <a:rPr lang="en-US" sz="1400" b="1" dirty="0" smtClean="0"/>
                        <a:t>room type </a:t>
                      </a:r>
                      <a:r>
                        <a:rPr lang="en-US" sz="1400" dirty="0" smtClean="0"/>
                        <a:t>and how this would impact on surveillance. </a:t>
                      </a:r>
                    </a:p>
                    <a:p>
                      <a:pPr algn="just"/>
                      <a:endParaRPr lang="en-US" sz="1400" dirty="0"/>
                    </a:p>
                  </a:txBody>
                  <a:tcPr/>
                </a:tc>
                <a:tc>
                  <a:txBody>
                    <a:bodyPr/>
                    <a:lstStyle/>
                    <a:p>
                      <a:pPr algn="just"/>
                      <a:endParaRPr lang="en-US" sz="1400" dirty="0"/>
                    </a:p>
                  </a:txBody>
                  <a:tcPr/>
                </a:tc>
              </a:tr>
            </a:tbl>
          </a:graphicData>
        </a:graphic>
      </p:graphicFrame>
    </p:spTree>
    <p:extLst>
      <p:ext uri="{BB962C8B-B14F-4D97-AF65-F5344CB8AC3E}">
        <p14:creationId xmlns:p14="http://schemas.microsoft.com/office/powerpoint/2010/main" val="2635161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Movement control</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7768034"/>
              </p:ext>
            </p:extLst>
          </p:nvPr>
        </p:nvGraphicFramePr>
        <p:xfrm>
          <a:off x="251520" y="1988840"/>
          <a:ext cx="8568952" cy="4718217"/>
        </p:xfrm>
        <a:graphic>
          <a:graphicData uri="http://schemas.openxmlformats.org/drawingml/2006/table">
            <a:tbl>
              <a:tblPr firstRow="1" bandRow="1">
                <a:tableStyleId>{21E4AEA4-8DFA-4A89-87EB-49C32662AFE0}</a:tableStyleId>
              </a:tblPr>
              <a:tblGrid>
                <a:gridCol w="5112568"/>
                <a:gridCol w="3456384"/>
              </a:tblGrid>
              <a:tr h="350628">
                <a:tc>
                  <a:txBody>
                    <a:bodyPr/>
                    <a:lstStyle/>
                    <a:p>
                      <a:r>
                        <a:rPr lang="en-US" dirty="0" smtClean="0"/>
                        <a:t>Confirm</a:t>
                      </a:r>
                      <a:endParaRPr lang="en-US" dirty="0"/>
                    </a:p>
                  </a:txBody>
                  <a:tcPr/>
                </a:tc>
                <a:tc>
                  <a:txBody>
                    <a:bodyPr/>
                    <a:lstStyle/>
                    <a:p>
                      <a:r>
                        <a:rPr lang="en-US" dirty="0" smtClean="0"/>
                        <a:t>Challenge </a:t>
                      </a:r>
                      <a:endParaRPr lang="en-US" dirty="0"/>
                    </a:p>
                  </a:txBody>
                  <a:tcPr/>
                </a:tc>
              </a:tr>
              <a:tr h="552327">
                <a:tc>
                  <a:txBody>
                    <a:bodyPr/>
                    <a:lstStyle/>
                    <a:p>
                      <a:pPr algn="just"/>
                      <a:r>
                        <a:rPr lang="en-US" sz="1400" b="1" baseline="0" dirty="0" smtClean="0"/>
                        <a:t>Footpaths</a:t>
                      </a:r>
                      <a:r>
                        <a:rPr lang="en-US" sz="1400" baseline="0" dirty="0" smtClean="0"/>
                        <a:t> help when selecting a target. You have ‘permission’ to ‘root’. You won’t be challenged. </a:t>
                      </a:r>
                      <a:endParaRPr lang="en-US" sz="1400" dirty="0"/>
                    </a:p>
                  </a:txBody>
                  <a:tcPr/>
                </a:tc>
                <a:tc>
                  <a:txBody>
                    <a:bodyPr/>
                    <a:lstStyle/>
                    <a:p>
                      <a:pPr algn="just"/>
                      <a:r>
                        <a:rPr lang="en-US" sz="1400" b="1" dirty="0" smtClean="0"/>
                        <a:t>Footpaths</a:t>
                      </a:r>
                      <a:r>
                        <a:rPr lang="en-US" sz="1400" dirty="0" smtClean="0"/>
                        <a:t> can be risky. You never know if someone is coming the other way. </a:t>
                      </a:r>
                      <a:endParaRPr lang="en-US" sz="1400" dirty="0"/>
                    </a:p>
                  </a:txBody>
                  <a:tcPr/>
                </a:tc>
              </a:tr>
              <a:tr h="70125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Footpaths</a:t>
                      </a:r>
                      <a:r>
                        <a:rPr lang="en-US" sz="1400" dirty="0" smtClean="0"/>
                        <a:t> are appealing, you know how you are getting in and out. </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baseline="0" dirty="0" smtClean="0"/>
                        <a:t>Dead end footpaths </a:t>
                      </a:r>
                      <a:r>
                        <a:rPr lang="en-US" sz="1400" baseline="0" dirty="0" smtClean="0"/>
                        <a:t>are risky - feel ‘trapped’. </a:t>
                      </a:r>
                      <a:endParaRPr lang="en-US" sz="1400" dirty="0" smtClean="0"/>
                    </a:p>
                    <a:p>
                      <a:pPr algn="just"/>
                      <a:endParaRPr lang="en-US" sz="1400" dirty="0"/>
                    </a:p>
                  </a:txBody>
                  <a:tcPr/>
                </a:tc>
              </a:tr>
              <a:tr h="496723">
                <a:tc>
                  <a:txBody>
                    <a:bodyPr/>
                    <a:lstStyle/>
                    <a:p>
                      <a:pPr algn="just"/>
                      <a:r>
                        <a:rPr lang="en-US" sz="1400" dirty="0" smtClean="0"/>
                        <a:t>Houses on </a:t>
                      </a:r>
                      <a:r>
                        <a:rPr lang="en-US" sz="1400" b="1" dirty="0" smtClean="0"/>
                        <a:t>main/through roads </a:t>
                      </a:r>
                      <a:r>
                        <a:rPr lang="en-US" sz="1400" dirty="0" smtClean="0"/>
                        <a:t>are a prime target – easy to get away and the noise</a:t>
                      </a:r>
                      <a:r>
                        <a:rPr lang="en-US" sz="1400" baseline="0" dirty="0" smtClean="0"/>
                        <a:t> from the road masks noise.</a:t>
                      </a:r>
                      <a:endParaRPr lang="en-US" sz="1400" dirty="0"/>
                    </a:p>
                  </a:txBody>
                  <a:tcPr/>
                </a:tc>
                <a:tc>
                  <a:txBody>
                    <a:bodyPr/>
                    <a:lstStyle/>
                    <a:p>
                      <a:pPr algn="just"/>
                      <a:endParaRPr lang="en-US" sz="1400" dirty="0"/>
                    </a:p>
                  </a:txBody>
                  <a:tcPr/>
                </a:tc>
              </a:tr>
              <a:tr h="667705">
                <a:tc>
                  <a:txBody>
                    <a:bodyPr/>
                    <a:lstStyle/>
                    <a:p>
                      <a:pPr algn="just"/>
                      <a:r>
                        <a:rPr lang="en-US" sz="1400" b="1" dirty="0" smtClean="0"/>
                        <a:t>Low fences </a:t>
                      </a:r>
                      <a:r>
                        <a:rPr lang="en-US" sz="1400" dirty="0" smtClean="0"/>
                        <a:t>between rear gardens means you can move between properties to</a:t>
                      </a:r>
                      <a:r>
                        <a:rPr lang="en-US" sz="1400" baseline="0" dirty="0" smtClean="0"/>
                        <a:t> select target. </a:t>
                      </a:r>
                      <a:endParaRPr lang="en-US" sz="1400" dirty="0"/>
                    </a:p>
                  </a:txBody>
                  <a:tcPr/>
                </a:tc>
                <a:tc>
                  <a:txBody>
                    <a:bodyPr/>
                    <a:lstStyle/>
                    <a:p>
                      <a:pPr algn="just"/>
                      <a:endParaRPr lang="en-US" sz="1400" dirty="0"/>
                    </a:p>
                  </a:txBody>
                  <a:tcPr/>
                </a:tc>
              </a:tr>
              <a:tr h="496723">
                <a:tc>
                  <a:txBody>
                    <a:bodyPr/>
                    <a:lstStyle/>
                    <a:p>
                      <a:pPr algn="just"/>
                      <a:r>
                        <a:rPr lang="en-US" sz="1400" b="1" dirty="0" smtClean="0"/>
                        <a:t>True culs-de-sac</a:t>
                      </a:r>
                      <a:r>
                        <a:rPr lang="en-US" sz="1400" b="1" baseline="0" dirty="0" smtClean="0"/>
                        <a:t> </a:t>
                      </a:r>
                      <a:r>
                        <a:rPr lang="en-US" sz="1400" baseline="0" dirty="0" smtClean="0"/>
                        <a:t>are a deterrent as you have to come out the way you went in. </a:t>
                      </a:r>
                      <a:endParaRPr lang="en-US" sz="1400" dirty="0"/>
                    </a:p>
                  </a:txBody>
                  <a:tcPr/>
                </a:tc>
                <a:tc>
                  <a:txBody>
                    <a:bodyPr/>
                    <a:lstStyle/>
                    <a:p>
                      <a:pPr algn="just"/>
                      <a:endParaRPr lang="en-US" sz="1400" dirty="0"/>
                    </a:p>
                  </a:txBody>
                  <a:tcPr/>
                </a:tc>
              </a:tr>
              <a:tr h="496723">
                <a:tc>
                  <a:txBody>
                    <a:bodyPr/>
                    <a:lstStyle/>
                    <a:p>
                      <a:pPr algn="just"/>
                      <a:r>
                        <a:rPr lang="en-US" sz="1400" b="1" dirty="0" smtClean="0"/>
                        <a:t>True</a:t>
                      </a:r>
                      <a:r>
                        <a:rPr lang="en-US" sz="1400" b="1" baseline="0" dirty="0" smtClean="0"/>
                        <a:t> culs-de-sac </a:t>
                      </a:r>
                      <a:r>
                        <a:rPr lang="en-US" sz="1400" baseline="0" dirty="0" smtClean="0"/>
                        <a:t>are a deterrent – you are a stranger with no reason to be there. </a:t>
                      </a:r>
                      <a:endParaRPr lang="en-US" sz="1400" dirty="0"/>
                    </a:p>
                  </a:txBody>
                  <a:tcPr/>
                </a:tc>
                <a:tc>
                  <a:txBody>
                    <a:bodyPr/>
                    <a:lstStyle/>
                    <a:p>
                      <a:pPr algn="just"/>
                      <a:endParaRPr lang="en-US" sz="1400" dirty="0"/>
                    </a:p>
                  </a:txBody>
                  <a:tcPr/>
                </a:tc>
              </a:tr>
              <a:tr h="84642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baseline="0" dirty="0" smtClean="0"/>
                        <a:t>Leaky culs-de-sac/through road </a:t>
                      </a:r>
                      <a:r>
                        <a:rPr lang="en-US" sz="1400" baseline="0" dirty="0" smtClean="0"/>
                        <a:t>attractive as you can observe targets and keep walking if challenged. </a:t>
                      </a:r>
                      <a:endParaRPr lang="en-US" sz="1400" dirty="0"/>
                    </a:p>
                  </a:txBody>
                  <a:tcPr/>
                </a:tc>
                <a:tc>
                  <a:txBody>
                    <a:bodyPr/>
                    <a:lstStyle/>
                    <a:p>
                      <a:pPr algn="just"/>
                      <a:endParaRPr lang="en-US" sz="1400" dirty="0"/>
                    </a:p>
                  </a:txBody>
                  <a:tcPr/>
                </a:tc>
              </a:tr>
            </a:tbl>
          </a:graphicData>
        </a:graphic>
      </p:graphicFrame>
    </p:spTree>
    <p:extLst>
      <p:ext uri="{BB962C8B-B14F-4D97-AF65-F5344CB8AC3E}">
        <p14:creationId xmlns:p14="http://schemas.microsoft.com/office/powerpoint/2010/main" val="35375573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Physical security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35748366"/>
              </p:ext>
            </p:extLst>
          </p:nvPr>
        </p:nvGraphicFramePr>
        <p:xfrm>
          <a:off x="395536" y="1897546"/>
          <a:ext cx="8424936" cy="4843823"/>
        </p:xfrm>
        <a:graphic>
          <a:graphicData uri="http://schemas.openxmlformats.org/drawingml/2006/table">
            <a:tbl>
              <a:tblPr firstRow="1" bandRow="1">
                <a:tableStyleId>{21E4AEA4-8DFA-4A89-87EB-49C32662AFE0}</a:tableStyleId>
              </a:tblPr>
              <a:tblGrid>
                <a:gridCol w="3907010"/>
                <a:gridCol w="4517926"/>
              </a:tblGrid>
              <a:tr h="505430">
                <a:tc>
                  <a:txBody>
                    <a:bodyPr/>
                    <a:lstStyle/>
                    <a:p>
                      <a:r>
                        <a:rPr lang="en-US" dirty="0" smtClean="0"/>
                        <a:t>Confirm</a:t>
                      </a:r>
                      <a:endParaRPr lang="en-US" dirty="0"/>
                    </a:p>
                  </a:txBody>
                  <a:tcPr/>
                </a:tc>
                <a:tc>
                  <a:txBody>
                    <a:bodyPr/>
                    <a:lstStyle/>
                    <a:p>
                      <a:r>
                        <a:rPr lang="en-US" b="1" dirty="0" smtClean="0"/>
                        <a:t>Challenge</a:t>
                      </a:r>
                      <a:endParaRPr lang="en-US" b="1" dirty="0"/>
                    </a:p>
                  </a:txBody>
                  <a:tcPr/>
                </a:tc>
              </a:tr>
              <a:tr h="994583">
                <a:tc>
                  <a:txBody>
                    <a:bodyPr/>
                    <a:lstStyle/>
                    <a:p>
                      <a:pPr algn="just"/>
                      <a:r>
                        <a:rPr lang="en-US" sz="1400" dirty="0" smtClean="0"/>
                        <a:t>Able</a:t>
                      </a:r>
                      <a:r>
                        <a:rPr lang="en-US" sz="1400" baseline="0" dirty="0" smtClean="0"/>
                        <a:t> to identify good/poor </a:t>
                      </a:r>
                      <a:r>
                        <a:rPr lang="en-US" sz="1400" b="1" baseline="0" dirty="0" smtClean="0"/>
                        <a:t>quality locks. </a:t>
                      </a:r>
                      <a:endParaRPr lang="en-US" sz="1400" b="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Several would </a:t>
                      </a:r>
                      <a:r>
                        <a:rPr lang="en-US" sz="1400" b="1" dirty="0" smtClean="0"/>
                        <a:t>keep going </a:t>
                      </a:r>
                      <a:r>
                        <a:rPr lang="en-US" sz="1400" dirty="0" smtClean="0"/>
                        <a:t>for up to 30 </a:t>
                      </a:r>
                      <a:r>
                        <a:rPr lang="en-US" sz="1400" dirty="0" err="1" smtClean="0"/>
                        <a:t>mins</a:t>
                      </a:r>
                      <a:r>
                        <a:rPr lang="en-US" sz="1400" dirty="0" smtClean="0"/>
                        <a:t> to get in (if they knew</a:t>
                      </a:r>
                      <a:r>
                        <a:rPr lang="en-US" sz="1400" baseline="0" dirty="0" smtClean="0"/>
                        <a:t> it was worth it). Talked of ‘losing track of time’. </a:t>
                      </a:r>
                      <a:r>
                        <a:rPr lang="en-US" sz="1400" b="1" dirty="0" smtClean="0"/>
                        <a:t> </a:t>
                      </a:r>
                      <a:endParaRPr lang="en-US" sz="1400" b="1" dirty="0" smtClean="0"/>
                    </a:p>
                    <a:p>
                      <a:pPr algn="just"/>
                      <a:endParaRPr lang="en-US" sz="1400" b="1" dirty="0" smtClean="0"/>
                    </a:p>
                  </a:txBody>
                  <a:tcPr/>
                </a:tc>
              </a:tr>
              <a:tr h="1039584">
                <a:tc>
                  <a:txBody>
                    <a:bodyPr/>
                    <a:lstStyle/>
                    <a:p>
                      <a:pPr algn="just"/>
                      <a:r>
                        <a:rPr lang="en-US" sz="1400" b="1" dirty="0" smtClean="0"/>
                        <a:t>Wooden, heavy doors </a:t>
                      </a:r>
                      <a:r>
                        <a:rPr lang="en-US" sz="1400" dirty="0" smtClean="0"/>
                        <a:t>are seen as a</a:t>
                      </a:r>
                      <a:r>
                        <a:rPr lang="en-US" sz="1400" baseline="0" dirty="0" smtClean="0"/>
                        <a:t> deterrent. </a:t>
                      </a:r>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Burglar alarms </a:t>
                      </a:r>
                      <a:r>
                        <a:rPr lang="en-US" sz="1400" dirty="0" smtClean="0"/>
                        <a:t>are not a deterrent</a:t>
                      </a:r>
                      <a:r>
                        <a:rPr lang="en-US" sz="1400" baseline="0" dirty="0" smtClean="0"/>
                        <a:t> – unless police monitored alarm. If goes off set themselves time (4 </a:t>
                      </a:r>
                      <a:r>
                        <a:rPr lang="en-US" sz="1400" baseline="0" dirty="0" err="1" smtClean="0"/>
                        <a:t>mins</a:t>
                      </a:r>
                      <a:r>
                        <a:rPr lang="en-US" sz="1400" baseline="0" dirty="0" smtClean="0"/>
                        <a:t>) then leave. </a:t>
                      </a:r>
                      <a:endParaRPr lang="en-US" sz="1400" dirty="0" smtClean="0"/>
                    </a:p>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876833">
                <a:tc>
                  <a:txBody>
                    <a:bodyPr/>
                    <a:lstStyle/>
                    <a:p>
                      <a:pPr algn="just"/>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Mixed view on lighting/motion sensor</a:t>
                      </a:r>
                      <a:r>
                        <a:rPr lang="en-US" sz="1400" baseline="0" dirty="0" smtClean="0"/>
                        <a:t> </a:t>
                      </a:r>
                      <a:r>
                        <a:rPr lang="en-US" sz="1400" b="1" baseline="0" dirty="0" smtClean="0"/>
                        <a:t>lighting</a:t>
                      </a:r>
                      <a:r>
                        <a:rPr lang="en-US" sz="1400" baseline="0" dirty="0" smtClean="0"/>
                        <a:t>, most didn’t see it as a deterrent.</a:t>
                      </a:r>
                      <a:endParaRPr lang="en-US" sz="1400" dirty="0" smtClean="0"/>
                    </a:p>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657393">
                <a:tc>
                  <a:txBody>
                    <a:bodyPr/>
                    <a:lstStyle/>
                    <a:p>
                      <a:pPr algn="just"/>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High fences </a:t>
                      </a:r>
                      <a:r>
                        <a:rPr lang="en-US" sz="1400" dirty="0" smtClean="0"/>
                        <a:t>are attractive – conceal the offender.</a:t>
                      </a:r>
                      <a:r>
                        <a:rPr lang="en-US" sz="1400" baseline="0" dirty="0" smtClean="0"/>
                        <a:t> </a:t>
                      </a:r>
                      <a:endParaRPr lang="en-US" sz="1400" dirty="0" smtClean="0"/>
                    </a:p>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770000">
                <a:tc>
                  <a:txBody>
                    <a:bodyPr/>
                    <a:lstStyle/>
                    <a:p>
                      <a:pPr algn="just"/>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smtClean="0"/>
                        <a:t>Bars/high levels</a:t>
                      </a:r>
                      <a:r>
                        <a:rPr lang="en-US" sz="1400" b="1" baseline="0" dirty="0" smtClean="0"/>
                        <a:t> of security </a:t>
                      </a:r>
                      <a:r>
                        <a:rPr lang="en-US" sz="1400" baseline="0" dirty="0" smtClean="0"/>
                        <a:t>can portray the message that there is something worth protecting. </a:t>
                      </a:r>
                      <a:endParaRPr lang="en-US" sz="1400" dirty="0" smtClean="0"/>
                    </a:p>
                    <a:p>
                      <a:pPr algn="just"/>
                      <a:endParaRPr lang="en-US" sz="1400" dirty="0"/>
                    </a:p>
                  </a:txBody>
                  <a:tcPr/>
                </a:tc>
              </a:tr>
            </a:tbl>
          </a:graphicData>
        </a:graphic>
      </p:graphicFrame>
    </p:spTree>
    <p:extLst>
      <p:ext uri="{BB962C8B-B14F-4D97-AF65-F5344CB8AC3E}">
        <p14:creationId xmlns:p14="http://schemas.microsoft.com/office/powerpoint/2010/main" val="14562992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Management and maintenance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49329429"/>
              </p:ext>
            </p:extLst>
          </p:nvPr>
        </p:nvGraphicFramePr>
        <p:xfrm>
          <a:off x="395536" y="1916832"/>
          <a:ext cx="8229600" cy="4908695"/>
        </p:xfrm>
        <a:graphic>
          <a:graphicData uri="http://schemas.openxmlformats.org/drawingml/2006/table">
            <a:tbl>
              <a:tblPr firstRow="1" bandRow="1">
                <a:tableStyleId>{21E4AEA4-8DFA-4A89-87EB-49C32662AFE0}</a:tableStyleId>
              </a:tblPr>
              <a:tblGrid>
                <a:gridCol w="3744416"/>
                <a:gridCol w="4485184"/>
              </a:tblGrid>
              <a:tr h="541785">
                <a:tc>
                  <a:txBody>
                    <a:bodyPr/>
                    <a:lstStyle/>
                    <a:p>
                      <a:r>
                        <a:rPr lang="en-US" sz="1600" dirty="0" smtClean="0"/>
                        <a:t>Confirm</a:t>
                      </a:r>
                      <a:endParaRPr lang="en-US" sz="1600" dirty="0"/>
                    </a:p>
                  </a:txBody>
                  <a:tcPr/>
                </a:tc>
                <a:tc>
                  <a:txBody>
                    <a:bodyPr/>
                    <a:lstStyle/>
                    <a:p>
                      <a:r>
                        <a:rPr lang="en-US" sz="1600" dirty="0" smtClean="0"/>
                        <a:t>Challenge</a:t>
                      </a:r>
                      <a:r>
                        <a:rPr lang="en-US" sz="1600" baseline="0" dirty="0" smtClean="0"/>
                        <a:t> </a:t>
                      </a:r>
                      <a:endParaRPr lang="en-US" sz="1600" dirty="0"/>
                    </a:p>
                  </a:txBody>
                  <a:tcPr/>
                </a:tc>
              </a:tr>
              <a:tr h="1894048">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The principle that </a:t>
                      </a:r>
                      <a:r>
                        <a:rPr lang="en-US" sz="1600" b="1" dirty="0" smtClean="0"/>
                        <a:t>tidy/cared for </a:t>
                      </a:r>
                      <a:r>
                        <a:rPr lang="en-US" sz="1600" dirty="0" smtClean="0"/>
                        <a:t>property conveys message that residents are more likely to intervene was not confirmed by offenders.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 neat and tidy garden means they care for their house and themselves so will </a:t>
                      </a:r>
                      <a:r>
                        <a:rPr lang="en-US" sz="1600" b="1" dirty="0" smtClean="0"/>
                        <a:t>have nice things to steal. </a:t>
                      </a:r>
                    </a:p>
                  </a:txBody>
                  <a:tcPr/>
                </a:tc>
              </a:tr>
              <a:tr h="1406062">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 messy garden means they have </a:t>
                      </a:r>
                      <a:r>
                        <a:rPr lang="en-US" sz="1600" b="1" dirty="0" smtClean="0"/>
                        <a:t>nothing to steal</a:t>
                      </a:r>
                      <a:r>
                        <a:rPr lang="en-US" sz="1600" dirty="0" smtClean="0"/>
                        <a:t>….not one mentioned that mess equates to unlikely to be challenged. </a:t>
                      </a:r>
                    </a:p>
                  </a:txBody>
                  <a:tcPr/>
                </a:tc>
              </a:tr>
              <a:tr h="982641">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What we see as a mess/untidy they often perceived as ‘</a:t>
                      </a:r>
                      <a:r>
                        <a:rPr lang="en-US" sz="1600" b="1" dirty="0" smtClean="0"/>
                        <a:t>being renovated</a:t>
                      </a:r>
                      <a:r>
                        <a:rPr lang="en-US" sz="1600" dirty="0" smtClean="0"/>
                        <a:t>’ so they have money/something to steal. </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r>
            </a:tbl>
          </a:graphicData>
        </a:graphic>
      </p:graphicFrame>
    </p:spTree>
    <p:extLst>
      <p:ext uri="{BB962C8B-B14F-4D97-AF65-F5344CB8AC3E}">
        <p14:creationId xmlns:p14="http://schemas.microsoft.com/office/powerpoint/2010/main" val="14562992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Defensible space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57423650"/>
              </p:ext>
            </p:extLst>
          </p:nvPr>
        </p:nvGraphicFramePr>
        <p:xfrm>
          <a:off x="395536" y="1923168"/>
          <a:ext cx="8496944" cy="4818200"/>
        </p:xfrm>
        <a:graphic>
          <a:graphicData uri="http://schemas.openxmlformats.org/drawingml/2006/table">
            <a:tbl>
              <a:tblPr firstRow="1" bandRow="1">
                <a:tableStyleId>{21E4AEA4-8DFA-4A89-87EB-49C32662AFE0}</a:tableStyleId>
              </a:tblPr>
              <a:tblGrid>
                <a:gridCol w="3866056"/>
                <a:gridCol w="4630888"/>
              </a:tblGrid>
              <a:tr h="457906">
                <a:tc>
                  <a:txBody>
                    <a:bodyPr/>
                    <a:lstStyle/>
                    <a:p>
                      <a:r>
                        <a:rPr lang="en-US" dirty="0" smtClean="0"/>
                        <a:t>Confirm</a:t>
                      </a:r>
                      <a:endParaRPr lang="en-US" dirty="0"/>
                    </a:p>
                  </a:txBody>
                  <a:tcPr/>
                </a:tc>
                <a:tc>
                  <a:txBody>
                    <a:bodyPr/>
                    <a:lstStyle/>
                    <a:p>
                      <a:r>
                        <a:rPr lang="en-US" dirty="0" smtClean="0"/>
                        <a:t>Challenge</a:t>
                      </a:r>
                      <a:endParaRPr lang="en-US" dirty="0"/>
                    </a:p>
                  </a:txBody>
                  <a:tcPr/>
                </a:tc>
              </a:tr>
              <a:tr h="1460003">
                <a:tc>
                  <a:txBody>
                    <a:bodyPr/>
                    <a:lstStyle/>
                    <a:p>
                      <a:pPr algn="just"/>
                      <a:r>
                        <a:rPr lang="en-US" sz="1600" dirty="0" smtClean="0"/>
                        <a:t>Some participants did refer to certain developments/properties</a:t>
                      </a:r>
                      <a:r>
                        <a:rPr lang="en-US" sz="1600" baseline="0" dirty="0" smtClean="0"/>
                        <a:t> making them feel like a </a:t>
                      </a:r>
                      <a:r>
                        <a:rPr lang="en-US" sz="1600" b="1" baseline="0" dirty="0" smtClean="0"/>
                        <a:t>‘outsider</a:t>
                      </a:r>
                      <a:r>
                        <a:rPr lang="en-US" sz="1600" baseline="0" dirty="0" smtClean="0"/>
                        <a:t>’ – a closed community</a:t>
                      </a:r>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t>
                      </a:r>
                      <a:r>
                        <a:rPr lang="en-US" sz="1600" b="1" dirty="0" smtClean="0"/>
                        <a:t>Private</a:t>
                      </a:r>
                      <a:r>
                        <a:rPr lang="en-US" sz="1600" dirty="0" smtClean="0"/>
                        <a:t>’ means private housing – not on benefits so morally acceptable and something to steal.</a:t>
                      </a:r>
                    </a:p>
                    <a:p>
                      <a:pPr algn="just"/>
                      <a:endParaRPr lang="en-US" sz="1600" dirty="0" smtClean="0"/>
                    </a:p>
                    <a:p>
                      <a:pPr algn="just"/>
                      <a:endParaRPr lang="en-US" sz="1600" dirty="0"/>
                    </a:p>
                  </a:txBody>
                  <a:tcPr/>
                </a:tc>
              </a:tr>
              <a:tr h="1188374">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t>
                      </a:r>
                      <a:r>
                        <a:rPr lang="en-US" sz="1600" b="1" dirty="0" smtClean="0"/>
                        <a:t>Private’ </a:t>
                      </a:r>
                      <a:r>
                        <a:rPr lang="en-US" sz="1600" dirty="0" smtClean="0"/>
                        <a:t>means you can’t park there.</a:t>
                      </a:r>
                    </a:p>
                    <a:p>
                      <a:pPr algn="just"/>
                      <a:endParaRPr lang="en-US" sz="1600" dirty="0"/>
                    </a:p>
                  </a:txBody>
                  <a:tcPr/>
                </a:tc>
              </a:tr>
              <a:tr h="645117">
                <a:tc>
                  <a:txBody>
                    <a:bodyPr/>
                    <a:lstStyle/>
                    <a:p>
                      <a:endParaRPr lang="en-US" sz="1600" dirty="0"/>
                    </a:p>
                  </a:txBody>
                  <a:tcPr/>
                </a:tc>
                <a:tc>
                  <a:txBody>
                    <a:bodyPr/>
                    <a:lstStyle/>
                    <a:p>
                      <a:pPr algn="just"/>
                      <a:r>
                        <a:rPr lang="en-US" sz="1600" b="1" dirty="0" smtClean="0"/>
                        <a:t>‘Private</a:t>
                      </a:r>
                      <a:r>
                        <a:rPr lang="en-US" sz="1600" dirty="0" smtClean="0"/>
                        <a:t>’ means they will be lax about their own security. </a:t>
                      </a:r>
                      <a:endParaRPr lang="en-US" sz="1600" dirty="0"/>
                    </a:p>
                  </a:txBody>
                  <a:tcPr/>
                </a:tc>
              </a:tr>
              <a:tr h="857111">
                <a:tc>
                  <a:txBody>
                    <a:bodyPr/>
                    <a:lstStyle/>
                    <a:p>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A </a:t>
                      </a:r>
                      <a:r>
                        <a:rPr lang="en-US" sz="1600" b="1" dirty="0" smtClean="0"/>
                        <a:t>narrowing in road, change in colour and texture </a:t>
                      </a:r>
                      <a:r>
                        <a:rPr lang="en-US" sz="1600" dirty="0" smtClean="0"/>
                        <a:t>doesn’t seem</a:t>
                      </a:r>
                      <a:r>
                        <a:rPr lang="en-US" sz="1600" baseline="0" dirty="0" smtClean="0"/>
                        <a:t> to be </a:t>
                      </a:r>
                      <a:r>
                        <a:rPr lang="en-US" sz="1600" dirty="0" smtClean="0"/>
                        <a:t>perceived as a deterrent. </a:t>
                      </a:r>
                    </a:p>
                    <a:p>
                      <a:pPr algn="just"/>
                      <a:endParaRPr lang="en-US" sz="1600" dirty="0"/>
                    </a:p>
                  </a:txBody>
                  <a:tcPr/>
                </a:tc>
              </a:tr>
            </a:tbl>
          </a:graphicData>
        </a:graphic>
      </p:graphicFrame>
    </p:spTree>
    <p:extLst>
      <p:ext uri="{BB962C8B-B14F-4D97-AF65-F5344CB8AC3E}">
        <p14:creationId xmlns:p14="http://schemas.microsoft.com/office/powerpoint/2010/main" val="37459315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lvl="0" algn="ctr">
              <a:spcBef>
                <a:spcPct val="20000"/>
              </a:spcBef>
            </a:pPr>
            <a:r>
              <a:rPr lang="en-US" sz="2400" b="1" dirty="0" smtClean="0">
                <a:solidFill>
                  <a:srgbClr val="003772"/>
                </a:solidFill>
                <a:ea typeface="+mn-ea"/>
                <a:cs typeface="+mn-cs"/>
              </a:rPr>
              <a:t>Other key findings</a:t>
            </a:r>
            <a:endParaRPr lang="en-US" sz="2400" b="1" dirty="0">
              <a:solidFill>
                <a:srgbClr val="003772"/>
              </a:solidFill>
              <a:ea typeface="+mn-ea"/>
              <a:cs typeface="+mn-cs"/>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3987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the offenders say…..</a:t>
            </a:r>
            <a:endParaRPr lang="en-GB" dirty="0"/>
          </a:p>
        </p:txBody>
      </p:sp>
      <p:pic>
        <p:nvPicPr>
          <p:cNvPr id="4" name="Picture 16" descr="blue bub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988840"/>
            <a:ext cx="3168352"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4981" y="2285143"/>
            <a:ext cx="1872208" cy="830997"/>
          </a:xfrm>
          <a:prstGeom prst="rect">
            <a:avLst/>
          </a:prstGeom>
          <a:noFill/>
        </p:spPr>
        <p:txBody>
          <a:bodyPr wrap="square" rtlCol="0">
            <a:spAutoFit/>
          </a:bodyPr>
          <a:lstStyle/>
          <a:p>
            <a:r>
              <a:rPr lang="en-GB" i="1" dirty="0" smtClean="0"/>
              <a:t>We’d do the 5 o’clock rush hour…….</a:t>
            </a:r>
            <a:endParaRPr lang="en-GB" i="1" dirty="0"/>
          </a:p>
        </p:txBody>
      </p:sp>
      <p:pic>
        <p:nvPicPr>
          <p:cNvPr id="7"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032" y="2015682"/>
            <a:ext cx="3672408" cy="17281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49652" y="2321941"/>
            <a:ext cx="2376264" cy="584775"/>
          </a:xfrm>
          <a:prstGeom prst="rect">
            <a:avLst/>
          </a:prstGeom>
          <a:noFill/>
        </p:spPr>
        <p:txBody>
          <a:bodyPr wrap="square" rtlCol="0">
            <a:spAutoFit/>
          </a:bodyPr>
          <a:lstStyle/>
          <a:p>
            <a:r>
              <a:rPr lang="en-GB" i="1" dirty="0" smtClean="0"/>
              <a:t>The only thing that rubbish means…….  </a:t>
            </a:r>
            <a:endParaRPr lang="en-GB" i="1" dirty="0"/>
          </a:p>
        </p:txBody>
      </p:sp>
      <p:pic>
        <p:nvPicPr>
          <p:cNvPr id="9"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933056"/>
            <a:ext cx="3672408" cy="1728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92080" y="4254607"/>
            <a:ext cx="2304256" cy="584775"/>
          </a:xfrm>
          <a:prstGeom prst="rect">
            <a:avLst/>
          </a:prstGeom>
          <a:noFill/>
        </p:spPr>
        <p:txBody>
          <a:bodyPr wrap="square" rtlCol="0">
            <a:spAutoFit/>
          </a:bodyPr>
          <a:lstStyle/>
          <a:p>
            <a:r>
              <a:rPr lang="en-GB" i="1" dirty="0" smtClean="0"/>
              <a:t>Signs in windows are no good……..</a:t>
            </a:r>
            <a:endParaRPr lang="en-GB" i="1" dirty="0"/>
          </a:p>
        </p:txBody>
      </p:sp>
      <p:pic>
        <p:nvPicPr>
          <p:cNvPr id="10"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981" y="3717032"/>
            <a:ext cx="2952328" cy="20757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9285" y="4131497"/>
            <a:ext cx="1772692" cy="830997"/>
          </a:xfrm>
          <a:prstGeom prst="rect">
            <a:avLst/>
          </a:prstGeom>
          <a:noFill/>
        </p:spPr>
        <p:txBody>
          <a:bodyPr wrap="square" rtlCol="0">
            <a:spAutoFit/>
          </a:bodyPr>
          <a:lstStyle/>
          <a:p>
            <a:r>
              <a:rPr lang="en-GB" i="1" dirty="0" smtClean="0"/>
              <a:t>You can tell when people are out……..</a:t>
            </a:r>
            <a:endParaRPr lang="en-GB" i="1" dirty="0"/>
          </a:p>
        </p:txBody>
      </p:sp>
      <p:sp>
        <p:nvSpPr>
          <p:cNvPr id="11" name="Rectangular Callout 10"/>
          <p:cNvSpPr/>
          <p:nvPr/>
        </p:nvSpPr>
        <p:spPr bwMode="auto">
          <a:xfrm>
            <a:off x="3347864" y="2015682"/>
            <a:ext cx="1872208" cy="1197294"/>
          </a:xfrm>
          <a:prstGeom prst="wedgeRectCallout">
            <a:avLst>
              <a:gd name="adj1" fmla="val -2227"/>
              <a:gd name="adj2" fmla="val 11523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3554183" y="2075719"/>
            <a:ext cx="1512168" cy="1077218"/>
          </a:xfrm>
          <a:prstGeom prst="rect">
            <a:avLst/>
          </a:prstGeom>
          <a:noFill/>
        </p:spPr>
        <p:txBody>
          <a:bodyPr wrap="square" rtlCol="0">
            <a:spAutoFit/>
          </a:bodyPr>
          <a:lstStyle/>
          <a:p>
            <a:r>
              <a:rPr lang="en-GB" i="1" dirty="0" smtClean="0"/>
              <a:t>That carpet would be up at the window…..</a:t>
            </a:r>
            <a:endParaRPr lang="en-GB" i="1" dirty="0"/>
          </a:p>
        </p:txBody>
      </p:sp>
    </p:spTree>
    <p:extLst>
      <p:ext uri="{BB962C8B-B14F-4D97-AF65-F5344CB8AC3E}">
        <p14:creationId xmlns:p14="http://schemas.microsoft.com/office/powerpoint/2010/main" val="25893238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Dogs!</a:t>
            </a:r>
            <a:endParaRPr lang="en-GB" dirty="0"/>
          </a:p>
        </p:txBody>
      </p:sp>
      <p:pic>
        <p:nvPicPr>
          <p:cNvPr id="4" name="Picture 16" descr="blue bub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988840"/>
            <a:ext cx="3168352"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9088" y="2263371"/>
            <a:ext cx="1872208" cy="830997"/>
          </a:xfrm>
          <a:prstGeom prst="rect">
            <a:avLst/>
          </a:prstGeom>
          <a:noFill/>
        </p:spPr>
        <p:txBody>
          <a:bodyPr wrap="square" rtlCol="0">
            <a:spAutoFit/>
          </a:bodyPr>
          <a:lstStyle/>
          <a:p>
            <a:r>
              <a:rPr lang="en-GB" i="1" dirty="0" smtClean="0"/>
              <a:t>I used to target houses with dogs…….</a:t>
            </a:r>
            <a:endParaRPr lang="en-GB" i="1" dirty="0"/>
          </a:p>
        </p:txBody>
      </p:sp>
      <p:pic>
        <p:nvPicPr>
          <p:cNvPr id="7"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032" y="2015682"/>
            <a:ext cx="3672408" cy="17281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40152" y="2348880"/>
            <a:ext cx="2376264" cy="584775"/>
          </a:xfrm>
          <a:prstGeom prst="rect">
            <a:avLst/>
          </a:prstGeom>
          <a:noFill/>
        </p:spPr>
        <p:txBody>
          <a:bodyPr wrap="square" rtlCol="0">
            <a:spAutoFit/>
          </a:bodyPr>
          <a:lstStyle/>
          <a:p>
            <a:r>
              <a:rPr lang="en-GB" i="1" dirty="0" smtClean="0"/>
              <a:t>You need to blag criminals……..  </a:t>
            </a:r>
            <a:endParaRPr lang="en-GB" i="1" dirty="0"/>
          </a:p>
        </p:txBody>
      </p:sp>
      <p:pic>
        <p:nvPicPr>
          <p:cNvPr id="9"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933056"/>
            <a:ext cx="3672408" cy="1728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92080" y="4185182"/>
            <a:ext cx="2304256" cy="830997"/>
          </a:xfrm>
          <a:prstGeom prst="rect">
            <a:avLst/>
          </a:prstGeom>
          <a:noFill/>
        </p:spPr>
        <p:txBody>
          <a:bodyPr wrap="square" rtlCol="0">
            <a:spAutoFit/>
          </a:bodyPr>
          <a:lstStyle/>
          <a:p>
            <a:r>
              <a:rPr lang="en-GB" i="1" dirty="0" smtClean="0"/>
              <a:t>Hate the things……in fact I’ve told my family………</a:t>
            </a:r>
            <a:endParaRPr lang="en-GB" i="1" dirty="0"/>
          </a:p>
        </p:txBody>
      </p:sp>
      <p:pic>
        <p:nvPicPr>
          <p:cNvPr id="10"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981" y="3717032"/>
            <a:ext cx="2952328" cy="20757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9285" y="4131497"/>
            <a:ext cx="1772692" cy="830997"/>
          </a:xfrm>
          <a:prstGeom prst="rect">
            <a:avLst/>
          </a:prstGeom>
          <a:noFill/>
        </p:spPr>
        <p:txBody>
          <a:bodyPr wrap="square" rtlCol="0">
            <a:spAutoFit/>
          </a:bodyPr>
          <a:lstStyle/>
          <a:p>
            <a:r>
              <a:rPr lang="en-GB" i="1" dirty="0" smtClean="0"/>
              <a:t>The first thing you do if there’s a dog……..</a:t>
            </a:r>
            <a:endParaRPr lang="en-GB" i="1" dirty="0"/>
          </a:p>
        </p:txBody>
      </p:sp>
      <p:sp>
        <p:nvSpPr>
          <p:cNvPr id="11" name="Rectangular Callout 10"/>
          <p:cNvSpPr/>
          <p:nvPr/>
        </p:nvSpPr>
        <p:spPr bwMode="auto">
          <a:xfrm>
            <a:off x="3347864" y="2015682"/>
            <a:ext cx="1872208" cy="1197294"/>
          </a:xfrm>
          <a:prstGeom prst="wedgeRectCallout">
            <a:avLst>
              <a:gd name="adj1" fmla="val -2227"/>
              <a:gd name="adj2" fmla="val 11523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3536380" y="2218509"/>
            <a:ext cx="1584176" cy="584775"/>
          </a:xfrm>
          <a:prstGeom prst="rect">
            <a:avLst/>
          </a:prstGeom>
          <a:noFill/>
        </p:spPr>
        <p:txBody>
          <a:bodyPr wrap="square" rtlCol="0">
            <a:spAutoFit/>
          </a:bodyPr>
          <a:lstStyle/>
          <a:p>
            <a:r>
              <a:rPr lang="en-GB" i="1" dirty="0" smtClean="0"/>
              <a:t>I always look for…….</a:t>
            </a:r>
            <a:endParaRPr lang="en-GB" i="1" dirty="0"/>
          </a:p>
        </p:txBody>
      </p:sp>
    </p:spTree>
    <p:extLst>
      <p:ext uri="{BB962C8B-B14F-4D97-AF65-F5344CB8AC3E}">
        <p14:creationId xmlns:p14="http://schemas.microsoft.com/office/powerpoint/2010/main" val="109582836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based……</a:t>
            </a:r>
            <a:endParaRPr lang="en-GB" dirty="0"/>
          </a:p>
        </p:txBody>
      </p:sp>
      <p:pic>
        <p:nvPicPr>
          <p:cNvPr id="4" name="Picture 16" descr="blue bub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988840"/>
            <a:ext cx="3168352"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5576" y="2492896"/>
            <a:ext cx="1872208" cy="584775"/>
          </a:xfrm>
          <a:prstGeom prst="rect">
            <a:avLst/>
          </a:prstGeom>
          <a:noFill/>
        </p:spPr>
        <p:txBody>
          <a:bodyPr wrap="square" rtlCol="0">
            <a:spAutoFit/>
          </a:bodyPr>
          <a:lstStyle/>
          <a:p>
            <a:r>
              <a:rPr lang="en-GB" i="1" dirty="0" smtClean="0"/>
              <a:t>The newer locks are……..</a:t>
            </a:r>
            <a:endParaRPr lang="en-GB" i="1" dirty="0"/>
          </a:p>
        </p:txBody>
      </p:sp>
      <p:pic>
        <p:nvPicPr>
          <p:cNvPr id="7"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032" y="2015682"/>
            <a:ext cx="3672408" cy="17281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40152" y="2348880"/>
            <a:ext cx="2376264" cy="584775"/>
          </a:xfrm>
          <a:prstGeom prst="rect">
            <a:avLst/>
          </a:prstGeom>
          <a:noFill/>
        </p:spPr>
        <p:txBody>
          <a:bodyPr wrap="square" rtlCol="0">
            <a:spAutoFit/>
          </a:bodyPr>
          <a:lstStyle/>
          <a:p>
            <a:r>
              <a:rPr lang="en-GB" i="1" dirty="0" smtClean="0"/>
              <a:t>If the cylinder has got a line on it……..  </a:t>
            </a:r>
            <a:endParaRPr lang="en-GB" i="1" dirty="0"/>
          </a:p>
        </p:txBody>
      </p:sp>
      <p:pic>
        <p:nvPicPr>
          <p:cNvPr id="9"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933056"/>
            <a:ext cx="3672408" cy="1728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92080" y="4185182"/>
            <a:ext cx="2304256" cy="830997"/>
          </a:xfrm>
          <a:prstGeom prst="rect">
            <a:avLst/>
          </a:prstGeom>
          <a:noFill/>
        </p:spPr>
        <p:txBody>
          <a:bodyPr wrap="square" rtlCol="0">
            <a:spAutoFit/>
          </a:bodyPr>
          <a:lstStyle/>
          <a:p>
            <a:r>
              <a:rPr lang="en-GB" i="1" dirty="0" smtClean="0"/>
              <a:t>I wouldn’t hit that area, they’re clued up now…….</a:t>
            </a:r>
            <a:endParaRPr lang="en-GB" i="1" dirty="0"/>
          </a:p>
        </p:txBody>
      </p:sp>
      <p:pic>
        <p:nvPicPr>
          <p:cNvPr id="10"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981" y="3717032"/>
            <a:ext cx="2952328" cy="20757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9285" y="4131497"/>
            <a:ext cx="1772692" cy="830997"/>
          </a:xfrm>
          <a:prstGeom prst="rect">
            <a:avLst/>
          </a:prstGeom>
          <a:noFill/>
        </p:spPr>
        <p:txBody>
          <a:bodyPr wrap="square" rtlCol="0">
            <a:spAutoFit/>
          </a:bodyPr>
          <a:lstStyle/>
          <a:p>
            <a:r>
              <a:rPr lang="en-GB" i="1" dirty="0" smtClean="0"/>
              <a:t>The lock on that door is an old one…….</a:t>
            </a:r>
            <a:endParaRPr lang="en-GB" i="1" dirty="0"/>
          </a:p>
        </p:txBody>
      </p:sp>
      <p:sp>
        <p:nvSpPr>
          <p:cNvPr id="11" name="Rectangular Callout 10"/>
          <p:cNvSpPr/>
          <p:nvPr/>
        </p:nvSpPr>
        <p:spPr bwMode="auto">
          <a:xfrm>
            <a:off x="3347864" y="2015682"/>
            <a:ext cx="1872208" cy="1197294"/>
          </a:xfrm>
          <a:prstGeom prst="wedgeRectCallout">
            <a:avLst>
              <a:gd name="adj1" fmla="val -2227"/>
              <a:gd name="adj2" fmla="val 11523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3536380" y="2218509"/>
            <a:ext cx="1584176" cy="830997"/>
          </a:xfrm>
          <a:prstGeom prst="rect">
            <a:avLst/>
          </a:prstGeom>
          <a:noFill/>
        </p:spPr>
        <p:txBody>
          <a:bodyPr wrap="square" rtlCol="0">
            <a:spAutoFit/>
          </a:bodyPr>
          <a:lstStyle/>
          <a:p>
            <a:r>
              <a:rPr lang="en-GB" i="1" dirty="0" smtClean="0"/>
              <a:t>If manufacturers know…….</a:t>
            </a:r>
            <a:endParaRPr lang="en-GB" i="1" dirty="0"/>
          </a:p>
        </p:txBody>
      </p:sp>
    </p:spTree>
    <p:extLst>
      <p:ext uri="{BB962C8B-B14F-4D97-AF65-F5344CB8AC3E}">
        <p14:creationId xmlns:p14="http://schemas.microsoft.com/office/powerpoint/2010/main" val="31439852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research</a:t>
            </a:r>
            <a:endParaRPr lang="en-US" dirty="0"/>
          </a:p>
        </p:txBody>
      </p:sp>
      <p:sp>
        <p:nvSpPr>
          <p:cNvPr id="3" name="Content Placeholder 2"/>
          <p:cNvSpPr>
            <a:spLocks noGrp="1"/>
          </p:cNvSpPr>
          <p:nvPr>
            <p:ph idx="1"/>
          </p:nvPr>
        </p:nvSpPr>
        <p:spPr>
          <a:xfrm>
            <a:off x="395536" y="1988840"/>
            <a:ext cx="8229600" cy="3598862"/>
          </a:xfrm>
        </p:spPr>
        <p:txBody>
          <a:bodyPr/>
          <a:lstStyle/>
          <a:p>
            <a:pPr algn="just"/>
            <a:r>
              <a:rPr lang="en-US" dirty="0" smtClean="0"/>
              <a:t>Offender is shown a series of 16 photographs, one at a time - order remains consistent.</a:t>
            </a:r>
          </a:p>
          <a:p>
            <a:pPr algn="just"/>
            <a:endParaRPr lang="en-US" sz="1500" dirty="0" smtClean="0"/>
          </a:p>
          <a:p>
            <a:pPr marL="0" indent="0" algn="ctr">
              <a:buNone/>
            </a:pPr>
            <a:r>
              <a:rPr lang="en-US" i="1" dirty="0" smtClean="0"/>
              <a:t>	“</a:t>
            </a:r>
            <a:r>
              <a:rPr lang="en-GB" i="1" dirty="0"/>
              <a:t>From what you can see from the photo, can you describe what would </a:t>
            </a:r>
            <a:r>
              <a:rPr lang="en-GB" b="1" i="1" dirty="0"/>
              <a:t>attract</a:t>
            </a:r>
            <a:r>
              <a:rPr lang="en-GB" i="1" dirty="0"/>
              <a:t> you to this </a:t>
            </a:r>
            <a:r>
              <a:rPr lang="en-GB" i="1" dirty="0" smtClean="0"/>
              <a:t>property </a:t>
            </a:r>
            <a:r>
              <a:rPr lang="en-GB" i="1" dirty="0"/>
              <a:t>when selecting a target for </a:t>
            </a:r>
            <a:r>
              <a:rPr lang="en-GB" i="1" dirty="0" smtClean="0"/>
              <a:t>burglary”</a:t>
            </a:r>
            <a:r>
              <a:rPr lang="en-GB" i="1" dirty="0"/>
              <a:t> </a:t>
            </a:r>
            <a:endParaRPr lang="en-GB" dirty="0"/>
          </a:p>
          <a:p>
            <a:endParaRPr lang="en-GB" sz="1500" i="1" dirty="0" smtClean="0"/>
          </a:p>
          <a:p>
            <a:pPr marL="0" indent="0" algn="ctr">
              <a:buNone/>
            </a:pPr>
            <a:r>
              <a:rPr lang="en-GB" i="1" dirty="0" smtClean="0"/>
              <a:t>	“From </a:t>
            </a:r>
            <a:r>
              <a:rPr lang="en-GB" i="1" dirty="0"/>
              <a:t>what you can see from the photo, can you </a:t>
            </a:r>
            <a:r>
              <a:rPr lang="en-GB" i="1" dirty="0" smtClean="0"/>
              <a:t>describe </a:t>
            </a:r>
            <a:r>
              <a:rPr lang="en-GB" i="1" dirty="0"/>
              <a:t>what would </a:t>
            </a:r>
            <a:r>
              <a:rPr lang="en-GB" b="1" i="1" dirty="0"/>
              <a:t>deter</a:t>
            </a:r>
            <a:r>
              <a:rPr lang="en-GB" i="1" dirty="0"/>
              <a:t> you (put you off) from </a:t>
            </a:r>
            <a:r>
              <a:rPr lang="en-GB" i="1" dirty="0" smtClean="0"/>
              <a:t>selecting this property as a target for burglary”</a:t>
            </a:r>
            <a:endParaRPr lang="en-GB" dirty="0"/>
          </a:p>
          <a:p>
            <a:endParaRPr lang="en-US" i="1" dirty="0"/>
          </a:p>
        </p:txBody>
      </p:sp>
    </p:spTree>
    <p:extLst>
      <p:ext uri="{BB962C8B-B14F-4D97-AF65-F5344CB8AC3E}">
        <p14:creationId xmlns:p14="http://schemas.microsoft.com/office/powerpoint/2010/main" val="8263377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r>
              <a:rPr lang="en-GB" i="1" dirty="0" smtClean="0"/>
              <a:t>Your decent burglar…’</a:t>
            </a:r>
            <a:endParaRPr lang="en-GB" dirty="0"/>
          </a:p>
        </p:txBody>
      </p:sp>
      <p:pic>
        <p:nvPicPr>
          <p:cNvPr id="4" name="Picture 16" descr="blue bub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988840"/>
            <a:ext cx="3168352"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5576" y="2492896"/>
            <a:ext cx="1872208" cy="338554"/>
          </a:xfrm>
          <a:prstGeom prst="rect">
            <a:avLst/>
          </a:prstGeom>
          <a:noFill/>
        </p:spPr>
        <p:txBody>
          <a:bodyPr wrap="square" rtlCol="0">
            <a:spAutoFit/>
          </a:bodyPr>
          <a:lstStyle/>
          <a:p>
            <a:r>
              <a:rPr lang="en-GB" i="1" dirty="0" smtClean="0"/>
              <a:t>I’ve got a heart…..</a:t>
            </a:r>
            <a:endParaRPr lang="en-GB" i="1" dirty="0"/>
          </a:p>
        </p:txBody>
      </p:sp>
      <p:pic>
        <p:nvPicPr>
          <p:cNvPr id="7"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032" y="2015682"/>
            <a:ext cx="3672408" cy="17281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56176" y="2321941"/>
            <a:ext cx="2376264" cy="584775"/>
          </a:xfrm>
          <a:prstGeom prst="rect">
            <a:avLst/>
          </a:prstGeom>
          <a:noFill/>
        </p:spPr>
        <p:txBody>
          <a:bodyPr wrap="square" rtlCol="0">
            <a:spAutoFit/>
          </a:bodyPr>
          <a:lstStyle/>
          <a:p>
            <a:r>
              <a:rPr lang="en-GB" i="1" dirty="0" smtClean="0"/>
              <a:t>I give money to homeless people…….  </a:t>
            </a:r>
            <a:endParaRPr lang="en-GB" i="1" dirty="0"/>
          </a:p>
        </p:txBody>
      </p:sp>
      <p:pic>
        <p:nvPicPr>
          <p:cNvPr id="9"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933056"/>
            <a:ext cx="3672408" cy="1728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24128" y="4254609"/>
            <a:ext cx="2304256" cy="584775"/>
          </a:xfrm>
          <a:prstGeom prst="rect">
            <a:avLst/>
          </a:prstGeom>
          <a:noFill/>
        </p:spPr>
        <p:txBody>
          <a:bodyPr wrap="square" rtlCol="0">
            <a:spAutoFit/>
          </a:bodyPr>
          <a:lstStyle/>
          <a:p>
            <a:r>
              <a:rPr lang="en-GB" i="1" dirty="0" smtClean="0"/>
              <a:t>I can’t stand burglars…….</a:t>
            </a:r>
            <a:endParaRPr lang="en-GB" i="1" dirty="0"/>
          </a:p>
        </p:txBody>
      </p:sp>
      <p:pic>
        <p:nvPicPr>
          <p:cNvPr id="10"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981" y="3717032"/>
            <a:ext cx="2952328" cy="20757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9285" y="4131497"/>
            <a:ext cx="1772692" cy="830997"/>
          </a:xfrm>
          <a:prstGeom prst="rect">
            <a:avLst/>
          </a:prstGeom>
          <a:noFill/>
        </p:spPr>
        <p:txBody>
          <a:bodyPr wrap="square" rtlCol="0">
            <a:spAutoFit/>
          </a:bodyPr>
          <a:lstStyle/>
          <a:p>
            <a:r>
              <a:rPr lang="en-GB" i="1" dirty="0" smtClean="0"/>
              <a:t>When I realised what I’d taken……</a:t>
            </a:r>
            <a:endParaRPr lang="en-GB" i="1" dirty="0"/>
          </a:p>
        </p:txBody>
      </p:sp>
      <p:sp>
        <p:nvSpPr>
          <p:cNvPr id="11" name="Rectangular Callout 10"/>
          <p:cNvSpPr/>
          <p:nvPr/>
        </p:nvSpPr>
        <p:spPr bwMode="auto">
          <a:xfrm>
            <a:off x="3347864" y="2015682"/>
            <a:ext cx="1872208" cy="1197294"/>
          </a:xfrm>
          <a:prstGeom prst="wedgeRectCallout">
            <a:avLst>
              <a:gd name="adj1" fmla="val -2227"/>
              <a:gd name="adj2" fmla="val 11523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3572384" y="2295003"/>
            <a:ext cx="1512168" cy="584775"/>
          </a:xfrm>
          <a:prstGeom prst="rect">
            <a:avLst/>
          </a:prstGeom>
          <a:noFill/>
        </p:spPr>
        <p:txBody>
          <a:bodyPr wrap="square" rtlCol="0">
            <a:spAutoFit/>
          </a:bodyPr>
          <a:lstStyle/>
          <a:p>
            <a:r>
              <a:rPr lang="en-GB" i="1" dirty="0" smtClean="0"/>
              <a:t>I felt ashamed……</a:t>
            </a:r>
            <a:endParaRPr lang="en-GB" i="1" dirty="0"/>
          </a:p>
        </p:txBody>
      </p:sp>
    </p:spTree>
    <p:extLst>
      <p:ext uri="{BB962C8B-B14F-4D97-AF65-F5344CB8AC3E}">
        <p14:creationId xmlns:p14="http://schemas.microsoft.com/office/powerpoint/2010/main" val="35292509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summarise……</a:t>
            </a:r>
            <a:endParaRPr lang="en-GB" dirty="0"/>
          </a:p>
        </p:txBody>
      </p:sp>
      <p:pic>
        <p:nvPicPr>
          <p:cNvPr id="9" name="Picture 15" descr="green bub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607" y="2306522"/>
            <a:ext cx="6057673" cy="28506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27784" y="2924944"/>
            <a:ext cx="3960440" cy="830997"/>
          </a:xfrm>
          <a:prstGeom prst="rect">
            <a:avLst/>
          </a:prstGeom>
          <a:noFill/>
        </p:spPr>
        <p:txBody>
          <a:bodyPr wrap="square" rtlCol="0">
            <a:spAutoFit/>
          </a:bodyPr>
          <a:lstStyle/>
          <a:p>
            <a:r>
              <a:rPr lang="en-GB" i="1" dirty="0" smtClean="0"/>
              <a:t>The problem is that we just think like normal people, but normal people don’t think like us…………</a:t>
            </a:r>
            <a:endParaRPr lang="en-GB" i="1" dirty="0"/>
          </a:p>
        </p:txBody>
      </p:sp>
    </p:spTree>
    <p:extLst>
      <p:ext uri="{BB962C8B-B14F-4D97-AF65-F5344CB8AC3E}">
        <p14:creationId xmlns:p14="http://schemas.microsoft.com/office/powerpoint/2010/main" val="74023638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a:xfrm>
            <a:off x="1403648" y="3284984"/>
            <a:ext cx="6400800" cy="1752600"/>
          </a:xfrm>
        </p:spPr>
        <p:txBody>
          <a:bodyPr/>
          <a:lstStyle/>
          <a:p>
            <a:r>
              <a:rPr lang="en-US" b="1" dirty="0" smtClean="0"/>
              <a:t>Thank you</a:t>
            </a:r>
            <a:endParaRPr lang="en-US" b="1" dirty="0"/>
          </a:p>
        </p:txBody>
      </p:sp>
    </p:spTree>
    <p:extLst>
      <p:ext uri="{BB962C8B-B14F-4D97-AF65-F5344CB8AC3E}">
        <p14:creationId xmlns:p14="http://schemas.microsoft.com/office/powerpoint/2010/main" val="40824715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Principles of CPTED</a:t>
            </a:r>
            <a:endParaRPr lang="en-US" sz="3200" dirty="0"/>
          </a:p>
        </p:txBody>
      </p:sp>
      <p:pic>
        <p:nvPicPr>
          <p:cNvPr id="5" name="Content Placeholder 4"/>
          <p:cNvPicPr>
            <a:picLocks noGrp="1" noChangeAspect="1"/>
          </p:cNvPicPr>
          <p:nvPr>
            <p:ph idx="1"/>
          </p:nvPr>
        </p:nvPicPr>
        <p:blipFill>
          <a:blip r:embed="rId3"/>
          <a:srcRect t="34062" b="34062"/>
          <a:stretch>
            <a:fillRect/>
          </a:stretch>
        </p:blipFill>
        <p:spPr>
          <a:xfrm>
            <a:off x="468313" y="1773238"/>
            <a:ext cx="8229600" cy="3598862"/>
          </a:xfrm>
        </p:spPr>
      </p:pic>
      <p:graphicFrame>
        <p:nvGraphicFramePr>
          <p:cNvPr id="4" name="Table 3"/>
          <p:cNvGraphicFramePr>
            <a:graphicFrameLocks noGrp="1"/>
          </p:cNvGraphicFramePr>
          <p:nvPr>
            <p:extLst>
              <p:ext uri="{D42A27DB-BD31-4B8C-83A1-F6EECF244321}">
                <p14:modId xmlns:p14="http://schemas.microsoft.com/office/powerpoint/2010/main" val="3718087568"/>
              </p:ext>
            </p:extLst>
          </p:nvPr>
        </p:nvGraphicFramePr>
        <p:xfrm>
          <a:off x="1" y="1413875"/>
          <a:ext cx="9143999" cy="5444125"/>
        </p:xfrm>
        <a:graphic>
          <a:graphicData uri="http://schemas.openxmlformats.org/drawingml/2006/table">
            <a:tbl>
              <a:tblPr firstRow="1" bandRow="1">
                <a:tableStyleId>{5C22544A-7EE6-4342-B048-85BDC9FD1C3A}</a:tableStyleId>
              </a:tblPr>
              <a:tblGrid>
                <a:gridCol w="1431890"/>
                <a:gridCol w="1281165"/>
                <a:gridCol w="1306287"/>
                <a:gridCol w="1708219"/>
                <a:gridCol w="1708219"/>
                <a:gridCol w="1708219"/>
              </a:tblGrid>
              <a:tr h="506399">
                <a:tc>
                  <a:txBody>
                    <a:bodyPr/>
                    <a:lstStyle/>
                    <a:p>
                      <a:r>
                        <a:rPr lang="en-US" sz="1400" dirty="0" err="1" smtClean="0">
                          <a:solidFill>
                            <a:schemeClr val="tx1"/>
                          </a:solidFill>
                        </a:rPr>
                        <a:t>Poyner</a:t>
                      </a:r>
                      <a:r>
                        <a:rPr lang="en-US" sz="1400" dirty="0" smtClean="0">
                          <a:solidFill>
                            <a:schemeClr val="tx1"/>
                          </a:solidFill>
                        </a:rPr>
                        <a:t> (1983)</a:t>
                      </a:r>
                      <a:endParaRPr lang="en-US" sz="1400" dirty="0">
                        <a:solidFill>
                          <a:schemeClr val="tx1"/>
                        </a:solidFill>
                      </a:endParaRPr>
                    </a:p>
                  </a:txBody>
                  <a:tcPr/>
                </a:tc>
                <a:tc>
                  <a:txBody>
                    <a:bodyPr/>
                    <a:lstStyle/>
                    <a:p>
                      <a:r>
                        <a:rPr lang="en-US" sz="1400" dirty="0" smtClean="0">
                          <a:solidFill>
                            <a:schemeClr val="tx1"/>
                          </a:solidFill>
                        </a:rPr>
                        <a:t>Cozens</a:t>
                      </a:r>
                      <a:r>
                        <a:rPr lang="en-US" sz="1400" baseline="0" dirty="0" smtClean="0">
                          <a:solidFill>
                            <a:schemeClr val="tx1"/>
                          </a:solidFill>
                        </a:rPr>
                        <a:t> et al (2005)</a:t>
                      </a:r>
                      <a:endParaRPr lang="en-US" sz="1400" dirty="0">
                        <a:solidFill>
                          <a:schemeClr val="tx1"/>
                        </a:solidFill>
                      </a:endParaRPr>
                    </a:p>
                  </a:txBody>
                  <a:tcPr/>
                </a:tc>
                <a:tc>
                  <a:txBody>
                    <a:bodyPr/>
                    <a:lstStyle/>
                    <a:p>
                      <a:r>
                        <a:rPr lang="en-US" sz="1400" dirty="0" err="1" smtClean="0">
                          <a:solidFill>
                            <a:schemeClr val="tx1"/>
                          </a:solidFill>
                        </a:rPr>
                        <a:t>Armitage</a:t>
                      </a:r>
                      <a:r>
                        <a:rPr lang="en-US" sz="1400" dirty="0" smtClean="0">
                          <a:solidFill>
                            <a:schemeClr val="tx1"/>
                          </a:solidFill>
                        </a:rPr>
                        <a:t> (2013)</a:t>
                      </a:r>
                      <a:endParaRPr lang="en-US" sz="1400" dirty="0">
                        <a:solidFill>
                          <a:schemeClr val="tx1"/>
                        </a:solidFill>
                      </a:endParaRPr>
                    </a:p>
                  </a:txBody>
                  <a:tcPr/>
                </a:tc>
                <a:tc>
                  <a:txBody>
                    <a:bodyPr/>
                    <a:lstStyle/>
                    <a:p>
                      <a:r>
                        <a:rPr lang="en-US" sz="1400" dirty="0" err="1" smtClean="0">
                          <a:solidFill>
                            <a:schemeClr val="tx1"/>
                          </a:solidFill>
                        </a:rPr>
                        <a:t>Ekblom</a:t>
                      </a:r>
                      <a:r>
                        <a:rPr lang="en-US" sz="1400" dirty="0" smtClean="0">
                          <a:solidFill>
                            <a:schemeClr val="tx1"/>
                          </a:solidFill>
                        </a:rPr>
                        <a:t> et al (2013)</a:t>
                      </a:r>
                      <a:endParaRPr lang="en-US" sz="1400" dirty="0">
                        <a:solidFill>
                          <a:schemeClr val="tx1"/>
                        </a:solidFill>
                      </a:endParaRPr>
                    </a:p>
                  </a:txBody>
                  <a:tcPr/>
                </a:tc>
                <a:tc>
                  <a:txBody>
                    <a:bodyPr/>
                    <a:lstStyle/>
                    <a:p>
                      <a:r>
                        <a:rPr lang="en-US" sz="1400" dirty="0" smtClean="0">
                          <a:solidFill>
                            <a:schemeClr val="tx1"/>
                          </a:solidFill>
                        </a:rPr>
                        <a:t>Montoya et al (2014)</a:t>
                      </a:r>
                      <a:endParaRPr lang="en-US" sz="1400" dirty="0">
                        <a:solidFill>
                          <a:schemeClr val="tx1"/>
                        </a:solidFill>
                      </a:endParaRPr>
                    </a:p>
                  </a:txBody>
                  <a:tcPr/>
                </a:tc>
                <a:tc>
                  <a:txBody>
                    <a:bodyPr/>
                    <a:lstStyle/>
                    <a:p>
                      <a:r>
                        <a:rPr lang="en-US" sz="1400" dirty="0" err="1" smtClean="0">
                          <a:solidFill>
                            <a:schemeClr val="tx1"/>
                          </a:solidFill>
                        </a:rPr>
                        <a:t>Hedayati</a:t>
                      </a:r>
                      <a:r>
                        <a:rPr lang="en-US" sz="1400" dirty="0" smtClean="0">
                          <a:solidFill>
                            <a:schemeClr val="tx1"/>
                          </a:solidFill>
                        </a:rPr>
                        <a:t> and</a:t>
                      </a:r>
                      <a:r>
                        <a:rPr lang="en-US" sz="1400" baseline="0" dirty="0" smtClean="0">
                          <a:solidFill>
                            <a:schemeClr val="tx1"/>
                          </a:solidFill>
                        </a:rPr>
                        <a:t> Abdullah (2015)</a:t>
                      </a:r>
                      <a:endParaRPr lang="en-US" sz="1400" dirty="0">
                        <a:solidFill>
                          <a:schemeClr val="tx1"/>
                        </a:solidFill>
                      </a:endParaRPr>
                    </a:p>
                  </a:txBody>
                  <a:tcPr/>
                </a:tc>
              </a:tr>
              <a:tr h="506399">
                <a:tc>
                  <a:txBody>
                    <a:bodyPr/>
                    <a:lstStyle/>
                    <a:p>
                      <a:r>
                        <a:rPr lang="en-US" sz="1400" dirty="0" smtClean="0"/>
                        <a:t>Surveillance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Surveillance</a:t>
                      </a:r>
                    </a:p>
                    <a:p>
                      <a:endParaRPr lang="en-US" sz="1400" dirty="0"/>
                    </a:p>
                  </a:txBody>
                  <a:tcPr/>
                </a:tc>
                <a:tc>
                  <a:txBody>
                    <a:bodyPr/>
                    <a:lstStyle/>
                    <a:p>
                      <a:r>
                        <a:rPr lang="en-US" sz="1400" dirty="0" smtClean="0"/>
                        <a:t>Surveillance</a:t>
                      </a:r>
                      <a:endParaRPr lang="en-US" sz="1400" dirty="0"/>
                    </a:p>
                  </a:txBody>
                  <a:tcPr/>
                </a:tc>
                <a:tc>
                  <a:txBody>
                    <a:bodyPr/>
                    <a:lstStyle/>
                    <a:p>
                      <a:r>
                        <a:rPr lang="en-US" sz="1400" dirty="0" smtClean="0"/>
                        <a:t>Surveillance </a:t>
                      </a:r>
                      <a:endParaRPr lang="en-US" sz="1400" dirty="0"/>
                    </a:p>
                  </a:txBody>
                  <a:tcPr/>
                </a:tc>
                <a:tc>
                  <a:txBody>
                    <a:bodyPr/>
                    <a:lstStyle/>
                    <a:p>
                      <a:r>
                        <a:rPr lang="en-US" sz="1400" dirty="0" smtClean="0"/>
                        <a:t>Surveillance</a:t>
                      </a:r>
                      <a:endParaRPr lang="en-US" sz="1400" dirty="0"/>
                    </a:p>
                  </a:txBody>
                  <a:tcPr/>
                </a:tc>
                <a:tc>
                  <a:txBody>
                    <a:bodyPr/>
                    <a:lstStyle/>
                    <a:p>
                      <a:r>
                        <a:rPr lang="en-US" sz="1400" dirty="0" smtClean="0"/>
                        <a:t>Surveillance</a:t>
                      </a:r>
                      <a:endParaRPr lang="en-US" sz="1400" dirty="0"/>
                    </a:p>
                  </a:txBody>
                  <a:tcPr/>
                </a:tc>
              </a:tr>
              <a:tr h="506399">
                <a:tc>
                  <a:txBody>
                    <a:bodyPr/>
                    <a:lstStyle/>
                    <a:p>
                      <a:r>
                        <a:rPr lang="en-US" sz="1400" dirty="0" smtClean="0"/>
                        <a:t>Movement control</a:t>
                      </a:r>
                      <a:endParaRPr lang="en-US" sz="1400" dirty="0"/>
                    </a:p>
                  </a:txBody>
                  <a:tcPr/>
                </a:tc>
                <a:tc>
                  <a:txBody>
                    <a:bodyPr/>
                    <a:lstStyle/>
                    <a:p>
                      <a:r>
                        <a:rPr lang="en-US" sz="1400" dirty="0" smtClean="0"/>
                        <a:t>Access control</a:t>
                      </a:r>
                      <a:endParaRPr lang="en-US" sz="1400" dirty="0"/>
                    </a:p>
                  </a:txBody>
                  <a:tcPr/>
                </a:tc>
                <a:tc>
                  <a:txBody>
                    <a:bodyPr/>
                    <a:lstStyle/>
                    <a:p>
                      <a:r>
                        <a:rPr lang="en-US" sz="1400" dirty="0" smtClean="0"/>
                        <a:t>Movement control </a:t>
                      </a:r>
                      <a:endParaRPr lang="en-US" sz="1400" dirty="0"/>
                    </a:p>
                  </a:txBody>
                  <a:tcPr/>
                </a:tc>
                <a:tc>
                  <a:txBody>
                    <a:bodyPr/>
                    <a:lstStyle/>
                    <a:p>
                      <a:r>
                        <a:rPr lang="en-US" sz="1400" dirty="0" smtClean="0"/>
                        <a:t>Access and connectivity</a:t>
                      </a:r>
                      <a:endParaRPr lang="en-US" sz="1400" dirty="0"/>
                    </a:p>
                  </a:txBody>
                  <a:tcPr/>
                </a:tc>
                <a:tc>
                  <a:txBody>
                    <a:bodyPr/>
                    <a:lstStyle/>
                    <a:p>
                      <a:r>
                        <a:rPr lang="en-US" sz="1400" dirty="0" smtClean="0"/>
                        <a:t>Access control</a:t>
                      </a:r>
                      <a:endParaRPr lang="en-US" sz="1400" dirty="0"/>
                    </a:p>
                  </a:txBody>
                  <a:tcPr/>
                </a:tc>
                <a:tc>
                  <a:txBody>
                    <a:bodyPr/>
                    <a:lstStyle/>
                    <a:p>
                      <a:r>
                        <a:rPr lang="en-US" sz="1400" dirty="0" smtClean="0"/>
                        <a:t>Access control</a:t>
                      </a:r>
                      <a:endParaRPr lang="en-US" sz="1400" dirty="0"/>
                    </a:p>
                  </a:txBody>
                  <a:tcPr/>
                </a:tc>
              </a:tr>
              <a:tr h="506399">
                <a:tc>
                  <a:txBody>
                    <a:bodyPr/>
                    <a:lstStyle/>
                    <a:p>
                      <a:r>
                        <a:rPr lang="en-US" sz="1400" dirty="0" smtClean="0"/>
                        <a:t>Activity support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Activity support </a:t>
                      </a:r>
                    </a:p>
                  </a:txBody>
                  <a:tcPr/>
                </a:tc>
                <a:tc>
                  <a:txBody>
                    <a:bodyPr/>
                    <a:lstStyle/>
                    <a:p>
                      <a:endParaRPr lang="en-US" sz="1400" dirty="0"/>
                    </a:p>
                  </a:txBody>
                  <a:tcPr/>
                </a:tc>
                <a:tc>
                  <a:txBody>
                    <a:bodyPr/>
                    <a:lstStyle/>
                    <a:p>
                      <a:r>
                        <a:rPr lang="en-US" sz="1400" dirty="0" smtClean="0"/>
                        <a:t>Activity</a:t>
                      </a:r>
                      <a:endParaRPr lang="en-US" sz="1400" dirty="0"/>
                    </a:p>
                  </a:txBody>
                  <a:tcPr/>
                </a:tc>
                <a:tc>
                  <a:txBody>
                    <a:bodyPr/>
                    <a:lstStyle/>
                    <a:p>
                      <a:r>
                        <a:rPr lang="en-US" sz="1400" dirty="0" smtClean="0"/>
                        <a:t>Activity support</a:t>
                      </a:r>
                      <a:endParaRPr lang="en-US" sz="1400" dirty="0"/>
                    </a:p>
                  </a:txBody>
                  <a:tcPr/>
                </a:tc>
                <a:tc>
                  <a:txBody>
                    <a:bodyPr/>
                    <a:lstStyle/>
                    <a:p>
                      <a:endParaRPr lang="en-US" sz="1400" dirty="0"/>
                    </a:p>
                  </a:txBody>
                  <a:tcPr/>
                </a:tc>
              </a:tr>
              <a:tr h="506399">
                <a:tc>
                  <a:txBody>
                    <a:bodyPr/>
                    <a:lstStyle/>
                    <a:p>
                      <a:r>
                        <a:rPr lang="en-US" sz="1400" dirty="0" smtClean="0"/>
                        <a:t>Motivational</a:t>
                      </a:r>
                      <a:r>
                        <a:rPr lang="en-US" sz="1400" baseline="0" dirty="0" smtClean="0"/>
                        <a:t> reinforcement</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r>
              <a:tr h="506399">
                <a:tc>
                  <a:txBody>
                    <a:bodyPr/>
                    <a:lstStyle/>
                    <a:p>
                      <a:endParaRPr lang="en-US" sz="1400" dirty="0"/>
                    </a:p>
                  </a:txBody>
                  <a:tcPr/>
                </a:tc>
                <a:tc>
                  <a:txBody>
                    <a:bodyPr/>
                    <a:lstStyle/>
                    <a:p>
                      <a:r>
                        <a:rPr lang="en-US" sz="1400" dirty="0" smtClean="0"/>
                        <a:t>Target hardening</a:t>
                      </a:r>
                      <a:endParaRPr lang="en-US" sz="1400" dirty="0"/>
                    </a:p>
                  </a:txBody>
                  <a:tcPr/>
                </a:tc>
                <a:tc>
                  <a:txBody>
                    <a:bodyPr/>
                    <a:lstStyle/>
                    <a:p>
                      <a:r>
                        <a:rPr lang="en-US" sz="1400" dirty="0" smtClean="0"/>
                        <a:t>Physical security</a:t>
                      </a:r>
                      <a:endParaRPr lang="en-US" sz="1400" dirty="0"/>
                    </a:p>
                  </a:txBody>
                  <a:tcPr/>
                </a:tc>
                <a:tc>
                  <a:txBody>
                    <a:bodyPr/>
                    <a:lstStyle/>
                    <a:p>
                      <a:endParaRPr lang="en-US" sz="1400" dirty="0"/>
                    </a:p>
                  </a:txBody>
                  <a:tcPr/>
                </a:tc>
                <a:tc>
                  <a:txBody>
                    <a:bodyPr/>
                    <a:lstStyle/>
                    <a:p>
                      <a:r>
                        <a:rPr lang="en-US" sz="1400" dirty="0" smtClean="0"/>
                        <a:t>Target hardening</a:t>
                      </a:r>
                      <a:endParaRPr lang="en-US" sz="1400" dirty="0"/>
                    </a:p>
                  </a:txBody>
                  <a:tcPr/>
                </a:tc>
                <a:tc>
                  <a:txBody>
                    <a:bodyPr/>
                    <a:lstStyle/>
                    <a:p>
                      <a:endParaRPr lang="en-US" sz="1400" dirty="0"/>
                    </a:p>
                  </a:txBody>
                  <a:tcPr/>
                </a:tc>
              </a:tr>
              <a:tr h="714916">
                <a:tc>
                  <a:txBody>
                    <a:bodyPr/>
                    <a:lstStyle/>
                    <a:p>
                      <a:endParaRPr lang="en-US" sz="1400"/>
                    </a:p>
                  </a:txBody>
                  <a:tcPr/>
                </a:tc>
                <a:tc>
                  <a:txBody>
                    <a:bodyPr/>
                    <a:lstStyle/>
                    <a:p>
                      <a:r>
                        <a:rPr lang="en-US" sz="1400" dirty="0" smtClean="0"/>
                        <a:t>Image </a:t>
                      </a:r>
                      <a:endParaRPr lang="en-US" sz="1400" dirty="0"/>
                    </a:p>
                  </a:txBody>
                  <a:tcPr/>
                </a:tc>
                <a:tc>
                  <a:txBody>
                    <a:bodyPr/>
                    <a:lstStyle/>
                    <a:p>
                      <a:r>
                        <a:rPr lang="en-US" sz="1400" dirty="0" smtClean="0"/>
                        <a:t>Management and maintenance</a:t>
                      </a:r>
                      <a:endParaRPr lang="en-US" sz="1400" dirty="0"/>
                    </a:p>
                  </a:txBody>
                  <a:tcPr/>
                </a:tc>
                <a:tc>
                  <a:txBody>
                    <a:bodyPr/>
                    <a:lstStyle/>
                    <a:p>
                      <a:r>
                        <a:rPr lang="en-US" sz="1400" dirty="0" smtClean="0"/>
                        <a:t>Public</a:t>
                      </a:r>
                      <a:r>
                        <a:rPr lang="en-US" sz="1400" baseline="0" dirty="0" smtClean="0"/>
                        <a:t> image </a:t>
                      </a:r>
                      <a:endParaRPr lang="en-US" sz="1400" dirty="0"/>
                    </a:p>
                  </a:txBody>
                  <a:tcPr/>
                </a:tc>
                <a:tc>
                  <a:txBody>
                    <a:bodyPr/>
                    <a:lstStyle/>
                    <a:p>
                      <a:r>
                        <a:rPr lang="en-US" sz="1400" dirty="0" smtClean="0"/>
                        <a:t>Image maintenance</a:t>
                      </a:r>
                      <a:endParaRPr lang="en-US" sz="1400" dirty="0"/>
                    </a:p>
                  </a:txBody>
                  <a:tcPr/>
                </a:tc>
                <a:tc>
                  <a:txBody>
                    <a:bodyPr/>
                    <a:lstStyle/>
                    <a:p>
                      <a:r>
                        <a:rPr lang="en-US" sz="1400" dirty="0" smtClean="0"/>
                        <a:t>Maintenance</a:t>
                      </a:r>
                      <a:endParaRPr lang="en-US" sz="1400" dirty="0"/>
                    </a:p>
                  </a:txBody>
                  <a:tcPr/>
                </a:tc>
              </a:tr>
              <a:tr h="714916">
                <a:tc>
                  <a:txBody>
                    <a:bodyPr/>
                    <a:lstStyle/>
                    <a:p>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Defensible</a:t>
                      </a:r>
                      <a:r>
                        <a:rPr lang="en-US" sz="1400" baseline="0" dirty="0" smtClean="0"/>
                        <a:t> space</a:t>
                      </a:r>
                      <a:endParaRPr lang="en-US" sz="1400" dirty="0" smtClean="0"/>
                    </a:p>
                    <a:p>
                      <a:endParaRPr lang="en-US" sz="1400" dirty="0"/>
                    </a:p>
                  </a:txBody>
                  <a:tcPr/>
                </a:tc>
                <a:tc>
                  <a:txBody>
                    <a:bodyPr/>
                    <a:lstStyle/>
                    <a:p>
                      <a:r>
                        <a:rPr lang="en-US" sz="1400" dirty="0" smtClean="0"/>
                        <a:t>Defensible</a:t>
                      </a:r>
                      <a:r>
                        <a:rPr lang="en-US" sz="1400" baseline="0" dirty="0" smtClean="0"/>
                        <a:t> space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Ownership </a:t>
                      </a:r>
                    </a:p>
                    <a:p>
                      <a:endParaRPr lang="en-US" sz="1400" dirty="0"/>
                    </a:p>
                  </a:txBody>
                  <a:tcPr/>
                </a:tc>
                <a:tc>
                  <a:txBody>
                    <a:bodyPr/>
                    <a:lstStyle/>
                    <a:p>
                      <a:endParaRPr lang="en-US" sz="1400" dirty="0"/>
                    </a:p>
                  </a:txBody>
                  <a:tcPr/>
                </a:tc>
                <a:tc>
                  <a:txBody>
                    <a:bodyPr/>
                    <a:lstStyle/>
                    <a:p>
                      <a:endParaRPr lang="en-US" sz="1400" dirty="0"/>
                    </a:p>
                  </a:txBody>
                  <a:tcPr/>
                </a:tc>
              </a:tr>
              <a:tr h="353966">
                <a:tc>
                  <a:txBody>
                    <a:bodyPr/>
                    <a:lstStyle/>
                    <a:p>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Territoriality</a:t>
                      </a:r>
                    </a:p>
                  </a:txBody>
                  <a:tcPr/>
                </a:tc>
                <a:tc>
                  <a:txBody>
                    <a:bodyPr/>
                    <a:lstStyle/>
                    <a:p>
                      <a:endParaRPr lang="en-US" sz="1400" dirty="0"/>
                    </a:p>
                  </a:txBody>
                  <a:tcPr/>
                </a:tc>
                <a:tc>
                  <a:txBody>
                    <a:bodyPr/>
                    <a:lstStyle/>
                    <a:p>
                      <a:endParaRPr lang="en-US" sz="1400" dirty="0"/>
                    </a:p>
                  </a:txBody>
                  <a:tcPr/>
                </a:tc>
                <a:tc>
                  <a:txBody>
                    <a:bodyPr/>
                    <a:lstStyle/>
                    <a:p>
                      <a:r>
                        <a:rPr lang="en-US" sz="1400" dirty="0" smtClean="0"/>
                        <a:t>Territoriality</a:t>
                      </a:r>
                      <a:endParaRPr lang="en-US" sz="1400" dirty="0"/>
                    </a:p>
                  </a:txBody>
                  <a:tcPr/>
                </a:tc>
                <a:tc>
                  <a:txBody>
                    <a:bodyPr/>
                    <a:lstStyle/>
                    <a:p>
                      <a:r>
                        <a:rPr lang="en-US" sz="1400" dirty="0" smtClean="0"/>
                        <a:t>Territoriality</a:t>
                      </a:r>
                      <a:endParaRPr lang="en-US" sz="1400" dirty="0"/>
                    </a:p>
                  </a:txBody>
                  <a:tcPr/>
                </a:tc>
              </a:tr>
              <a:tr h="506399">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endParaRPr lang="en-US" sz="1400" dirty="0"/>
                    </a:p>
                  </a:txBody>
                  <a:tcPr/>
                </a:tc>
                <a:tc>
                  <a:txBody>
                    <a:bodyPr/>
                    <a:lstStyle/>
                    <a:p>
                      <a:r>
                        <a:rPr lang="en-US" sz="1400" dirty="0" smtClean="0"/>
                        <a:t>Structure</a:t>
                      </a:r>
                      <a:r>
                        <a:rPr lang="en-US" sz="1400" baseline="0" dirty="0" smtClean="0"/>
                        <a:t> and spatial layout</a:t>
                      </a:r>
                      <a:endParaRPr lang="en-US" sz="1400" dirty="0"/>
                    </a:p>
                  </a:txBody>
                  <a:tcPr/>
                </a:tc>
                <a:tc>
                  <a:txBody>
                    <a:bodyPr/>
                    <a:lstStyle/>
                    <a:p>
                      <a:endParaRPr lang="en-US" sz="1400" dirty="0"/>
                    </a:p>
                  </a:txBody>
                  <a:tcPr/>
                </a:tc>
                <a:tc>
                  <a:txBody>
                    <a:bodyPr/>
                    <a:lstStyle/>
                    <a:p>
                      <a:endParaRPr lang="en-US" sz="1400" dirty="0"/>
                    </a:p>
                  </a:txBody>
                  <a:tcPr/>
                </a:tc>
              </a:tr>
            </a:tbl>
          </a:graphicData>
        </a:graphic>
      </p:graphicFrame>
      <p:sp>
        <p:nvSpPr>
          <p:cNvPr id="3" name="Oval 2"/>
          <p:cNvSpPr/>
          <p:nvPr/>
        </p:nvSpPr>
        <p:spPr bwMode="auto">
          <a:xfrm>
            <a:off x="-108520" y="2276872"/>
            <a:ext cx="1656184" cy="914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2483768" y="2276872"/>
            <a:ext cx="1656184" cy="914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1259632" y="2276872"/>
            <a:ext cx="1656184" cy="914400"/>
          </a:xfrm>
          <a:prstGeom prst="ellipse">
            <a:avLst/>
          </a:prstGeom>
          <a:noFill/>
          <a:ln w="38100" cap="flat" cmpd="sng" algn="ctr">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5796136" y="2276872"/>
            <a:ext cx="1656184" cy="914400"/>
          </a:xfrm>
          <a:prstGeom prst="ellipse">
            <a:avLst/>
          </a:prstGeom>
          <a:noFill/>
          <a:ln w="38100" cap="flat" cmpd="sng" algn="ctr">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7380312" y="2276872"/>
            <a:ext cx="1656184" cy="914400"/>
          </a:xfrm>
          <a:prstGeom prst="ellipse">
            <a:avLst/>
          </a:prstGeom>
          <a:noFill/>
          <a:ln w="38100" cap="flat" cmpd="sng" algn="ctr">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995936" y="2276872"/>
            <a:ext cx="1656184" cy="914400"/>
          </a:xfrm>
          <a:prstGeom prst="ellipse">
            <a:avLst/>
          </a:prstGeom>
          <a:noFill/>
          <a:ln w="38100" cap="flat" cmpd="sng" algn="ctr">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18256" y="3861048"/>
            <a:ext cx="1656184" cy="914400"/>
          </a:xfrm>
          <a:prstGeom prst="ellipse">
            <a:avLst/>
          </a:prstGeom>
          <a:noFill/>
          <a:ln w="38100" cap="flat" cmpd="sng" algn="ctr">
            <a:solidFill>
              <a:srgbClr val="FF5DF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3923928" y="3861048"/>
            <a:ext cx="1656184" cy="914400"/>
          </a:xfrm>
          <a:prstGeom prst="ellipse">
            <a:avLst/>
          </a:prstGeom>
          <a:noFill/>
          <a:ln w="38100" cap="flat" cmpd="sng" algn="ctr">
            <a:solidFill>
              <a:srgbClr val="FF5DF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7487816" y="3789040"/>
            <a:ext cx="1656184" cy="914400"/>
          </a:xfrm>
          <a:prstGeom prst="ellipse">
            <a:avLst/>
          </a:prstGeom>
          <a:noFill/>
          <a:ln w="38100" cap="flat" cmpd="sng" algn="ctr">
            <a:solidFill>
              <a:srgbClr val="FF5DF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537115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2" animBg="1"/>
      <p:bldP spid="7"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Why does it matter? - </a:t>
            </a:r>
            <a:r>
              <a:rPr lang="en-US" sz="3200" dirty="0"/>
              <a:t>I</a:t>
            </a:r>
            <a:r>
              <a:rPr lang="en-US" sz="3200" dirty="0" smtClean="0"/>
              <a:t>nforms training, policy and practice</a:t>
            </a:r>
            <a:endParaRPr lang="en-US" sz="3200" dirty="0"/>
          </a:p>
        </p:txBody>
      </p:sp>
      <p:pic>
        <p:nvPicPr>
          <p:cNvPr id="3" name="Picture 2" descr="Screen Shot 2015-01-26 at 12.14.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792"/>
            <a:ext cx="9144000" cy="5184576"/>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12" y="3113584"/>
            <a:ext cx="2736304" cy="374441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rachel\Desktop\Building_for_Life_12_Logo.jpg"/>
          <p:cNvPicPr>
            <a:picLocks noChangeAspect="1" noChangeArrowheads="1"/>
          </p:cNvPicPr>
          <p:nvPr/>
        </p:nvPicPr>
        <p:blipFill>
          <a:blip r:embed="rId5" cstate="print"/>
          <a:srcRect/>
          <a:stretch>
            <a:fillRect/>
          </a:stretch>
        </p:blipFill>
        <p:spPr bwMode="auto">
          <a:xfrm>
            <a:off x="3059832" y="3113584"/>
            <a:ext cx="2880320" cy="3744416"/>
          </a:xfrm>
          <a:prstGeom prst="rect">
            <a:avLst/>
          </a:prstGeom>
          <a:noFill/>
          <a:ln w="25400">
            <a:solidFill>
              <a:schemeClr val="tx1"/>
            </a:solidFill>
          </a:ln>
        </p:spPr>
      </p:pic>
      <p:pic>
        <p:nvPicPr>
          <p:cNvPr id="7" name="Picture 6"/>
          <p:cNvPicPr>
            <a:picLocks noChangeAspect="1"/>
          </p:cNvPicPr>
          <p:nvPr/>
        </p:nvPicPr>
        <p:blipFill>
          <a:blip r:embed="rId6"/>
          <a:stretch>
            <a:fillRect/>
          </a:stretch>
        </p:blipFill>
        <p:spPr>
          <a:xfrm>
            <a:off x="6130776" y="3068960"/>
            <a:ext cx="3001888" cy="3789040"/>
          </a:xfrm>
          <a:prstGeom prst="rect">
            <a:avLst/>
          </a:prstGeom>
        </p:spPr>
      </p:pic>
    </p:spTree>
    <p:extLst>
      <p:ext uri="{BB962C8B-B14F-4D97-AF65-F5344CB8AC3E}">
        <p14:creationId xmlns:p14="http://schemas.microsoft.com/office/powerpoint/2010/main" val="3159415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it matter? – Informs research. </a:t>
            </a:r>
            <a:endParaRPr lang="en-US" dirty="0"/>
          </a:p>
        </p:txBody>
      </p:sp>
      <p:sp>
        <p:nvSpPr>
          <p:cNvPr id="3" name="Rectangle 2"/>
          <p:cNvSpPr/>
          <p:nvPr/>
        </p:nvSpPr>
        <p:spPr bwMode="auto">
          <a:xfrm>
            <a:off x="107504" y="5733256"/>
            <a:ext cx="36004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0" y="5877272"/>
            <a:ext cx="8820472" cy="98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0" y="5733256"/>
            <a:ext cx="8964488" cy="112474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31" name="Content Placeholder 30"/>
          <p:cNvGraphicFramePr>
            <a:graphicFrameLocks noGrp="1"/>
          </p:cNvGraphicFramePr>
          <p:nvPr>
            <p:ph idx="1"/>
            <p:extLst>
              <p:ext uri="{D42A27DB-BD31-4B8C-83A1-F6EECF244321}">
                <p14:modId xmlns:p14="http://schemas.microsoft.com/office/powerpoint/2010/main" val="4212647945"/>
              </p:ext>
            </p:extLst>
          </p:nvPr>
        </p:nvGraphicFramePr>
        <p:xfrm>
          <a:off x="654050" y="1916832"/>
          <a:ext cx="822960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1483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it matter? – Informs research. </a:t>
            </a:r>
          </a:p>
        </p:txBody>
      </p:sp>
      <p:sp>
        <p:nvSpPr>
          <p:cNvPr id="3" name="Rectangle 2"/>
          <p:cNvSpPr/>
          <p:nvPr/>
        </p:nvSpPr>
        <p:spPr bwMode="auto">
          <a:xfrm>
            <a:off x="107504" y="5805264"/>
            <a:ext cx="8763272" cy="93610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aphicFrame>
        <p:nvGraphicFramePr>
          <p:cNvPr id="31" name="Content Placeholder 30"/>
          <p:cNvGraphicFramePr>
            <a:graphicFrameLocks noGrp="1"/>
          </p:cNvGraphicFramePr>
          <p:nvPr>
            <p:ph idx="1"/>
            <p:extLst>
              <p:ext uri="{D42A27DB-BD31-4B8C-83A1-F6EECF244321}">
                <p14:modId xmlns:p14="http://schemas.microsoft.com/office/powerpoint/2010/main" val="2318613293"/>
              </p:ext>
            </p:extLst>
          </p:nvPr>
        </p:nvGraphicFramePr>
        <p:xfrm>
          <a:off x="412750" y="2205038"/>
          <a:ext cx="8229600" cy="4464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26521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M_University_of_Huddersfield (1)">
  <a:themeElements>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c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c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c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c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c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c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c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c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c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c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c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c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White">
  <a:themeElements>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White">
  <a:themeElements>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White">
  <a:themeElements>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White">
  <a:themeElements>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nk">
  <a:themeElements>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ink">
  <a:themeElements>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a:themeElements>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te">
  <a:themeElements>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White">
  <a:themeElements>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BM_University_of_Huddersfield (1)</Template>
  <TotalTime>2257</TotalTime>
  <Words>4815</Words>
  <Application>Microsoft Macintosh PowerPoint</Application>
  <PresentationFormat>On-screen Show (4:3)</PresentationFormat>
  <Paragraphs>458</Paragraphs>
  <Slides>52</Slides>
  <Notes>46</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52</vt:i4>
      </vt:variant>
    </vt:vector>
  </HeadingPairs>
  <TitlesOfParts>
    <vt:vector size="66" baseType="lpstr">
      <vt:lpstr>BM_University_of_Huddersfield (1)</vt:lpstr>
      <vt:lpstr>Pink</vt:lpstr>
      <vt:lpstr>1_Pink</vt:lpstr>
      <vt:lpstr>Green</vt:lpstr>
      <vt:lpstr>White</vt:lpstr>
      <vt:lpstr>1_White</vt:lpstr>
      <vt:lpstr>2_White</vt:lpstr>
      <vt:lpstr>3_White</vt:lpstr>
      <vt:lpstr>4_White</vt:lpstr>
      <vt:lpstr>5_White</vt:lpstr>
      <vt:lpstr>6_White</vt:lpstr>
      <vt:lpstr>7_White</vt:lpstr>
      <vt:lpstr>8_White</vt:lpstr>
      <vt:lpstr>Document</vt:lpstr>
      <vt:lpstr>Insert title here</vt:lpstr>
      <vt:lpstr>Aims of the research</vt:lpstr>
      <vt:lpstr>The research</vt:lpstr>
      <vt:lpstr>The research</vt:lpstr>
      <vt:lpstr>The research</vt:lpstr>
      <vt:lpstr>Principles of CPTED</vt:lpstr>
      <vt:lpstr>Why does it matter? - Informs training, policy and practice</vt:lpstr>
      <vt:lpstr>Why does it matter? – Informs research. </vt:lpstr>
      <vt:lpstr>Why does it matter? – Informs research. </vt:lpstr>
      <vt:lpstr>Why this research?</vt:lpstr>
      <vt:lpstr>PowerPoint Presentation</vt:lpstr>
      <vt:lpstr>PowerPoint Presentation</vt:lpstr>
      <vt:lpstr>What the offenders say…..</vt:lpstr>
      <vt:lpstr>What the offenders say…..</vt:lpstr>
      <vt:lpstr>PowerPoint Presentation</vt:lpstr>
      <vt:lpstr>What the offenders say…..</vt:lpstr>
      <vt:lpstr>What the offenders say…..</vt:lpstr>
      <vt:lpstr>What the offenders say…..</vt:lpstr>
      <vt:lpstr>PowerPoint Presentation</vt:lpstr>
      <vt:lpstr>What the offenders say…..</vt:lpstr>
      <vt:lpstr>What the offenders say…..</vt:lpstr>
      <vt:lpstr>PowerPoint Presentation</vt:lpstr>
      <vt:lpstr>What the offenders say…..</vt:lpstr>
      <vt:lpstr>PowerPoint Presentation</vt:lpstr>
      <vt:lpstr>What the offenders say…..</vt:lpstr>
      <vt:lpstr>PowerPoint Presentation</vt:lpstr>
      <vt:lpstr>What the offenders say…..</vt:lpstr>
      <vt:lpstr>What the offenders say…..</vt:lpstr>
      <vt:lpstr>PowerPoint Presentation</vt:lpstr>
      <vt:lpstr>What the offenders say…..</vt:lpstr>
      <vt:lpstr>PowerPoint Presentation</vt:lpstr>
      <vt:lpstr>What the offenders say…..</vt:lpstr>
      <vt:lpstr>What the offenders say…..</vt:lpstr>
      <vt:lpstr>PowerPoint Presentation</vt:lpstr>
      <vt:lpstr>What the offenders say…..</vt:lpstr>
      <vt:lpstr>What the offenders say…..</vt:lpstr>
      <vt:lpstr>PowerPoint Presentation</vt:lpstr>
      <vt:lpstr>What the offenders say…..</vt:lpstr>
      <vt:lpstr>What the offenders say…..</vt:lpstr>
      <vt:lpstr>What does this tell us?</vt:lpstr>
      <vt:lpstr>Surveillance</vt:lpstr>
      <vt:lpstr>Movement control</vt:lpstr>
      <vt:lpstr>Physical security </vt:lpstr>
      <vt:lpstr>Management and maintenance</vt:lpstr>
      <vt:lpstr>Defensible space</vt:lpstr>
      <vt:lpstr>Other key findings</vt:lpstr>
      <vt:lpstr>What the offenders say…..</vt:lpstr>
      <vt:lpstr>Dogs!</vt:lpstr>
      <vt:lpstr>Evidence based……</vt:lpstr>
      <vt:lpstr>‘Your decent burglar…’</vt:lpstr>
      <vt:lpstr>To summarise……</vt:lpstr>
      <vt:lpstr>PowerPoint Presentation</vt:lpstr>
    </vt:vector>
  </TitlesOfParts>
  <Company>University of Huddersfield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Administrator</dc:creator>
  <cp:lastModifiedBy>Rachel Armitage</cp:lastModifiedBy>
  <cp:revision>154</cp:revision>
  <cp:lastPrinted>2015-02-04T12:59:30Z</cp:lastPrinted>
  <dcterms:created xsi:type="dcterms:W3CDTF">2012-10-10T08:25:01Z</dcterms:created>
  <dcterms:modified xsi:type="dcterms:W3CDTF">2015-02-24T09:22:16Z</dcterms:modified>
</cp:coreProperties>
</file>