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7" r:id="rId3"/>
    <p:sldId id="278" r:id="rId4"/>
    <p:sldId id="257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5" r:id="rId15"/>
    <p:sldId id="276" r:id="rId16"/>
    <p:sldId id="274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43F56-B300-4343-A7E3-F58DE37B1549}" type="datetimeFigureOut">
              <a:rPr lang="en-GB" smtClean="0"/>
              <a:t>06/11/2014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24E1E-ABC5-4093-A108-435CCD0DA0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385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EC44-5452-4EC7-B584-9D21BC7CABF5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5A03F85-9CA7-4FA2-9ED1-F6C64AD154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EC44-5452-4EC7-B584-9D21BC7CABF5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3F85-9CA7-4FA2-9ED1-F6C64AD154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EC44-5452-4EC7-B584-9D21BC7CABF5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3F85-9CA7-4FA2-9ED1-F6C64AD154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EC44-5452-4EC7-B584-9D21BC7CABF5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3F85-9CA7-4FA2-9ED1-F6C64AD154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EC44-5452-4EC7-B584-9D21BC7CABF5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3F85-9CA7-4FA2-9ED1-F6C64AD154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EC44-5452-4EC7-B584-9D21BC7CABF5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3F85-9CA7-4FA2-9ED1-F6C64AD1544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EC44-5452-4EC7-B584-9D21BC7CABF5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3F85-9CA7-4FA2-9ED1-F6C64AD1544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EC44-5452-4EC7-B584-9D21BC7CABF5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3F85-9CA7-4FA2-9ED1-F6C64AD154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EC44-5452-4EC7-B584-9D21BC7CABF5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3F85-9CA7-4FA2-9ED1-F6C64AD154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EC44-5452-4EC7-B584-9D21BC7CABF5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3F85-9CA7-4FA2-9ED1-F6C64AD1544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EC44-5452-4EC7-B584-9D21BC7CABF5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3F85-9CA7-4FA2-9ED1-F6C64AD1544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1A9EC44-5452-4EC7-B584-9D21BC7CABF5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35A03F85-9CA7-4FA2-9ED1-F6C64AD1544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reativecommons.org/licenses/by/3.0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creativecommons.org/licenses/by/3.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066800"/>
            <a:ext cx="3886200" cy="2133600"/>
          </a:xfrm>
        </p:spPr>
        <p:txBody>
          <a:bodyPr>
            <a:noAutofit/>
          </a:bodyPr>
          <a:lstStyle/>
          <a:p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Crisis or Opportunity? </a:t>
            </a: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Tips for Collection Development in an OA 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World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91254"/>
            <a:ext cx="3160712" cy="148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3429000"/>
            <a:ext cx="31838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Jill Emery </a:t>
            </a:r>
          </a:p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Portland State University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Graham Stone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of Huddersfield</a:t>
            </a:r>
          </a:p>
        </p:txBody>
      </p:sp>
      <p:pic>
        <p:nvPicPr>
          <p:cNvPr id="6" name="Picture 5" descr="88x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7" y="4770338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01887" y="4698901"/>
            <a:ext cx="1785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377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377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77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377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solidFill>
                  <a:schemeClr val="tx1"/>
                </a:solidFill>
              </a:rPr>
              <a:t>This work is licensed under a </a:t>
            </a:r>
            <a:r>
              <a:rPr lang="en-GB" altLang="en-US" sz="800">
                <a:solidFill>
                  <a:schemeClr val="tx1"/>
                </a:solidFill>
                <a:hlinkClick r:id="rId4"/>
              </a:rPr>
              <a:t>Creative Commons Attribution 3.0 </a:t>
            </a:r>
            <a:r>
              <a:rPr lang="en-GB" altLang="en-US" sz="800">
                <a:solidFill>
                  <a:schemeClr val="tx1"/>
                </a:solidFill>
              </a:rPr>
              <a:t>Unported License</a:t>
            </a:r>
          </a:p>
        </p:txBody>
      </p:sp>
    </p:spTree>
    <p:extLst>
      <p:ext uri="{BB962C8B-B14F-4D97-AF65-F5344CB8AC3E}">
        <p14:creationId xmlns:p14="http://schemas.microsoft.com/office/powerpoint/2010/main" val="156017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Library as publisher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295400"/>
            <a:ext cx="3158002" cy="148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4102608"/>
          </a:xfrm>
        </p:spPr>
        <p:txBody>
          <a:bodyPr>
            <a:normAutofit fontScale="92500" lnSpcReduction="10000"/>
          </a:bodyPr>
          <a:lstStyle/>
          <a:p>
            <a:r>
              <a:rPr lang="en-GB" sz="2200" dirty="0" smtClean="0"/>
              <a:t>The </a:t>
            </a:r>
            <a:r>
              <a:rPr lang="en-GB" sz="2200" dirty="0"/>
              <a:t>new university presses</a:t>
            </a:r>
          </a:p>
          <a:p>
            <a:endParaRPr lang="en-GB" sz="2200" dirty="0" smtClean="0"/>
          </a:p>
          <a:p>
            <a:r>
              <a:rPr lang="en-GB" sz="2200" dirty="0" smtClean="0"/>
              <a:t>Hosting</a:t>
            </a:r>
            <a:endParaRPr lang="en-GB" sz="2200" dirty="0"/>
          </a:p>
          <a:p>
            <a:endParaRPr lang="en-GB" sz="2200" dirty="0" smtClean="0"/>
          </a:p>
          <a:p>
            <a:r>
              <a:rPr lang="en-GB" sz="2200" dirty="0" smtClean="0"/>
              <a:t>Librarian </a:t>
            </a:r>
            <a:r>
              <a:rPr lang="en-GB" sz="2200" dirty="0"/>
              <a:t>expertise</a:t>
            </a:r>
          </a:p>
          <a:p>
            <a:endParaRPr lang="en-GB" sz="2200" dirty="0" smtClean="0"/>
          </a:p>
          <a:p>
            <a:r>
              <a:rPr lang="en-GB" sz="2200" dirty="0" smtClean="0"/>
              <a:t>Publishing</a:t>
            </a:r>
            <a:endParaRPr lang="en-GB" sz="2200" dirty="0"/>
          </a:p>
          <a:p>
            <a:endParaRPr lang="en-GB" sz="2200" dirty="0" smtClean="0"/>
          </a:p>
          <a:p>
            <a:r>
              <a:rPr lang="en-GB" sz="2200" dirty="0" smtClean="0"/>
              <a:t>Challenges</a:t>
            </a:r>
          </a:p>
          <a:p>
            <a:endParaRPr lang="en-GB" sz="2200" dirty="0"/>
          </a:p>
          <a:p>
            <a:r>
              <a:rPr lang="en-GB" sz="2200" dirty="0"/>
              <a:t>Sustainability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2917" y="2971800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URL: https://library3.hud.ac.uk/blogs/oawal/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01089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Creative commons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295400"/>
            <a:ext cx="3158002" cy="148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4102608"/>
          </a:xfrm>
        </p:spPr>
        <p:txBody>
          <a:bodyPr>
            <a:normAutofit fontScale="77500" lnSpcReduction="20000"/>
          </a:bodyPr>
          <a:lstStyle/>
          <a:p>
            <a:r>
              <a:rPr lang="en-GB" sz="2200" dirty="0"/>
              <a:t>The link between CC licences and open </a:t>
            </a:r>
            <a:r>
              <a:rPr lang="en-GB" sz="2200" dirty="0" smtClean="0"/>
              <a:t>access</a:t>
            </a:r>
          </a:p>
          <a:p>
            <a:endParaRPr lang="en-GB" sz="2200" dirty="0"/>
          </a:p>
          <a:p>
            <a:r>
              <a:rPr lang="en-GB" sz="2200" dirty="0"/>
              <a:t>Copyright and Creative </a:t>
            </a:r>
            <a:r>
              <a:rPr lang="en-GB" sz="2200" dirty="0" smtClean="0"/>
              <a:t>Commons</a:t>
            </a:r>
          </a:p>
          <a:p>
            <a:endParaRPr lang="en-GB" sz="2200" dirty="0"/>
          </a:p>
          <a:p>
            <a:r>
              <a:rPr lang="en-GB" sz="2200" dirty="0"/>
              <a:t>Funder </a:t>
            </a:r>
            <a:r>
              <a:rPr lang="en-GB" sz="2200" dirty="0" smtClean="0"/>
              <a:t>mandates</a:t>
            </a:r>
          </a:p>
          <a:p>
            <a:endParaRPr lang="en-GB" sz="2200" dirty="0"/>
          </a:p>
          <a:p>
            <a:r>
              <a:rPr lang="en-GB" sz="2200" dirty="0"/>
              <a:t>Third Party rights and author </a:t>
            </a:r>
            <a:r>
              <a:rPr lang="en-GB" sz="2200" dirty="0" smtClean="0"/>
              <a:t>rights</a:t>
            </a:r>
          </a:p>
          <a:p>
            <a:endParaRPr lang="en-GB" sz="2200" dirty="0"/>
          </a:p>
          <a:p>
            <a:r>
              <a:rPr lang="en-GB" sz="2200" dirty="0"/>
              <a:t>Commercial Use </a:t>
            </a:r>
            <a:r>
              <a:rPr lang="en-GB" sz="2200" dirty="0" smtClean="0"/>
              <a:t>Questions</a:t>
            </a:r>
          </a:p>
          <a:p>
            <a:endParaRPr lang="en-GB" sz="2200" dirty="0"/>
          </a:p>
          <a:p>
            <a:r>
              <a:rPr lang="en-GB" sz="2200" dirty="0"/>
              <a:t>Benefits of publishing with a Creative Commons licence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2917" y="2971800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URL: https://library3.hud.ac.uk/blogs/oawal/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07822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discovery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295400"/>
            <a:ext cx="3158002" cy="148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4102608"/>
          </a:xfrm>
        </p:spPr>
        <p:txBody>
          <a:bodyPr>
            <a:normAutofit fontScale="70000" lnSpcReduction="20000"/>
          </a:bodyPr>
          <a:lstStyle/>
          <a:p>
            <a:r>
              <a:rPr lang="en-GB" sz="2200" dirty="0"/>
              <a:t>Addition of global OA Content to library catalogues &amp; discovery </a:t>
            </a:r>
            <a:r>
              <a:rPr lang="en-GB" sz="2200" dirty="0" smtClean="0"/>
              <a:t>systems</a:t>
            </a:r>
          </a:p>
          <a:p>
            <a:endParaRPr lang="en-GB" sz="2200" dirty="0"/>
          </a:p>
          <a:p>
            <a:r>
              <a:rPr lang="en-GB" sz="2200" dirty="0"/>
              <a:t>Participation in </a:t>
            </a:r>
            <a:r>
              <a:rPr lang="en-GB" sz="2200" dirty="0" err="1" smtClean="0"/>
              <a:t>OAISter</a:t>
            </a:r>
            <a:endParaRPr lang="en-GB" sz="2200" dirty="0" smtClean="0"/>
          </a:p>
          <a:p>
            <a:endParaRPr lang="en-GB" sz="2200" dirty="0"/>
          </a:p>
          <a:p>
            <a:r>
              <a:rPr lang="en-GB" sz="2200" dirty="0"/>
              <a:t>Necessary </a:t>
            </a:r>
            <a:r>
              <a:rPr lang="en-GB" sz="2200" dirty="0" smtClean="0"/>
              <a:t>Metadata</a:t>
            </a:r>
          </a:p>
          <a:p>
            <a:endParaRPr lang="en-GB" sz="2200" dirty="0"/>
          </a:p>
          <a:p>
            <a:r>
              <a:rPr lang="en-GB" sz="2200" dirty="0"/>
              <a:t>Exposure of local repository on </a:t>
            </a:r>
            <a:r>
              <a:rPr lang="en-GB" sz="2200" dirty="0" smtClean="0"/>
              <a:t>Google</a:t>
            </a:r>
          </a:p>
          <a:p>
            <a:endParaRPr lang="en-GB" sz="2200" dirty="0"/>
          </a:p>
          <a:p>
            <a:r>
              <a:rPr lang="en-GB" sz="2200" dirty="0"/>
              <a:t>Indexing of gold OA journals and the need for OA </a:t>
            </a:r>
            <a:r>
              <a:rPr lang="en-GB" sz="2200" dirty="0" smtClean="0"/>
              <a:t>designation</a:t>
            </a:r>
          </a:p>
          <a:p>
            <a:endParaRPr lang="en-GB" sz="2200" dirty="0"/>
          </a:p>
          <a:p>
            <a:r>
              <a:rPr lang="en-GB" sz="2200" dirty="0"/>
              <a:t>Usage data (PIRUS, IRUS-UK, COUNTER 4)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2917" y="2971800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URL: https://library3.hud.ac.uk/blogs/oawal/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86903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Crowdsourcing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295400"/>
            <a:ext cx="3158002" cy="148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4483608"/>
          </a:xfrm>
        </p:spPr>
        <p:txBody>
          <a:bodyPr>
            <a:noAutofit/>
          </a:bodyPr>
          <a:lstStyle/>
          <a:p>
            <a:r>
              <a:rPr lang="en-GB" sz="1400" dirty="0"/>
              <a:t>Comments and suggestions from around the world</a:t>
            </a:r>
          </a:p>
          <a:p>
            <a:endParaRPr lang="en-GB" sz="1400" dirty="0"/>
          </a:p>
          <a:p>
            <a:r>
              <a:rPr lang="en-GB" sz="1400" dirty="0"/>
              <a:t>Australia, the United States (incl. Californian Digital Library and SPARC), South Africa </a:t>
            </a:r>
            <a:r>
              <a:rPr lang="en-GB" sz="1400" dirty="0" smtClean="0"/>
              <a:t>(Stellenbosch </a:t>
            </a:r>
            <a:r>
              <a:rPr lang="en-GB" sz="1400" dirty="0"/>
              <a:t>University) and the UK (incl. Jisc and SCONUL)</a:t>
            </a:r>
          </a:p>
          <a:p>
            <a:endParaRPr lang="en-GB" sz="1400" dirty="0"/>
          </a:p>
          <a:p>
            <a:r>
              <a:rPr lang="en-GB" sz="1400" dirty="0"/>
              <a:t>Where does OAWAL overlap with work already in progress? California Digital Library, SPARC, Jisc Monitor</a:t>
            </a:r>
          </a:p>
          <a:p>
            <a:endParaRPr lang="en-GB" sz="1400" dirty="0"/>
          </a:p>
          <a:p>
            <a:r>
              <a:rPr lang="en-GB" sz="1400" dirty="0"/>
              <a:t>Further discussions at conferences and workshops are planned in 2014/15</a:t>
            </a:r>
          </a:p>
          <a:p>
            <a:endParaRPr lang="en-GB" sz="1400" dirty="0"/>
          </a:p>
          <a:p>
            <a:r>
              <a:rPr lang="en-GB" sz="1400" dirty="0"/>
              <a:t>We would like to encourage your feedback this afternoon</a:t>
            </a:r>
          </a:p>
          <a:p>
            <a:pPr marL="68580" indent="0">
              <a:buNone/>
            </a:pP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22917" y="2971800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URL: https://library3.hud.ac.uk/blogs/oawal/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30737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Exercis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H form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Themes</a:t>
            </a:r>
            <a:endParaRPr lang="en-GB" sz="2400" dirty="0"/>
          </a:p>
          <a:p>
            <a:pPr lvl="1"/>
            <a:r>
              <a:rPr lang="en-GB" sz="2400" dirty="0" smtClean="0"/>
              <a:t>Identification/selection of OA content</a:t>
            </a:r>
          </a:p>
          <a:p>
            <a:pPr lvl="1"/>
            <a:r>
              <a:rPr lang="en-GB" sz="2400" dirty="0" smtClean="0"/>
              <a:t>Budget management to support OA production</a:t>
            </a:r>
          </a:p>
          <a:p>
            <a:pPr lvl="1"/>
            <a:r>
              <a:rPr lang="en-GB" sz="2400" dirty="0" smtClean="0"/>
              <a:t>Promotion of OA options to your academic community</a:t>
            </a:r>
          </a:p>
          <a:p>
            <a:pPr lvl="1"/>
            <a:r>
              <a:rPr lang="en-GB" sz="2400" dirty="0" smtClean="0"/>
              <a:t>Workflow for OA management</a:t>
            </a:r>
          </a:p>
          <a:p>
            <a:pPr lvl="1"/>
            <a:r>
              <a:rPr lang="en-GB" sz="2400" dirty="0" smtClean="0"/>
              <a:t>Reconfiguration of staff for OA management</a:t>
            </a:r>
          </a:p>
          <a:p>
            <a:pPr lvl="1"/>
            <a:r>
              <a:rPr lang="en-GB" sz="2400" dirty="0" smtClean="0"/>
              <a:t>Local content creation</a:t>
            </a: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4837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Workshop: The H form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25780" indent="-457200">
              <a:buFont typeface="+mj-lt"/>
              <a:buAutoNum type="arabicPeriod"/>
            </a:pPr>
            <a:r>
              <a:rPr lang="en-GB" dirty="0" smtClean="0"/>
              <a:t>We’ve chosen themes that we hope interest you or tell us what themes you want to explore.</a:t>
            </a:r>
            <a:endParaRPr lang="en-GB" dirty="0"/>
          </a:p>
          <a:p>
            <a:pPr marL="525780" indent="-457200">
              <a:buFont typeface="+mj-lt"/>
              <a:buAutoNum type="arabicPeriod"/>
            </a:pPr>
            <a:r>
              <a:rPr lang="en-GB" b="1" dirty="0">
                <a:sym typeface="Wingdings" panose="05000000000000000000" pitchFamily="2" charset="2"/>
              </a:rPr>
              <a:t></a:t>
            </a:r>
            <a:r>
              <a:rPr lang="en-GB" dirty="0"/>
              <a:t> Write down barriers (issues and challenges) to achieving these positive states/words (one per post-it) – 5 </a:t>
            </a:r>
            <a:r>
              <a:rPr lang="en-GB" dirty="0" err="1" smtClean="0"/>
              <a:t>mins</a:t>
            </a:r>
            <a:endParaRPr lang="en-GB" dirty="0" smtClean="0"/>
          </a:p>
          <a:p>
            <a:pPr marL="525780" indent="-457200">
              <a:buFont typeface="+mj-lt"/>
              <a:buAutoNum type="arabicPeriod"/>
            </a:pPr>
            <a:r>
              <a:rPr lang="en-GB" dirty="0" smtClean="0"/>
              <a:t>As </a:t>
            </a:r>
            <a:r>
              <a:rPr lang="en-GB" dirty="0"/>
              <a:t>a group add these to the sheet, clustering where themes/duplicates appear. 5 </a:t>
            </a:r>
            <a:r>
              <a:rPr lang="en-GB" dirty="0" err="1"/>
              <a:t>mins</a:t>
            </a:r>
            <a:endParaRPr lang="en-GB" dirty="0"/>
          </a:p>
          <a:p>
            <a:pPr marL="525780" indent="-457200">
              <a:buFont typeface="+mj-lt"/>
              <a:buAutoNum type="arabicPeriod"/>
            </a:pPr>
            <a:r>
              <a:rPr lang="en-GB" b="1" dirty="0" smtClean="0">
                <a:sym typeface="Wingdings" panose="05000000000000000000" pitchFamily="2" charset="2"/>
              </a:rPr>
              <a:t></a:t>
            </a:r>
            <a:r>
              <a:rPr lang="en-GB" dirty="0" smtClean="0"/>
              <a:t> </a:t>
            </a:r>
            <a:r>
              <a:rPr lang="en-GB" dirty="0"/>
              <a:t>Individually jot down positive words and phrases associated with the theme; what does success look like? (one per post-it) – 5 </a:t>
            </a:r>
            <a:r>
              <a:rPr lang="en-GB" dirty="0" err="1" smtClean="0"/>
              <a:t>mins</a:t>
            </a:r>
            <a:endParaRPr lang="en-GB" dirty="0"/>
          </a:p>
          <a:p>
            <a:pPr marL="525780" indent="-457200">
              <a:buFont typeface="+mj-lt"/>
              <a:buAutoNum type="arabicPeriod"/>
            </a:pPr>
            <a:r>
              <a:rPr lang="en-GB" dirty="0"/>
              <a:t>As a group add these to the sheet, clustering where themes/duplicates appear. 5 </a:t>
            </a:r>
            <a:r>
              <a:rPr lang="en-GB" dirty="0" err="1"/>
              <a:t>mins</a:t>
            </a:r>
            <a:endParaRPr lang="en-GB" dirty="0"/>
          </a:p>
          <a:p>
            <a:pPr marL="525780" indent="-457200">
              <a:buFont typeface="+mj-lt"/>
              <a:buAutoNum type="arabicPeriod"/>
            </a:pPr>
            <a:r>
              <a:rPr lang="en-GB" dirty="0" smtClean="0"/>
              <a:t>As </a:t>
            </a:r>
            <a:r>
              <a:rPr lang="en-GB" dirty="0"/>
              <a:t>a group write down suggestions for resolving these barriers – the idea space! Turn these into a top 3 priority actions/follow-ups. 10 </a:t>
            </a:r>
            <a:r>
              <a:rPr lang="en-GB" dirty="0" err="1"/>
              <a:t>mins</a:t>
            </a:r>
            <a:endParaRPr lang="en-GB" dirty="0"/>
          </a:p>
          <a:p>
            <a:pPr marL="525780" indent="-4572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294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Workshop: The H form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From this:</a:t>
            </a:r>
            <a:endParaRPr lang="en-GB" sz="28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To this</a:t>
            </a:r>
            <a:endParaRPr lang="en-GB" sz="280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29556"/>
            <a:ext cx="3428059" cy="2571044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29556"/>
            <a:ext cx="3428059" cy="2571044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92131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Further Questions?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7772400" cy="639762"/>
          </a:xfrm>
        </p:spPr>
        <p:txBody>
          <a:bodyPr>
            <a:noAutofit/>
          </a:bodyPr>
          <a:lstStyle/>
          <a:p>
            <a:r>
              <a:rPr lang="en-GB" sz="3600" dirty="0"/>
              <a:t>https://library3.hud.ac.uk/blogs/oawal/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Jill Emery: jemery@pdx.edu</a:t>
            </a:r>
          </a:p>
          <a:p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Graham </a:t>
            </a:r>
            <a:r>
              <a:rPr lang="en-US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Stone</a:t>
            </a:r>
            <a:r>
              <a:rPr lang="en-US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g.stone@hud.ac.uk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971800"/>
            <a:ext cx="3657600" cy="2189555"/>
          </a:xfrm>
        </p:spPr>
      </p:pic>
      <p:pic>
        <p:nvPicPr>
          <p:cNvPr id="15" name="Picture 14" descr="88x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3" y="5281015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672263" y="5209578"/>
            <a:ext cx="1785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377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377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77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377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dirty="0">
                <a:solidFill>
                  <a:schemeClr val="tx1"/>
                </a:solidFill>
              </a:rPr>
              <a:t>This work is licensed under a </a:t>
            </a:r>
            <a:r>
              <a:rPr lang="en-GB" altLang="en-US" sz="800" dirty="0">
                <a:solidFill>
                  <a:schemeClr val="tx1"/>
                </a:solidFill>
                <a:hlinkClick r:id="rId4"/>
              </a:rPr>
              <a:t>Creative Commons Attribution 3.0 </a:t>
            </a:r>
            <a:r>
              <a:rPr lang="en-GB" altLang="en-US" sz="800" dirty="0" err="1">
                <a:solidFill>
                  <a:schemeClr val="tx1"/>
                </a:solidFill>
              </a:rPr>
              <a:t>Unported</a:t>
            </a:r>
            <a:r>
              <a:rPr lang="en-GB" altLang="en-US" sz="800" dirty="0">
                <a:solidFill>
                  <a:schemeClr val="tx1"/>
                </a:solidFill>
              </a:rPr>
              <a:t> License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6172200"/>
            <a:ext cx="303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http://eprints.hud.ac.uk/22111/</a:t>
            </a:r>
          </a:p>
        </p:txBody>
      </p:sp>
    </p:spTree>
    <p:extLst>
      <p:ext uri="{BB962C8B-B14F-4D97-AF65-F5344CB8AC3E}">
        <p14:creationId xmlns:p14="http://schemas.microsoft.com/office/powerpoint/2010/main" val="358613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32" y="152400"/>
            <a:ext cx="7813337" cy="5181600"/>
          </a:xfrm>
        </p:spPr>
      </p:pic>
      <p:sp>
        <p:nvSpPr>
          <p:cNvPr id="5" name="TextBox 4"/>
          <p:cNvSpPr txBox="1"/>
          <p:nvPr/>
        </p:nvSpPr>
        <p:spPr>
          <a:xfrm>
            <a:off x="2971800" y="5334000"/>
            <a:ext cx="5350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Reproduced </a:t>
            </a:r>
            <a:r>
              <a:rPr lang="en-US" dirty="0"/>
              <a:t>with kind </a:t>
            </a:r>
            <a:r>
              <a:rPr lang="en-US"/>
              <a:t>permission </a:t>
            </a:r>
            <a:r>
              <a:rPr lang="en-US" smtClean="0"/>
              <a:t>from </a:t>
            </a:r>
            <a:r>
              <a:rPr lang="en-US" dirty="0"/>
              <a:t>Neil Jacobs, </a:t>
            </a:r>
            <a:r>
              <a:rPr lang="en-US" dirty="0" smtClean="0"/>
              <a:t>Jisc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872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OAWAL: Open access workflows for academic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librarians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48110"/>
            <a:ext cx="7772400" cy="3637980"/>
          </a:xfrm>
        </p:spPr>
      </p:pic>
    </p:spTree>
    <p:extLst>
      <p:ext uri="{BB962C8B-B14F-4D97-AF65-F5344CB8AC3E}">
        <p14:creationId xmlns:p14="http://schemas.microsoft.com/office/powerpoint/2010/main" val="353260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OAWAL?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295400"/>
            <a:ext cx="3158002" cy="148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work in progress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Crowdsourcing comments through 2015</a:t>
            </a:r>
          </a:p>
          <a:p>
            <a:endParaRPr lang="en-US" dirty="0"/>
          </a:p>
          <a:p>
            <a:r>
              <a:rPr lang="en-US" dirty="0" smtClean="0"/>
              <a:t>Goal is to produce a</a:t>
            </a:r>
            <a:r>
              <a:rPr lang="en-GB" dirty="0" smtClean="0"/>
              <a:t>n </a:t>
            </a:r>
            <a:r>
              <a:rPr lang="en-GB" dirty="0"/>
              <a:t>openly accessible wiki/blog </a:t>
            </a:r>
            <a:r>
              <a:rPr lang="en-GB" dirty="0" smtClean="0"/>
              <a:t>reference site </a:t>
            </a:r>
            <a:r>
              <a:rPr lang="en-GB" dirty="0"/>
              <a:t>for librarians working on the management of open access </a:t>
            </a:r>
            <a:r>
              <a:rPr lang="en-GB" dirty="0" smtClean="0"/>
              <a:t>workflows</a:t>
            </a:r>
          </a:p>
          <a:p>
            <a:endParaRPr lang="en-GB" dirty="0"/>
          </a:p>
          <a:p>
            <a:r>
              <a:rPr lang="en-GB" dirty="0" smtClean="0"/>
              <a:t>To contain best practice guidance and examples of workflows</a:t>
            </a:r>
            <a:endParaRPr lang="en-GB" dirty="0"/>
          </a:p>
          <a:p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2917" y="2971800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URL: </a:t>
            </a:r>
            <a:r>
              <a:rPr lang="en-US" sz="1200" b="1" dirty="0"/>
              <a:t>https://library3.hud.ac.uk/blogs/oawal/</a:t>
            </a:r>
          </a:p>
        </p:txBody>
      </p:sp>
    </p:spTree>
    <p:extLst>
      <p:ext uri="{BB962C8B-B14F-4D97-AF65-F5344CB8AC3E}">
        <p14:creationId xmlns:p14="http://schemas.microsoft.com/office/powerpoint/2010/main" val="126094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OAWAL?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295400"/>
            <a:ext cx="3158002" cy="148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4102608"/>
          </a:xfrm>
        </p:spPr>
        <p:txBody>
          <a:bodyPr>
            <a:normAutofit fontScale="85000" lnSpcReduction="20000"/>
          </a:bodyPr>
          <a:lstStyle/>
          <a:p>
            <a:r>
              <a:rPr lang="en-US" sz="2200" dirty="0" smtClean="0"/>
              <a:t>OAWAL will contain international examples</a:t>
            </a:r>
          </a:p>
          <a:p>
            <a:pPr marL="68580" indent="0">
              <a:buNone/>
            </a:pPr>
            <a:endParaRPr lang="en-US" sz="2200" dirty="0"/>
          </a:p>
          <a:p>
            <a:r>
              <a:rPr lang="en-US" sz="2200" dirty="0"/>
              <a:t>Aimed at those who may be new to or whose jobs now include OA</a:t>
            </a:r>
          </a:p>
          <a:p>
            <a:endParaRPr lang="en-US" sz="2200" dirty="0"/>
          </a:p>
          <a:p>
            <a:r>
              <a:rPr lang="en-US" sz="2200" dirty="0"/>
              <a:t>OAWAL is agnostic regarding the route to OA</a:t>
            </a:r>
          </a:p>
          <a:p>
            <a:pPr marL="68580" indent="0">
              <a:buNone/>
            </a:pPr>
            <a:endParaRPr lang="en-US" sz="2200" dirty="0"/>
          </a:p>
          <a:p>
            <a:r>
              <a:rPr lang="en-US" sz="2200" dirty="0"/>
              <a:t>OAWAL </a:t>
            </a:r>
            <a:r>
              <a:rPr lang="en-US" sz="2200" dirty="0" smtClean="0"/>
              <a:t>was </a:t>
            </a:r>
            <a:r>
              <a:rPr lang="en-US" sz="2200" dirty="0"/>
              <a:t>not created to be prescriptive of any one specific business model or philosophical arguments over business model selection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2917" y="2971800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URL: https://library3.hud.ac.uk/blogs/oawal/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88677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OAWAL?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295400"/>
            <a:ext cx="3158002" cy="148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4102608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Advocacy</a:t>
            </a:r>
          </a:p>
          <a:p>
            <a:endParaRPr lang="en-US" sz="2200" dirty="0"/>
          </a:p>
          <a:p>
            <a:r>
              <a:rPr lang="en-US" sz="2200" dirty="0" smtClean="0"/>
              <a:t>Workflows</a:t>
            </a:r>
          </a:p>
          <a:p>
            <a:endParaRPr lang="en-US" sz="2200" dirty="0"/>
          </a:p>
          <a:p>
            <a:r>
              <a:rPr lang="en-US" sz="2200" dirty="0" smtClean="0"/>
              <a:t>Standards</a:t>
            </a:r>
          </a:p>
          <a:p>
            <a:endParaRPr lang="en-US" sz="2200" dirty="0"/>
          </a:p>
          <a:p>
            <a:r>
              <a:rPr lang="en-US" sz="2200" dirty="0" smtClean="0"/>
              <a:t>Library as Publisher</a:t>
            </a:r>
          </a:p>
          <a:p>
            <a:endParaRPr lang="en-US" sz="2200" dirty="0"/>
          </a:p>
          <a:p>
            <a:r>
              <a:rPr lang="en-US" sz="2200" dirty="0" smtClean="0"/>
              <a:t>Creative Commons</a:t>
            </a:r>
          </a:p>
          <a:p>
            <a:endParaRPr lang="en-US" sz="2200" dirty="0"/>
          </a:p>
          <a:p>
            <a:r>
              <a:rPr lang="en-US" sz="2200" dirty="0" smtClean="0"/>
              <a:t>Discovery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2917" y="2971800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URL: https://library3.hud.ac.uk/blogs/oawal/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12696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Advocacy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295400"/>
            <a:ext cx="3158002" cy="148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4102608"/>
          </a:xfrm>
        </p:spPr>
        <p:txBody>
          <a:bodyPr>
            <a:normAutofit fontScale="77500" lnSpcReduction="20000"/>
          </a:bodyPr>
          <a:lstStyle/>
          <a:p>
            <a:r>
              <a:rPr lang="en-GB" sz="2200" dirty="0"/>
              <a:t>Internal Library Message on Open </a:t>
            </a:r>
            <a:r>
              <a:rPr lang="en-GB" sz="2200" dirty="0" smtClean="0"/>
              <a:t>Access</a:t>
            </a:r>
          </a:p>
          <a:p>
            <a:endParaRPr lang="en-GB" sz="2200" dirty="0"/>
          </a:p>
          <a:p>
            <a:r>
              <a:rPr lang="en-GB" sz="2200" dirty="0"/>
              <a:t>Communication of OA Opportunities to Your Academic </a:t>
            </a:r>
            <a:r>
              <a:rPr lang="en-GB" sz="2200" dirty="0" smtClean="0"/>
              <a:t>Community</a:t>
            </a:r>
          </a:p>
          <a:p>
            <a:endParaRPr lang="en-GB" sz="2200" dirty="0"/>
          </a:p>
          <a:p>
            <a:r>
              <a:rPr lang="en-GB" sz="2200" dirty="0" smtClean="0"/>
              <a:t>Mandates/Policies</a:t>
            </a:r>
          </a:p>
          <a:p>
            <a:endParaRPr lang="en-GB" sz="2200" dirty="0"/>
          </a:p>
          <a:p>
            <a:r>
              <a:rPr lang="en-GB" sz="2200" dirty="0"/>
              <a:t>Promotion of Your </a:t>
            </a:r>
            <a:r>
              <a:rPr lang="en-GB" sz="2200" dirty="0" smtClean="0"/>
              <a:t>Repository</a:t>
            </a:r>
          </a:p>
          <a:p>
            <a:endParaRPr lang="en-GB" sz="2200" dirty="0"/>
          </a:p>
          <a:p>
            <a:r>
              <a:rPr lang="en-GB" sz="2200" dirty="0"/>
              <a:t>Budgeting for Open Access </a:t>
            </a:r>
            <a:r>
              <a:rPr lang="en-GB" sz="2200" dirty="0" smtClean="0"/>
              <a:t>Publication</a:t>
            </a:r>
          </a:p>
          <a:p>
            <a:endParaRPr lang="en-GB" sz="2200" dirty="0"/>
          </a:p>
          <a:p>
            <a:r>
              <a:rPr lang="en-GB" sz="2200" dirty="0" smtClean="0"/>
              <a:t>Reconfiguration </a:t>
            </a:r>
            <a:r>
              <a:rPr lang="en-GB" sz="2200" dirty="0"/>
              <a:t>of Staff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2917" y="2971800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URL: https://library3.hud.ac.uk/blogs/oawal/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30137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WORKFLOWS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295400"/>
            <a:ext cx="3158002" cy="148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4102608"/>
          </a:xfrm>
        </p:spPr>
        <p:txBody>
          <a:bodyPr>
            <a:normAutofit fontScale="85000" lnSpcReduction="20000"/>
          </a:bodyPr>
          <a:lstStyle/>
          <a:p>
            <a:r>
              <a:rPr lang="en-GB" sz="2200" dirty="0"/>
              <a:t>The ‘traditional’ green </a:t>
            </a:r>
            <a:r>
              <a:rPr lang="en-GB" sz="2200" dirty="0" smtClean="0"/>
              <a:t>model</a:t>
            </a:r>
          </a:p>
          <a:p>
            <a:endParaRPr lang="en-GB" sz="2200" dirty="0"/>
          </a:p>
          <a:p>
            <a:r>
              <a:rPr lang="en-GB" sz="2200" dirty="0"/>
              <a:t>Gold Open </a:t>
            </a:r>
            <a:r>
              <a:rPr lang="en-GB" sz="2200" dirty="0" smtClean="0"/>
              <a:t>Access</a:t>
            </a:r>
          </a:p>
          <a:p>
            <a:endParaRPr lang="en-GB" sz="2200" dirty="0"/>
          </a:p>
          <a:p>
            <a:r>
              <a:rPr lang="en-GB" sz="2200" dirty="0"/>
              <a:t>Funder mandates/policies for </a:t>
            </a:r>
            <a:endParaRPr lang="en-GB" sz="2200" dirty="0" smtClean="0"/>
          </a:p>
          <a:p>
            <a:r>
              <a:rPr lang="en-GB" sz="2200" dirty="0" smtClean="0"/>
              <a:t>green </a:t>
            </a:r>
            <a:r>
              <a:rPr lang="en-GB" sz="2200" dirty="0"/>
              <a:t>and gold</a:t>
            </a:r>
          </a:p>
          <a:p>
            <a:endParaRPr lang="en-GB" sz="2200" dirty="0" smtClean="0"/>
          </a:p>
          <a:p>
            <a:r>
              <a:rPr lang="en-GB" sz="2200" dirty="0" smtClean="0"/>
              <a:t>The </a:t>
            </a:r>
            <a:r>
              <a:rPr lang="en-GB" sz="2200" dirty="0"/>
              <a:t>effect of gold on workflows and staffing</a:t>
            </a:r>
          </a:p>
          <a:p>
            <a:endParaRPr lang="en-GB" sz="2200" dirty="0" smtClean="0"/>
          </a:p>
          <a:p>
            <a:r>
              <a:rPr lang="en-GB" sz="2200" dirty="0" smtClean="0"/>
              <a:t>Pure </a:t>
            </a:r>
            <a:r>
              <a:rPr lang="en-GB" sz="2200" dirty="0"/>
              <a:t>gold vs. hybrid journals</a:t>
            </a:r>
          </a:p>
          <a:p>
            <a:endParaRPr lang="en-GB" sz="2200" dirty="0" smtClean="0"/>
          </a:p>
          <a:p>
            <a:r>
              <a:rPr lang="en-GB" sz="2200" dirty="0" smtClean="0"/>
              <a:t>APC </a:t>
            </a:r>
            <a:r>
              <a:rPr lang="en-GB" sz="2200" dirty="0"/>
              <a:t>processing services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2917" y="2971800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URL: https://library3.hud.ac.uk/blogs/oawal/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59403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Standards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295400"/>
            <a:ext cx="3158002" cy="148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4102608"/>
          </a:xfrm>
        </p:spPr>
        <p:txBody>
          <a:bodyPr>
            <a:normAutofit fontScale="92500" lnSpcReduction="20000"/>
          </a:bodyPr>
          <a:lstStyle/>
          <a:p>
            <a:r>
              <a:rPr lang="en-GB" sz="2200" dirty="0"/>
              <a:t>Open Access Metadata &amp; </a:t>
            </a:r>
            <a:r>
              <a:rPr lang="en-GB" sz="2200" dirty="0" smtClean="0"/>
              <a:t>Indicators</a:t>
            </a:r>
          </a:p>
          <a:p>
            <a:endParaRPr lang="en-GB" sz="2200" dirty="0"/>
          </a:p>
          <a:p>
            <a:r>
              <a:rPr lang="en-GB" sz="2200" dirty="0" smtClean="0"/>
              <a:t>ORCID</a:t>
            </a:r>
          </a:p>
          <a:p>
            <a:endParaRPr lang="en-GB" sz="2200" dirty="0"/>
          </a:p>
          <a:p>
            <a:r>
              <a:rPr lang="en-GB" sz="2200" dirty="0" err="1" smtClean="0"/>
              <a:t>FundRef</a:t>
            </a:r>
            <a:endParaRPr lang="en-GB" sz="2200" dirty="0" smtClean="0"/>
          </a:p>
          <a:p>
            <a:endParaRPr lang="en-GB" sz="2200" dirty="0"/>
          </a:p>
          <a:p>
            <a:r>
              <a:rPr lang="en-GB" sz="2200" dirty="0" err="1" smtClean="0"/>
              <a:t>CrossMark</a:t>
            </a:r>
            <a:endParaRPr lang="en-GB" sz="2200" dirty="0" smtClean="0"/>
          </a:p>
          <a:p>
            <a:endParaRPr lang="en-GB" sz="2200" dirty="0"/>
          </a:p>
          <a:p>
            <a:r>
              <a:rPr lang="en-GB" sz="2200" dirty="0"/>
              <a:t>Preservation &amp; Storage Formats</a:t>
            </a:r>
          </a:p>
          <a:p>
            <a:endParaRPr lang="en-GB" sz="2200" dirty="0" smtClean="0"/>
          </a:p>
          <a:p>
            <a:r>
              <a:rPr lang="en-GB" sz="2200" dirty="0" smtClean="0"/>
              <a:t>Alternative </a:t>
            </a:r>
            <a:r>
              <a:rPr lang="en-GB" sz="2200" dirty="0"/>
              <a:t>Metric Schemes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2917" y="2971800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URL: https://library3.hud.ac.uk/blogs/oawal/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10737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821</TotalTime>
  <Words>667</Words>
  <Application>Microsoft Office PowerPoint</Application>
  <PresentationFormat>On-screen Show (4:3)</PresentationFormat>
  <Paragraphs>158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Gill Sans MT</vt:lpstr>
      <vt:lpstr>Verdana</vt:lpstr>
      <vt:lpstr>Wingdings</vt:lpstr>
      <vt:lpstr>Wingdings 3</vt:lpstr>
      <vt:lpstr>Urban Pop</vt:lpstr>
      <vt:lpstr>Crisis or Opportunity? Tips for Collection Development in an OA World</vt:lpstr>
      <vt:lpstr>PowerPoint Presentation</vt:lpstr>
      <vt:lpstr>OAWAL: Open access workflows for academic librarians</vt:lpstr>
      <vt:lpstr>What Is OAWAL?</vt:lpstr>
      <vt:lpstr>What Is OAWAL?</vt:lpstr>
      <vt:lpstr>What Is OAWAL?</vt:lpstr>
      <vt:lpstr>Advocacy</vt:lpstr>
      <vt:lpstr>WORKFLOWS</vt:lpstr>
      <vt:lpstr>Standards</vt:lpstr>
      <vt:lpstr>Library as publisher</vt:lpstr>
      <vt:lpstr>Creative commons</vt:lpstr>
      <vt:lpstr>discovery</vt:lpstr>
      <vt:lpstr>Crowdsourcing</vt:lpstr>
      <vt:lpstr>Exercise: The H form</vt:lpstr>
      <vt:lpstr>Workshop: The H form</vt:lpstr>
      <vt:lpstr>Workshop: The H form</vt:lpstr>
      <vt:lpstr>Further Questions?</vt:lpstr>
    </vt:vector>
  </TitlesOfParts>
  <Company>Portland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Library Technologies</dc:creator>
  <cp:lastModifiedBy>Graham Stone</cp:lastModifiedBy>
  <cp:revision>37</cp:revision>
  <dcterms:created xsi:type="dcterms:W3CDTF">2014-01-31T19:47:38Z</dcterms:created>
  <dcterms:modified xsi:type="dcterms:W3CDTF">2014-11-06T13:49:09Z</dcterms:modified>
</cp:coreProperties>
</file>