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7" r:id="rId14"/>
  </p:sldMasterIdLst>
  <p:notesMasterIdLst>
    <p:notesMasterId r:id="rId41"/>
  </p:notesMasterIdLst>
  <p:handoutMasterIdLst>
    <p:handoutMasterId r:id="rId42"/>
  </p:handoutMasterIdLst>
  <p:sldIdLst>
    <p:sldId id="257" r:id="rId15"/>
    <p:sldId id="269" r:id="rId16"/>
    <p:sldId id="266" r:id="rId17"/>
    <p:sldId id="258" r:id="rId18"/>
    <p:sldId id="270" r:id="rId19"/>
    <p:sldId id="275" r:id="rId20"/>
    <p:sldId id="283" r:id="rId21"/>
    <p:sldId id="284" r:id="rId22"/>
    <p:sldId id="285" r:id="rId23"/>
    <p:sldId id="287" r:id="rId24"/>
    <p:sldId id="295" r:id="rId25"/>
    <p:sldId id="288" r:id="rId26"/>
    <p:sldId id="286" r:id="rId27"/>
    <p:sldId id="289" r:id="rId28"/>
    <p:sldId id="282" r:id="rId29"/>
    <p:sldId id="276" r:id="rId30"/>
    <p:sldId id="291" r:id="rId31"/>
    <p:sldId id="279" r:id="rId32"/>
    <p:sldId id="277" r:id="rId33"/>
    <p:sldId id="280" r:id="rId34"/>
    <p:sldId id="267" r:id="rId35"/>
    <p:sldId id="259" r:id="rId36"/>
    <p:sldId id="290" r:id="rId37"/>
    <p:sldId id="293" r:id="rId38"/>
    <p:sldId id="292" r:id="rId39"/>
    <p:sldId id="294" r:id="rId40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CC"/>
    <a:srgbClr val="D9C3DB"/>
    <a:srgbClr val="CBBBE3"/>
    <a:srgbClr val="CABFDF"/>
    <a:srgbClr val="C4BBE3"/>
    <a:srgbClr val="B5B7E9"/>
    <a:srgbClr val="B1BCED"/>
    <a:srgbClr val="ACD1F2"/>
    <a:srgbClr val="ADE4F1"/>
    <a:srgbClr val="00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0" autoAdjust="0"/>
    <p:restoredTop sz="94650" autoAdjust="0"/>
  </p:normalViewPr>
  <p:slideViewPr>
    <p:cSldViewPr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7117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4" y="8829573"/>
            <a:ext cx="3037117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4" y="0"/>
            <a:ext cx="3037117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73" y="4415530"/>
            <a:ext cx="5608654" cy="41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3"/>
            <a:ext cx="3037117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29573"/>
            <a:ext cx="3037117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95101-13AD-478C-A809-9885479A09F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4626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8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63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3C355-DB43-4424-BF27-62139B98E1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821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B24F-D319-4843-BE70-6937306040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3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08FDA-0439-44FD-9B45-C6BB4AD90E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5B88-7E5B-4A27-B401-AE494BF36B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3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5155-4EC0-41FE-8F77-61AA9124C1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46C55-847E-41CA-9A23-8780D25A3C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3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1DB8F-401B-4374-B84C-3D2E6AF753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4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E856B-8A0D-4E0B-8CD5-03B9538399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32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AAF0-1B31-48F4-AA8C-54EB4D230B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3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3FAE-8494-4B18-A366-6BF590AC15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DA8E9C03-9927-4167-B5B1-5CC474EDD3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hud.ac.uk/16113/" TargetMode="External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2.xml"/><Relationship Id="rId5" Type="http://schemas.openxmlformats.org/officeDocument/2006/relationships/hyperlink" Target="http://jisclamp.mimas.ac.uk/" TargetMode="External"/><Relationship Id="rId4" Type="http://schemas.openxmlformats.org/officeDocument/2006/relationships/hyperlink" Target="mailto:g.stone@hud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nafllu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Cracking the Discovery Code</a:t>
            </a:r>
            <a:r>
              <a:rPr lang="en-GB" sz="2800" b="1" dirty="0" smtClean="0">
                <a:solidFill>
                  <a:schemeClr val="tx1"/>
                </a:solidFill>
              </a:rPr>
              <a:t>: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why </a:t>
            </a:r>
            <a:r>
              <a:rPr lang="en-GB" sz="2800" i="1" kern="1200" dirty="0">
                <a:solidFill>
                  <a:srgbClr val="FFC000"/>
                </a:solidFill>
                <a:ea typeface="+mn-ea"/>
                <a:cs typeface="Arial" charset="0"/>
              </a:rPr>
              <a:t>discovery appeals to </a:t>
            </a:r>
            <a:r>
              <a:rPr lang="en-GB" sz="28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librarians</a:t>
            </a:r>
            <a:r>
              <a:rPr lang="en-GB" sz="2800" b="1" dirty="0">
                <a:solidFill>
                  <a:schemeClr val="tx1"/>
                </a:solidFill>
              </a:rPr>
              <a:t/>
            </a:r>
            <a:br>
              <a:rPr lang="en-GB" sz="2800" b="1" dirty="0">
                <a:solidFill>
                  <a:schemeClr val="tx1"/>
                </a:solidFill>
              </a:rPr>
            </a:br>
            <a:endParaRPr lang="en-GB" sz="28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sp>
        <p:nvSpPr>
          <p:cNvPr id="20483" name="Subtitle 4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Graham Stone</a:t>
            </a:r>
          </a:p>
          <a:p>
            <a:r>
              <a:rPr lang="en-US" altLang="en-US" dirty="0" smtClean="0"/>
              <a:t>Information Resources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429278" cy="5731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37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Society publisher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19" y="2348881"/>
            <a:ext cx="4982563" cy="3027380"/>
          </a:xfrm>
        </p:spPr>
      </p:pic>
    </p:spTree>
    <p:extLst>
      <p:ext uri="{BB962C8B-B14F-4D97-AF65-F5344CB8AC3E}">
        <p14:creationId xmlns:p14="http://schemas.microsoft.com/office/powerpoint/2010/main" val="352214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Publisher not indexed in Summon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26144"/>
            <a:ext cx="6732240" cy="377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74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Full text aggregator – in Summon!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33" y="2060849"/>
            <a:ext cx="5513134" cy="3291596"/>
          </a:xfrm>
        </p:spPr>
      </p:pic>
    </p:spTree>
    <p:extLst>
      <p:ext uri="{BB962C8B-B14F-4D97-AF65-F5344CB8AC3E}">
        <p14:creationId xmlns:p14="http://schemas.microsoft.com/office/powerpoint/2010/main" val="190180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Full text aggregator – not in Summon!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3" y="2666019"/>
            <a:ext cx="4505954" cy="2676899"/>
          </a:xfrm>
        </p:spPr>
      </p:pic>
    </p:spTree>
    <p:extLst>
      <p:ext uri="{BB962C8B-B14F-4D97-AF65-F5344CB8AC3E}">
        <p14:creationId xmlns:p14="http://schemas.microsoft.com/office/powerpoint/2010/main" val="73697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A&amp;I database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99" y="2666019"/>
            <a:ext cx="4486902" cy="2676899"/>
          </a:xfrm>
        </p:spPr>
      </p:pic>
    </p:spTree>
    <p:extLst>
      <p:ext uri="{BB962C8B-B14F-4D97-AF65-F5344CB8AC3E}">
        <p14:creationId xmlns:p14="http://schemas.microsoft.com/office/powerpoint/2010/main" val="347439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bigger picture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It’s 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not just a Huddersfield </a:t>
            </a: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thing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Grand Valley </a:t>
            </a:r>
            <a:r>
              <a:rPr lang="en-GB" dirty="0"/>
              <a:t>and Manitoba </a:t>
            </a:r>
            <a:r>
              <a:rPr lang="en-GB" dirty="0" smtClean="0"/>
              <a:t>saw a dramatic increase in FT downloads for e-journals and a drop in A&amp;I after Summon implementation</a:t>
            </a:r>
          </a:p>
          <a:p>
            <a:r>
              <a:rPr lang="en-GB" dirty="0" smtClean="0"/>
              <a:t>UTSA saw FT downloads increase by 23% after Summon implementation</a:t>
            </a:r>
          </a:p>
          <a:p>
            <a:r>
              <a:rPr lang="en-GB" dirty="0" smtClean="0"/>
              <a:t>ODU saw increases after implementation of </a:t>
            </a:r>
            <a:r>
              <a:rPr lang="en-GB" dirty="0" err="1" smtClean="0"/>
              <a:t>WorldCat</a:t>
            </a:r>
            <a:r>
              <a:rPr lang="en-GB" dirty="0" smtClean="0"/>
              <a:t> Local</a:t>
            </a:r>
          </a:p>
          <a:p>
            <a:pPr lvl="1"/>
            <a:r>
              <a:rPr lang="en-GB" dirty="0" smtClean="0"/>
              <a:t>“…lowest </a:t>
            </a:r>
            <a:r>
              <a:rPr lang="en-GB" dirty="0"/>
              <a:t>amount of usage in a single month for the year of 2011 was higher than the highest usage month in 2010</a:t>
            </a:r>
            <a:r>
              <a:rPr lang="en-GB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96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user’s view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Enhancing the student experience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4" y="1916832"/>
            <a:ext cx="5418511" cy="3598862"/>
          </a:xfrm>
        </p:spPr>
      </p:pic>
      <p:sp>
        <p:nvSpPr>
          <p:cNvPr id="5" name="TextBox 4"/>
          <p:cNvSpPr txBox="1"/>
          <p:nvPr/>
        </p:nvSpPr>
        <p:spPr>
          <a:xfrm>
            <a:off x="1763688" y="5517232"/>
            <a:ext cx="1483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https://flic.kr/p/ohRcCA</a:t>
            </a:r>
          </a:p>
        </p:txBody>
      </p:sp>
    </p:spTree>
    <p:extLst>
      <p:ext uri="{BB962C8B-B14F-4D97-AF65-F5344CB8AC3E}">
        <p14:creationId xmlns:p14="http://schemas.microsoft.com/office/powerpoint/2010/main" val="22746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Abdul 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latin typeface="+mj-lt"/>
                <a:ea typeface="+mj-ea"/>
                <a:cs typeface="Arial" panose="020B0604020202020204" pitchFamily="34" charset="0"/>
              </a:rPr>
              <a:t>PHD student and part-time lecturer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251F-9C69-4784-B27E-FA9890C86FB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n-GB" sz="3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043608" y="2132856"/>
            <a:ext cx="7056784" cy="3240360"/>
          </a:xfrm>
          <a:prstGeom prst="wedgeRound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04838" y="2276872"/>
            <a:ext cx="6751538" cy="2448272"/>
          </a:xfrm>
          <a:prstGeom prst="wedgeRoundRectCallout">
            <a:avLst>
              <a:gd name="adj1" fmla="val 7569"/>
              <a:gd name="adj2" fmla="val 76047"/>
              <a:gd name="adj3" fmla="val 16667"/>
            </a:avLst>
          </a:prstGeom>
          <a:solidFill>
            <a:srgbClr val="3366FF">
              <a:alpha val="14000"/>
            </a:srgb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3200" i="1" dirty="0">
                <a:solidFill>
                  <a:schemeClr val="tx1"/>
                </a:solidFill>
              </a:rPr>
              <a:t>Summon is bloody brilliant… …It gives fast, efficient and above all relevant search results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Nicole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latin typeface="+mj-lt"/>
                <a:ea typeface="+mj-ea"/>
                <a:cs typeface="Arial" panose="020B0604020202020204" pitchFamily="34" charset="0"/>
              </a:rPr>
              <a:t>Undergraduate student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251F-9C69-4784-B27E-FA9890C86FB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n-GB" sz="3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043608" y="2132856"/>
            <a:ext cx="7056784" cy="3240360"/>
          </a:xfrm>
          <a:prstGeom prst="wedgeRound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6806" y="2348880"/>
            <a:ext cx="6823546" cy="2592288"/>
          </a:xfrm>
          <a:prstGeom prst="wedgeRoundRectCallout">
            <a:avLst>
              <a:gd name="adj1" fmla="val -8105"/>
              <a:gd name="adj2" fmla="val 76895"/>
              <a:gd name="adj3" fmla="val 16667"/>
            </a:avLst>
          </a:prstGeom>
          <a:solidFill>
            <a:srgbClr val="3366FF">
              <a:alpha val="14000"/>
            </a:srgb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3200" i="1" dirty="0">
                <a:solidFill>
                  <a:schemeClr val="tx1"/>
                </a:solidFill>
              </a:rPr>
              <a:t>You’ve not got as many fiddly bits to do; you just type in what you want. It’s almost like Google Scholar,  so I like it for that.</a:t>
            </a:r>
          </a:p>
        </p:txBody>
      </p:sp>
    </p:spTree>
    <p:extLst>
      <p:ext uri="{BB962C8B-B14F-4D97-AF65-F5344CB8AC3E}">
        <p14:creationId xmlns:p14="http://schemas.microsoft.com/office/powerpoint/2010/main" val="3356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Senior Lecturer </a:t>
            </a:r>
            <a:br>
              <a:rPr lang="en-GB" dirty="0" smtClean="0"/>
            </a:br>
            <a:r>
              <a:rPr lang="en-GB" sz="2400" i="1" dirty="0" smtClean="0">
                <a:solidFill>
                  <a:srgbClr val="FFC000"/>
                </a:solidFill>
                <a:latin typeface="+mj-lt"/>
                <a:ea typeface="+mj-ea"/>
                <a:cs typeface="Arial" panose="020B0604020202020204" pitchFamily="34" charset="0"/>
              </a:rPr>
              <a:t>University of Huddersfield</a:t>
            </a:r>
            <a:endParaRPr lang="en-GB" sz="2400" i="1" dirty="0">
              <a:solidFill>
                <a:srgbClr val="FFC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251F-9C69-4784-B27E-FA9890C86FB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n-GB" sz="3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043608" y="2132856"/>
            <a:ext cx="7056784" cy="3240360"/>
          </a:xfrm>
          <a:prstGeom prst="wedgeRound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63688" y="2636912"/>
            <a:ext cx="5239370" cy="1656184"/>
          </a:xfrm>
          <a:prstGeom prst="wedgeRoundRectCallout">
            <a:avLst>
              <a:gd name="adj1" fmla="val 7569"/>
              <a:gd name="adj2" fmla="val 76047"/>
              <a:gd name="adj3" fmla="val 16667"/>
            </a:avLst>
          </a:prstGeom>
          <a:solidFill>
            <a:srgbClr val="3366FF">
              <a:alpha val="14000"/>
            </a:srgb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3200" i="1" dirty="0" smtClean="0">
                <a:solidFill>
                  <a:schemeClr val="tx1"/>
                </a:solidFill>
              </a:rPr>
              <a:t>I love Summon, even an idiot like me can use it</a:t>
            </a:r>
            <a:endParaRPr lang="en-GB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Webscale</a:t>
            </a:r>
            <a:r>
              <a:rPr lang="en-GB" dirty="0" smtClean="0"/>
              <a:t> discovery systems</a:t>
            </a:r>
          </a:p>
          <a:p>
            <a:pPr lvl="1"/>
            <a:r>
              <a:rPr lang="en-GB" dirty="0" smtClean="0"/>
              <a:t>Pre-harvested content with a single search interface</a:t>
            </a:r>
          </a:p>
          <a:p>
            <a:pPr lvl="1"/>
            <a:r>
              <a:rPr lang="en-GB" dirty="0" smtClean="0"/>
              <a:t>On the market for approximately 5 years</a:t>
            </a:r>
          </a:p>
          <a:p>
            <a:pPr lvl="1"/>
            <a:r>
              <a:rPr lang="en-GB" dirty="0" smtClean="0"/>
              <a:t>Summon, </a:t>
            </a:r>
            <a:r>
              <a:rPr lang="en-GB" dirty="0" err="1" smtClean="0"/>
              <a:t>Worldcat</a:t>
            </a:r>
            <a:r>
              <a:rPr lang="en-GB" dirty="0" smtClean="0"/>
              <a:t> </a:t>
            </a:r>
            <a:r>
              <a:rPr lang="en-GB" dirty="0"/>
              <a:t>local, Primo Central, </a:t>
            </a:r>
            <a:r>
              <a:rPr lang="en-GB" dirty="0" err="1"/>
              <a:t>Ebsco</a:t>
            </a:r>
            <a:r>
              <a:rPr lang="en-GB" dirty="0"/>
              <a:t> Discovery </a:t>
            </a:r>
            <a:r>
              <a:rPr lang="en-GB" dirty="0" smtClean="0"/>
              <a:t>Service</a:t>
            </a:r>
          </a:p>
          <a:p>
            <a:r>
              <a:rPr lang="en-GB" dirty="0" smtClean="0"/>
              <a:t>Federated search and link resolvers</a:t>
            </a:r>
          </a:p>
          <a:p>
            <a:pPr lvl="1"/>
            <a:r>
              <a:rPr lang="en-GB" dirty="0" smtClean="0"/>
              <a:t>Out of scope for this session</a:t>
            </a:r>
          </a:p>
          <a:p>
            <a:pPr lvl="1"/>
            <a:r>
              <a:rPr lang="en-GB" dirty="0" smtClean="0"/>
              <a:t>Although still important!</a:t>
            </a:r>
          </a:p>
          <a:p>
            <a:pPr lvl="1"/>
            <a:r>
              <a:rPr lang="en-GB" dirty="0" smtClean="0"/>
              <a:t>…and don’t forget KBART (more on that later)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librarian’s view</a:t>
            </a:r>
            <a:br>
              <a:rPr lang="en-GB" dirty="0" smtClean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Culture shock?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31572"/>
            <a:ext cx="5163103" cy="3872328"/>
          </a:xfrm>
        </p:spPr>
      </p:pic>
      <p:sp>
        <p:nvSpPr>
          <p:cNvPr id="7" name="TextBox 6"/>
          <p:cNvSpPr txBox="1"/>
          <p:nvPr/>
        </p:nvSpPr>
        <p:spPr>
          <a:xfrm>
            <a:off x="6876256" y="5543654"/>
            <a:ext cx="15584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https://flic.kr/p/btbrEW</a:t>
            </a:r>
          </a:p>
        </p:txBody>
      </p:sp>
    </p:spTree>
    <p:extLst>
      <p:ext uri="{BB962C8B-B14F-4D97-AF65-F5344CB8AC3E}">
        <p14:creationId xmlns:p14="http://schemas.microsoft.com/office/powerpoint/2010/main" val="15714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Dave Pattern </a:t>
            </a:r>
            <a:br>
              <a:rPr lang="en-GB" dirty="0" smtClean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University 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of </a:t>
            </a: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Huddersfield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412750" y="1916832"/>
            <a:ext cx="7687642" cy="3024336"/>
          </a:xfrm>
          <a:prstGeom prst="wedgeRoundRectCallout">
            <a:avLst>
              <a:gd name="adj1" fmla="val -8105"/>
              <a:gd name="adj2" fmla="val 76895"/>
              <a:gd name="adj3" fmla="val 16667"/>
            </a:avLst>
          </a:prstGeom>
          <a:solidFill>
            <a:srgbClr val="3366FF">
              <a:alpha val="14000"/>
            </a:srgbClr>
          </a:solidFill>
          <a:ln w="19050" cap="flat" cmpd="sng" algn="ctr">
            <a:solidFill>
              <a:schemeClr val="tx1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2800" i="1" dirty="0">
                <a:solidFill>
                  <a:schemeClr val="tx1"/>
                </a:solidFill>
              </a:rPr>
              <a:t>If your idea of a “good time” is to scare undergraduates in training sessions by showing them journal database interfaces — “it’s OK, I’m a friendly librarian and I’m here to show you just how hard it can be to find an article!” — then it’s probably high time you sought medical counselling ;-)”</a:t>
            </a:r>
          </a:p>
        </p:txBody>
      </p:sp>
    </p:spTree>
    <p:extLst>
      <p:ext uri="{BB962C8B-B14F-4D97-AF65-F5344CB8AC3E}">
        <p14:creationId xmlns:p14="http://schemas.microsoft.com/office/powerpoint/2010/main" val="30211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Pete </a:t>
            </a:r>
            <a:r>
              <a:rPr lang="en-GB" dirty="0" smtClean="0"/>
              <a:t>Coco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/>
            </a:r>
            <a:b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Grand 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Valley State </a:t>
            </a: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University 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via ILI-L </a:t>
            </a: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List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412750" y="1916832"/>
            <a:ext cx="7687642" cy="3024336"/>
          </a:xfrm>
          <a:prstGeom prst="wedgeRoundRectCallout">
            <a:avLst>
              <a:gd name="adj1" fmla="val 7569"/>
              <a:gd name="adj2" fmla="val 76047"/>
              <a:gd name="adj3" fmla="val 16667"/>
            </a:avLst>
          </a:prstGeom>
          <a:solidFill>
            <a:srgbClr val="3366FF">
              <a:alpha val="14000"/>
            </a:srgbClr>
          </a:solidFill>
          <a:ln w="19050" cap="flat" cmpd="sng" algn="ctr">
            <a:solidFill>
              <a:schemeClr val="tx1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i="1" dirty="0" smtClean="0">
                <a:solidFill>
                  <a:schemeClr val="tx1"/>
                </a:solidFill>
              </a:rPr>
              <a:t>What Summon frees me to do... ...particularly in freshman courses, is to focus more on the concepts of information literacy that this system so elegantly demonstrates. What is peer-review? Why does it matter? What is the difference between Google and the library? How does Google decide what to show you? Summon? Why </a:t>
            </a:r>
            <a:r>
              <a:rPr lang="en-GB" i="1" dirty="0">
                <a:solidFill>
                  <a:schemeClr val="tx1"/>
                </a:solidFill>
              </a:rPr>
              <a:t>isn't the stuff in Summon in Google?”</a:t>
            </a:r>
          </a:p>
        </p:txBody>
      </p:sp>
    </p:spTree>
    <p:extLst>
      <p:ext uri="{BB962C8B-B14F-4D97-AF65-F5344CB8AC3E}">
        <p14:creationId xmlns:p14="http://schemas.microsoft.com/office/powerpoint/2010/main" val="26292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 Antony Osborne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/>
            </a:r>
            <a:b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Academic Librarian, University of Huddersfield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 bwMode="auto">
          <a:xfrm>
            <a:off x="916806" y="2420888"/>
            <a:ext cx="6895554" cy="2520280"/>
          </a:xfrm>
          <a:prstGeom prst="wedgeRoundRectCallout">
            <a:avLst>
              <a:gd name="adj1" fmla="val -8105"/>
              <a:gd name="adj2" fmla="val 76895"/>
              <a:gd name="adj3" fmla="val 16667"/>
            </a:avLst>
          </a:prstGeom>
          <a:solidFill>
            <a:srgbClr val="3366FF">
              <a:alpha val="14000"/>
            </a:srgbClr>
          </a:solidFill>
          <a:ln w="19050" cap="flat" cmpd="sng" algn="ctr">
            <a:solidFill>
              <a:schemeClr val="tx1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3200" i="1" dirty="0" smtClean="0">
                <a:solidFill>
                  <a:schemeClr val="tx1"/>
                </a:solidFill>
              </a:rPr>
              <a:t>The greatest impact on the way we teach information literacy is that it feels much simpler than having to go through lots of different databases with students</a:t>
            </a:r>
            <a:endParaRPr lang="en-GB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Cancellation and acquisition 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A deal breaker?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585146" cy="3598862"/>
          </a:xfrm>
        </p:spPr>
        <p:txBody>
          <a:bodyPr/>
          <a:lstStyle/>
          <a:p>
            <a:r>
              <a:rPr lang="en-GB" dirty="0" smtClean="0"/>
              <a:t>TERMS top 14 deal </a:t>
            </a:r>
            <a:r>
              <a:rPr lang="en-GB" dirty="0"/>
              <a:t>breakers </a:t>
            </a:r>
            <a:r>
              <a:rPr lang="en-GB" dirty="0" smtClean="0"/>
              <a:t>when </a:t>
            </a:r>
            <a:r>
              <a:rPr lang="en-GB" dirty="0"/>
              <a:t>licensing electronic </a:t>
            </a:r>
            <a:r>
              <a:rPr lang="en-GB" dirty="0" smtClean="0"/>
              <a:t>resources</a:t>
            </a:r>
          </a:p>
          <a:p>
            <a:endParaRPr lang="en-GB" dirty="0" smtClean="0"/>
          </a:p>
          <a:p>
            <a:r>
              <a:rPr lang="en-GB" dirty="0" smtClean="0"/>
              <a:t>#10 Ability </a:t>
            </a:r>
            <a:r>
              <a:rPr lang="en-GB" dirty="0"/>
              <a:t>to use the resource and resource records with third party </a:t>
            </a:r>
            <a:r>
              <a:rPr lang="en-GB" dirty="0" smtClean="0"/>
              <a:t>discovery </a:t>
            </a:r>
            <a:r>
              <a:rPr lang="en-GB" dirty="0"/>
              <a:t>tools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91889"/>
            <a:ext cx="4038600" cy="3028950"/>
          </a:xfrm>
        </p:spPr>
      </p:pic>
      <p:sp>
        <p:nvSpPr>
          <p:cNvPr id="5" name="TextBox 4"/>
          <p:cNvSpPr txBox="1"/>
          <p:nvPr/>
        </p:nvSpPr>
        <p:spPr>
          <a:xfrm>
            <a:off x="5086376" y="4509120"/>
            <a:ext cx="3950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https://library3.hud.ac.uk/blogs/terms/terms/acquiring-new-content/</a:t>
            </a:r>
          </a:p>
        </p:txBody>
      </p:sp>
    </p:spTree>
    <p:extLst>
      <p:ext uri="{BB962C8B-B14F-4D97-AF65-F5344CB8AC3E}">
        <p14:creationId xmlns:p14="http://schemas.microsoft.com/office/powerpoint/2010/main" val="19432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060848"/>
            <a:ext cx="8229600" cy="3598862"/>
          </a:xfrm>
        </p:spPr>
        <p:txBody>
          <a:bodyPr/>
          <a:lstStyle/>
          <a:p>
            <a:r>
              <a:rPr lang="en-GB" sz="1400" dirty="0"/>
              <a:t>Graves, T., &amp; </a:t>
            </a:r>
            <a:r>
              <a:rPr lang="en-GB" sz="1400" dirty="0" err="1"/>
              <a:t>Dresselhaus</a:t>
            </a:r>
            <a:r>
              <a:rPr lang="en-GB" sz="1400" dirty="0"/>
              <a:t>, A. (2012). One academic library, One year of web-scale discovery. The Serials Librarian, 62(1-4), 169-175. </a:t>
            </a:r>
            <a:r>
              <a:rPr lang="en-GB" sz="1400" dirty="0" err="1"/>
              <a:t>doi</a:t>
            </a:r>
            <a:r>
              <a:rPr lang="en-GB" sz="1400" dirty="0"/>
              <a:t>: 10.1080/0361526X.2012.652915</a:t>
            </a:r>
          </a:p>
          <a:p>
            <a:r>
              <a:rPr lang="en-GB" sz="1400" dirty="0"/>
              <a:t>Kemp, J. (2012). Does web-scale discovery make a difference? Changes in collections use after implementing Summon. In M. P. Popp &amp; D. </a:t>
            </a:r>
            <a:r>
              <a:rPr lang="en-GB" sz="1400" dirty="0" err="1"/>
              <a:t>Dallis</a:t>
            </a:r>
            <a:r>
              <a:rPr lang="en-GB" sz="1400" dirty="0"/>
              <a:t> (Eds.). Planning and implementing resource discovery tools in academic libraries (pp. 456-468). Hershey, PA: IGI Global.</a:t>
            </a:r>
          </a:p>
          <a:p>
            <a:r>
              <a:rPr lang="en-GB" sz="1400" dirty="0"/>
              <a:t>O'Hara, L. (2012) Collection Usage Pre- and Post-Summon Implementation at the University of Manitoba Libraries. Evidence Based Library and Information Practice, 7(4), 25-34. http://ejournals.library.ualberta.ca/index.php/EBLIP/article/view/12166 </a:t>
            </a:r>
          </a:p>
          <a:p>
            <a:r>
              <a:rPr lang="en-GB" sz="1400" dirty="0" err="1"/>
              <a:t>Thoburn</a:t>
            </a:r>
            <a:r>
              <a:rPr lang="en-GB" sz="1400" dirty="0"/>
              <a:t>, J., Coates, A., &amp; Stone, G. (2012) Simplifying resource discovery and access in academic libraries: Implementing and evaluating Summon at Huddersfield and Northumbria Universities. In M. P. Popp &amp; D. </a:t>
            </a:r>
            <a:r>
              <a:rPr lang="en-GB" sz="1400" dirty="0" err="1"/>
              <a:t>Dallis</a:t>
            </a:r>
            <a:r>
              <a:rPr lang="en-GB" sz="1400" dirty="0"/>
              <a:t> (Eds.). Planning and implementing resource discovery tools in academic libraries (pp. 580-597). Hershey, PA: IGI Global. http://eprints.hud.ac.uk/12138/</a:t>
            </a:r>
          </a:p>
          <a:p>
            <a:r>
              <a:rPr lang="en-GB" sz="1400" dirty="0"/>
              <a:t>Way, D. (2010). The impact of web-scale discovery on the use of a library collection. Serials Review, 36(4) 214-220. </a:t>
            </a:r>
            <a:r>
              <a:rPr lang="en-GB" sz="1400" dirty="0" err="1"/>
              <a:t>doi</a:t>
            </a:r>
            <a:r>
              <a:rPr lang="en-GB" sz="1400" dirty="0"/>
              <a:t>: </a:t>
            </a:r>
            <a:r>
              <a:rPr lang="en-GB" sz="1400" dirty="0" smtClean="0"/>
              <a:t>10.1016/j.serrev.2010.07.002</a:t>
            </a:r>
          </a:p>
          <a:p>
            <a:r>
              <a:rPr lang="en-GB" sz="1400" dirty="0"/>
              <a:t>Emery, Jill and Stone, Graham (2013) </a:t>
            </a:r>
            <a:r>
              <a:rPr lang="en-GB" sz="1400" dirty="0">
                <a:hlinkClick r:id="rId2"/>
              </a:rPr>
              <a:t>TERMS: Techniques for electronic resources management</a:t>
            </a:r>
            <a:r>
              <a:rPr lang="en-GB" sz="1400" i="1" dirty="0">
                <a:hlinkClick r:id="rId2"/>
              </a:rPr>
              <a:t>.</a:t>
            </a:r>
            <a:r>
              <a:rPr lang="en-GB" sz="1400" dirty="0"/>
              <a:t> </a:t>
            </a:r>
            <a:r>
              <a:rPr lang="en-GB" sz="1400" i="1" dirty="0"/>
              <a:t>Library Technology Reports, </a:t>
            </a:r>
            <a:r>
              <a:rPr lang="en-GB" sz="1400" i="1" dirty="0" smtClean="0"/>
              <a:t>49</a:t>
            </a:r>
            <a:r>
              <a:rPr lang="en-GB" sz="1400" dirty="0" smtClean="0"/>
              <a:t>(2</a:t>
            </a:r>
            <a:r>
              <a:rPr lang="en-GB" sz="1400" dirty="0"/>
              <a:t>). pp. 5-43</a:t>
            </a:r>
          </a:p>
        </p:txBody>
      </p:sp>
    </p:spTree>
    <p:extLst>
      <p:ext uri="{BB962C8B-B14F-4D97-AF65-F5344CB8AC3E}">
        <p14:creationId xmlns:p14="http://schemas.microsoft.com/office/powerpoint/2010/main" val="15766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Thank you!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>
              <a:buFontTx/>
              <a:buNone/>
            </a:pPr>
            <a:endParaRPr lang="en-US" altLang="en-US" sz="2000" smtClean="0"/>
          </a:p>
        </p:txBody>
      </p:sp>
      <p:pic>
        <p:nvPicPr>
          <p:cNvPr id="6656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691484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7215188" y="4620047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3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5335032" y="2492896"/>
            <a:ext cx="35574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Caviar Dreams" pitchFamily="34" charset="0"/>
              </a:rPr>
              <a:t>Graham Stone</a:t>
            </a: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Caviar Dreams" pitchFamily="34" charset="0"/>
                <a:hlinkClick r:id="rId4"/>
              </a:rPr>
              <a:t>g.stone@hud.ac.uk</a:t>
            </a:r>
            <a:endParaRPr lang="en-GB" altLang="en-US" sz="2000" dirty="0" smtClean="0">
              <a:solidFill>
                <a:schemeClr val="tx1"/>
              </a:solidFill>
              <a:latin typeface="Caviar Dreams" pitchFamily="34" charset="0"/>
            </a:endParaRP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Caviar Dreams" pitchFamily="34" charset="0"/>
                <a:hlinkClick r:id="rId5"/>
              </a:rPr>
              <a:t>@</a:t>
            </a:r>
            <a:r>
              <a:rPr lang="en-GB" altLang="en-US" sz="2000" dirty="0" err="1" smtClean="0">
                <a:solidFill>
                  <a:schemeClr val="tx1"/>
                </a:solidFill>
                <a:latin typeface="Caviar Dreams" pitchFamily="34" charset="0"/>
                <a:hlinkClick r:id="rId5"/>
              </a:rPr>
              <a:t>Graham_Stone</a:t>
            </a:r>
            <a:endParaRPr lang="en-GB" altLang="en-US" sz="1800" dirty="0">
              <a:solidFill>
                <a:schemeClr val="tx1"/>
              </a:solidFill>
              <a:latin typeface="Caviar Dreams" pitchFamily="34" charset="0"/>
              <a:hlinkClick r:id="rId5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#6terms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http://</a:t>
            </a:r>
            <a:r>
              <a:rPr lang="en-GB" altLang="en-US" sz="2000" dirty="0" smtClean="0">
                <a:solidFill>
                  <a:schemeClr val="tx1"/>
                </a:solidFill>
              </a:rPr>
              <a:t>eprints.hud.ac.uk/21270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UK’s 1</a:t>
            </a:r>
            <a:r>
              <a:rPr lang="en-GB" baseline="30000" dirty="0" smtClean="0"/>
              <a:t>st</a:t>
            </a:r>
            <a:r>
              <a:rPr lang="en-GB" dirty="0" smtClean="0"/>
              <a:t> Summon customer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251F-9C69-4784-B27E-FA9890C86FB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 descr="http://farm5.static.flickr.com/4105/5021157912_94a90ba9c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3"/>
            <a:ext cx="10359611" cy="53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3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E-resources @ Huddersfield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0" y="2060848"/>
            <a:ext cx="4038600" cy="158115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	</a:t>
            </a:r>
            <a:r>
              <a:rPr lang="en-GB" sz="2400" dirty="0" smtClean="0"/>
              <a:t>“Why is Google so easy and the library so hard?” </a:t>
            </a:r>
            <a:r>
              <a:rPr lang="en-GB" sz="1600" dirty="0" smtClean="0"/>
              <a:t>[</a:t>
            </a:r>
            <a:r>
              <a:rPr lang="en-GB" sz="1600" dirty="0" err="1" smtClean="0"/>
              <a:t>Tenopir</a:t>
            </a:r>
            <a:r>
              <a:rPr lang="en-GB" sz="1600" dirty="0" smtClean="0"/>
              <a:t>, 2009]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8" y="4581128"/>
            <a:ext cx="4181475" cy="1643062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/>
              <a:t>	“Why do we want to teach our users to be librarians?” </a:t>
            </a:r>
            <a:r>
              <a:rPr lang="en-GB" sz="1600" dirty="0" smtClean="0"/>
              <a:t>[Pattern, 2009] </a:t>
            </a:r>
            <a:endParaRPr lang="en-US" sz="1600" dirty="0" smtClean="0"/>
          </a:p>
          <a:p>
            <a:endParaRPr lang="en-GB" dirty="0" smtClean="0"/>
          </a:p>
        </p:txBody>
      </p:sp>
      <p:pic>
        <p:nvPicPr>
          <p:cNvPr id="5" name="Picture 4" descr="4019188259_ba715887b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857375"/>
            <a:ext cx="3178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3500" y="4286250"/>
            <a:ext cx="277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800"/>
              <a:t>http://www.flickr.com/photos/ppl_ri_images/4019188259/</a:t>
            </a:r>
          </a:p>
        </p:txBody>
      </p:sp>
      <p:pic>
        <p:nvPicPr>
          <p:cNvPr id="7" name="Picture 6" descr="2226178289_3f9556c08f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6" y="3392958"/>
            <a:ext cx="37147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186" y="5877396"/>
            <a:ext cx="2495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800" dirty="0"/>
              <a:t>http://www.flickr.com/photos/manfrys/2226178289/</a:t>
            </a:r>
          </a:p>
        </p:txBody>
      </p:sp>
    </p:spTree>
    <p:extLst>
      <p:ext uri="{BB962C8B-B14F-4D97-AF65-F5344CB8AC3E}">
        <p14:creationId xmlns:p14="http://schemas.microsoft.com/office/powerpoint/2010/main" val="29026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4" grpId="0" build="p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know about </a:t>
            </a:r>
            <a:br>
              <a:rPr lang="en-GB" dirty="0" smtClean="0"/>
            </a:br>
            <a:r>
              <a:rPr lang="en-GB" dirty="0" err="1" smtClean="0"/>
              <a:t>webscale</a:t>
            </a:r>
            <a:r>
              <a:rPr lang="en-GB" dirty="0" smtClean="0"/>
              <a:t> discovery?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</a:t>
            </a:r>
            <a:r>
              <a:rPr lang="en-GB" dirty="0"/>
              <a:t>Scale Discovery Services increase accessibility of </a:t>
            </a:r>
            <a:r>
              <a:rPr lang="en-GB" dirty="0" smtClean="0"/>
              <a:t>e-resources </a:t>
            </a:r>
            <a:r>
              <a:rPr lang="en-GB" dirty="0"/>
              <a:t>and will definitely on the whole increase full-text downloads</a:t>
            </a:r>
          </a:p>
          <a:p>
            <a:r>
              <a:rPr lang="en-GB" dirty="0"/>
              <a:t>Undergraduates generally love discovery </a:t>
            </a:r>
            <a:r>
              <a:rPr lang="en-GB" dirty="0" smtClean="0"/>
              <a:t>services</a:t>
            </a:r>
          </a:p>
          <a:p>
            <a:r>
              <a:rPr lang="en-GB" dirty="0"/>
              <a:t>Librarians reactions towards discovery services are mixed at </a:t>
            </a:r>
            <a:r>
              <a:rPr lang="en-GB" dirty="0" smtClean="0"/>
              <a:t>best</a:t>
            </a:r>
          </a:p>
          <a:p>
            <a:pPr marL="0" indent="0" algn="r">
              <a:buNone/>
            </a:pPr>
            <a:r>
              <a:rPr lang="en-GB" sz="1400" dirty="0" smtClean="0"/>
              <a:t>Aaron </a:t>
            </a:r>
            <a:r>
              <a:rPr lang="en-GB" sz="1400" dirty="0"/>
              <a:t>Tay, Senior Librarian at National University of </a:t>
            </a:r>
            <a:r>
              <a:rPr lang="en-GB" sz="1400" dirty="0" smtClean="0"/>
              <a:t>Singapore</a:t>
            </a:r>
          </a:p>
          <a:p>
            <a:pPr marL="0" indent="0" algn="r">
              <a:buNone/>
            </a:pPr>
            <a:r>
              <a:rPr lang="en-GB" sz="1400" dirty="0"/>
              <a:t>8 things we know about web scale discovery systems in 2013</a:t>
            </a:r>
            <a:endParaRPr lang="en-GB" sz="1400" dirty="0" smtClean="0"/>
          </a:p>
          <a:p>
            <a:pPr marL="0" indent="0" algn="r">
              <a:buNone/>
            </a:pPr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tinyurl.com/naflluz</a:t>
            </a:r>
            <a:endParaRPr lang="en-GB" sz="1400" dirty="0" smtClean="0"/>
          </a:p>
          <a:p>
            <a:pPr marL="0" indent="0" algn="r"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18186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usage element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Libraries are under increasing pressure to show value for money</a:t>
            </a:r>
          </a:p>
          <a:p>
            <a:r>
              <a:rPr lang="en-GB" sz="2400" dirty="0" smtClean="0"/>
              <a:t>Work on the Library Impact Data Project has shown a link between e-resource usage and attainment/retention</a:t>
            </a:r>
          </a:p>
          <a:p>
            <a:endParaRPr lang="en-GB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420888"/>
            <a:ext cx="4038600" cy="234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08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Big deal 1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11" y="1916832"/>
            <a:ext cx="6332778" cy="3887068"/>
          </a:xfrm>
        </p:spPr>
      </p:pic>
    </p:spTree>
    <p:extLst>
      <p:ext uri="{BB962C8B-B14F-4D97-AF65-F5344CB8AC3E}">
        <p14:creationId xmlns:p14="http://schemas.microsoft.com/office/powerpoint/2010/main" val="394210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Big deal 2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92" y="1916832"/>
            <a:ext cx="5973417" cy="3887068"/>
          </a:xfrm>
        </p:spPr>
      </p:pic>
    </p:spTree>
    <p:extLst>
      <p:ext uri="{BB962C8B-B14F-4D97-AF65-F5344CB8AC3E}">
        <p14:creationId xmlns:p14="http://schemas.microsoft.com/office/powerpoint/2010/main" val="292405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downloads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Big deal 3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98" y="1916832"/>
            <a:ext cx="5970405" cy="3887068"/>
          </a:xfrm>
        </p:spPr>
      </p:pic>
    </p:spTree>
    <p:extLst>
      <p:ext uri="{BB962C8B-B14F-4D97-AF65-F5344CB8AC3E}">
        <p14:creationId xmlns:p14="http://schemas.microsoft.com/office/powerpoint/2010/main" val="650174516"/>
      </p:ext>
    </p:extLst>
  </p:cSld>
  <p:clrMapOvr>
    <a:masterClrMapping/>
  </p:clrMapOvr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M_University_of_Huddersfield">
  <a:themeElements>
    <a:clrScheme name="BM_University_of_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_University_of_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_University_of_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2344</TotalTime>
  <Words>807</Words>
  <Application>Microsoft Office PowerPoint</Application>
  <PresentationFormat>On-screen Show (4:3)</PresentationFormat>
  <Paragraphs>87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Caviar Dreams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BM_University_of_Huddersfield</vt:lpstr>
      <vt:lpstr>Cracking the Discovery Code:  why discovery appeals to librarians </vt:lpstr>
      <vt:lpstr>Some context</vt:lpstr>
      <vt:lpstr>UK’s 1st Summon customer 2009</vt:lpstr>
      <vt:lpstr>E-resources @ Huddersfield</vt:lpstr>
      <vt:lpstr>What do we know about  webscale discovery?</vt:lpstr>
      <vt:lpstr>The usage element</vt:lpstr>
      <vt:lpstr>COUNTER downloads Big deal 1</vt:lpstr>
      <vt:lpstr>COUNTER downloads Big deal 2</vt:lpstr>
      <vt:lpstr>COUNTER downloads Big deal 3</vt:lpstr>
      <vt:lpstr>COUNTER downloads Society publisher</vt:lpstr>
      <vt:lpstr>COUNTER downloads Publisher not indexed in Summon</vt:lpstr>
      <vt:lpstr>COUNTER downloads Full text aggregator – in Summon!</vt:lpstr>
      <vt:lpstr>COUNTER downloads Full text aggregator – not in Summon!</vt:lpstr>
      <vt:lpstr>COUNTER downloads A&amp;I database</vt:lpstr>
      <vt:lpstr>The bigger picture It’s not just a Huddersfield thing</vt:lpstr>
      <vt:lpstr>The user’s view Enhancing the student experience</vt:lpstr>
      <vt:lpstr>Abdul  PHD student and part-time lecturer</vt:lpstr>
      <vt:lpstr>Nicole Undergraduate student</vt:lpstr>
      <vt:lpstr>Senior Lecturer  University of Huddersfield</vt:lpstr>
      <vt:lpstr>The librarian’s view Culture shock?</vt:lpstr>
      <vt:lpstr>Dave Pattern  University of Huddersfield</vt:lpstr>
      <vt:lpstr>Pete Coco Grand Valley State University via ILI-L List</vt:lpstr>
      <vt:lpstr>Dr Antony Osborne Academic Librarian, University of Huddersfield</vt:lpstr>
      <vt:lpstr>Cancellation and acquisition  A deal breaker?</vt:lpstr>
      <vt:lpstr>References</vt:lpstr>
      <vt:lpstr>Thank you!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97</cp:revision>
  <cp:lastPrinted>2014-08-28T16:11:39Z</cp:lastPrinted>
  <dcterms:created xsi:type="dcterms:W3CDTF">2012-10-10T08:25:01Z</dcterms:created>
  <dcterms:modified xsi:type="dcterms:W3CDTF">2014-09-07T20:15:11Z</dcterms:modified>
</cp:coreProperties>
</file>