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65" r:id="rId3"/>
    <p:sldMasterId id="2147483654" r:id="rId4"/>
    <p:sldMasterId id="2147483656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662" r:id="rId11"/>
    <p:sldMasterId id="2147483663" r:id="rId12"/>
    <p:sldMasterId id="2147483664" r:id="rId13"/>
    <p:sldMasterId id="2147483807" r:id="rId14"/>
    <p:sldMasterId id="2147483819" r:id="rId15"/>
  </p:sldMasterIdLst>
  <p:notesMasterIdLst>
    <p:notesMasterId r:id="rId56"/>
  </p:notesMasterIdLst>
  <p:handoutMasterIdLst>
    <p:handoutMasterId r:id="rId57"/>
  </p:handoutMasterIdLst>
  <p:sldIdLst>
    <p:sldId id="257" r:id="rId16"/>
    <p:sldId id="322" r:id="rId17"/>
    <p:sldId id="259" r:id="rId18"/>
    <p:sldId id="323" r:id="rId19"/>
    <p:sldId id="261" r:id="rId20"/>
    <p:sldId id="262" r:id="rId21"/>
    <p:sldId id="263" r:id="rId22"/>
    <p:sldId id="264" r:id="rId23"/>
    <p:sldId id="265" r:id="rId24"/>
    <p:sldId id="268" r:id="rId25"/>
    <p:sldId id="269" r:id="rId26"/>
    <p:sldId id="270" r:id="rId27"/>
    <p:sldId id="271" r:id="rId28"/>
    <p:sldId id="326" r:id="rId29"/>
    <p:sldId id="272" r:id="rId30"/>
    <p:sldId id="273" r:id="rId31"/>
    <p:sldId id="276" r:id="rId32"/>
    <p:sldId id="299" r:id="rId33"/>
    <p:sldId id="327" r:id="rId34"/>
    <p:sldId id="300" r:id="rId35"/>
    <p:sldId id="301" r:id="rId36"/>
    <p:sldId id="302" r:id="rId37"/>
    <p:sldId id="303" r:id="rId38"/>
    <p:sldId id="318" r:id="rId39"/>
    <p:sldId id="305" r:id="rId40"/>
    <p:sldId id="306" r:id="rId41"/>
    <p:sldId id="307" r:id="rId42"/>
    <p:sldId id="308" r:id="rId43"/>
    <p:sldId id="309" r:id="rId44"/>
    <p:sldId id="310" r:id="rId45"/>
    <p:sldId id="321" r:id="rId46"/>
    <p:sldId id="320" r:id="rId47"/>
    <p:sldId id="311" r:id="rId48"/>
    <p:sldId id="312" r:id="rId49"/>
    <p:sldId id="313" r:id="rId50"/>
    <p:sldId id="314" r:id="rId51"/>
    <p:sldId id="316" r:id="rId52"/>
    <p:sldId id="325" r:id="rId53"/>
    <p:sldId id="324" r:id="rId54"/>
    <p:sldId id="319" r:id="rId55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CACC"/>
    <a:srgbClr val="D9C3DB"/>
    <a:srgbClr val="CBBBE3"/>
    <a:srgbClr val="CABFDF"/>
    <a:srgbClr val="C4BBE3"/>
    <a:srgbClr val="B5B7E9"/>
    <a:srgbClr val="B1BCED"/>
    <a:srgbClr val="ACD1F2"/>
    <a:srgbClr val="ADE4F1"/>
    <a:srgbClr val="0037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40" autoAdjust="0"/>
    <p:restoredTop sz="94650" autoAdjust="0"/>
  </p:normalViewPr>
  <p:slideViewPr>
    <p:cSldViewPr>
      <p:cViewPr varScale="1">
        <p:scale>
          <a:sx n="70" d="100"/>
          <a:sy n="70" d="100"/>
        </p:scale>
        <p:origin x="16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988" y="-96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41F0D-A85E-4298-816F-5AB6EAC735BA}" type="datetimeFigureOut">
              <a:rPr lang="en-GB" smtClean="0"/>
              <a:t>01/09/2014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DDA89-17D9-44A0-B2F0-D0F90BF6B5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465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9B08F58B-8110-471A-8C39-32526D9BBC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793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995101-13AD-478C-A809-9885479A09F4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346264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5613" eaLnBrk="1">
              <a:spcBef>
                <a:spcPts val="600"/>
              </a:spcBef>
            </a:pPr>
            <a:r>
              <a:rPr lang="en-US" altLang="en-US" sz="1600" b="1" smtClean="0">
                <a:solidFill>
                  <a:srgbClr val="2C3841"/>
                </a:solidFill>
                <a:latin typeface="Arial" panose="020B0604020202020204" pitchFamily="34" charset="0"/>
              </a:rPr>
              <a:t>And while Huddersfield was the only institution experimenting with data to quite this extent, of course all of this has been very much on most Library’s radars for a while now.  Indeed, some of the more competitive library system vendors are building in analytics tools so that some usage data can be tracked on an institutional level.</a:t>
            </a:r>
          </a:p>
          <a:p>
            <a:pPr defTabSz="455613" eaLnBrk="1">
              <a:spcBef>
                <a:spcPts val="600"/>
              </a:spcBef>
            </a:pPr>
            <a:endParaRPr lang="en-US" altLang="en-US" sz="1600" b="1" smtClean="0">
              <a:solidFill>
                <a:srgbClr val="2C3841"/>
              </a:solidFill>
              <a:latin typeface="Arial" panose="020B0604020202020204" pitchFamily="34" charset="0"/>
            </a:endParaRPr>
          </a:p>
          <a:p>
            <a:pPr defTabSz="455613" eaLnBrk="1">
              <a:spcBef>
                <a:spcPts val="600"/>
              </a:spcBef>
            </a:pPr>
            <a:r>
              <a:rPr lang="en-US" altLang="en-US" sz="1600" b="1" smtClean="0">
                <a:solidFill>
                  <a:srgbClr val="2C3841"/>
                </a:solidFill>
                <a:latin typeface="Arial" panose="020B0604020202020204" pitchFamily="34" charset="0"/>
              </a:rPr>
              <a:t>Just over a year ago we worked with RLUK and SCONUL to conduct a survey to fully understand how important analytics will be to academic libraries now and in the future, and to see also what opportunities there might be for a shared service in this area. </a:t>
            </a:r>
          </a:p>
        </p:txBody>
      </p:sp>
    </p:spTree>
    <p:extLst>
      <p:ext uri="{BB962C8B-B14F-4D97-AF65-F5344CB8AC3E}">
        <p14:creationId xmlns:p14="http://schemas.microsoft.com/office/powerpoint/2010/main" val="1268965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Cue the Library Analytics and Metrics or LAMP project.  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  <a:p>
            <a:r>
              <a:rPr lang="en-US" altLang="en-US" smtClean="0">
                <a:latin typeface="Arial" panose="020B0604020202020204" pitchFamily="34" charset="0"/>
              </a:rPr>
              <a:t>We started our work early last year, following on from the survey results and also the work of the Library Impact Data project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412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658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Cue the Library Analytics and Metrics or LAMP project.  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  <a:p>
            <a:r>
              <a:rPr lang="en-US" altLang="en-US" smtClean="0">
                <a:latin typeface="Arial" panose="020B0604020202020204" pitchFamily="34" charset="0"/>
              </a:rPr>
              <a:t>We started our work early last year, following on from the survey results and also the work of the Library Impact Data project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10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pic>
        <p:nvPicPr>
          <p:cNvPr id="5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40DFC-67B0-422D-9C59-1FEC81CD4A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584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>
            <a:cxnSpLocks noChangeShapeType="1"/>
          </p:cNvCxnSpPr>
          <p:nvPr userDrawn="1"/>
        </p:nvCxnSpPr>
        <p:spPr bwMode="auto">
          <a:xfrm>
            <a:off x="179388" y="6500813"/>
            <a:ext cx="8785225" cy="0"/>
          </a:xfrm>
          <a:prstGeom prst="line">
            <a:avLst/>
          </a:prstGeom>
          <a:noFill/>
          <a:ln w="9525" algn="ctr">
            <a:solidFill>
              <a:srgbClr val="9BA7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Group 10"/>
          <p:cNvGrpSpPr>
            <a:grpSpLocks/>
          </p:cNvGrpSpPr>
          <p:nvPr userDrawn="1"/>
        </p:nvGrpSpPr>
        <p:grpSpPr bwMode="auto">
          <a:xfrm>
            <a:off x="179388" y="0"/>
            <a:ext cx="928687" cy="720725"/>
            <a:chOff x="360000" y="0"/>
            <a:chExt cx="928800" cy="540000"/>
          </a:xfrm>
        </p:grpSpPr>
        <p:sp>
          <p:nvSpPr>
            <p:cNvPr id="5" name="Rectangle 4"/>
            <p:cNvSpPr/>
            <p:nvPr userDrawn="1"/>
          </p:nvSpPr>
          <p:spPr>
            <a:xfrm>
              <a:off x="360000" y="0"/>
              <a:ext cx="928800" cy="540000"/>
            </a:xfrm>
            <a:prstGeom prst="rect">
              <a:avLst/>
            </a:prstGeom>
            <a:solidFill>
              <a:srgbClr val="E85E1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" y="93600"/>
              <a:ext cx="703084" cy="332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75" y="5897563"/>
            <a:ext cx="139382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0000" y="1440000"/>
            <a:ext cx="8424000" cy="4800000"/>
          </a:xfrm>
          <a:prstGeom prst="rect">
            <a:avLst/>
          </a:prstGeom>
        </p:spPr>
        <p:txBody>
          <a:bodyPr lIns="0" tIns="0" rIns="0" bIns="0"/>
          <a:lstStyle>
            <a:lvl1pPr marL="324000" indent="-324000">
              <a:lnSpc>
                <a:spcPct val="100000"/>
              </a:lnSpc>
              <a:spcBef>
                <a:spcPts val="2400"/>
              </a:spcBef>
              <a:buClr>
                <a:srgbClr val="E85E12"/>
              </a:buClr>
              <a:buSzPct val="120000"/>
              <a:buFont typeface="Lucida Grande"/>
              <a:buChar char="»"/>
              <a:defRPr sz="2400" b="0">
                <a:solidFill>
                  <a:srgbClr val="2C3841"/>
                </a:solidFill>
                <a:latin typeface="Corbel"/>
                <a:cs typeface="Corbel"/>
              </a:defRPr>
            </a:lvl1pPr>
            <a:lvl2pPr marL="648000" indent="-324000">
              <a:lnSpc>
                <a:spcPct val="100000"/>
              </a:lnSpc>
              <a:spcBef>
                <a:spcPts val="1200"/>
              </a:spcBef>
              <a:buClr>
                <a:srgbClr val="E85E12"/>
              </a:buClr>
              <a:buSzPct val="120000"/>
              <a:buFont typeface="Lucida Grande"/>
              <a:buChar char="›"/>
              <a:defRPr sz="2400" b="0">
                <a:solidFill>
                  <a:srgbClr val="2C3841"/>
                </a:solidFill>
                <a:latin typeface="Corbel"/>
                <a:cs typeface="Corbel"/>
              </a:defRPr>
            </a:lvl2pPr>
            <a:lvl3pPr marL="972000" indent="-324000">
              <a:lnSpc>
                <a:spcPct val="100000"/>
              </a:lnSpc>
              <a:spcBef>
                <a:spcPts val="600"/>
              </a:spcBef>
              <a:buClr>
                <a:srgbClr val="E85E12"/>
              </a:buClr>
              <a:buSzPct val="120000"/>
              <a:buFont typeface="Lucida Grande"/>
              <a:buChar char="›"/>
              <a:defRPr sz="2400" b="0">
                <a:solidFill>
                  <a:srgbClr val="2C3841"/>
                </a:solidFill>
                <a:latin typeface="Corbel"/>
                <a:cs typeface="Corbel"/>
              </a:defRPr>
            </a:lvl3pPr>
            <a:lvl4pPr marL="1296000" indent="-324000">
              <a:lnSpc>
                <a:spcPct val="100000"/>
              </a:lnSpc>
              <a:spcBef>
                <a:spcPts val="600"/>
              </a:spcBef>
              <a:buClr>
                <a:srgbClr val="E85E12"/>
              </a:buClr>
              <a:buSzPct val="120000"/>
              <a:buFont typeface="Lucida Grande"/>
              <a:buChar char="›"/>
              <a:defRPr sz="2400" b="0">
                <a:solidFill>
                  <a:srgbClr val="2C3841"/>
                </a:solidFill>
                <a:latin typeface="Corbel"/>
                <a:cs typeface="Corbel"/>
              </a:defRPr>
            </a:lvl4pPr>
            <a:lvl5pPr marL="1512000" indent="-324000">
              <a:lnSpc>
                <a:spcPct val="100000"/>
              </a:lnSpc>
              <a:spcBef>
                <a:spcPts val="600"/>
              </a:spcBef>
              <a:buClr>
                <a:srgbClr val="E85E12"/>
              </a:buClr>
              <a:buSzPct val="120000"/>
              <a:buFont typeface="Lucida Grande"/>
              <a:buChar char="›"/>
              <a:defRPr sz="2400" b="0">
                <a:solidFill>
                  <a:srgbClr val="2C3841"/>
                </a:solidFill>
                <a:latin typeface="Corbel"/>
                <a:cs typeface="Corbe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7740650" y="6551613"/>
            <a:ext cx="1223963" cy="238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1">
                <a:solidFill>
                  <a:srgbClr val="9BA7B0"/>
                </a:solidFill>
                <a:latin typeface="Corbel" panose="020B0503020204020204" pitchFamily="34" charset="0"/>
              </a:defRPr>
            </a:lvl1pPr>
          </a:lstStyle>
          <a:p>
            <a:fld id="{EF4D3D05-32B2-4ADC-BE68-248F99874E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79741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126658-B049-4E8F-BCE9-E85FBDC139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41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F9715E7-7F15-4385-B3E9-E958AC14EF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09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28D524-77AF-49E3-B43A-F99B38578CC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379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A8B3407-D756-4AE5-9A54-B1E725457C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28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1180231-0F4D-4B62-AE04-230C2DCD2F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488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54A853-2958-4E99-AB4D-D417C77C8E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743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57715A-3EA8-4203-8D9C-970E04A360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83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718941-4C3F-4FA0-8FE7-393E2A3A9CC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66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F5F8F3-1292-4E74-8EA9-5A3FEBE3A9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37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825C6-4DB0-4BDF-B1FA-5E0A2CA1537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88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CB7187-D852-4D42-AE24-14DF74CC54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87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6BF886-EC82-4C01-9CD7-DD3FEE4C65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16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64059B-FA33-494A-92CF-4650BFFEDD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860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28A6B4-AC02-4FC4-ACE8-68AE18E34C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4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DDF2A9-4545-4F68-AA52-D067D7E5AB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40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281B28-AECA-4F24-8167-12A6AB2E85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850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34CE75-A166-459D-BD64-0F3F0F5CBC6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11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33B51C-CC9B-4C08-B3E2-3385872B6C2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721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3301E7-540B-4392-BB4B-C303F55EB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333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D5F1C4-4D67-4681-8EB1-0B29CA3CFD5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00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5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F7EEF5-1D13-4B8C-AA77-B4E3003EDB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66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065E4A2-CCFF-4FCB-AAC8-E035A3C8875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934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A23D32-56B8-44E9-8AC4-A35E2D91055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52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E3EA27-8120-4D60-8851-0D25D37B2FD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590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93CFECB-46E5-41E1-A256-427737B2F8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94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293F74-7021-4CF9-9FC2-7162493469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424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348F2F-C8BE-4DDA-B5DD-384D938676E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963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0C03ADC-9B3F-4A68-84F1-19795BD23B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88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B232BB-B57E-44EE-B4C4-0C5B2298D3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180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C38A18-85D8-4177-9BDC-54314E392F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98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803C4-D98C-4E77-8137-FC19D285E8C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247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DAA945-16C2-42DF-9D2C-1D2CF54AD30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4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C00B5A-5E76-4ACC-9B62-1F2C2F6495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870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BE50E4-7386-4EF7-BCFA-04293EB097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46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8D540-9AE3-4C08-8E6B-5DB1B0573D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921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E22D63-2B77-4421-BADE-3CA05F1AA0C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62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9D6CDA-834E-4F52-A125-B9A39CDDD99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95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998750-9666-4370-B7EB-E178DAA2181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574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7692FEE-07D8-4298-84D9-F37DC54E4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73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64E1C3-C8F9-40DB-98F9-E820DBCFB2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20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EADD06-C201-4CDB-A46F-0EAE8092023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073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D9C57-22A2-4999-A4F2-8684CFAC7E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834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8B8DC8-7506-407C-BBAC-09CF10E8FEE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97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C1E123-27B4-48F1-B88D-E6A6452350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8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E1676D-F49E-42B8-8ADB-0A8CA1F6F75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952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8C6342-F35C-45E3-AAB2-828857B319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98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5E58E8-154D-43DA-BC1C-8C20526C6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9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UofH w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78631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B3C355-DB43-4424-BF27-62139B98E15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8215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6B24F-D319-4843-BE70-6937306040E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3374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A08FDA-0439-44FD-9B45-C6BB4AD90EB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9333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05B88-7E5B-4A27-B401-AE494BF36B1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623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26DE0-C4FA-460A-9762-3B113B41ED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62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85155-4EC0-41FE-8F77-61AA9124C15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3914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346C55-847E-41CA-9A23-8780D25A3CB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3300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1DB8F-401B-4374-B84C-3D2E6AF753F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6416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E856B-8A0D-4E0B-8CD5-03B9538399E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04322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AAAF0-1B31-48F4-AA8C-54EB4D230B8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6327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93FAE-8494-4B18-A366-6BF590AC152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3220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UofH w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79388" y="258763"/>
            <a:ext cx="7772400" cy="900112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4155431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51F567-980B-48A9-B5F2-950A86A2106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74460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9C004E-56C8-4CA0-9B78-CD38E446DC5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638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1ED12C-96EF-43C3-8241-6C44C87DF6B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54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42D25-C358-498B-9EDC-780A31CB72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233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F8DB3-FC87-407B-884B-B86F45DBD02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5256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85BD7B-8988-46A5-A4DD-5F6CC73039B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95158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91A8E-C2DC-42CA-9E74-A02BE041B82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7485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01F66-D7BF-4E17-9F16-6AEA78E2915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0726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F6CB8-04A8-47B3-AB7D-B1FC4AC1AEF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7551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2136F-32E0-4B04-9A26-0463E059240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24900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446E72-F9B7-4F92-8009-9CE87D3BBB6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566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1FCDC-A223-4810-8C2B-23AD22435CD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662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E72B8-A5C9-4A0C-9B75-B96977DCBF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00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ED594-7A98-4533-A581-07880F6D8F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49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57A62-FEB3-4A61-B469-042EBFF81C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584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30875-5A31-4AE7-8D92-8AE75ED427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245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7281E-D683-4FE0-8BB6-CFF9CFBB450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52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6F642-2783-40CA-8D9A-235642AADC1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64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5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9CF06-AC6F-4087-8325-AD30FF13842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15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50189-6EA1-42F1-8806-00E8D4F67B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43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577C6-2F7A-48F7-8349-D81E5B4A8AA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78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8F39A-A0D9-4F79-9CB3-E768F05B3E2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22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1AB09-6A61-4806-9F25-5948A57864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138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9E365-7434-4FC4-AD6E-FAE6CEE21B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00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B5E9B-9C11-428A-A312-DB51C66F52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358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7F115-C656-4924-8831-D5676D7CCF4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38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6CD79-3A5A-4674-B320-894AA2AEED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6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3FA39-3F24-45F2-8959-97ECAF62AB8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335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3BBF4-E041-41FC-8726-821E0B665D6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571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79388" y="258763"/>
            <a:ext cx="7772400" cy="900112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5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9351D-BBF3-4CAD-91C5-DFFAF2E08ED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37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4B868A-8C5A-48E6-B730-B245BC309B8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902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E3C766-BD09-43B3-B05E-37B88D8038E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69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9DF9E8-DFAF-4D1C-9763-F6BE7C5FCA3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27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4FABE9-F8A0-428A-A596-632CDEAD521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482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CFED3-7154-4556-B7B3-9D09D3F871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31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CB90A8-79CF-471D-B3EE-C9CE9A06FC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394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79B4C7-B467-4CF3-A20A-BB59DD610D0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83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29984E-F707-4AE6-9619-B6F2345B36A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00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EB851F-F979-4D62-882A-5DF83C76EF7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22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318CE8-F3E5-4EDC-917A-73D2035971C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956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73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B7B5AD-2290-4807-8797-3F24B9A989C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042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F2033D-2515-46F5-8DEC-AECF54FD833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29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4BC300-5E3A-46C1-B732-A299CBD7F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6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CE7DA0-D262-4D88-A42A-6D8531F246E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928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5ECC1-26FC-4BE9-B5F3-88423683B5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492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C4BF5C-429A-4C09-BE93-8CD62B22EB7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792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3F1AE9-589C-4FF0-914E-3001DBDB557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888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9AB64D3-93F2-4EAF-8AF9-98A10A9812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29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83865A-9D1E-473E-B6B7-86EFEB3496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7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34FEA7-2A08-4A8B-9FB5-A8AFE31E62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21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F2B6E48-B934-41E8-90C5-9FF747F7D6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01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FCC239B-13A4-4245-8DBB-2F24FA51823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274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5F2576-3869-4EBE-9FED-0C0C832B2B2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02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F1F588-8B32-4FCD-A0D5-0BC56F9683E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45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D7B4BB-3F55-4D67-9924-6E3CF0931E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881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E04F7-F7AA-46F7-B88F-B3EE2C476C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324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C4B482-436A-4C77-950C-23EF12F5EE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56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1E6557-25CD-4888-B344-26CCAB7F6F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4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CA0728-FE18-4395-A417-33B8896CEB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382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8885DA-4C0C-4025-B198-B833C5E70C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04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364960-86AF-4530-B505-CE66AF0889B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238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DD951B-B877-493A-BCE8-164E082A6E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10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934F50-9565-402F-A35E-4CF42E519DE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99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0B684A-B9B3-4D4D-8FF4-23AFCE4393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09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DFFA2F1-57F6-40B9-BB2B-7D3A1A1E3AA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20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3A56198-C2BC-40B2-A251-0DC9BE9EF6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53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FE2CD-3D9E-4C69-837C-D658E6399D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17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183D4B-3A38-4F16-ACA8-B33E79827F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70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E7C064-F45F-4E78-BCFB-ED3573A3CE9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05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1D1DEB1-FA2C-45EA-9A85-142048D50C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121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A4266B-25B7-47B9-80D8-26C7D9B012B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486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566AB2-3175-4495-BDF5-BCBFC5B311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67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A9EA5A-1CE7-4EC7-A8E1-11E1287FCC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33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B02024-4CD1-407F-A7CC-BB3FECE1051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79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3AC77C-C170-42D2-A34A-27E896F28E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131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357779-A633-4408-925D-C0343716E6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689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B2E853-23C1-4CEE-95AE-2C508F37D3D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751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6AC2C-0A0E-4AD8-90DB-232E1F1530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44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2EDBDA-8E78-489A-A1C8-F7E2C4F96DF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84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E6AD7C-AA3C-4E94-9599-4343FB3C9A8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243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22DA3-6828-4D99-8DE6-61CBF3F28E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87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F3E7567-93D0-4E78-B3AF-F94A7D88B43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42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6613A8-F632-4492-BCD7-AB3E87A48A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58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E6961C-2627-43D0-ADDB-4E828ED1B12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41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80E374-BF7E-4F68-AC1D-9AB320A9CDA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183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223C165-887C-40BD-B0CC-B107701095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421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A44DD1-C66A-4511-A6F4-A9D86632C9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93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88A2F21-D003-470B-88D8-99037258D7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703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87D57-AEDC-4AC6-ABCE-280D34A1B5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216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F5282E-2102-4BEA-AB42-2FF8C6EEFCC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53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233AE4-2632-4952-92A8-5BEF7914B9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96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BE6C91-73EB-4E11-A969-3C2DADE5C04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568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F0FC54-8515-47C3-8F5E-955D1903393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76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3ACB00-B884-457F-A09A-73A436C514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7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A5BE7D-2501-463C-BCA5-D77333FFB43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82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662469-4A49-400E-BEED-091F169913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35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D43030-713D-4091-A161-DFA1C3F7AD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023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591747-6150-4DF8-9B69-455D48F5B48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268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6CDFE4-D80F-4EE6-A4FA-2038F8E9CB3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89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9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02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10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20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13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21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image" Target="../media/image6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21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24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32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image" Target="../media/image6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22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35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43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image" Target="../media/image6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png"/><Relationship Id="rId18" Type="http://schemas.openxmlformats.org/officeDocument/2006/relationships/image" Target="../media/image11.e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3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4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5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9.xml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83EDCF22-132B-4C6D-84E4-90267068A737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29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8" name="Picture 10" descr="pms186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38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3896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22" name="Picture 10" descr="pms151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49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4920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6" name="Picture 10" descr="magent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9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594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594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0" name="Picture 10" descr="cya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696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spcBef>
                <a:spcPct val="0"/>
              </a:spcBef>
            </a:pPr>
            <a:fld id="{DA8E9C03-9927-4167-B5B1-5CC474EDD334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‹#›</a:t>
            </a:fld>
            <a:endParaRPr lang="en-GB" altLang="en-US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8" descr="UofH w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62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spcBef>
                <a:spcPct val="0"/>
              </a:spcBef>
            </a:pPr>
            <a:fld id="{0ADB0E2C-A71D-4916-B8FC-CA77DCAD06C6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‹#›</a:t>
            </a:fld>
            <a:endParaRPr lang="en-GB" altLang="en-US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410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pic>
        <p:nvPicPr>
          <p:cNvPr id="4103" name="Picture 13" descr="UofH w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53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5EBEFD0C-43B6-433D-B198-9FBE55300E7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8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346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346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4D435654-AD0A-4AD6-A4C5-D25982ECBC3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8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E559690B-1DF8-40A3-8A81-2E28A26AA6D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pic>
        <p:nvPicPr>
          <p:cNvPr id="8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8441" name="Picture 9" descr="Inspiring tomorrows profs 4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Uni of the year-Full.eps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5" name="Picture 2" descr="C:\Users\adseps2\Desktop\hudd_uni_marque_RGB_withoutH.png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958" y="708909"/>
            <a:ext cx="1485475" cy="34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801" name="Picture 9" descr="pms2725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89799" name="Picture 7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26" name="Picture 10" descr="pms410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08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08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082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50" name="Picture 10" descr="pms376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18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184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3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74" name="Picture 10" descr="pms281 equiv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28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2872" name="Picture 8" descr="Inspiring tomorrows profs 40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Uni of the year-Full.eps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2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806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62.xml"/><Relationship Id="rId4" Type="http://schemas.openxmlformats.org/officeDocument/2006/relationships/hyperlink" Target="http://librarygame.co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1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60.jpeg"/><Relationship Id="rId7" Type="http://schemas.openxmlformats.org/officeDocument/2006/relationships/image" Target="../media/image3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10" Type="http://schemas.openxmlformats.org/officeDocument/2006/relationships/image" Target="../media/image65.png"/><Relationship Id="rId4" Type="http://schemas.openxmlformats.org/officeDocument/2006/relationships/image" Target="../media/image61.jpeg"/><Relationship Id="rId9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1.xml"/><Relationship Id="rId5" Type="http://schemas.openxmlformats.org/officeDocument/2006/relationships/image" Target="../media/image59.jpe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9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9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rl.ala.org/value/?page_id=21" TargetMode="External"/><Relationship Id="rId7" Type="http://schemas.openxmlformats.org/officeDocument/2006/relationships/image" Target="../media/image73.jpg"/><Relationship Id="rId2" Type="http://schemas.openxmlformats.org/officeDocument/2006/relationships/hyperlink" Target="http://eprints.hud.ac.uk/16316/" TargetMode="Externa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72.jpg"/><Relationship Id="rId5" Type="http://schemas.openxmlformats.org/officeDocument/2006/relationships/image" Target="../media/image18.jpeg"/><Relationship Id="rId4" Type="http://schemas.openxmlformats.org/officeDocument/2006/relationships/hyperlink" Target="http://meganoakleaf.info/workbook.html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eprints.hud.ac.uk/15038/" TargetMode="External"/><Relationship Id="rId2" Type="http://schemas.openxmlformats.org/officeDocument/2006/relationships/hyperlink" Target="http://eprints.hud.ac.uk/7811/" TargetMode="External"/><Relationship Id="rId1" Type="http://schemas.openxmlformats.org/officeDocument/2006/relationships/slideLayout" Target="../slideLayouts/slideLayout90.xml"/><Relationship Id="rId5" Type="http://schemas.openxmlformats.org/officeDocument/2006/relationships/hyperlink" Target="http://eprints.hud.ac.uk/20907/" TargetMode="External"/><Relationship Id="rId4" Type="http://schemas.openxmlformats.org/officeDocument/2006/relationships/hyperlink" Target="http://eprints.hud.ac.uk/16482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2.xml"/><Relationship Id="rId6" Type="http://schemas.openxmlformats.org/officeDocument/2006/relationships/hyperlink" Target="http://jisclamp.mimas.ac.uk/" TargetMode="External"/><Relationship Id="rId5" Type="http://schemas.openxmlformats.org/officeDocument/2006/relationships/hyperlink" Target="mailto:g.stone@hud.ac.uk" TargetMode="External"/><Relationship Id="rId4" Type="http://schemas.openxmlformats.org/officeDocument/2006/relationships/hyperlink" Target="http://creativecommons.org/licenses/by/3.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ctrTitle"/>
          </p:nvPr>
        </p:nvSpPr>
        <p:spPr>
          <a:xfrm>
            <a:off x="685800" y="2319015"/>
            <a:ext cx="7772400" cy="1470025"/>
          </a:xfrm>
        </p:spPr>
        <p:txBody>
          <a:bodyPr/>
          <a:lstStyle/>
          <a:p>
            <a:pPr algn="ctr">
              <a:defRPr/>
            </a:pPr>
            <a:r>
              <a:rPr lang="en-GB" sz="2800" b="1" dirty="0">
                <a:solidFill>
                  <a:schemeClr val="tx1"/>
                </a:solidFill>
              </a:rPr>
              <a:t>The impact of library usage: </a:t>
            </a:r>
            <a:r>
              <a:rPr lang="en-GB" sz="2800" b="1" dirty="0" smtClean="0">
                <a:solidFill>
                  <a:schemeClr val="tx1"/>
                </a:solidFill>
              </a:rPr>
              <a:t/>
            </a:r>
            <a:br>
              <a:rPr lang="en-GB" sz="2800" b="1" dirty="0" smtClean="0">
                <a:solidFill>
                  <a:schemeClr val="tx1"/>
                </a:solidFill>
              </a:rPr>
            </a:br>
            <a:r>
              <a:rPr lang="en-GB" sz="2800" i="1" kern="1200" dirty="0" smtClean="0">
                <a:solidFill>
                  <a:srgbClr val="FFC000"/>
                </a:solidFill>
                <a:ea typeface="+mn-ea"/>
                <a:cs typeface="Arial" charset="0"/>
              </a:rPr>
              <a:t>from </a:t>
            </a:r>
            <a:r>
              <a:rPr lang="en-GB" sz="2800" i="1" kern="1200" dirty="0">
                <a:solidFill>
                  <a:srgbClr val="FFC000"/>
                </a:solidFill>
                <a:ea typeface="+mn-ea"/>
                <a:cs typeface="Arial" charset="0"/>
              </a:rPr>
              <a:t>research project to the development of a shared library analytics service for UK academic libraries</a:t>
            </a:r>
            <a:r>
              <a:rPr lang="en-GB" sz="2800" b="1" dirty="0">
                <a:solidFill>
                  <a:schemeClr val="tx1"/>
                </a:solidFill>
              </a:rPr>
              <a:t/>
            </a:r>
            <a:br>
              <a:rPr lang="en-GB" sz="2800" b="1" dirty="0">
                <a:solidFill>
                  <a:schemeClr val="tx1"/>
                </a:solidFill>
              </a:rPr>
            </a:br>
            <a:endParaRPr lang="en-GB" sz="2800" i="1" kern="1200" dirty="0">
              <a:solidFill>
                <a:srgbClr val="FFC000"/>
              </a:solidFill>
              <a:ea typeface="+mn-ea"/>
              <a:cs typeface="Arial" charset="0"/>
            </a:endParaRPr>
          </a:p>
        </p:txBody>
      </p:sp>
      <p:sp>
        <p:nvSpPr>
          <p:cNvPr id="20483" name="Subtitle 4"/>
          <p:cNvSpPr>
            <a:spLocks noGrp="1"/>
          </p:cNvSpPr>
          <p:nvPr>
            <p:ph type="subTitle" idx="1"/>
          </p:nvPr>
        </p:nvSpPr>
        <p:spPr>
          <a:xfrm>
            <a:off x="1371600" y="3908648"/>
            <a:ext cx="6400800" cy="1752600"/>
          </a:xfrm>
        </p:spPr>
        <p:txBody>
          <a:bodyPr/>
          <a:lstStyle/>
          <a:p>
            <a:r>
              <a:rPr lang="en-US" altLang="en-US" dirty="0" smtClean="0"/>
              <a:t>Graham Stone</a:t>
            </a:r>
          </a:p>
          <a:p>
            <a:r>
              <a:rPr lang="en-US" altLang="en-US" dirty="0" smtClean="0"/>
              <a:t>Information Resources Manager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91191"/>
            <a:ext cx="1584177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9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Library usage</a:t>
            </a:r>
            <a:br>
              <a:rPr lang="en-GB" altLang="en-US" smtClean="0"/>
            </a:br>
            <a:r>
              <a:rPr lang="en-GB" altLang="en-US" sz="2400" i="1" smtClean="0">
                <a:solidFill>
                  <a:srgbClr val="FFC000"/>
                </a:solidFill>
                <a:cs typeface="Arial" panose="020B0604020202020204" pitchFamily="34" charset="0"/>
              </a:rPr>
              <a:t>Country of domicile </a:t>
            </a:r>
            <a:endParaRPr lang="en-GB" altLang="en-US" sz="2400" smtClean="0"/>
          </a:p>
        </p:txBody>
      </p:sp>
      <p:pic>
        <p:nvPicPr>
          <p:cNvPr id="33795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7900" y="1773238"/>
            <a:ext cx="7188200" cy="4030662"/>
          </a:xfrm>
        </p:spPr>
      </p:pic>
    </p:spTree>
    <p:extLst>
      <p:ext uri="{BB962C8B-B14F-4D97-AF65-F5344CB8AC3E}">
        <p14:creationId xmlns:p14="http://schemas.microsoft.com/office/powerpoint/2010/main" val="316691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Library usage</a:t>
            </a:r>
            <a:br>
              <a:rPr lang="en-GB" altLang="en-US" smtClean="0"/>
            </a:br>
            <a:r>
              <a:rPr lang="en-GB" altLang="en-US" sz="2400" i="1" smtClean="0">
                <a:solidFill>
                  <a:srgbClr val="FFC000"/>
                </a:solidFill>
                <a:cs typeface="Arial" panose="020B0604020202020204" pitchFamily="34" charset="0"/>
              </a:rPr>
              <a:t>Aggregated subject groups</a:t>
            </a:r>
          </a:p>
        </p:txBody>
      </p:sp>
      <p:pic>
        <p:nvPicPr>
          <p:cNvPr id="34819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5538" y="1844675"/>
            <a:ext cx="6892925" cy="3959225"/>
          </a:xfrm>
        </p:spPr>
      </p:pic>
    </p:spTree>
    <p:extLst>
      <p:ext uri="{BB962C8B-B14F-4D97-AF65-F5344CB8AC3E}">
        <p14:creationId xmlns:p14="http://schemas.microsoft.com/office/powerpoint/2010/main" val="273096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Library usage</a:t>
            </a:r>
            <a:br>
              <a:rPr lang="en-GB" altLang="en-US" smtClean="0"/>
            </a:br>
            <a:r>
              <a:rPr lang="en-GB" altLang="en-US" sz="2400" i="1" smtClean="0">
                <a:solidFill>
                  <a:srgbClr val="FFC000"/>
                </a:solidFill>
                <a:cs typeface="Arial" panose="020B0604020202020204" pitchFamily="34" charset="0"/>
              </a:rPr>
              <a:t>Retention</a:t>
            </a:r>
          </a:p>
        </p:txBody>
      </p:sp>
      <p:sp>
        <p:nvSpPr>
          <p:cNvPr id="3584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Looking at one year of data for every student</a:t>
            </a:r>
          </a:p>
          <a:p>
            <a:r>
              <a:rPr lang="en-GB" altLang="en-US" smtClean="0"/>
              <a:t>Using a cumulative measure of usage for the first two terms of the 2010-11 academic year</a:t>
            </a:r>
          </a:p>
          <a:p>
            <a:r>
              <a:rPr lang="en-GB" altLang="en-US" smtClean="0"/>
              <a:t>Only looking at people who dropped out in term three</a:t>
            </a:r>
          </a:p>
          <a:p>
            <a:r>
              <a:rPr lang="en-GB" altLang="en-US" smtClean="0"/>
              <a:t>All the students included in this study were at the university in the first two terms, and they have all had exactly the same opportunity to accumulate usage.</a:t>
            </a:r>
          </a:p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2725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Library usage</a:t>
            </a:r>
            <a:br>
              <a:rPr lang="en-GB" altLang="en-US" dirty="0" smtClean="0"/>
            </a:br>
            <a:r>
              <a:rPr lang="en-GB" altLang="en-US" sz="2400" i="1" dirty="0" smtClean="0">
                <a:solidFill>
                  <a:srgbClr val="FFC000"/>
                </a:solidFill>
                <a:cs typeface="Arial" panose="020B0604020202020204" pitchFamily="34" charset="0"/>
              </a:rPr>
              <a:t>Retention</a:t>
            </a:r>
          </a:p>
        </p:txBody>
      </p:sp>
      <p:pic>
        <p:nvPicPr>
          <p:cNvPr id="36867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813" y="2251075"/>
            <a:ext cx="7991475" cy="3506788"/>
          </a:xfrm>
        </p:spPr>
      </p:pic>
    </p:spTree>
    <p:extLst>
      <p:ext uri="{BB962C8B-B14F-4D97-AF65-F5344CB8AC3E}">
        <p14:creationId xmlns:p14="http://schemas.microsoft.com/office/powerpoint/2010/main" val="223433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/>
              <a:t>Library usage</a:t>
            </a:r>
            <a:br>
              <a:rPr lang="en-GB" altLang="en-US" dirty="0"/>
            </a:br>
            <a:r>
              <a:rPr lang="en-GB" altLang="en-US" sz="2400" i="1" dirty="0">
                <a:solidFill>
                  <a:srgbClr val="FFC000"/>
                </a:solidFill>
                <a:cs typeface="Arial" panose="020B0604020202020204" pitchFamily="34" charset="0"/>
              </a:rPr>
              <a:t>Retention</a:t>
            </a:r>
            <a:endParaRPr lang="en-GB" sz="2400" i="1" kern="1200" dirty="0">
              <a:solidFill>
                <a:srgbClr val="FFC000"/>
              </a:solidFill>
              <a:ea typeface="+mn-ea"/>
              <a:cs typeface="Arial" pitchFamily="34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12750" y="2205038"/>
            <a:ext cx="8335963" cy="3598862"/>
          </a:xfrm>
        </p:spPr>
        <p:txBody>
          <a:bodyPr/>
          <a:lstStyle/>
          <a:p>
            <a:r>
              <a:rPr lang="en-GB" altLang="en-US" dirty="0" smtClean="0"/>
              <a:t>Identifying retention issues and our impact on lowering them as part of a University dashboard 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970088" y="3284538"/>
          <a:ext cx="3465512" cy="2189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3"/>
                <a:gridCol w="822309"/>
              </a:tblGrid>
              <a:tr h="748790">
                <a:tc>
                  <a:txBody>
                    <a:bodyPr/>
                    <a:lstStyle/>
                    <a:p>
                      <a:r>
                        <a:rPr lang="en-IE" sz="3200" b="0" dirty="0" smtClean="0">
                          <a:solidFill>
                            <a:sysClr val="windowText" lastClr="000000"/>
                          </a:solidFill>
                        </a:rPr>
                        <a:t>Engagement</a:t>
                      </a:r>
                      <a:endParaRPr lang="en-US" sz="3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1408" marR="91408" marT="45727" marB="457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8" marR="91408"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186">
                <a:tc>
                  <a:txBody>
                    <a:bodyPr/>
                    <a:lstStyle/>
                    <a:p>
                      <a:r>
                        <a:rPr lang="en-IE" sz="3200" b="0" dirty="0" smtClean="0"/>
                        <a:t>Workload</a:t>
                      </a:r>
                      <a:endParaRPr lang="en-US" sz="3200" b="0" dirty="0"/>
                    </a:p>
                  </a:txBody>
                  <a:tcPr marL="91408" marR="91408" marT="45727" marB="457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8" marR="91408"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186">
                <a:tc>
                  <a:txBody>
                    <a:bodyPr/>
                    <a:lstStyle/>
                    <a:p>
                      <a:r>
                        <a:rPr lang="en-IE" sz="3200" b="0" dirty="0" smtClean="0"/>
                        <a:t>Performance</a:t>
                      </a:r>
                      <a:endParaRPr lang="en-US" sz="3200" b="0" dirty="0"/>
                    </a:p>
                  </a:txBody>
                  <a:tcPr marL="91408" marR="91408" marT="45727" marB="457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8" marR="91408"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3" descr="C:\Users\Lee\AppData\Local\Microsoft\Windows\Temporary Internet Files\Content.IE5\4YH73492\MC900442139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958" y="4825752"/>
            <a:ext cx="606688" cy="61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Lee\AppData\Local\Microsoft\Windows\Temporary Internet Files\Content.IE5\3XPO0TD5\MC900442138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525" y="3380178"/>
            <a:ext cx="635555" cy="62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988050" y="4869160"/>
            <a:ext cx="3048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en-GB" altLang="en-US" dirty="0"/>
              <a:t>Thanks to </a:t>
            </a:r>
            <a:r>
              <a:rPr lang="en-IE" altLang="en-US" dirty="0"/>
              <a:t>Lee O’Farrell, </a:t>
            </a:r>
          </a:p>
          <a:p>
            <a:pPr algn="r">
              <a:spcBef>
                <a:spcPct val="20000"/>
              </a:spcBef>
            </a:pPr>
            <a:r>
              <a:rPr lang="en-IE" altLang="en-US" dirty="0"/>
              <a:t>University College Dublin, </a:t>
            </a:r>
          </a:p>
          <a:p>
            <a:pPr algn="r">
              <a:spcBef>
                <a:spcPct val="20000"/>
              </a:spcBef>
            </a:pPr>
            <a:r>
              <a:rPr lang="en-GB" altLang="en-US" dirty="0"/>
              <a:t>for the inspiration for this image</a:t>
            </a:r>
          </a:p>
        </p:txBody>
      </p:sp>
      <p:pic>
        <p:nvPicPr>
          <p:cNvPr id="9" name="Picture 3" descr="C:\Users\Lee\AppData\Local\Microsoft\Windows\Temporary Internet Files\Content.IE5\4YH73492\MC900442139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92" y="4077072"/>
            <a:ext cx="606688" cy="61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25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Number </a:t>
            </a:r>
            <a:r>
              <a:rPr lang="en-GB" dirty="0"/>
              <a:t>of e-resources accessed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i="1" kern="12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Depth and breadth</a:t>
            </a:r>
            <a:endParaRPr lang="en-GB" sz="2400" i="1" kern="1200" dirty="0">
              <a:solidFill>
                <a:srgbClr val="FFC000"/>
              </a:solidFill>
              <a:ea typeface="+mn-ea"/>
              <a:cs typeface="Arial" pitchFamily="34" charset="0"/>
            </a:endParaRPr>
          </a:p>
        </p:txBody>
      </p:sp>
      <p:pic>
        <p:nvPicPr>
          <p:cNvPr id="37891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6813" y="2205038"/>
            <a:ext cx="6686550" cy="3598862"/>
          </a:xfrm>
        </p:spPr>
      </p:pic>
    </p:spTree>
    <p:extLst>
      <p:ext uri="{BB962C8B-B14F-4D97-AF65-F5344CB8AC3E}">
        <p14:creationId xmlns:p14="http://schemas.microsoft.com/office/powerpoint/2010/main" val="22001002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Other factors</a:t>
            </a:r>
            <a:br>
              <a:rPr lang="en-GB" dirty="0" smtClean="0"/>
            </a:br>
            <a:r>
              <a:rPr lang="en-GB" sz="2400" i="1" kern="1200" dirty="0">
                <a:solidFill>
                  <a:srgbClr val="FFC000"/>
                </a:solidFill>
                <a:cs typeface="Arial" pitchFamily="34" charset="0"/>
              </a:rPr>
              <a:t>Number of e-resources accessed</a:t>
            </a:r>
            <a:endParaRPr lang="en-GB" sz="2400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Both borrowing books and logging onto electronic resources does not guarantee the item has been read, understood and referenced</a:t>
            </a:r>
          </a:p>
          <a:p>
            <a:r>
              <a:rPr lang="en-GB" altLang="en-US" dirty="0" smtClean="0"/>
              <a:t>Heavy usage does not equate to high information seeking or academic skills</a:t>
            </a:r>
          </a:p>
          <a:p>
            <a:r>
              <a:rPr lang="en-GB" altLang="en-US" dirty="0" smtClean="0"/>
              <a:t>N</a:t>
            </a:r>
            <a:r>
              <a:rPr lang="en-GB" altLang="en-US" dirty="0" smtClean="0"/>
              <a:t>on-use </a:t>
            </a:r>
            <a:r>
              <a:rPr lang="en-GB" altLang="en-US" dirty="0" smtClean="0"/>
              <a:t>of library resources does </a:t>
            </a:r>
            <a:r>
              <a:rPr lang="en-GB" altLang="en-US" dirty="0" smtClean="0"/>
              <a:t>necessarily </a:t>
            </a:r>
            <a:r>
              <a:rPr lang="en-GB" altLang="en-US" dirty="0" smtClean="0"/>
              <a:t>mean students are using poor quality information</a:t>
            </a:r>
          </a:p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4108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Adding </a:t>
            </a:r>
            <a:r>
              <a:rPr lang="en-GB" dirty="0" err="1" smtClean="0"/>
              <a:t>value@Huddersfield</a:t>
            </a:r>
            <a:r>
              <a:rPr lang="en-GB" sz="2400" i="1" kern="12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/>
            </a:r>
            <a:br>
              <a:rPr lang="en-GB" sz="2400" i="1" kern="12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</a:br>
            <a:r>
              <a:rPr lang="en-GB" sz="2400" i="1" kern="12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A mixed methods approach</a:t>
            </a:r>
            <a:endParaRPr lang="en-GB" sz="2400" i="1" kern="1200" dirty="0">
              <a:solidFill>
                <a:srgbClr val="FFC000"/>
              </a:solidFill>
              <a:ea typeface="+mn-ea"/>
              <a:cs typeface="Arial" pitchFamily="34" charset="0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12750" y="2205038"/>
            <a:ext cx="8335963" cy="3598862"/>
          </a:xfrm>
        </p:spPr>
        <p:txBody>
          <a:bodyPr/>
          <a:lstStyle/>
          <a:p>
            <a:r>
              <a:rPr lang="en-GB" dirty="0" smtClean="0"/>
              <a:t>Library </a:t>
            </a:r>
            <a:r>
              <a:rPr lang="en-GB" dirty="0"/>
              <a:t>analytics can help to identify the “context</a:t>
            </a:r>
            <a:r>
              <a:rPr lang="en-GB" dirty="0" smtClean="0"/>
              <a:t>”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Look at specific subjects in order to gain a further understanding</a:t>
            </a:r>
          </a:p>
          <a:p>
            <a:pPr lvl="1"/>
            <a:r>
              <a:rPr lang="en-GB" altLang="en-US" dirty="0" smtClean="0"/>
              <a:t>holding focus groups with target areas</a:t>
            </a:r>
          </a:p>
          <a:p>
            <a:r>
              <a:rPr lang="en-GB" altLang="en-US" dirty="0" smtClean="0"/>
              <a:t>Create an action plan to engage with academic colleagues</a:t>
            </a:r>
          </a:p>
          <a:p>
            <a:r>
              <a:rPr lang="en-GB" altLang="en-US" dirty="0" smtClean="0"/>
              <a:t>Showing value for money and the impact of the service on the student experience</a:t>
            </a:r>
          </a:p>
        </p:txBody>
      </p:sp>
    </p:spTree>
    <p:extLst>
      <p:ext uri="{BB962C8B-B14F-4D97-AF65-F5344CB8AC3E}">
        <p14:creationId xmlns:p14="http://schemas.microsoft.com/office/powerpoint/2010/main" val="300747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Adding </a:t>
            </a:r>
            <a:r>
              <a:rPr lang="en-GB" dirty="0" err="1"/>
              <a:t>value@Huddersfield</a:t>
            </a:r>
            <a:r>
              <a:rPr lang="en-GB" sz="2400" i="1" kern="1200" dirty="0">
                <a:solidFill>
                  <a:srgbClr val="FFC000"/>
                </a:solidFill>
                <a:cs typeface="Arial" pitchFamily="34" charset="0"/>
              </a:rPr>
              <a:t/>
            </a:r>
            <a:br>
              <a:rPr lang="en-GB" sz="2400" i="1" kern="1200" dirty="0">
                <a:solidFill>
                  <a:srgbClr val="FFC000"/>
                </a:solidFill>
                <a:cs typeface="Arial" pitchFamily="34" charset="0"/>
              </a:rPr>
            </a:br>
            <a:r>
              <a:rPr lang="en-GB" sz="2400" i="1" kern="1200" dirty="0">
                <a:solidFill>
                  <a:srgbClr val="FFC000"/>
                </a:solidFill>
                <a:cs typeface="Arial" pitchFamily="34" charset="0"/>
              </a:rPr>
              <a:t>A mixed methods approach</a:t>
            </a:r>
            <a:endParaRPr lang="en-GB" sz="2400" i="1" kern="1200" dirty="0">
              <a:solidFill>
                <a:srgbClr val="FFC000"/>
              </a:solidFill>
              <a:ea typeface="+mn-ea"/>
              <a:cs typeface="Arial" pitchFamily="34" charset="0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12750" y="2205038"/>
            <a:ext cx="8335963" cy="3598862"/>
          </a:xfrm>
        </p:spPr>
        <p:txBody>
          <a:bodyPr/>
          <a:lstStyle/>
          <a:p>
            <a:r>
              <a:rPr lang="en-GB" altLang="en-US" dirty="0" smtClean="0"/>
              <a:t>Two spin off projects</a:t>
            </a:r>
          </a:p>
          <a:p>
            <a:endParaRPr lang="en-GB" altLang="en-US" dirty="0"/>
          </a:p>
          <a:p>
            <a:r>
              <a:rPr lang="en-GB" altLang="en-US" dirty="0" smtClean="0"/>
              <a:t>Roving Librarian</a:t>
            </a:r>
          </a:p>
          <a:p>
            <a:pPr lvl="1"/>
            <a:r>
              <a:rPr lang="en-GB" dirty="0" smtClean="0"/>
              <a:t>Taking the library to </a:t>
            </a:r>
            <a:r>
              <a:rPr lang="en-GB" dirty="0"/>
              <a:t>social spaces and resource </a:t>
            </a:r>
            <a:r>
              <a:rPr lang="en-GB" dirty="0" smtClean="0"/>
              <a:t>centres </a:t>
            </a:r>
            <a:r>
              <a:rPr lang="en-GB" dirty="0"/>
              <a:t>within all schools to reach students who may otherwise be library </a:t>
            </a:r>
            <a:r>
              <a:rPr lang="en-GB" dirty="0" smtClean="0"/>
              <a:t>non-users	</a:t>
            </a:r>
            <a:endParaRPr lang="en-GB" dirty="0"/>
          </a:p>
          <a:p>
            <a:r>
              <a:rPr lang="en-GB" altLang="en-US" dirty="0" smtClean="0"/>
              <a:t>Lemon Tree (</a:t>
            </a:r>
            <a:r>
              <a:rPr lang="en-GB" dirty="0" smtClean="0"/>
              <a:t>now </a:t>
            </a:r>
            <a:r>
              <a:rPr lang="en-GB" dirty="0"/>
              <a:t>known as </a:t>
            </a:r>
            <a:r>
              <a:rPr lang="en-GB" dirty="0" err="1" smtClean="0"/>
              <a:t>Librarygame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A </a:t>
            </a:r>
            <a:r>
              <a:rPr lang="en-GB" dirty="0"/>
              <a:t>fun, innovative, low input way of engaging </a:t>
            </a:r>
            <a:r>
              <a:rPr lang="en-GB" dirty="0" smtClean="0"/>
              <a:t>students now </a:t>
            </a:r>
            <a:r>
              <a:rPr lang="en-GB" dirty="0"/>
              <a:t>used by </a:t>
            </a:r>
            <a:r>
              <a:rPr lang="en-GB" dirty="0" smtClean="0"/>
              <a:t>Huddersfield</a:t>
            </a:r>
            <a:r>
              <a:rPr lang="en-GB" dirty="0"/>
              <a:t>, Glasgow, and </a:t>
            </a:r>
            <a:r>
              <a:rPr lang="en-GB" dirty="0" smtClean="0"/>
              <a:t>Manchester universities</a:t>
            </a:r>
            <a:endParaRPr lang="en-GB" altLang="en-US" dirty="0"/>
          </a:p>
          <a:p>
            <a:pPr lvl="1"/>
            <a:endParaRPr lang="en-GB" altLang="en-US" dirty="0" smtClean="0"/>
          </a:p>
        </p:txBody>
      </p:sp>
      <p:pic>
        <p:nvPicPr>
          <p:cNvPr id="4198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666" y="1989286"/>
            <a:ext cx="12573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44824"/>
            <a:ext cx="23812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76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400" y="0"/>
            <a:ext cx="12025313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6375"/>
            <a:ext cx="9144000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Box 8"/>
          <p:cNvSpPr txBox="1">
            <a:spLocks noChangeArrowheads="1"/>
          </p:cNvSpPr>
          <p:nvPr/>
        </p:nvSpPr>
        <p:spPr bwMode="auto">
          <a:xfrm>
            <a:off x="7419975" y="6237288"/>
            <a:ext cx="1760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</a:pPr>
            <a:r>
              <a:rPr lang="en-GB" altLang="en-US" sz="1200" smtClean="0">
                <a:solidFill>
                  <a:srgbClr val="000000"/>
                </a:solidFill>
              </a:rPr>
              <a:t>Copyright © 2013</a:t>
            </a:r>
          </a:p>
          <a:p>
            <a:pPr algn="r" eaLnBrk="0" hangingPunct="0">
              <a:spcBef>
                <a:spcPct val="0"/>
              </a:spcBef>
            </a:pPr>
            <a:r>
              <a:rPr lang="en-GB" altLang="en-US" sz="1200" smtClean="0">
                <a:solidFill>
                  <a:srgbClr val="000000"/>
                </a:solidFill>
                <a:hlinkClick r:id="rId4"/>
              </a:rPr>
              <a:t>Librarygame</a:t>
            </a:r>
            <a:r>
              <a:rPr lang="en-GB" altLang="en-US" sz="1200" smtClean="0">
                <a:solidFill>
                  <a:srgbClr val="000000"/>
                </a:solidFill>
              </a:rPr>
              <a:t/>
            </a:r>
            <a:br>
              <a:rPr lang="en-GB" altLang="en-US" sz="1200" smtClean="0">
                <a:solidFill>
                  <a:srgbClr val="000000"/>
                </a:solidFill>
              </a:rPr>
            </a:br>
            <a:r>
              <a:rPr lang="en-GB" altLang="en-US" sz="1200" smtClean="0">
                <a:solidFill>
                  <a:srgbClr val="000000"/>
                </a:solidFill>
              </a:rPr>
              <a:t>by Running in the Halls</a:t>
            </a:r>
          </a:p>
        </p:txBody>
      </p:sp>
    </p:spTree>
    <p:extLst>
      <p:ext uri="{BB962C8B-B14F-4D97-AF65-F5344CB8AC3E}">
        <p14:creationId xmlns:p14="http://schemas.microsoft.com/office/powerpoint/2010/main" val="311051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the University of Huddersfield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1800" dirty="0" smtClean="0"/>
              <a:t>1825: Founded </a:t>
            </a:r>
            <a:r>
              <a:rPr lang="en-GB" sz="1800" dirty="0"/>
              <a:t>as Huddersfield Scientific and Mechanic Institute</a:t>
            </a:r>
          </a:p>
          <a:p>
            <a:r>
              <a:rPr lang="en-GB" sz="1800" dirty="0" smtClean="0"/>
              <a:t>1992: Became the University of Huddersfield</a:t>
            </a:r>
          </a:p>
          <a:p>
            <a:r>
              <a:rPr lang="en-GB" sz="1800" dirty="0" smtClean="0"/>
              <a:t>2003: Patrick Stewart became Chancellor</a:t>
            </a:r>
          </a:p>
          <a:p>
            <a:r>
              <a:rPr lang="en-GB" sz="1800" dirty="0" smtClean="0"/>
              <a:t>2014</a:t>
            </a:r>
          </a:p>
          <a:p>
            <a:pPr lvl="1"/>
            <a:r>
              <a:rPr lang="en-GB" sz="1800" dirty="0" smtClean="0"/>
              <a:t>24,000+ students</a:t>
            </a:r>
          </a:p>
          <a:p>
            <a:pPr lvl="1"/>
            <a:r>
              <a:rPr lang="en-GB" sz="1800" dirty="0"/>
              <a:t>Times Higher Education University of the </a:t>
            </a:r>
            <a:r>
              <a:rPr lang="en-GB" sz="1800" dirty="0" smtClean="0"/>
              <a:t>Year</a:t>
            </a:r>
          </a:p>
          <a:p>
            <a:pPr lvl="1"/>
            <a:r>
              <a:rPr lang="en-GB" sz="1800" dirty="0" smtClean="0"/>
              <a:t>Stage 2 of the Tour de France!</a:t>
            </a:r>
            <a:endParaRPr lang="en-GB" sz="1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060848"/>
            <a:ext cx="3237288" cy="212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0" y="2994819"/>
            <a:ext cx="4038600" cy="20193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170714"/>
            <a:ext cx="2013014" cy="2492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417162"/>
            <a:ext cx="3059832" cy="20408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15862"/>
            <a:ext cx="3375873" cy="224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6"/>
          <p:cNvSpPr>
            <a:spLocks noGrp="1"/>
          </p:cNvSpPr>
          <p:nvPr>
            <p:ph type="title" idx="4294967295"/>
          </p:nvPr>
        </p:nvSpPr>
        <p:spPr>
          <a:xfrm>
            <a:off x="1692275" y="211138"/>
            <a:ext cx="7272338" cy="519112"/>
          </a:xfrm>
        </p:spPr>
        <p:txBody>
          <a:bodyPr/>
          <a:lstStyle/>
          <a:p>
            <a:r>
              <a:rPr lang="en-US" altLang="en-US" smtClean="0"/>
              <a:t>Drivers for change 1</a:t>
            </a:r>
          </a:p>
        </p:txBody>
      </p:sp>
      <p:sp>
        <p:nvSpPr>
          <p:cNvPr id="44035" name="Content Placeholder 7"/>
          <p:cNvSpPr>
            <a:spLocks noGrp="1"/>
          </p:cNvSpPr>
          <p:nvPr>
            <p:ph sz="quarter" idx="13"/>
          </p:nvPr>
        </p:nvSpPr>
        <p:spPr>
          <a:xfrm>
            <a:off x="360363" y="1439863"/>
            <a:ext cx="8423275" cy="4800600"/>
          </a:xfrm>
        </p:spPr>
        <p:txBody>
          <a:bodyPr/>
          <a:lstStyle/>
          <a:p>
            <a:pPr marL="323850" indent="-323850"/>
            <a:endParaRPr lang="en-GB" altLang="en-US" smtClean="0"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</a:endParaRPr>
          </a:p>
          <a:p>
            <a:pPr marL="323850" indent="-323850"/>
            <a:endParaRPr lang="en-GB" altLang="en-US" smtClean="0"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</a:endParaRPr>
          </a:p>
          <a:p>
            <a:pPr marL="323850" indent="-323850"/>
            <a:endParaRPr lang="en-GB" altLang="en-US" smtClean="0"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</a:endParaRPr>
          </a:p>
          <a:p>
            <a:pPr marL="323850" indent="-323850"/>
            <a:endParaRPr lang="en-GB" altLang="en-US" smtClean="0"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</a:endParaRPr>
          </a:p>
          <a:p>
            <a:pPr marL="323850" indent="-323850"/>
            <a:endParaRPr lang="en-US" altLang="en-US" smtClean="0"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</a:endParaRPr>
          </a:p>
        </p:txBody>
      </p:sp>
      <p:pic>
        <p:nvPicPr>
          <p:cNvPr id="44036" name="Picture 23" descr="surve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829800" cy="869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Box 24"/>
          <p:cNvSpPr txBox="1">
            <a:spLocks noChangeArrowheads="1"/>
          </p:cNvSpPr>
          <p:nvPr/>
        </p:nvSpPr>
        <p:spPr bwMode="auto">
          <a:xfrm>
            <a:off x="381000" y="787400"/>
            <a:ext cx="525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Corbel" panose="020B0503020204020204" pitchFamily="34" charset="0"/>
              </a:rPr>
              <a:t>And we know all this is firmly on Libraries’ radars</a:t>
            </a:r>
          </a:p>
        </p:txBody>
      </p:sp>
      <p:sp>
        <p:nvSpPr>
          <p:cNvPr id="44038" name="TextBox 25"/>
          <p:cNvSpPr txBox="1">
            <a:spLocks noChangeArrowheads="1"/>
          </p:cNvSpPr>
          <p:nvPr/>
        </p:nvSpPr>
        <p:spPr bwMode="auto">
          <a:xfrm>
            <a:off x="381000" y="1701800"/>
            <a:ext cx="4191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altLang="en-US">
              <a:latin typeface="Caviar Dreams" pitchFamily="34" charset="0"/>
            </a:endParaRPr>
          </a:p>
          <a:p>
            <a:r>
              <a:rPr lang="en-GB" altLang="en-US" sz="2000">
                <a:latin typeface="Corbel" panose="020B0503020204020204" pitchFamily="34" charset="0"/>
              </a:rPr>
              <a:t>Our survey: </a:t>
            </a:r>
          </a:p>
          <a:p>
            <a:r>
              <a:rPr lang="en-GB" altLang="en-US" sz="2000" i="1">
                <a:latin typeface="Corbel" panose="020B0503020204020204" pitchFamily="34" charset="0"/>
              </a:rPr>
              <a:t>How important will analytics be to academic libraries now and in the future, and what is the potential for a service in this area?</a:t>
            </a:r>
            <a:endParaRPr lang="en-US" altLang="en-US" sz="2000" i="1">
              <a:latin typeface="Corbel" panose="020B0503020204020204" pitchFamily="34" charset="0"/>
            </a:endParaRPr>
          </a:p>
          <a:p>
            <a:endParaRPr lang="en-US" altLang="en-US"/>
          </a:p>
        </p:txBody>
      </p:sp>
      <p:pic>
        <p:nvPicPr>
          <p:cNvPr id="44039" name="Picture 4" descr="sconul-logo (1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5538788"/>
            <a:ext cx="2540000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5" descr="rluk_logo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329363"/>
            <a:ext cx="3451225" cy="412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33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Significant appetite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analytics </a:t>
            </a:r>
            <a:r>
              <a:rPr lang="en-US" dirty="0"/>
              <a:t>services</a:t>
            </a:r>
          </a:p>
        </p:txBody>
      </p:sp>
      <p:sp>
        <p:nvSpPr>
          <p:cNvPr id="4505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There’s a significant appetite (96%) for analytics services… </a:t>
            </a:r>
          </a:p>
          <a:p>
            <a:r>
              <a:rPr lang="en-US" altLang="en-US" smtClean="0"/>
              <a:t>…but hesitation over sharing entry data and other student data than other forms of usage data</a:t>
            </a:r>
          </a:p>
          <a:p>
            <a:pPr>
              <a:buFontTx/>
              <a:buNone/>
            </a:pPr>
            <a:endParaRPr lang="en-US" altLang="en-US" smtClean="0"/>
          </a:p>
          <a:p>
            <a:r>
              <a:rPr lang="en-US" altLang="en-US" smtClean="0"/>
              <a:t>Only 46% would be willing to share data if the institution was named…</a:t>
            </a:r>
          </a:p>
          <a:p>
            <a:r>
              <a:rPr lang="en-US" altLang="en-US" smtClean="0"/>
              <a:t>…but if institutional identity can be anonymised, that changes to 91% </a:t>
            </a:r>
          </a:p>
          <a:p>
            <a:pPr>
              <a:buFontTx/>
              <a:buNone/>
            </a:pPr>
            <a:endParaRPr lang="en-US" altLang="en-US" smtClean="0"/>
          </a:p>
          <a:p>
            <a:endParaRPr lang="en-GB" altLang="en-US" smtClean="0"/>
          </a:p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59082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Is this a current strategic priority?</a:t>
            </a:r>
          </a:p>
        </p:txBody>
      </p:sp>
      <p:graphicFrame>
        <p:nvGraphicFramePr>
          <p:cNvPr id="46083" name="Content Placeholder 3"/>
          <p:cNvGraphicFramePr>
            <a:graphicFrameLocks noGrp="1"/>
          </p:cNvGraphicFramePr>
          <p:nvPr>
            <p:ph idx="1"/>
          </p:nvPr>
        </p:nvGraphicFramePr>
        <p:xfrm>
          <a:off x="417513" y="1722438"/>
          <a:ext cx="8331200" cy="462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r:id="rId3" imgW="8333954" imgH="4633362" progId="Excel.Chart.8">
                  <p:embed/>
                </p:oleObj>
              </mc:Choice>
              <mc:Fallback>
                <p:oleObj r:id="rId3" imgW="8333954" imgH="463336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1722438"/>
                        <a:ext cx="8331200" cy="462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270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What about the next five years?</a:t>
            </a:r>
          </a:p>
        </p:txBody>
      </p:sp>
      <p:graphicFrame>
        <p:nvGraphicFramePr>
          <p:cNvPr id="47107" name="Content Placeholder 3"/>
          <p:cNvGraphicFramePr>
            <a:graphicFrameLocks noGrp="1"/>
          </p:cNvGraphicFramePr>
          <p:nvPr>
            <p:ph idx="1"/>
          </p:nvPr>
        </p:nvGraphicFramePr>
        <p:xfrm>
          <a:off x="417513" y="1793875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r:id="rId3" imgW="8333954" imgH="4627265" progId="Excel.Chart.8">
                  <p:embed/>
                </p:oleObj>
              </mc:Choice>
              <mc:Fallback>
                <p:oleObj r:id="rId3" imgW="8333954" imgH="462726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1793875"/>
                        <a:ext cx="8331200" cy="462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509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8" descr="Logo-Colou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12875"/>
            <a:ext cx="4211638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5786438"/>
            <a:ext cx="169862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786438"/>
            <a:ext cx="302418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732463"/>
            <a:ext cx="17287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77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err="1" smtClean="0"/>
              <a:t>JiscLAMP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i="1" kern="1200" dirty="0">
                <a:solidFill>
                  <a:srgbClr val="FFC000"/>
                </a:solidFill>
                <a:cs typeface="Arial" pitchFamily="34" charset="0"/>
              </a:rPr>
              <a:t>Library Analytics and Metrics </a:t>
            </a:r>
            <a:r>
              <a:rPr lang="en-GB" sz="2400" i="1" kern="1200" dirty="0" smtClean="0">
                <a:solidFill>
                  <a:srgbClr val="FFC000"/>
                </a:solidFill>
                <a:cs typeface="Arial" pitchFamily="34" charset="0"/>
              </a:rPr>
              <a:t>Project</a:t>
            </a:r>
            <a:endParaRPr lang="en-GB" sz="2400" i="1" kern="1200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Looking at the benefits of scale</a:t>
            </a:r>
          </a:p>
          <a:p>
            <a:pPr>
              <a:defRPr/>
            </a:pPr>
            <a:r>
              <a:rPr lang="en-GB" dirty="0" smtClean="0"/>
              <a:t>To </a:t>
            </a:r>
            <a:r>
              <a:rPr lang="en-GB" dirty="0"/>
              <a:t>develop a prototype shared library analytics service for UK academic </a:t>
            </a:r>
            <a:r>
              <a:rPr lang="en-GB" dirty="0" smtClean="0"/>
              <a:t>libraries</a:t>
            </a:r>
            <a:endParaRPr lang="en-GB" dirty="0"/>
          </a:p>
          <a:p>
            <a:pPr marL="1200150" lvl="3" indent="-342900">
              <a:defRPr/>
            </a:pPr>
            <a:r>
              <a:rPr lang="en-GB" sz="2000" dirty="0">
                <a:ea typeface="+mn-ea"/>
                <a:cs typeface="+mn-cs"/>
              </a:rPr>
              <a:t>Envisioned as a data </a:t>
            </a:r>
            <a:r>
              <a:rPr lang="en-GB" sz="2000" dirty="0" smtClean="0">
                <a:ea typeface="+mn-ea"/>
                <a:cs typeface="+mn-cs"/>
              </a:rPr>
              <a:t>dashboard</a:t>
            </a:r>
            <a:endParaRPr lang="en-GB" sz="2000" dirty="0">
              <a:ea typeface="+mn-ea"/>
              <a:cs typeface="+mn-cs"/>
            </a:endParaRPr>
          </a:p>
          <a:p>
            <a:pPr marL="1200150" lvl="3" indent="-342900">
              <a:defRPr/>
            </a:pPr>
            <a:r>
              <a:rPr lang="en-GB" sz="2000" dirty="0">
                <a:ea typeface="+mn-ea"/>
                <a:cs typeface="+mn-cs"/>
              </a:rPr>
              <a:t>Enabling libraries to capitalise on the many types of data they capture in day-to-day </a:t>
            </a:r>
            <a:r>
              <a:rPr lang="en-GB" sz="2000" dirty="0" smtClean="0">
                <a:ea typeface="+mn-ea"/>
                <a:cs typeface="+mn-cs"/>
              </a:rPr>
              <a:t>activities </a:t>
            </a:r>
            <a:endParaRPr lang="en-GB" sz="2000" dirty="0">
              <a:ea typeface="+mn-ea"/>
              <a:cs typeface="+mn-cs"/>
            </a:endParaRPr>
          </a:p>
          <a:p>
            <a:pPr marL="1200150" lvl="3" indent="-342900">
              <a:defRPr/>
            </a:pPr>
            <a:r>
              <a:rPr lang="en-GB" sz="2000" dirty="0">
                <a:ea typeface="+mn-ea"/>
                <a:cs typeface="+mn-cs"/>
              </a:rPr>
              <a:t>To support the improvement and development of new services and demonstrate value and impact in new ways across the </a:t>
            </a:r>
            <a:r>
              <a:rPr lang="en-GB" sz="2000" dirty="0" smtClean="0">
                <a:ea typeface="+mn-ea"/>
                <a:cs typeface="+mn-cs"/>
              </a:rPr>
              <a:t>institution</a:t>
            </a:r>
            <a:endParaRPr lang="en-GB" sz="2800" dirty="0">
              <a:ea typeface="+mn-ea"/>
              <a:cs typeface="+mn-cs"/>
            </a:endParaRPr>
          </a:p>
          <a:p>
            <a:pPr>
              <a:defRPr/>
            </a:pPr>
            <a:endParaRPr lang="en-GB" dirty="0"/>
          </a:p>
        </p:txBody>
      </p:sp>
      <p:pic>
        <p:nvPicPr>
          <p:cNvPr id="4915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32766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9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err="1" smtClean="0"/>
              <a:t>JiscLAMP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i="1" kern="1200" dirty="0" smtClean="0">
                <a:solidFill>
                  <a:srgbClr val="FFC000"/>
                </a:solidFill>
                <a:cs typeface="Arial" pitchFamily="34" charset="0"/>
              </a:rPr>
              <a:t>Project partners</a:t>
            </a:r>
            <a:endParaRPr lang="en-GB" sz="2400" i="1" kern="1200" dirty="0">
              <a:solidFill>
                <a:srgbClr val="FFC000"/>
              </a:solidFill>
              <a:cs typeface="Arial" pitchFamily="34" charset="0"/>
            </a:endParaRPr>
          </a:p>
        </p:txBody>
      </p:sp>
      <p:pic>
        <p:nvPicPr>
          <p:cNvPr id="5017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32766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Content Placeholder 13" descr="exeter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67000"/>
            <a:ext cx="14478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6" descr="demontfort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868863"/>
            <a:ext cx="15763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7" descr="wolv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90800"/>
            <a:ext cx="18716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8" descr="hudds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3146425"/>
            <a:ext cx="1377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9" descr="salford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3419475"/>
            <a:ext cx="1371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10" descr="manchester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365625"/>
            <a:ext cx="14970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38" y="3509963"/>
            <a:ext cx="161607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378325"/>
            <a:ext cx="16049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15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err="1" smtClean="0"/>
              <a:t>JiscLAMP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i="1" kern="1200" dirty="0" smtClean="0">
                <a:solidFill>
                  <a:srgbClr val="FFC000"/>
                </a:solidFill>
                <a:cs typeface="Arial" pitchFamily="34" charset="0"/>
              </a:rPr>
              <a:t>A brief (important) word on ethics</a:t>
            </a:r>
            <a:endParaRPr lang="en-GB" sz="2400" i="1" kern="1200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Should we be holding and analyzing this kind of data</a:t>
            </a:r>
          </a:p>
          <a:p>
            <a:pPr lvl="1">
              <a:defRPr/>
            </a:pPr>
            <a:r>
              <a:rPr lang="en-US" dirty="0">
                <a:sym typeface="Wingdings" panose="05000000000000000000" pitchFamily="2" charset="2"/>
              </a:rPr>
              <a:t>Data protection </a:t>
            </a:r>
            <a:r>
              <a:rPr lang="en-US" dirty="0" smtClean="0">
                <a:sym typeface="Wingdings" panose="05000000000000000000" pitchFamily="2" charset="2"/>
              </a:rPr>
              <a:t>issues and ‘</a:t>
            </a:r>
            <a:r>
              <a:rPr lang="en-US" dirty="0">
                <a:sym typeface="Wingdings" panose="05000000000000000000" pitchFamily="2" charset="2"/>
              </a:rPr>
              <a:t>Big brother</a:t>
            </a:r>
            <a:r>
              <a:rPr lang="en-US" dirty="0" smtClean="0">
                <a:sym typeface="Wingdings" panose="05000000000000000000" pitchFamily="2" charset="2"/>
              </a:rPr>
              <a:t>’ concerns</a:t>
            </a:r>
            <a:endParaRPr lang="en-US" dirty="0">
              <a:sym typeface="Wingdings" panose="05000000000000000000" pitchFamily="2" charset="2"/>
            </a:endParaRPr>
          </a:p>
          <a:p>
            <a:pPr lvl="1">
              <a:defRPr/>
            </a:pPr>
            <a:r>
              <a:rPr lang="en-US" dirty="0">
                <a:sym typeface="Wingdings" panose="05000000000000000000" pitchFamily="2" charset="2"/>
              </a:rPr>
              <a:t>All students pay the same fees – shouldn’t they be treated the same? </a:t>
            </a:r>
            <a:endParaRPr lang="en-US" dirty="0"/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GB" sz="2000" dirty="0"/>
              <a:t> </a:t>
            </a:r>
            <a:r>
              <a:rPr lang="en-GB" dirty="0"/>
              <a:t>But what if we </a:t>
            </a:r>
            <a:r>
              <a:rPr lang="en-GB" i="1" dirty="0"/>
              <a:t>didn’t</a:t>
            </a:r>
            <a:r>
              <a:rPr lang="en-GB" dirty="0"/>
              <a:t> do this</a:t>
            </a:r>
          </a:p>
          <a:p>
            <a:pPr lvl="1">
              <a:defRPr/>
            </a:pPr>
            <a:r>
              <a:rPr lang="en-GB" dirty="0"/>
              <a:t>What would the reaction be if it was found that we had this data but didn’t act on it?</a:t>
            </a:r>
          </a:p>
          <a:p>
            <a:pPr lvl="1">
              <a:defRPr/>
            </a:pPr>
            <a:r>
              <a:rPr lang="en-GB" dirty="0"/>
              <a:t>We have a duty to care for the individual wellbeing of our students</a:t>
            </a:r>
          </a:p>
          <a:p>
            <a:pPr>
              <a:defRPr/>
            </a:pPr>
            <a:endParaRPr lang="en-GB" sz="2000" dirty="0" smtClean="0"/>
          </a:p>
          <a:p>
            <a:pPr marL="0" indent="0">
              <a:buFontTx/>
              <a:buNone/>
              <a:defRPr/>
            </a:pPr>
            <a:endParaRPr lang="en-GB" sz="2000" dirty="0"/>
          </a:p>
        </p:txBody>
      </p:sp>
      <p:pic>
        <p:nvPicPr>
          <p:cNvPr id="5120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32766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22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Job stories</a:t>
            </a:r>
            <a:br>
              <a:rPr lang="en-US" dirty="0" smtClean="0"/>
            </a:br>
            <a:r>
              <a:rPr lang="en-GB" sz="2400" i="1" kern="1200" dirty="0">
                <a:solidFill>
                  <a:srgbClr val="FFC000"/>
                </a:solidFill>
                <a:cs typeface="Arial" pitchFamily="34" charset="0"/>
              </a:rPr>
              <a:t>Consulting with the community</a:t>
            </a:r>
          </a:p>
        </p:txBody>
      </p:sp>
      <p:pic>
        <p:nvPicPr>
          <p:cNvPr id="52227" name="Content Placeholder 7" descr="photo (16)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8838" y="2205038"/>
            <a:ext cx="4797425" cy="3598862"/>
          </a:xfrm>
        </p:spPr>
      </p:pic>
      <p:pic>
        <p:nvPicPr>
          <p:cNvPr id="5222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32766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52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err="1" smtClean="0"/>
              <a:t>JiscLAMP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i="1" kern="1200" dirty="0">
                <a:solidFill>
                  <a:srgbClr val="FFC000"/>
                </a:solidFill>
                <a:cs typeface="Arial" pitchFamily="34" charset="0"/>
              </a:rPr>
              <a:t>Normalisation of Data</a:t>
            </a:r>
            <a:endParaRPr lang="en-US" sz="2400" i="1" kern="1200" dirty="0">
              <a:solidFill>
                <a:srgbClr val="FFC000"/>
              </a:solidFill>
              <a:cs typeface="Arial" pitchFamily="34" charset="0"/>
            </a:endParaRPr>
          </a:p>
        </p:txBody>
      </p:sp>
      <p:pic>
        <p:nvPicPr>
          <p:cNvPr id="53251" name="Content Placeholder 3" descr="normalisations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971675"/>
            <a:ext cx="6705600" cy="3833813"/>
          </a:xfrm>
        </p:spPr>
      </p:pic>
      <p:pic>
        <p:nvPicPr>
          <p:cNvPr id="5325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32766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86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altLang="en-US" smtClean="0"/>
              <a:t>…to improve existing services</a:t>
            </a:r>
          </a:p>
          <a:p>
            <a:pPr marL="0" indent="0">
              <a:buFontTx/>
              <a:buNone/>
            </a:pPr>
            <a:r>
              <a:rPr lang="en-GB" altLang="en-US" smtClean="0"/>
              <a:t>…to gain insights into user behaviour</a:t>
            </a:r>
          </a:p>
          <a:p>
            <a:pPr marL="0" indent="0">
              <a:buFontTx/>
              <a:buNone/>
            </a:pPr>
            <a:r>
              <a:rPr lang="en-GB" altLang="en-US" smtClean="0"/>
              <a:t>…to measure the impact of the library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1507" name="Title 1"/>
          <p:cNvSpPr>
            <a:spLocks/>
          </p:cNvSpPr>
          <p:nvPr/>
        </p:nvSpPr>
        <p:spPr bwMode="auto">
          <a:xfrm>
            <a:off x="395288" y="2603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31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Using Usage Data since 2005…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349500"/>
            <a:ext cx="44704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1471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err="1" smtClean="0"/>
              <a:t>JiscLAMP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i="1" kern="1200" dirty="0" smtClean="0">
                <a:solidFill>
                  <a:srgbClr val="FFC000"/>
                </a:solidFill>
                <a:cs typeface="Arial" pitchFamily="34" charset="0"/>
              </a:rPr>
              <a:t>What did we achieve?</a:t>
            </a:r>
            <a:endParaRPr lang="en-GB" sz="2400" i="1" kern="1200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 smtClean="0"/>
              <a:t>LAMP project outputs</a:t>
            </a:r>
          </a:p>
          <a:p>
            <a:pPr lvl="1">
              <a:defRPr/>
            </a:pPr>
            <a:r>
              <a:rPr lang="en-US" sz="1600" dirty="0" smtClean="0"/>
              <a:t>We managed to clean up and process the data from all of the partners</a:t>
            </a:r>
          </a:p>
          <a:p>
            <a:pPr lvl="1">
              <a:defRPr/>
            </a:pPr>
            <a:r>
              <a:rPr lang="en-US" sz="1600" dirty="0" smtClean="0"/>
              <a:t>We created a prototype – our analytics engine</a:t>
            </a:r>
          </a:p>
          <a:p>
            <a:pPr lvl="1">
              <a:defRPr/>
            </a:pPr>
            <a:r>
              <a:rPr lang="en-US" sz="1600" dirty="0" smtClean="0"/>
              <a:t>We performed a benchmarking exercise</a:t>
            </a:r>
          </a:p>
          <a:p>
            <a:pPr lvl="1">
              <a:defRPr/>
            </a:pPr>
            <a:endParaRPr lang="en-US" sz="1600" dirty="0"/>
          </a:p>
          <a:p>
            <a:pPr>
              <a:defRPr/>
            </a:pPr>
            <a:r>
              <a:rPr lang="en-US" sz="2000" dirty="0"/>
              <a:t>We showed that the idea of a shared library analytics service was feasible</a:t>
            </a:r>
          </a:p>
          <a:p>
            <a:pPr lvl="1">
              <a:defRPr/>
            </a:pPr>
            <a:endParaRPr lang="en-US" dirty="0">
              <a:ea typeface="+mn-ea"/>
              <a:cs typeface="+mn-cs"/>
            </a:endParaRPr>
          </a:p>
          <a:p>
            <a:pPr marL="0" indent="0">
              <a:buFontTx/>
              <a:buNone/>
              <a:defRPr/>
            </a:pPr>
            <a:endParaRPr lang="en-GB" sz="2000" dirty="0" smtClean="0"/>
          </a:p>
          <a:p>
            <a:pPr marL="0" indent="0">
              <a:buFontTx/>
              <a:buNone/>
              <a:defRPr/>
            </a:pPr>
            <a:endParaRPr lang="en-GB" sz="2000" dirty="0"/>
          </a:p>
        </p:txBody>
      </p:sp>
      <p:pic>
        <p:nvPicPr>
          <p:cNvPr id="5427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32766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98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err="1" smtClean="0"/>
              <a:t>JiscLAMP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i="1" kern="1200" dirty="0" smtClean="0">
                <a:solidFill>
                  <a:srgbClr val="FFC000"/>
                </a:solidFill>
                <a:cs typeface="Arial" pitchFamily="34" charset="0"/>
              </a:rPr>
              <a:t>What can we do with the data?</a:t>
            </a:r>
            <a:endParaRPr lang="en-GB" sz="2400" i="1" kern="1200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smtClean="0"/>
              <a:t>We can demonstrate usage by cohorts: </a:t>
            </a:r>
          </a:p>
          <a:p>
            <a:pPr lvl="1">
              <a:buFontTx/>
              <a:buNone/>
            </a:pPr>
            <a:r>
              <a:rPr lang="en-US" altLang="en-US" smtClean="0"/>
              <a:t>	Department</a:t>
            </a:r>
            <a:br>
              <a:rPr lang="en-US" altLang="en-US" smtClean="0"/>
            </a:br>
            <a:r>
              <a:rPr lang="en-US" altLang="en-US" smtClean="0"/>
              <a:t>Degree name</a:t>
            </a:r>
            <a:br>
              <a:rPr lang="en-US" altLang="en-US" smtClean="0"/>
            </a:br>
            <a:r>
              <a:rPr lang="en-US" altLang="en-US" smtClean="0"/>
              <a:t>Course</a:t>
            </a:r>
            <a:br>
              <a:rPr lang="en-US" altLang="en-US" smtClean="0"/>
            </a:br>
            <a:r>
              <a:rPr lang="en-US" altLang="en-US" smtClean="0"/>
              <a:t>Course ‘type’?</a:t>
            </a:r>
            <a:br>
              <a:rPr lang="en-US" altLang="en-US" smtClean="0"/>
            </a:br>
            <a:r>
              <a:rPr lang="en-US" altLang="en-US" smtClean="0"/>
              <a:t>Gender/Ethnicity/Nationality/Disability/Age</a:t>
            </a:r>
            <a:br>
              <a:rPr lang="en-US" altLang="en-US" smtClean="0"/>
            </a:br>
            <a:r>
              <a:rPr lang="en-US" altLang="en-US" smtClean="0"/>
              <a:t>Level of attainment</a:t>
            </a:r>
            <a:br>
              <a:rPr lang="en-US" altLang="en-US" smtClean="0"/>
            </a:br>
            <a:r>
              <a:rPr lang="en-US" altLang="en-US" smtClean="0"/>
              <a:t>Attendance mode (full time/part time)</a:t>
            </a:r>
            <a:br>
              <a:rPr lang="en-US" altLang="en-US" smtClean="0"/>
            </a:br>
            <a:r>
              <a:rPr lang="en-US" altLang="en-US" smtClean="0"/>
              <a:t>UCAS points</a:t>
            </a:r>
          </a:p>
          <a:p>
            <a:r>
              <a:rPr lang="en-US" altLang="en-US" sz="2000" smtClean="0"/>
              <a:t>We can demonstrate correlations between usage and attainment/usage and cohort)</a:t>
            </a:r>
          </a:p>
          <a:p>
            <a:endParaRPr lang="en-GB" altLang="en-US" smtClean="0"/>
          </a:p>
        </p:txBody>
      </p:sp>
      <p:pic>
        <p:nvPicPr>
          <p:cNvPr id="5530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32766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17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8" descr="Logo-Colou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12875"/>
            <a:ext cx="4211638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5786438"/>
            <a:ext cx="169862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732463"/>
            <a:ext cx="17287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32656"/>
            <a:ext cx="3773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3772"/>
                </a:solidFill>
                <a:latin typeface="+mn-lt"/>
              </a:rPr>
              <a:t>Phase 2: May 2014 – July 2015</a:t>
            </a:r>
          </a:p>
        </p:txBody>
      </p:sp>
    </p:spTree>
    <p:extLst>
      <p:ext uri="{BB962C8B-B14F-4D97-AF65-F5344CB8AC3E}">
        <p14:creationId xmlns:p14="http://schemas.microsoft.com/office/powerpoint/2010/main" val="394097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GB" dirty="0" err="1" smtClean="0"/>
              <a:t>JiscLAMP</a:t>
            </a:r>
            <a:r>
              <a:rPr lang="en-GB" dirty="0" smtClean="0"/>
              <a:t> </a:t>
            </a:r>
            <a:r>
              <a:rPr lang="en-GB" dirty="0"/>
              <a:t>Phase 2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i="1" kern="1200" dirty="0" smtClean="0">
                <a:solidFill>
                  <a:srgbClr val="FFC000"/>
                </a:solidFill>
                <a:cs typeface="Arial" pitchFamily="34" charset="0"/>
              </a:rPr>
              <a:t>Work </a:t>
            </a:r>
            <a:r>
              <a:rPr lang="en-GB" sz="2400" i="1" kern="1200" dirty="0">
                <a:solidFill>
                  <a:srgbClr val="FFC000"/>
                </a:solidFill>
                <a:cs typeface="Arial" pitchFamily="34" charset="0"/>
              </a:rPr>
              <a:t>Package (draft</a:t>
            </a:r>
            <a:r>
              <a:rPr lang="en-GB" sz="2400" i="1" kern="1200" dirty="0" smtClean="0">
                <a:solidFill>
                  <a:srgbClr val="FFC000"/>
                </a:solidFill>
                <a:cs typeface="Arial" pitchFamily="34" charset="0"/>
              </a:rPr>
              <a:t>)</a:t>
            </a:r>
            <a:endParaRPr lang="en-GB" sz="2400" i="1" kern="1200" dirty="0">
              <a:solidFill>
                <a:srgbClr val="FFC000"/>
              </a:solidFill>
              <a:cs typeface="Arial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017845"/>
              </p:ext>
            </p:extLst>
          </p:nvPr>
        </p:nvGraphicFramePr>
        <p:xfrm>
          <a:off x="412750" y="2852936"/>
          <a:ext cx="8229599" cy="2232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2089"/>
                <a:gridCol w="1371502"/>
                <a:gridCol w="1371502"/>
                <a:gridCol w="1371502"/>
                <a:gridCol w="1371502"/>
                <a:gridCol w="1371502"/>
              </a:tblGrid>
              <a:tr h="22322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WP1: </a:t>
                      </a:r>
                      <a:endParaRPr lang="en-GB" sz="1200" dirty="0" smtClean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Project </a:t>
                      </a: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Management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000" dirty="0" smtClean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Management </a:t>
                      </a: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of the project including: planning; coordination; monitoring progress; advocacy; reporting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72" marR="63372" marT="0" marB="0">
                    <a:solidFill>
                      <a:srgbClr val="ADE4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WP2: </a:t>
                      </a:r>
                      <a:endParaRPr lang="en-GB" sz="1200" b="1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</a:t>
                      </a:r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infrastructure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Development </a:t>
                      </a: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of the current database and data analysis/translation of functionality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72" marR="63372" marT="0" marB="0">
                    <a:solidFill>
                      <a:srgbClr val="ACD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WP3: </a:t>
                      </a:r>
                      <a:endParaRPr lang="en-GB" sz="1200" b="1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Interface </a:t>
                      </a:r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Prototype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User </a:t>
                      </a: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interface prototyping and development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72" marR="63372" marT="0" marB="0">
                    <a:solidFill>
                      <a:srgbClr val="B1BC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WP4: Community Engagement and Support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Driving wider community engagement and specifically reflecting community support requirements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72" marR="63372" marT="0" marB="0">
                    <a:solidFill>
                      <a:srgbClr val="CBBB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WP5: Communications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 smtClean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Communications </a:t>
                      </a: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and dissemination of project outputs and prototype service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72" marR="63372" marT="0" marB="0">
                    <a:solidFill>
                      <a:srgbClr val="D9C3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WP6: Sustainability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 smtClean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Sustainability </a:t>
                      </a: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and transition of project to service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72" marR="63372" marT="0" marB="0">
                    <a:solidFill>
                      <a:srgbClr val="D4CACC"/>
                    </a:solidFill>
                  </a:tcPr>
                </a:tc>
              </a:tr>
            </a:tbl>
          </a:graphicData>
        </a:graphic>
      </p:graphicFrame>
      <p:pic>
        <p:nvPicPr>
          <p:cNvPr id="5530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32766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98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err="1" smtClean="0"/>
              <a:t>JiscLAMP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i="1" kern="1200" dirty="0" smtClean="0">
                <a:solidFill>
                  <a:srgbClr val="FFC000"/>
                </a:solidFill>
                <a:cs typeface="Arial" pitchFamily="34" charset="0"/>
              </a:rPr>
              <a:t>The data dashboard</a:t>
            </a:r>
            <a:endParaRPr lang="en-GB" sz="2400" i="1" kern="1200" dirty="0">
              <a:solidFill>
                <a:srgbClr val="FFC000"/>
              </a:solidFill>
              <a:cs typeface="Arial" pitchFamily="34" charset="0"/>
            </a:endParaRPr>
          </a:p>
        </p:txBody>
      </p:sp>
      <p:pic>
        <p:nvPicPr>
          <p:cNvPr id="5632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2025651"/>
            <a:ext cx="5386181" cy="3851622"/>
          </a:xfrm>
        </p:spPr>
      </p:pic>
      <p:pic>
        <p:nvPicPr>
          <p:cNvPr id="5632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32766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99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err="1" smtClean="0"/>
              <a:t>JiscLAMP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i="1" kern="1200" dirty="0" smtClean="0">
                <a:solidFill>
                  <a:srgbClr val="FFC000"/>
                </a:solidFill>
                <a:cs typeface="Arial" pitchFamily="34" charset="0"/>
              </a:rPr>
              <a:t>The ugly prototype</a:t>
            </a:r>
            <a:endParaRPr lang="en-GB" sz="2400" i="1" kern="1200" dirty="0">
              <a:solidFill>
                <a:srgbClr val="FFC000"/>
              </a:solidFill>
              <a:cs typeface="Arial" pitchFamily="34" charset="0"/>
            </a:endParaRPr>
          </a:p>
        </p:txBody>
      </p:sp>
      <p:pic>
        <p:nvPicPr>
          <p:cNvPr id="5734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32766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4" descr="Screen Shot 2014-02-26 at 17.21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38250"/>
            <a:ext cx="4946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03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JiscLAMP</a:t>
            </a:r>
            <a:r>
              <a:rPr lang="en-GB" dirty="0"/>
              <a:t/>
            </a:r>
            <a:br>
              <a:rPr lang="en-GB" dirty="0"/>
            </a:br>
            <a:r>
              <a:rPr lang="en-GB" sz="2400" i="1" kern="1200" dirty="0">
                <a:solidFill>
                  <a:srgbClr val="FFC000"/>
                </a:solidFill>
                <a:cs typeface="Arial" pitchFamily="34" charset="0"/>
              </a:rPr>
              <a:t>The </a:t>
            </a:r>
            <a:r>
              <a:rPr lang="en-GB" sz="2400" i="1" kern="1200" dirty="0" smtClean="0">
                <a:solidFill>
                  <a:srgbClr val="FFC000"/>
                </a:solidFill>
                <a:cs typeface="Arial" pitchFamily="34" charset="0"/>
              </a:rPr>
              <a:t>wireframe</a:t>
            </a:r>
            <a:endParaRPr lang="en-GB" sz="2400" i="1" kern="1200" dirty="0">
              <a:solidFill>
                <a:srgbClr val="FFC000"/>
              </a:solidFill>
              <a:cs typeface="Arial" pitchFamily="34" charset="0"/>
            </a:endParaRPr>
          </a:p>
        </p:txBody>
      </p:sp>
      <p:pic>
        <p:nvPicPr>
          <p:cNvPr id="5837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32766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Content Placeholder 5" descr="lamp_screensh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9" y="1916114"/>
            <a:ext cx="4878610" cy="391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7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41325"/>
            <a:ext cx="8229600" cy="900113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Where </a:t>
            </a:r>
            <a:r>
              <a:rPr lang="en-GB" dirty="0"/>
              <a:t>do we go from here?</a:t>
            </a:r>
            <a:r>
              <a:rPr lang="en-US" dirty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US" sz="2400" i="1" kern="1200" dirty="0" smtClean="0">
                <a:solidFill>
                  <a:srgbClr val="FFC000"/>
                </a:solidFill>
                <a:cs typeface="Arial" pitchFamily="34" charset="0"/>
              </a:rPr>
              <a:t>Our </a:t>
            </a:r>
            <a:r>
              <a:rPr lang="en-US" sz="2400" i="1" kern="1200" dirty="0">
                <a:solidFill>
                  <a:srgbClr val="FFC000"/>
                </a:solidFill>
                <a:cs typeface="Arial" pitchFamily="34" charset="0"/>
              </a:rPr>
              <a:t>key areas for focus  2014-15</a:t>
            </a:r>
            <a:r>
              <a:rPr lang="en-US" sz="2400" kern="1200" dirty="0">
                <a:solidFill>
                  <a:schemeClr val="tx1"/>
                </a:solidFill>
                <a:latin typeface="Corbel"/>
                <a:cs typeface="Corbel"/>
              </a:rPr>
              <a:t/>
            </a:r>
            <a:br>
              <a:rPr lang="en-US" sz="2400" kern="1200" dirty="0">
                <a:solidFill>
                  <a:schemeClr val="tx1"/>
                </a:solidFill>
                <a:latin typeface="Corbel"/>
                <a:cs typeface="Corbel"/>
              </a:rPr>
            </a:br>
            <a:endParaRPr lang="en-GB" sz="2400" i="1" kern="1200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446588" cy="3598862"/>
          </a:xfrm>
        </p:spPr>
        <p:txBody>
          <a:bodyPr/>
          <a:lstStyle/>
          <a:p>
            <a:pPr>
              <a:defRPr/>
            </a:pPr>
            <a:r>
              <a:rPr lang="en-GB" sz="2000" dirty="0"/>
              <a:t>Merge data from multiple systems</a:t>
            </a:r>
          </a:p>
          <a:p>
            <a:pPr lvl="1">
              <a:defRPr/>
            </a:pPr>
            <a:r>
              <a:rPr lang="en-GB" sz="1600" dirty="0"/>
              <a:t>Library, student registry, IT services </a:t>
            </a:r>
          </a:p>
          <a:p>
            <a:pPr>
              <a:defRPr/>
            </a:pPr>
            <a:r>
              <a:rPr lang="en-GB" sz="2000" dirty="0"/>
              <a:t>Make the data beautiful and </a:t>
            </a:r>
            <a:br>
              <a:rPr lang="en-GB" sz="2000" dirty="0"/>
            </a:br>
            <a:r>
              <a:rPr lang="en-GB" sz="2000" dirty="0"/>
              <a:t>compelling through iterative testing and development </a:t>
            </a:r>
          </a:p>
          <a:p>
            <a:pPr>
              <a:defRPr/>
            </a:pPr>
            <a:r>
              <a:rPr lang="en-GB" sz="2000" dirty="0" smtClean="0"/>
              <a:t>Contribute </a:t>
            </a:r>
            <a:r>
              <a:rPr lang="en-GB" sz="2000" dirty="0"/>
              <a:t>to the institutional analytics mission</a:t>
            </a:r>
          </a:p>
          <a:p>
            <a:pPr>
              <a:defRPr/>
            </a:pPr>
            <a:r>
              <a:rPr lang="en-US" sz="2000" dirty="0"/>
              <a:t>Usage data to ‘profile’ </a:t>
            </a:r>
            <a:r>
              <a:rPr lang="en-US" sz="2000" dirty="0" smtClean="0"/>
              <a:t>individuals</a:t>
            </a:r>
          </a:p>
          <a:p>
            <a:pPr lvl="1">
              <a:defRPr/>
            </a:pPr>
            <a:r>
              <a:rPr lang="en-US" sz="1600" dirty="0"/>
              <a:t>e.g. </a:t>
            </a:r>
            <a:r>
              <a:rPr lang="en-GB" sz="1600" dirty="0"/>
              <a:t>Key usage indicators by discipline</a:t>
            </a:r>
          </a:p>
          <a:p>
            <a:pPr marL="0" indent="0">
              <a:buFontTx/>
              <a:buNone/>
              <a:defRPr/>
            </a:pPr>
            <a:endParaRPr lang="en-GB" sz="2000" dirty="0" smtClean="0"/>
          </a:p>
          <a:p>
            <a:pPr marL="0" indent="0">
              <a:buFontTx/>
              <a:buNone/>
              <a:defRPr/>
            </a:pPr>
            <a:endParaRPr lang="en-GB" sz="2000" dirty="0"/>
          </a:p>
        </p:txBody>
      </p:sp>
      <p:pic>
        <p:nvPicPr>
          <p:cNvPr id="60420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7450" y="2276475"/>
            <a:ext cx="4038600" cy="3028950"/>
          </a:xfrm>
        </p:spPr>
      </p:pic>
      <p:pic>
        <p:nvPicPr>
          <p:cNvPr id="6042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32766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8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41325"/>
            <a:ext cx="8229600" cy="900113"/>
          </a:xfrm>
        </p:spPr>
        <p:txBody>
          <a:bodyPr/>
          <a:lstStyle/>
          <a:p>
            <a:pPr>
              <a:defRPr/>
            </a:pPr>
            <a:r>
              <a:rPr lang="en-GB" dirty="0"/>
              <a:t>Community Engagement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and Support</a:t>
            </a:r>
            <a:r>
              <a:rPr lang="en-GB" dirty="0"/>
              <a:t/>
            </a:r>
            <a:br>
              <a:rPr lang="en-GB" dirty="0"/>
            </a:br>
            <a:endParaRPr lang="en-GB" sz="2400" i="1" kern="1200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446588" cy="3598862"/>
          </a:xfrm>
        </p:spPr>
        <p:txBody>
          <a:bodyPr/>
          <a:lstStyle/>
          <a:p>
            <a:r>
              <a:rPr lang="en-GB" sz="1800" dirty="0"/>
              <a:t>Development of support materials and training based on community requirements e.g., advice and guidance, toolkit </a:t>
            </a:r>
            <a:r>
              <a:rPr lang="en-GB" sz="1800" dirty="0" smtClean="0"/>
              <a:t>etc.</a:t>
            </a:r>
          </a:p>
          <a:p>
            <a:pPr lvl="1"/>
            <a:r>
              <a:rPr lang="en-GB" sz="1600" dirty="0">
                <a:hlinkClick r:id="rId2"/>
              </a:rPr>
              <a:t>Library Impact Data Project Toolkit: Phase 2</a:t>
            </a:r>
            <a:endParaRPr lang="en-GB" sz="1600" dirty="0"/>
          </a:p>
          <a:p>
            <a:r>
              <a:rPr lang="en-GB" sz="1800" dirty="0">
                <a:hlinkClick r:id="rId3"/>
              </a:rPr>
              <a:t>Value of Academic </a:t>
            </a:r>
            <a:r>
              <a:rPr lang="en-GB" sz="1800" dirty="0" smtClean="0">
                <a:hlinkClick r:id="rId3"/>
              </a:rPr>
              <a:t>Libraries</a:t>
            </a:r>
            <a:r>
              <a:rPr lang="en-GB" sz="1800" dirty="0" smtClean="0"/>
              <a:t>, </a:t>
            </a:r>
            <a:r>
              <a:rPr lang="en-GB" sz="1800" dirty="0"/>
              <a:t>developed for ACRL by Megan </a:t>
            </a:r>
            <a:r>
              <a:rPr lang="en-GB" sz="1800" dirty="0" err="1"/>
              <a:t>Oakleaf</a:t>
            </a:r>
            <a:r>
              <a:rPr lang="en-GB" sz="1800" dirty="0"/>
              <a:t> </a:t>
            </a:r>
            <a:endParaRPr lang="en-GB" sz="1800" dirty="0" smtClean="0"/>
          </a:p>
          <a:p>
            <a:pPr lvl="1"/>
            <a:r>
              <a:rPr lang="en-GB" sz="1600" dirty="0">
                <a:hlinkClick r:id="rId4"/>
              </a:rPr>
              <a:t>Academic Library Value: The Impact Starter Kit</a:t>
            </a:r>
            <a:endParaRPr lang="en-GB" sz="1600" dirty="0"/>
          </a:p>
          <a:p>
            <a:pPr marL="0" indent="0">
              <a:buFontTx/>
              <a:buNone/>
              <a:defRPr/>
            </a:pPr>
            <a:endParaRPr lang="en-GB" sz="2000" dirty="0"/>
          </a:p>
        </p:txBody>
      </p:sp>
      <p:pic>
        <p:nvPicPr>
          <p:cNvPr id="6042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32766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109209"/>
            <a:ext cx="2010136" cy="257985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12" y="2924944"/>
            <a:ext cx="2238375" cy="2771775"/>
          </a:xfrm>
        </p:spPr>
      </p:pic>
    </p:spTree>
    <p:extLst>
      <p:ext uri="{BB962C8B-B14F-4D97-AF65-F5344CB8AC3E}">
        <p14:creationId xmlns:p14="http://schemas.microsoft.com/office/powerpoint/2010/main" val="330188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400" dirty="0" smtClean="0"/>
              <a:t>The original project</a:t>
            </a:r>
          </a:p>
          <a:p>
            <a:pPr lvl="1"/>
            <a:r>
              <a:rPr lang="en-GB" sz="1200" dirty="0"/>
              <a:t>White, Sue and Stone, Graham (2010) </a:t>
            </a:r>
            <a:r>
              <a:rPr lang="en-GB" sz="1200" i="1" dirty="0">
                <a:hlinkClick r:id="rId2"/>
              </a:rPr>
              <a:t>Maximising use of library resources at the University of Huddersfield.</a:t>
            </a:r>
            <a:r>
              <a:rPr lang="en-GB" sz="1200" dirty="0"/>
              <a:t> Serials, 23 (2). pp. </a:t>
            </a:r>
            <a:r>
              <a:rPr lang="en-GB" sz="1200" dirty="0" smtClean="0"/>
              <a:t>83-90</a:t>
            </a:r>
          </a:p>
          <a:p>
            <a:r>
              <a:rPr lang="en-GB" sz="1400" dirty="0"/>
              <a:t>LIDP</a:t>
            </a:r>
          </a:p>
          <a:p>
            <a:pPr lvl="1"/>
            <a:r>
              <a:rPr lang="en-GB" sz="1200" dirty="0"/>
              <a:t>Stone, Graham and Ramsden, Bryony (2013) </a:t>
            </a:r>
            <a:r>
              <a:rPr lang="en-GB" sz="1200" i="1" dirty="0">
                <a:hlinkClick r:id="rId3"/>
              </a:rPr>
              <a:t>Library Impact Data Project: looking for the link between library usage and student attainment.</a:t>
            </a:r>
            <a:r>
              <a:rPr lang="en-GB" sz="1200" dirty="0"/>
              <a:t> College and Research Libraries, 74 (6). pp. 546-559</a:t>
            </a:r>
            <a:endParaRPr lang="en-GB" sz="1200" dirty="0" smtClean="0"/>
          </a:p>
          <a:p>
            <a:pPr lvl="1"/>
            <a:r>
              <a:rPr lang="en-GB" sz="1200" dirty="0"/>
              <a:t>Stone, Graham and Collins, Ellen (2013) </a:t>
            </a:r>
            <a:r>
              <a:rPr lang="en-GB" sz="1200" i="1" dirty="0">
                <a:hlinkClick r:id="rId4"/>
              </a:rPr>
              <a:t>Library usage and demographic characteristics of undergraduate students in a UK university.</a:t>
            </a:r>
            <a:r>
              <a:rPr lang="en-GB" sz="1200" dirty="0"/>
              <a:t> Performance Measurement and Metrics, 14 (1). pp. </a:t>
            </a:r>
            <a:r>
              <a:rPr lang="en-GB" sz="1200" dirty="0" smtClean="0"/>
              <a:t>25-35</a:t>
            </a:r>
          </a:p>
          <a:p>
            <a:pPr lvl="1"/>
            <a:r>
              <a:rPr lang="en-GB" sz="1200" dirty="0"/>
              <a:t>Collins, Ellen and Stone, Graham (2014) </a:t>
            </a:r>
            <a:r>
              <a:rPr lang="en-GB" sz="1200" i="1" dirty="0"/>
              <a:t>Understanding patterns of library use among undergraduate students from different disciplines.</a:t>
            </a:r>
            <a:r>
              <a:rPr lang="en-GB" sz="1200" dirty="0"/>
              <a:t> Evidence Based Library and Information Practice, 9 (3</a:t>
            </a:r>
            <a:r>
              <a:rPr lang="en-GB" sz="1200" dirty="0" smtClean="0"/>
              <a:t>) (</a:t>
            </a:r>
            <a:r>
              <a:rPr lang="en-GB" sz="1200" dirty="0"/>
              <a:t>In Press)</a:t>
            </a:r>
            <a:endParaRPr lang="en-GB" sz="1200" dirty="0" smtClean="0"/>
          </a:p>
          <a:p>
            <a:r>
              <a:rPr lang="en-GB" sz="1400" dirty="0"/>
              <a:t>LAMP</a:t>
            </a:r>
          </a:p>
          <a:p>
            <a:pPr lvl="1"/>
            <a:r>
              <a:rPr lang="en-GB" sz="1200" dirty="0"/>
              <a:t>Showers, Ben and Stone, Graham (2014) </a:t>
            </a:r>
            <a:r>
              <a:rPr lang="en-GB" sz="1200" i="1" dirty="0">
                <a:hlinkClick r:id="rId5"/>
              </a:rPr>
              <a:t>Safety in Numbers: Developing a Shared Analytics Service for Academic Libraries.</a:t>
            </a:r>
            <a:r>
              <a:rPr lang="en-GB" sz="1200" dirty="0"/>
              <a:t> Performance Measurement and Metrics, 15 (1/2). pp. </a:t>
            </a:r>
            <a:r>
              <a:rPr lang="en-GB" sz="1200" dirty="0" smtClean="0"/>
              <a:t>13-22</a:t>
            </a:r>
          </a:p>
          <a:p>
            <a:r>
              <a:rPr lang="en-GB" sz="1400" dirty="0"/>
              <a:t>Library Analytics bibliography</a:t>
            </a:r>
          </a:p>
          <a:p>
            <a:pPr lvl="1"/>
            <a:r>
              <a:rPr lang="en-GB" sz="1200" dirty="0"/>
              <a:t>https://library3.hud.ac.uk/blogs/lidp/project-outputs/library-analytics-bibliography/</a:t>
            </a:r>
          </a:p>
        </p:txBody>
      </p:sp>
    </p:spTree>
    <p:extLst>
      <p:ext uri="{BB962C8B-B14F-4D97-AF65-F5344CB8AC3E}">
        <p14:creationId xmlns:p14="http://schemas.microsoft.com/office/powerpoint/2010/main" val="11603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Library Impact Data Project</a:t>
            </a:r>
          </a:p>
        </p:txBody>
      </p:sp>
      <p:pic>
        <p:nvPicPr>
          <p:cNvPr id="2253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6025"/>
            <a:ext cx="9144000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068638"/>
            <a:ext cx="165576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1911350"/>
            <a:ext cx="1809750" cy="781050"/>
          </a:xfrm>
        </p:spPr>
      </p:pic>
      <p:pic>
        <p:nvPicPr>
          <p:cNvPr id="22534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4105275"/>
            <a:ext cx="11969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2070100"/>
            <a:ext cx="1543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4222750"/>
            <a:ext cx="21621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111500"/>
            <a:ext cx="21336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00275"/>
            <a:ext cx="10191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alford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3525838"/>
            <a:ext cx="1371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52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Thank you!</a:t>
            </a:r>
            <a:r>
              <a:rPr lang="en-GB" dirty="0"/>
              <a:t/>
            </a:r>
            <a:br>
              <a:rPr lang="en-GB" dirty="0"/>
            </a:br>
            <a:r>
              <a:rPr lang="en-GB" sz="2400" i="1" kern="1200" dirty="0">
                <a:solidFill>
                  <a:srgbClr val="FFC000"/>
                </a:solidFill>
                <a:cs typeface="Arial" pitchFamily="34" charset="0"/>
              </a:rPr>
              <a:t>http://jisclamp.mimas.ac.uk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endParaRPr lang="en-GB" altLang="en-US" sz="2000" smtClean="0">
              <a:solidFill>
                <a:schemeClr val="tx1"/>
              </a:solidFill>
              <a:latin typeface="Caviar Dreams" pitchFamily="34" charset="0"/>
            </a:endParaRPr>
          </a:p>
          <a:p>
            <a:pPr marL="0" indent="0" algn="ctr">
              <a:buFontTx/>
              <a:buNone/>
            </a:pPr>
            <a:endParaRPr lang="en-GB" altLang="en-US" sz="2000" smtClean="0">
              <a:solidFill>
                <a:schemeClr val="tx1"/>
              </a:solidFill>
              <a:latin typeface="Caviar Dreams" pitchFamily="34" charset="0"/>
            </a:endParaRPr>
          </a:p>
          <a:p>
            <a:pPr marL="0" indent="0" algn="ctr">
              <a:buFontTx/>
              <a:buNone/>
            </a:pPr>
            <a:endParaRPr lang="en-GB" altLang="en-US" sz="2000" smtClean="0">
              <a:solidFill>
                <a:schemeClr val="tx1"/>
              </a:solidFill>
              <a:latin typeface="Caviar Dreams" pitchFamily="34" charset="0"/>
            </a:endParaRPr>
          </a:p>
          <a:p>
            <a:pPr marL="0" indent="0" algn="ctr">
              <a:buFontTx/>
              <a:buNone/>
            </a:pPr>
            <a:endParaRPr lang="en-GB" altLang="en-US" sz="2000" smtClean="0">
              <a:solidFill>
                <a:schemeClr val="tx1"/>
              </a:solidFill>
              <a:latin typeface="Caviar Dreams" pitchFamily="34" charset="0"/>
            </a:endParaRPr>
          </a:p>
          <a:p>
            <a:pPr marL="0" indent="0" algn="ctr">
              <a:buFontTx/>
              <a:buNone/>
            </a:pPr>
            <a:endParaRPr lang="en-GB" altLang="en-US" sz="2000" smtClean="0">
              <a:solidFill>
                <a:schemeClr val="tx1"/>
              </a:solidFill>
              <a:latin typeface="Caviar Dreams" pitchFamily="34" charset="0"/>
            </a:endParaRPr>
          </a:p>
          <a:p>
            <a:pPr marL="0" indent="0">
              <a:buFontTx/>
              <a:buNone/>
            </a:pPr>
            <a:endParaRPr lang="en-US" altLang="en-US" sz="2000" smtClean="0"/>
          </a:p>
        </p:txBody>
      </p:sp>
      <p:pic>
        <p:nvPicPr>
          <p:cNvPr id="6656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32766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4" descr="88x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506286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Box 5"/>
          <p:cNvSpPr txBox="1">
            <a:spLocks noChangeArrowheads="1"/>
          </p:cNvSpPr>
          <p:nvPr/>
        </p:nvSpPr>
        <p:spPr bwMode="auto">
          <a:xfrm>
            <a:off x="7215188" y="4991423"/>
            <a:ext cx="1785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377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377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77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377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chemeClr val="tx1"/>
                </a:solidFill>
              </a:rPr>
              <a:t>This work is licensed under a </a:t>
            </a:r>
            <a:r>
              <a:rPr lang="en-GB" altLang="en-US" sz="800">
                <a:solidFill>
                  <a:schemeClr val="tx1"/>
                </a:solidFill>
                <a:hlinkClick r:id="rId4"/>
              </a:rPr>
              <a:t>Creative Commons Attribution 3.0 </a:t>
            </a:r>
            <a:r>
              <a:rPr lang="en-GB" altLang="en-US" sz="800">
                <a:solidFill>
                  <a:schemeClr val="tx1"/>
                </a:solidFill>
              </a:rPr>
              <a:t>Unported License</a:t>
            </a:r>
          </a:p>
        </p:txBody>
      </p:sp>
      <p:sp>
        <p:nvSpPr>
          <p:cNvPr id="66567" name="TextBox 1"/>
          <p:cNvSpPr txBox="1">
            <a:spLocks noChangeArrowheads="1"/>
          </p:cNvSpPr>
          <p:nvPr/>
        </p:nvSpPr>
        <p:spPr bwMode="auto">
          <a:xfrm>
            <a:off x="5246688" y="2528813"/>
            <a:ext cx="3557587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377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377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77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377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  <a:latin typeface="Caviar Dreams" pitchFamily="34" charset="0"/>
              </a:rPr>
              <a:t>Graham Stone</a:t>
            </a:r>
          </a:p>
          <a:p>
            <a:pPr algn="r"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  <a:latin typeface="Caviar Dreams" pitchFamily="34" charset="0"/>
                <a:hlinkClick r:id="rId5"/>
              </a:rPr>
              <a:t>g.stone@hud.ac.uk</a:t>
            </a:r>
            <a:endParaRPr lang="en-GB" altLang="en-US" sz="1800" dirty="0">
              <a:solidFill>
                <a:schemeClr val="tx1"/>
              </a:solidFill>
              <a:latin typeface="Caviar Dreams" pitchFamily="34" charset="0"/>
              <a:hlinkClick r:id="rId6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tx1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#</a:t>
            </a:r>
            <a:r>
              <a:rPr lang="en-GB" altLang="en-US" sz="2000" dirty="0" err="1">
                <a:solidFill>
                  <a:schemeClr val="tx1"/>
                </a:solidFill>
              </a:rPr>
              <a:t>lidp</a:t>
            </a:r>
            <a:r>
              <a:rPr lang="en-GB" altLang="en-US" sz="2000" dirty="0">
                <a:solidFill>
                  <a:schemeClr val="tx1"/>
                </a:solidFill>
              </a:rPr>
              <a:t> #</a:t>
            </a:r>
            <a:r>
              <a:rPr lang="en-GB" altLang="en-US" sz="2000" dirty="0" err="1">
                <a:solidFill>
                  <a:schemeClr val="tx1"/>
                </a:solidFill>
              </a:rPr>
              <a:t>jiscLAMP</a:t>
            </a:r>
            <a:endParaRPr lang="en-GB" altLang="en-US" sz="2000" dirty="0">
              <a:solidFill>
                <a:schemeClr val="tx1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http://eprints.hud.ac.uk/21047</a:t>
            </a:r>
          </a:p>
        </p:txBody>
      </p:sp>
      <p:pic>
        <p:nvPicPr>
          <p:cNvPr id="66568" name="Content Placeholder 8" descr="jisclamp.tiff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" y="1772816"/>
            <a:ext cx="4502150" cy="3835400"/>
          </a:xfrm>
        </p:spPr>
      </p:pic>
    </p:spTree>
    <p:extLst>
      <p:ext uri="{BB962C8B-B14F-4D97-AF65-F5344CB8AC3E}">
        <p14:creationId xmlns:p14="http://schemas.microsoft.com/office/powerpoint/2010/main" val="210842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To support the hypothesis that…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28625" y="2214563"/>
            <a:ext cx="8229600" cy="3598862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GB" altLang="en-US" b="1" smtClean="0"/>
          </a:p>
          <a:p>
            <a:pPr marL="0" indent="0" algn="ctr">
              <a:buFontTx/>
              <a:buNone/>
            </a:pPr>
            <a:r>
              <a:rPr lang="en-GB" altLang="en-US" sz="2800" smtClean="0">
                <a:solidFill>
                  <a:schemeClr val="tx1"/>
                </a:solidFill>
                <a:latin typeface="Caviar Dreams" pitchFamily="34" charset="0"/>
              </a:rPr>
              <a:t>“There is a statistically significant correlation across a number of universities between library activity data and student attainment”</a:t>
            </a:r>
          </a:p>
        </p:txBody>
      </p:sp>
      <p:pic>
        <p:nvPicPr>
          <p:cNvPr id="2560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6025"/>
            <a:ext cx="9144000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37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Library Impact Data Project</a:t>
            </a:r>
            <a:r>
              <a:rPr lang="en-US" altLang="en-US" smtClean="0"/>
              <a:t> 1</a:t>
            </a:r>
            <a:br>
              <a:rPr lang="en-US" altLang="en-US" smtClean="0"/>
            </a:br>
            <a:r>
              <a:rPr lang="en-GB" altLang="en-US" sz="2400" i="1" smtClean="0">
                <a:solidFill>
                  <a:srgbClr val="FFC000"/>
                </a:solidFill>
                <a:cs typeface="Arial" panose="020B0604020202020204" pitchFamily="34" charset="0"/>
              </a:rPr>
              <a:t>Original data</a:t>
            </a:r>
            <a:r>
              <a:rPr lang="en-US" altLang="en-US" sz="2400" i="1" smtClean="0">
                <a:solidFill>
                  <a:srgbClr val="FFC000"/>
                </a:solidFill>
                <a:cs typeface="Arial" panose="020B0604020202020204" pitchFamily="34" charset="0"/>
              </a:rPr>
              <a:t> requirements</a:t>
            </a:r>
          </a:p>
        </p:txBody>
      </p:sp>
      <p:sp>
        <p:nvSpPr>
          <p:cNvPr id="172035" name="Content Placeholder 2"/>
          <p:cNvSpPr>
            <a:spLocks noGrp="1"/>
          </p:cNvSpPr>
          <p:nvPr>
            <p:ph idx="1"/>
          </p:nvPr>
        </p:nvSpPr>
        <p:spPr>
          <a:xfrm>
            <a:off x="412750" y="1916113"/>
            <a:ext cx="8229600" cy="3598862"/>
          </a:xfrm>
        </p:spPr>
        <p:txBody>
          <a:bodyPr/>
          <a:lstStyle/>
          <a:p>
            <a:pPr>
              <a:defRPr/>
            </a:pPr>
            <a:r>
              <a:rPr lang="en-GB" dirty="0"/>
              <a:t>For each student who graduated in a given year, the following data was required:</a:t>
            </a:r>
          </a:p>
          <a:p>
            <a:pPr lvl="1">
              <a:defRPr/>
            </a:pPr>
            <a:r>
              <a:rPr lang="en-GB" sz="2400" dirty="0">
                <a:ea typeface="+mn-ea"/>
                <a:cs typeface="+mn-cs"/>
              </a:rPr>
              <a:t>Final grade achieved</a:t>
            </a:r>
          </a:p>
          <a:p>
            <a:pPr lvl="1">
              <a:defRPr/>
            </a:pPr>
            <a:r>
              <a:rPr lang="en-GB" sz="2400" dirty="0">
                <a:ea typeface="+mn-ea"/>
                <a:cs typeface="+mn-cs"/>
              </a:rPr>
              <a:t>Number of books borrowed</a:t>
            </a:r>
          </a:p>
          <a:p>
            <a:pPr lvl="1">
              <a:defRPr/>
            </a:pPr>
            <a:r>
              <a:rPr lang="en-GB" sz="2400" dirty="0">
                <a:ea typeface="+mn-ea"/>
                <a:cs typeface="+mn-cs"/>
              </a:rPr>
              <a:t>Number of times e-resources were accessed </a:t>
            </a:r>
          </a:p>
          <a:p>
            <a:pPr lvl="1">
              <a:defRPr/>
            </a:pPr>
            <a:r>
              <a:rPr lang="en-GB" sz="2400" dirty="0">
                <a:ea typeface="+mn-ea"/>
                <a:cs typeface="+mn-cs"/>
              </a:rPr>
              <a:t>Number of times each student entered the library, e.g. via a turnstile system that requires identity card access</a:t>
            </a:r>
          </a:p>
          <a:p>
            <a:pPr lvl="1">
              <a:defRPr/>
            </a:pPr>
            <a:r>
              <a:rPr lang="en-GB" sz="2400" dirty="0">
                <a:ea typeface="+mn-ea"/>
                <a:cs typeface="+mn-cs"/>
              </a:rPr>
              <a:t>School/Faculty</a:t>
            </a:r>
          </a:p>
          <a:p>
            <a:pPr>
              <a:defRPr/>
            </a:pPr>
            <a:endParaRPr lang="en-GB" sz="2800" dirty="0" smtClean="0">
              <a:solidFill>
                <a:schemeClr val="tx1"/>
              </a:solidFill>
              <a:latin typeface="Caviar Drea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37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Library Impact Data Project</a:t>
            </a:r>
            <a:br>
              <a:rPr lang="en-GB" altLang="en-US" smtClean="0"/>
            </a:br>
            <a:r>
              <a:rPr lang="en-GB" altLang="en-US" sz="2400" i="1" smtClean="0">
                <a:solidFill>
                  <a:srgbClr val="FFC000"/>
                </a:solidFill>
                <a:cs typeface="Arial" panose="020B0604020202020204" pitchFamily="34" charset="0"/>
              </a:rPr>
              <a:t>Phase I</a:t>
            </a:r>
            <a:endParaRPr lang="en-US" altLang="en-US" sz="2400" i="1" smtClean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173059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773238"/>
            <a:ext cx="4735513" cy="4751387"/>
          </a:xfrm>
        </p:spPr>
        <p:txBody>
          <a:bodyPr/>
          <a:lstStyle/>
          <a:p>
            <a:pPr lvl="1">
              <a:defRPr/>
            </a:pPr>
            <a:r>
              <a:rPr lang="en-GB" dirty="0">
                <a:ea typeface="+mn-ea"/>
                <a:cs typeface="+mn-cs"/>
              </a:rPr>
              <a:t>Showed a statistical significance between:</a:t>
            </a:r>
          </a:p>
          <a:p>
            <a:pPr lvl="2">
              <a:defRPr/>
            </a:pPr>
            <a:r>
              <a:rPr lang="en-GB" sz="2400" dirty="0">
                <a:ea typeface="+mn-ea"/>
                <a:cs typeface="+mn-cs"/>
              </a:rPr>
              <a:t>Final grade achieved</a:t>
            </a:r>
          </a:p>
          <a:p>
            <a:pPr lvl="2">
              <a:defRPr/>
            </a:pPr>
            <a:r>
              <a:rPr lang="en-GB" sz="2400" dirty="0">
                <a:ea typeface="+mn-ea"/>
                <a:cs typeface="+mn-cs"/>
              </a:rPr>
              <a:t>Number of books borrowed</a:t>
            </a:r>
          </a:p>
          <a:p>
            <a:pPr lvl="2">
              <a:defRPr/>
            </a:pPr>
            <a:r>
              <a:rPr lang="en-GB" sz="2400" dirty="0">
                <a:ea typeface="+mn-ea"/>
                <a:cs typeface="+mn-cs"/>
              </a:rPr>
              <a:t>Number of times e-resources were accessed </a:t>
            </a:r>
          </a:p>
          <a:p>
            <a:pPr lvl="1">
              <a:defRPr/>
            </a:pPr>
            <a:r>
              <a:rPr lang="en-GB" dirty="0">
                <a:ea typeface="+mn-ea"/>
                <a:cs typeface="+mn-cs"/>
              </a:rPr>
              <a:t>Across all 8 partners</a:t>
            </a:r>
          </a:p>
          <a:p>
            <a:pPr>
              <a:defRPr/>
            </a:pPr>
            <a:endParaRPr lang="en-GB" sz="2400" dirty="0" smtClean="0"/>
          </a:p>
        </p:txBody>
      </p:sp>
      <p:pic>
        <p:nvPicPr>
          <p:cNvPr id="27652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90371">
            <a:off x="5584825" y="2363788"/>
            <a:ext cx="2051050" cy="3170237"/>
          </a:xfrm>
        </p:spPr>
      </p:pic>
      <p:sp>
        <p:nvSpPr>
          <p:cNvPr id="5" name="TextBox 4"/>
          <p:cNvSpPr txBox="1"/>
          <p:nvPr/>
        </p:nvSpPr>
        <p:spPr>
          <a:xfrm rot="20148782">
            <a:off x="539750" y="3644900"/>
            <a:ext cx="8075613" cy="7080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GB" sz="4000" dirty="0">
                <a:solidFill>
                  <a:srgbClr val="FF0000"/>
                </a:solidFill>
                <a:latin typeface="Arial" charset="0"/>
                <a:cs typeface="Arial" charset="0"/>
              </a:rPr>
              <a:t>Not a cause and effect relationship</a:t>
            </a:r>
          </a:p>
        </p:txBody>
      </p:sp>
    </p:spTree>
    <p:extLst>
      <p:ext uri="{BB962C8B-B14F-4D97-AF65-F5344CB8AC3E}">
        <p14:creationId xmlns:p14="http://schemas.microsoft.com/office/powerpoint/2010/main" val="230169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Library Impact Data Project</a:t>
            </a:r>
            <a:endParaRPr lang="en-US" alt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28625" y="1700213"/>
            <a:ext cx="8229600" cy="3598862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GB" altLang="en-US" b="1" dirty="0" smtClean="0"/>
          </a:p>
          <a:p>
            <a:pPr marL="0" indent="0">
              <a:buFontTx/>
              <a:buNone/>
            </a:pPr>
            <a:r>
              <a:rPr lang="en-GB" altLang="en-US" dirty="0" smtClean="0"/>
              <a:t>Phase I looked at over 33,000 students across 8 universities</a:t>
            </a:r>
          </a:p>
          <a:p>
            <a:pPr marL="0" indent="0"/>
            <a:endParaRPr lang="en-GB" altLang="en-US" dirty="0" smtClean="0"/>
          </a:p>
          <a:p>
            <a:pPr marL="0" indent="0">
              <a:buFontTx/>
              <a:buNone/>
            </a:pPr>
            <a:r>
              <a:rPr lang="en-GB" altLang="en-US" dirty="0" smtClean="0"/>
              <a:t>Phase II looked at around 2,000 full time undergraduate students at Huddersfield</a:t>
            </a:r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6025"/>
            <a:ext cx="9144000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44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Library Impact Data Project 2</a:t>
            </a:r>
            <a:br>
              <a:rPr lang="en-GB" altLang="en-US" smtClean="0"/>
            </a:br>
            <a:r>
              <a:rPr lang="en-GB" altLang="en-US" sz="2400" i="1" smtClean="0">
                <a:solidFill>
                  <a:srgbClr val="FFC000"/>
                </a:solidFill>
                <a:cs typeface="Arial" panose="020B0604020202020204" pitchFamily="34" charset="0"/>
              </a:rPr>
              <a:t>Additional data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917700"/>
            <a:ext cx="4879975" cy="3598863"/>
          </a:xfrm>
        </p:spPr>
        <p:txBody>
          <a:bodyPr/>
          <a:lstStyle/>
          <a:p>
            <a:pPr marL="457200" indent="-457200"/>
            <a:r>
              <a:rPr lang="en-GB" altLang="en-US" sz="2400" dirty="0" smtClean="0"/>
              <a:t>Demographics</a:t>
            </a:r>
          </a:p>
          <a:p>
            <a:pPr marL="457200" indent="-457200"/>
            <a:r>
              <a:rPr lang="en-GB" altLang="en-US" sz="2400" dirty="0" smtClean="0"/>
              <a:t>Discipline</a:t>
            </a:r>
          </a:p>
          <a:p>
            <a:pPr marL="457200" indent="-457200"/>
            <a:r>
              <a:rPr lang="en-GB" altLang="en-US" sz="2400" dirty="0" smtClean="0"/>
              <a:t>Retention</a:t>
            </a:r>
          </a:p>
          <a:p>
            <a:pPr marL="457200" indent="-457200"/>
            <a:r>
              <a:rPr lang="en-GB" altLang="en-US" sz="2400" dirty="0" smtClean="0"/>
              <a:t>On/off campus use</a:t>
            </a:r>
          </a:p>
          <a:p>
            <a:pPr marL="457200" indent="-457200"/>
            <a:r>
              <a:rPr lang="en-GB" altLang="en-US" sz="2400" dirty="0" smtClean="0"/>
              <a:t>Breadth and depth of e-resource usage</a:t>
            </a:r>
          </a:p>
          <a:p>
            <a:pPr marL="457200" indent="-457200"/>
            <a:r>
              <a:rPr lang="en-GB" altLang="en-US" sz="2400" dirty="0" smtClean="0"/>
              <a:t>Entry data</a:t>
            </a:r>
          </a:p>
          <a:p>
            <a:pPr marL="457200" indent="-457200"/>
            <a:r>
              <a:rPr lang="en-GB" altLang="en-US" sz="2400" dirty="0" smtClean="0"/>
              <a:t>Correlations for Phase 1</a:t>
            </a:r>
          </a:p>
          <a:p>
            <a:pPr marL="457200" indent="-457200"/>
            <a:endParaRPr lang="en-GB" altLang="en-US" dirty="0" smtClean="0">
              <a:solidFill>
                <a:srgbClr val="FF0000"/>
              </a:solidFill>
            </a:endParaRPr>
          </a:p>
          <a:p>
            <a:pPr marL="457200" indent="-457200"/>
            <a:endParaRPr lang="en-GB" altLang="en-US" dirty="0" smtClean="0"/>
          </a:p>
        </p:txBody>
      </p:sp>
      <p:pic>
        <p:nvPicPr>
          <p:cNvPr id="29700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89779">
            <a:off x="6010275" y="2360721"/>
            <a:ext cx="2057400" cy="2692400"/>
          </a:xfrm>
        </p:spPr>
      </p:pic>
    </p:spTree>
    <p:extLst>
      <p:ext uri="{BB962C8B-B14F-4D97-AF65-F5344CB8AC3E}">
        <p14:creationId xmlns:p14="http://schemas.microsoft.com/office/powerpoint/2010/main" val="198380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_University_of_Huddersfield (1)">
  <a:themeElements>
    <a:clrScheme name="dectemplat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ctemplat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ctemplat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White">
  <a:themeElements>
    <a:clrScheme name="5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White">
  <a:themeElements>
    <a:clrScheme name="6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White">
  <a:themeElements>
    <a:clrScheme name="7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White">
  <a:themeElements>
    <a:clrScheme name="8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BM_University_of_Huddersfield">
  <a:themeElements>
    <a:clrScheme name="BM_University_of_Huddersfie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M_University_of_Huddersfie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M_University_of_Huddersfie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_University_of_Huddersfiel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_University_of_Huddersfiel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_University_of_Huddersfiel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_University_of_Huddersfiel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_University_of_Huddersfiel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_University_of_Huddersfiel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_University_of_Huddersfiel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_University_of_Huddersfiel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_University_of_Huddersfiel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_University_of_Huddersfiel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_University_of_Huddersfiel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Green">
  <a:themeElements>
    <a:clrScheme name="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nk">
  <a:themeElements>
    <a:clrScheme name="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ink">
  <a:themeElements>
    <a:clrScheme name="1_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reen">
  <a:themeElements>
    <a:clrScheme name="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hite">
  <a:themeElements>
    <a:clrScheme name="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White">
  <a:themeElements>
    <a:clrScheme name="2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White">
  <a:themeElements>
    <a:clrScheme name="3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White">
  <a:themeElements>
    <a:clrScheme name="4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BM_University_of_Huddersfield (1)</Template>
  <TotalTime>1605</TotalTime>
  <Words>1264</Words>
  <Application>Microsoft Office PowerPoint</Application>
  <PresentationFormat>On-screen Show (4:3)</PresentationFormat>
  <Paragraphs>206</Paragraphs>
  <Slides>40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63" baseType="lpstr">
      <vt:lpstr>Arial</vt:lpstr>
      <vt:lpstr>Calibri</vt:lpstr>
      <vt:lpstr>Caviar Dreams</vt:lpstr>
      <vt:lpstr>Corbel</vt:lpstr>
      <vt:lpstr>Lucida Grande</vt:lpstr>
      <vt:lpstr>Times New Roman</vt:lpstr>
      <vt:lpstr>Wingdings</vt:lpstr>
      <vt:lpstr>BM_University_of_Huddersfield (1)</vt:lpstr>
      <vt:lpstr>Pink</vt:lpstr>
      <vt:lpstr>1_Pink</vt:lpstr>
      <vt:lpstr>Green</vt:lpstr>
      <vt:lpstr>White</vt:lpstr>
      <vt:lpstr>1_White</vt:lpstr>
      <vt:lpstr>2_White</vt:lpstr>
      <vt:lpstr>3_White</vt:lpstr>
      <vt:lpstr>4_White</vt:lpstr>
      <vt:lpstr>5_White</vt:lpstr>
      <vt:lpstr>6_White</vt:lpstr>
      <vt:lpstr>7_White</vt:lpstr>
      <vt:lpstr>8_White</vt:lpstr>
      <vt:lpstr>BM_University_of_Huddersfield</vt:lpstr>
      <vt:lpstr>1_Green</vt:lpstr>
      <vt:lpstr>Microsoft Excel Chart</vt:lpstr>
      <vt:lpstr>The impact of library usage:  from research project to the development of a shared library analytics service for UK academic libraries </vt:lpstr>
      <vt:lpstr>About the University of Huddersfield</vt:lpstr>
      <vt:lpstr>PowerPoint Presentation</vt:lpstr>
      <vt:lpstr>Library Impact Data Project</vt:lpstr>
      <vt:lpstr>To support the hypothesis that…</vt:lpstr>
      <vt:lpstr>Library Impact Data Project 1 Original data requirements</vt:lpstr>
      <vt:lpstr>Library Impact Data Project Phase I</vt:lpstr>
      <vt:lpstr>Library Impact Data Project</vt:lpstr>
      <vt:lpstr>Library Impact Data Project 2 Additional data</vt:lpstr>
      <vt:lpstr>Library usage Country of domicile </vt:lpstr>
      <vt:lpstr>Library usage Aggregated subject groups</vt:lpstr>
      <vt:lpstr>Library usage Retention</vt:lpstr>
      <vt:lpstr>Library usage Retention</vt:lpstr>
      <vt:lpstr>Library usage Retention</vt:lpstr>
      <vt:lpstr>Number of e-resources accessed Depth and breadth</vt:lpstr>
      <vt:lpstr>Other factors Number of e-resources accessed</vt:lpstr>
      <vt:lpstr>Adding value@Huddersfield A mixed methods approach</vt:lpstr>
      <vt:lpstr>Adding value@Huddersfield A mixed methods approach</vt:lpstr>
      <vt:lpstr>PowerPoint Presentation</vt:lpstr>
      <vt:lpstr>Drivers for change 1</vt:lpstr>
      <vt:lpstr>Significant appetite for  analytics services</vt:lpstr>
      <vt:lpstr>Is this a current strategic priority?</vt:lpstr>
      <vt:lpstr>What about the next five years?</vt:lpstr>
      <vt:lpstr>PowerPoint Presentation</vt:lpstr>
      <vt:lpstr>JiscLAMP Library Analytics and Metrics Project</vt:lpstr>
      <vt:lpstr>JiscLAMP Project partners</vt:lpstr>
      <vt:lpstr>JiscLAMP A brief (important) word on ethics</vt:lpstr>
      <vt:lpstr>Job stories Consulting with the community</vt:lpstr>
      <vt:lpstr>JiscLAMP Normalisation of Data</vt:lpstr>
      <vt:lpstr>JiscLAMP What did we achieve?</vt:lpstr>
      <vt:lpstr>JiscLAMP What can we do with the data?</vt:lpstr>
      <vt:lpstr>PowerPoint Presentation</vt:lpstr>
      <vt:lpstr>JiscLAMP Phase 2  Work Package (draft)</vt:lpstr>
      <vt:lpstr>JiscLAMP The data dashboard</vt:lpstr>
      <vt:lpstr>JiscLAMP The ugly prototype</vt:lpstr>
      <vt:lpstr>JiscLAMP The wireframe</vt:lpstr>
      <vt:lpstr>Where do we go from here?  Our key areas for focus  2014-15 </vt:lpstr>
      <vt:lpstr>Community Engagement  and Support </vt:lpstr>
      <vt:lpstr>References</vt:lpstr>
      <vt:lpstr>Thank you! http://jisclamp.mimas.ac.uk</vt:lpstr>
    </vt:vector>
  </TitlesOfParts>
  <Company>University of Huddersfield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Administrator</dc:creator>
  <cp:lastModifiedBy>Graham Stone</cp:lastModifiedBy>
  <cp:revision>58</cp:revision>
  <cp:lastPrinted>2014-08-27T10:38:54Z</cp:lastPrinted>
  <dcterms:created xsi:type="dcterms:W3CDTF">2012-10-10T08:25:01Z</dcterms:created>
  <dcterms:modified xsi:type="dcterms:W3CDTF">2014-09-01T10:42:43Z</dcterms:modified>
</cp:coreProperties>
</file>