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tiff" ContentType="image/tiff"/>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autoCompressPictures="0">
  <p:sldMasterIdLst>
    <p:sldMasterId id="2147483648" r:id="rId4"/>
  </p:sldMasterIdLst>
  <p:notesMasterIdLst>
    <p:notesMasterId r:id="rId57"/>
  </p:notesMasterIdLst>
  <p:handoutMasterIdLst>
    <p:handoutMasterId r:id="rId58"/>
  </p:handoutMasterIdLst>
  <p:sldIdLst>
    <p:sldId id="276" r:id="rId5"/>
    <p:sldId id="303" r:id="rId6"/>
    <p:sldId id="352" r:id="rId7"/>
    <p:sldId id="354" r:id="rId8"/>
    <p:sldId id="355" r:id="rId9"/>
    <p:sldId id="356" r:id="rId10"/>
    <p:sldId id="357" r:id="rId11"/>
    <p:sldId id="358" r:id="rId12"/>
    <p:sldId id="375" r:id="rId13"/>
    <p:sldId id="365" r:id="rId14"/>
    <p:sldId id="278" r:id="rId15"/>
    <p:sldId id="310" r:id="rId16"/>
    <p:sldId id="308" r:id="rId17"/>
    <p:sldId id="309" r:id="rId18"/>
    <p:sldId id="311" r:id="rId19"/>
    <p:sldId id="312" r:id="rId20"/>
    <p:sldId id="313" r:id="rId21"/>
    <p:sldId id="377" r:id="rId22"/>
    <p:sldId id="378" r:id="rId23"/>
    <p:sldId id="379" r:id="rId24"/>
    <p:sldId id="371" r:id="rId25"/>
    <p:sldId id="325" r:id="rId26"/>
    <p:sldId id="315" r:id="rId27"/>
    <p:sldId id="316" r:id="rId28"/>
    <p:sldId id="326" r:id="rId29"/>
    <p:sldId id="327" r:id="rId30"/>
    <p:sldId id="317" r:id="rId31"/>
    <p:sldId id="372" r:id="rId32"/>
    <p:sldId id="318" r:id="rId33"/>
    <p:sldId id="376" r:id="rId34"/>
    <p:sldId id="339" r:id="rId35"/>
    <p:sldId id="340" r:id="rId36"/>
    <p:sldId id="341" r:id="rId37"/>
    <p:sldId id="319" r:id="rId38"/>
    <p:sldId id="328" r:id="rId39"/>
    <p:sldId id="330" r:id="rId40"/>
    <p:sldId id="321" r:id="rId41"/>
    <p:sldId id="331" r:id="rId42"/>
    <p:sldId id="332" r:id="rId43"/>
    <p:sldId id="333" r:id="rId44"/>
    <p:sldId id="334" r:id="rId45"/>
    <p:sldId id="335" r:id="rId46"/>
    <p:sldId id="336" r:id="rId47"/>
    <p:sldId id="373" r:id="rId48"/>
    <p:sldId id="345" r:id="rId49"/>
    <p:sldId id="346" r:id="rId50"/>
    <p:sldId id="347" r:id="rId51"/>
    <p:sldId id="348" r:id="rId52"/>
    <p:sldId id="350" r:id="rId53"/>
    <p:sldId id="351" r:id="rId54"/>
    <p:sldId id="374" r:id="rId55"/>
    <p:sldId id="343" r:id="rId56"/>
  </p:sldIdLst>
  <p:sldSz cx="9144000" cy="5143500" type="screen16x9"/>
  <p:notesSz cx="6858000" cy="9144000"/>
  <p:defaultTextStyle>
    <a:defPPr>
      <a:defRPr lang="en-US"/>
    </a:defPPr>
    <a:lvl1pPr algn="l" defTabSz="457131"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1pPr>
    <a:lvl2pPr marL="228565" algn="l" defTabSz="457131"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2pPr>
    <a:lvl3pPr marL="457131" algn="l" defTabSz="457131"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3pPr>
    <a:lvl4pPr marL="685696" algn="l" defTabSz="457131"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4pPr>
    <a:lvl5pPr marL="914261" algn="l" defTabSz="457131" rtl="0" fontAlgn="base" hangingPunct="0">
      <a:spcBef>
        <a:spcPct val="0"/>
      </a:spcBef>
      <a:spcAft>
        <a:spcPct val="0"/>
      </a:spcAft>
      <a:defRPr sz="1200" kern="1200">
        <a:solidFill>
          <a:srgbClr val="000000"/>
        </a:solidFill>
        <a:latin typeface="Helvetica" charset="0"/>
        <a:ea typeface="ＭＳ Ｐゴシック" charset="0"/>
        <a:cs typeface="Helvetica" charset="0"/>
        <a:sym typeface="Helvetica" charset="0"/>
      </a:defRPr>
    </a:lvl5pPr>
    <a:lvl6pPr marL="2285652" algn="l" defTabSz="457131" rtl="0" eaLnBrk="1" latinLnBrk="0" hangingPunct="1">
      <a:defRPr sz="1200" kern="1200">
        <a:solidFill>
          <a:srgbClr val="000000"/>
        </a:solidFill>
        <a:latin typeface="Helvetica" charset="0"/>
        <a:ea typeface="ＭＳ Ｐゴシック" charset="0"/>
        <a:cs typeface="Helvetica" charset="0"/>
        <a:sym typeface="Helvetica" charset="0"/>
      </a:defRPr>
    </a:lvl6pPr>
    <a:lvl7pPr marL="2742783" algn="l" defTabSz="457131" rtl="0" eaLnBrk="1" latinLnBrk="0" hangingPunct="1">
      <a:defRPr sz="1200" kern="1200">
        <a:solidFill>
          <a:srgbClr val="000000"/>
        </a:solidFill>
        <a:latin typeface="Helvetica" charset="0"/>
        <a:ea typeface="ＭＳ Ｐゴシック" charset="0"/>
        <a:cs typeface="Helvetica" charset="0"/>
        <a:sym typeface="Helvetica" charset="0"/>
      </a:defRPr>
    </a:lvl7pPr>
    <a:lvl8pPr marL="3199913" algn="l" defTabSz="457131" rtl="0" eaLnBrk="1" latinLnBrk="0" hangingPunct="1">
      <a:defRPr sz="1200" kern="1200">
        <a:solidFill>
          <a:srgbClr val="000000"/>
        </a:solidFill>
        <a:latin typeface="Helvetica" charset="0"/>
        <a:ea typeface="ＭＳ Ｐゴシック" charset="0"/>
        <a:cs typeface="Helvetica" charset="0"/>
        <a:sym typeface="Helvetica" charset="0"/>
      </a:defRPr>
    </a:lvl8pPr>
    <a:lvl9pPr marL="3657043" algn="l" defTabSz="457131" rtl="0" eaLnBrk="1" latinLnBrk="0" hangingPunct="1">
      <a:defRPr sz="1200" kern="1200">
        <a:solidFill>
          <a:srgbClr val="000000"/>
        </a:solidFill>
        <a:latin typeface="Helvetica" charset="0"/>
        <a:ea typeface="ＭＳ Ｐゴシック" charset="0"/>
        <a:cs typeface="Helvetica" charset="0"/>
        <a:sym typeface="Helvetica"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srrhc" initials="i" lastIdx="7"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E12"/>
    <a:srgbClr val="0092CB"/>
    <a:srgbClr val="2C3841"/>
    <a:srgbClr val="9BA7B0"/>
    <a:srgbClr val="B9C9D5"/>
    <a:srgbClr val="552481"/>
    <a:srgbClr val="B71A8B"/>
    <a:srgbClr val="00557F"/>
    <a:srgbClr val="8A7300"/>
    <a:srgbClr val="B2BB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0458" autoAdjust="0"/>
  </p:normalViewPr>
  <p:slideViewPr>
    <p:cSldViewPr>
      <p:cViewPr varScale="1">
        <p:scale>
          <a:sx n="59" d="100"/>
          <a:sy n="59" d="100"/>
        </p:scale>
        <p:origin x="1716" y="60"/>
      </p:cViewPr>
      <p:guideLst>
        <p:guide orient="horz"/>
        <p:guide/>
      </p:guideLst>
    </p:cSldViewPr>
  </p:slideViewPr>
  <p:notesTextViewPr>
    <p:cViewPr>
      <p:scale>
        <a:sx n="100" d="100"/>
        <a:sy n="100" d="100"/>
      </p:scale>
      <p:origin x="0" y="0"/>
    </p:cViewPr>
  </p:notesTextViewPr>
  <p:sorterViewPr>
    <p:cViewPr>
      <p:scale>
        <a:sx n="90" d="100"/>
        <a:sy n="90" d="100"/>
      </p:scale>
      <p:origin x="0" y="1376"/>
    </p:cViewPr>
  </p:sorterViewPr>
  <p:notesViewPr>
    <p:cSldViewPr snapToGrid="0" snapToObjects="1">
      <p:cViewPr varScale="1">
        <p:scale>
          <a:sx n="81" d="100"/>
          <a:sy n="81" d="100"/>
        </p:scale>
        <p:origin x="-2861" y="-8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06ACCA3-64F4-F743-A538-51FFA6F11225}" type="datetimeFigureOut">
              <a:rPr lang="en-US" smtClean="0"/>
              <a:pPr/>
              <a:t>4/14/2014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14F368-A422-054D-BED1-9DF6CF3BC2E2}" type="slidenum">
              <a:rPr lang="en-US" smtClean="0"/>
              <a:pPr/>
              <a:t>‹#›</a:t>
            </a:fld>
            <a:endParaRPr lang="en-US" dirty="0"/>
          </a:p>
        </p:txBody>
      </p:sp>
    </p:spTree>
    <p:extLst>
      <p:ext uri="{BB962C8B-B14F-4D97-AF65-F5344CB8AC3E}">
        <p14:creationId xmlns:p14="http://schemas.microsoft.com/office/powerpoint/2010/main" val="11013306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Rectangle 1"/>
          <p:cNvSpPr>
            <a:spLocks noGrp="1" noRot="1" noChangeAspect="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sp>
      <p:sp>
        <p:nvSpPr>
          <p:cNvPr id="6146" name="Rectangle 2"/>
          <p:cNvSpPr>
            <a:spLocks noGrp="1"/>
          </p:cNvSpPr>
          <p:nvPr>
            <p:ph type="body" sz="quarter" idx="3"/>
          </p:nvPr>
        </p:nvSpPr>
        <p:spPr bwMode="auto">
          <a:xfrm>
            <a:off x="381000" y="4343400"/>
            <a:ext cx="6096000" cy="4322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xmlns:mv="urn:schemas-microsoft-com:mac:vml" xmlns:mc="http://schemas.openxmlformats.org/markup-compatibility/2006" val="1"/>
            </a:ext>
          </a:extLst>
        </p:spPr>
        <p:txBody>
          <a:bodyPr vert="horz" wrap="square" lIns="0" tIns="0" rIns="0" bIns="0" numCol="1" anchor="t" anchorCtr="0" compatLnSpc="1">
            <a:prstTxWarp prst="textNoShape">
              <a:avLst/>
            </a:prstTxWarp>
          </a:bodyPr>
          <a:lstStyle/>
          <a:p>
            <a:pPr lvl="0"/>
            <a:r>
              <a:rPr lang="en-US" dirty="0">
                <a:sym typeface="Noteworthy Bold" charset="0"/>
              </a:rPr>
              <a:t>Click to edit Master text styles</a:t>
            </a:r>
          </a:p>
          <a:p>
            <a:pPr lvl="1"/>
            <a:r>
              <a:rPr lang="en-US" dirty="0">
                <a:sym typeface="Noteworthy Bold" charset="0"/>
              </a:rPr>
              <a:t>Second level</a:t>
            </a:r>
          </a:p>
          <a:p>
            <a:pPr lvl="2"/>
            <a:r>
              <a:rPr lang="en-US" dirty="0">
                <a:sym typeface="Noteworthy Bold" charset="0"/>
              </a:rPr>
              <a:t>Third level</a:t>
            </a:r>
          </a:p>
          <a:p>
            <a:pPr lvl="3"/>
            <a:r>
              <a:rPr lang="en-US" dirty="0">
                <a:sym typeface="Noteworthy Bold" charset="0"/>
              </a:rPr>
              <a:t>Fourth level</a:t>
            </a:r>
          </a:p>
          <a:p>
            <a:pPr lvl="4"/>
            <a:r>
              <a:rPr lang="en-US" dirty="0">
                <a:sym typeface="Noteworthy Bold" charset="0"/>
              </a:rPr>
              <a:t>Fifth level</a:t>
            </a:r>
          </a:p>
        </p:txBody>
      </p:sp>
    </p:spTree>
    <p:extLst>
      <p:ext uri="{BB962C8B-B14F-4D97-AF65-F5344CB8AC3E}">
        <p14:creationId xmlns:p14="http://schemas.microsoft.com/office/powerpoint/2010/main" val="3930928706"/>
      </p:ext>
    </p:extLst>
  </p:cSld>
  <p:clrMap bg1="lt1" tx1="dk1" bg2="lt2" tx2="dk2" accent1="accent1" accent2="accent2" accent3="accent3" accent4="accent4" accent5="accent5" accent6="accent6" hlink="hlink" folHlink="folHlink"/>
  <p:hf hdr="0" ftr="0" dt="0"/>
  <p:notesStyle>
    <a:lvl1pPr algn="l" defTabSz="457131" rtl="0" fontAlgn="base" hangingPunct="0">
      <a:lnSpc>
        <a:spcPct val="100000"/>
      </a:lnSpc>
      <a:spcBef>
        <a:spcPts val="600"/>
      </a:spcBef>
      <a:spcAft>
        <a:spcPct val="0"/>
      </a:spcAft>
      <a:defRPr sz="1600" kern="1200">
        <a:solidFill>
          <a:srgbClr val="2C3841"/>
        </a:solidFill>
        <a:latin typeface="Corbel"/>
        <a:ea typeface="ＭＳ Ｐゴシック" charset="0"/>
        <a:cs typeface="Corbel"/>
        <a:sym typeface="Noteworthy Bold" charset="0"/>
      </a:defRPr>
    </a:lvl1pPr>
    <a:lvl2pPr marL="228565" algn="l" defTabSz="457131" rtl="0" fontAlgn="base" hangingPunct="0">
      <a:lnSpc>
        <a:spcPct val="100000"/>
      </a:lnSpc>
      <a:spcBef>
        <a:spcPts val="600"/>
      </a:spcBef>
      <a:spcAft>
        <a:spcPct val="0"/>
      </a:spcAft>
      <a:defRPr sz="1600" kern="1200">
        <a:solidFill>
          <a:srgbClr val="2C3841"/>
        </a:solidFill>
        <a:latin typeface="Corbel"/>
        <a:ea typeface="Noteworthy Bold" charset="0"/>
        <a:cs typeface="Corbel"/>
        <a:sym typeface="Noteworthy Bold" charset="0"/>
      </a:defRPr>
    </a:lvl2pPr>
    <a:lvl3pPr marL="457131" algn="l" defTabSz="457131" rtl="0" fontAlgn="base" hangingPunct="0">
      <a:lnSpc>
        <a:spcPct val="100000"/>
      </a:lnSpc>
      <a:spcBef>
        <a:spcPts val="600"/>
      </a:spcBef>
      <a:spcAft>
        <a:spcPct val="0"/>
      </a:spcAft>
      <a:defRPr sz="1600" kern="1200">
        <a:solidFill>
          <a:srgbClr val="2C3841"/>
        </a:solidFill>
        <a:latin typeface="Corbel"/>
        <a:ea typeface="Noteworthy Bold" charset="0"/>
        <a:cs typeface="Corbel"/>
        <a:sym typeface="Noteworthy Bold" charset="0"/>
      </a:defRPr>
    </a:lvl3pPr>
    <a:lvl4pPr marL="685696" algn="l" defTabSz="457131" rtl="0" fontAlgn="base" hangingPunct="0">
      <a:lnSpc>
        <a:spcPct val="100000"/>
      </a:lnSpc>
      <a:spcBef>
        <a:spcPts val="600"/>
      </a:spcBef>
      <a:spcAft>
        <a:spcPct val="0"/>
      </a:spcAft>
      <a:defRPr sz="1600" kern="1200">
        <a:solidFill>
          <a:srgbClr val="2C3841"/>
        </a:solidFill>
        <a:latin typeface="Corbel"/>
        <a:ea typeface="Noteworthy Bold" charset="0"/>
        <a:cs typeface="Corbel"/>
        <a:sym typeface="Noteworthy Bold" charset="0"/>
      </a:defRPr>
    </a:lvl4pPr>
    <a:lvl5pPr marL="914261" algn="l" defTabSz="457131" rtl="0" fontAlgn="base" hangingPunct="0">
      <a:lnSpc>
        <a:spcPct val="100000"/>
      </a:lnSpc>
      <a:spcBef>
        <a:spcPts val="600"/>
      </a:spcBef>
      <a:spcAft>
        <a:spcPct val="0"/>
      </a:spcAft>
      <a:defRPr sz="1600" kern="1200">
        <a:solidFill>
          <a:srgbClr val="2C3841"/>
        </a:solidFill>
        <a:latin typeface="Corbel"/>
        <a:ea typeface="Noteworthy Bold" charset="0"/>
        <a:cs typeface="Corbel"/>
        <a:sym typeface="Noteworthy Bold" charset="0"/>
      </a:defRPr>
    </a:lvl5pPr>
    <a:lvl6pPr marL="2285652" algn="l" defTabSz="457131" rtl="0" eaLnBrk="1" latinLnBrk="0" hangingPunct="1">
      <a:defRPr sz="1200" kern="1200">
        <a:solidFill>
          <a:schemeClr val="tx1"/>
        </a:solidFill>
        <a:latin typeface="+mn-lt"/>
        <a:ea typeface="+mn-ea"/>
        <a:cs typeface="+mn-cs"/>
      </a:defRPr>
    </a:lvl6pPr>
    <a:lvl7pPr marL="2742783" algn="l" defTabSz="457131" rtl="0" eaLnBrk="1" latinLnBrk="0" hangingPunct="1">
      <a:defRPr sz="1200" kern="1200">
        <a:solidFill>
          <a:schemeClr val="tx1"/>
        </a:solidFill>
        <a:latin typeface="+mn-lt"/>
        <a:ea typeface="+mn-ea"/>
        <a:cs typeface="+mn-cs"/>
      </a:defRPr>
    </a:lvl7pPr>
    <a:lvl8pPr marL="3199913" algn="l" defTabSz="457131" rtl="0" eaLnBrk="1" latinLnBrk="0" hangingPunct="1">
      <a:defRPr sz="1200" kern="1200">
        <a:solidFill>
          <a:schemeClr val="tx1"/>
        </a:solidFill>
        <a:latin typeface="+mn-lt"/>
        <a:ea typeface="+mn-ea"/>
        <a:cs typeface="+mn-cs"/>
      </a:defRPr>
    </a:lvl8pPr>
    <a:lvl9pPr marL="3657043" algn="l" defTabSz="4571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31" rtl="0" eaLnBrk="1" fontAlgn="base" latinLnBrk="0" hangingPunct="0">
              <a:lnSpc>
                <a:spcPct val="100000"/>
              </a:lnSpc>
              <a:spcBef>
                <a:spcPts val="600"/>
              </a:spcBef>
              <a:spcAft>
                <a:spcPct val="0"/>
              </a:spcAft>
              <a:buClrTx/>
              <a:buSzTx/>
              <a:buFontTx/>
              <a:buNone/>
              <a:tabLst/>
              <a:defRPr/>
            </a:pPr>
            <a:r>
              <a:rPr lang="en-US" sz="1600" b="1" dirty="0" smtClean="0">
                <a:solidFill>
                  <a:srgbClr val="2C3841"/>
                </a:solidFill>
              </a:rPr>
              <a:t>Background image – something along the</a:t>
            </a:r>
            <a:r>
              <a:rPr lang="en-US" sz="1600" b="1" baseline="0" dirty="0" smtClean="0">
                <a:solidFill>
                  <a:srgbClr val="2C3841"/>
                </a:solidFill>
              </a:rPr>
              <a:t> lines of data </a:t>
            </a:r>
            <a:r>
              <a:rPr lang="en-US" sz="1600" b="1" baseline="0" dirty="0" err="1" smtClean="0">
                <a:solidFill>
                  <a:srgbClr val="2C3841"/>
                </a:solidFill>
              </a:rPr>
              <a:t>visualisations</a:t>
            </a:r>
            <a:endParaRPr lang="en-US" sz="1600" b="1" dirty="0" smtClean="0">
              <a:solidFill>
                <a:srgbClr val="2C3841"/>
              </a:solidFill>
            </a:endParaRPr>
          </a:p>
        </p:txBody>
      </p:sp>
    </p:spTree>
    <p:extLst>
      <p:ext uri="{BB962C8B-B14F-4D97-AF65-F5344CB8AC3E}">
        <p14:creationId xmlns:p14="http://schemas.microsoft.com/office/powerpoint/2010/main" val="811083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of course there</a:t>
            </a:r>
            <a:r>
              <a:rPr lang="en-US" baseline="0" dirty="0" smtClean="0"/>
              <a:t> are a great deal of unknowns we had to work through first to assess the feasibility of all this.</a:t>
            </a:r>
          </a:p>
          <a:p>
            <a:endParaRPr lang="en-US" baseline="0" dirty="0" smtClean="0"/>
          </a:p>
          <a:p>
            <a:r>
              <a:rPr lang="en-US" baseline="0" dirty="0" smtClean="0"/>
              <a:t>The first key challenge is around getting the data, which sits in different systems and is often ‘managed’ by different parts of the institution, particularly the UCAS data.</a:t>
            </a:r>
          </a:p>
          <a:p>
            <a:endParaRPr lang="en-US" baseline="0" dirty="0" smtClean="0"/>
          </a:p>
          <a:p>
            <a:r>
              <a:rPr lang="en-US" baseline="0" dirty="0" smtClean="0"/>
              <a:t>The data we needed (and knew could be available from most institutions, at least from somewhere) was that precious UCAS data (so we can identify the characteristics of users), but we also needed loan data, and </a:t>
            </a:r>
            <a:r>
              <a:rPr lang="en-US" baseline="0" dirty="0" err="1" smtClean="0"/>
              <a:t>eResource</a:t>
            </a:r>
            <a:r>
              <a:rPr lang="en-US" baseline="0" dirty="0" smtClean="0"/>
              <a:t> logins.  </a:t>
            </a:r>
          </a:p>
          <a:p>
            <a:endParaRPr lang="en-US" baseline="0" dirty="0" smtClean="0"/>
          </a:p>
          <a:p>
            <a:r>
              <a:rPr lang="en-US" baseline="0" dirty="0" smtClean="0"/>
              <a:t>What we didn’t take was usage of individual items, at least not for now. I’ll come back to that. </a:t>
            </a:r>
          </a:p>
        </p:txBody>
      </p:sp>
    </p:spTree>
    <p:extLst>
      <p:ext uri="{BB962C8B-B14F-4D97-AF65-F5344CB8AC3E}">
        <p14:creationId xmlns:p14="http://schemas.microsoft.com/office/powerpoint/2010/main" val="3058046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initially put feelers out to find out who might be able to work with us on this, we though we might get 2 or 3. But we were very pleased to end up with six institutions, all of whom could provide us with the data we needed and who agreed to trial this with us.</a:t>
            </a:r>
            <a:endParaRPr lang="en-US" dirty="0"/>
          </a:p>
        </p:txBody>
      </p:sp>
    </p:spTree>
    <p:extLst>
      <p:ext uri="{BB962C8B-B14F-4D97-AF65-F5344CB8AC3E}">
        <p14:creationId xmlns:p14="http://schemas.microsoft.com/office/powerpoint/2010/main" val="27577378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next phase</a:t>
            </a:r>
            <a:r>
              <a:rPr lang="en-US" baseline="0" dirty="0" smtClean="0"/>
              <a:t> of work was really around data wrangling. Getting the data (or getting the person who can get the data and the permission to use the data)</a:t>
            </a:r>
          </a:p>
          <a:p>
            <a:endParaRPr lang="en-US" baseline="0" dirty="0" smtClean="0"/>
          </a:p>
          <a:p>
            <a:r>
              <a:rPr lang="en-US" baseline="0" dirty="0" err="1" smtClean="0"/>
              <a:t>Analysing</a:t>
            </a:r>
            <a:r>
              <a:rPr lang="en-US" baseline="0" dirty="0" smtClean="0"/>
              <a:t>, </a:t>
            </a:r>
            <a:r>
              <a:rPr lang="en-US" baseline="0" dirty="0" err="1" smtClean="0"/>
              <a:t>normalising</a:t>
            </a:r>
            <a:r>
              <a:rPr lang="en-US" baseline="0" dirty="0" smtClean="0"/>
              <a:t>, and then developing an API for presenting the data in a </a:t>
            </a:r>
            <a:r>
              <a:rPr lang="en-US" baseline="0" dirty="0" err="1" smtClean="0"/>
              <a:t>visualisation</a:t>
            </a:r>
            <a:r>
              <a:rPr lang="en-US" baseline="0" dirty="0" smtClean="0"/>
              <a:t> dashboard.</a:t>
            </a:r>
            <a:endParaRPr lang="en-US" dirty="0"/>
          </a:p>
        </p:txBody>
      </p:sp>
    </p:spTree>
    <p:extLst>
      <p:ext uri="{BB962C8B-B14F-4D97-AF65-F5344CB8AC3E}">
        <p14:creationId xmlns:p14="http://schemas.microsoft.com/office/powerpoint/2010/main" val="3381400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without</a:t>
            </a:r>
            <a:r>
              <a:rPr lang="en-US" baseline="0" dirty="0" smtClean="0"/>
              <a:t> a graphical </a:t>
            </a:r>
            <a:r>
              <a:rPr lang="en-US" baseline="0" dirty="0" err="1" smtClean="0"/>
              <a:t>visualisation</a:t>
            </a:r>
            <a:r>
              <a:rPr lang="en-US" baseline="0" dirty="0" smtClean="0"/>
              <a:t> dashboard, this is what your </a:t>
            </a:r>
            <a:r>
              <a:rPr lang="en-US" baseline="0" dirty="0" err="1" smtClean="0"/>
              <a:t>visualisation</a:t>
            </a:r>
            <a:r>
              <a:rPr lang="en-US" baseline="0" dirty="0" smtClean="0"/>
              <a:t> tool looks like.</a:t>
            </a:r>
          </a:p>
          <a:p>
            <a:endParaRPr lang="en-US" baseline="0" dirty="0" smtClean="0"/>
          </a:p>
          <a:p>
            <a:endParaRPr lang="en-US" baseline="0" dirty="0" smtClean="0"/>
          </a:p>
          <a:p>
            <a:r>
              <a:rPr lang="en-US" baseline="0" dirty="0" smtClean="0"/>
              <a:t>(and actually this is a spreadsheet showing how we’re </a:t>
            </a:r>
            <a:r>
              <a:rPr lang="en-US" baseline="0" dirty="0" err="1" smtClean="0"/>
              <a:t>normalising</a:t>
            </a:r>
            <a:r>
              <a:rPr lang="en-US" baseline="0" dirty="0" smtClean="0"/>
              <a:t> fields such as ‘ethnicity’ or country of origin)</a:t>
            </a:r>
          </a:p>
          <a:p>
            <a:endParaRPr lang="en-US" dirty="0"/>
          </a:p>
        </p:txBody>
      </p:sp>
    </p:spTree>
    <p:extLst>
      <p:ext uri="{BB962C8B-B14F-4D97-AF65-F5344CB8AC3E}">
        <p14:creationId xmlns:p14="http://schemas.microsoft.com/office/powerpoint/2010/main" val="5308454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US" sz="1600" dirty="0" smtClean="0"/>
              <a:t>And it’s been in developing the API and considering the requirements</a:t>
            </a:r>
            <a:r>
              <a:rPr lang="en-US" sz="1600" baseline="0" dirty="0" smtClean="0"/>
              <a:t> of that API that we’ve come into our most challenging and interesting phase of work.</a:t>
            </a:r>
            <a:r>
              <a:rPr lang="en-US" sz="1600" dirty="0" smtClean="0">
                <a:solidFill>
                  <a:srgbClr val="000000"/>
                </a:solidFill>
              </a:rPr>
              <a:t> </a:t>
            </a:r>
          </a:p>
          <a:p>
            <a:pPr algn="l">
              <a:buNone/>
            </a:pPr>
            <a:endParaRPr lang="en-US" sz="1600" dirty="0" smtClean="0">
              <a:solidFill>
                <a:srgbClr val="000000"/>
              </a:solidFill>
            </a:endParaRPr>
          </a:p>
          <a:p>
            <a:pPr algn="l">
              <a:buNone/>
            </a:pPr>
            <a:r>
              <a:rPr lang="en-US" sz="1600" dirty="0" smtClean="0">
                <a:solidFill>
                  <a:srgbClr val="000000"/>
                </a:solidFill>
              </a:rPr>
              <a:t>In doing this we’ve needed to ask questions about how users work with the data. </a:t>
            </a:r>
            <a:br>
              <a:rPr lang="en-US" sz="1600" dirty="0" smtClean="0">
                <a:solidFill>
                  <a:srgbClr val="000000"/>
                </a:solidFill>
              </a:rPr>
            </a:br>
            <a:endParaRPr lang="en-US" sz="1600" dirty="0" smtClean="0">
              <a:solidFill>
                <a:srgbClr val="000000"/>
              </a:solidFill>
            </a:endParaRPr>
          </a:p>
          <a:p>
            <a:pPr algn="l">
              <a:buNone/>
            </a:pPr>
            <a:r>
              <a:rPr lang="en-US" sz="1600" dirty="0" smtClean="0">
                <a:solidFill>
                  <a:srgbClr val="000000"/>
                </a:solidFill>
              </a:rPr>
              <a:t>What do they want to be able to do?</a:t>
            </a:r>
          </a:p>
          <a:p>
            <a:pPr algn="l">
              <a:buNone/>
            </a:pPr>
            <a:endParaRPr lang="en-US" sz="1600" dirty="0" smtClean="0">
              <a:solidFill>
                <a:srgbClr val="000000"/>
              </a:solidFill>
            </a:endParaRPr>
          </a:p>
          <a:p>
            <a:pPr algn="l">
              <a:buNone/>
            </a:pPr>
            <a:r>
              <a:rPr lang="en-US" sz="1600" dirty="0" smtClean="0">
                <a:solidFill>
                  <a:srgbClr val="000000"/>
                </a:solidFill>
              </a:rPr>
              <a:t>And then there are more fundamental questions over what analysis the user undertakes, and what the system does on behalf of the user,</a:t>
            </a:r>
            <a:r>
              <a:rPr lang="en-US" sz="1600" baseline="0" dirty="0" smtClean="0">
                <a:solidFill>
                  <a:srgbClr val="000000"/>
                </a:solidFill>
              </a:rPr>
              <a:t> which I’ll also come back to</a:t>
            </a:r>
            <a:endParaRPr lang="en-US" sz="1600" dirty="0" smtClean="0">
              <a:solidFill>
                <a:srgbClr val="000000"/>
              </a:solidFill>
            </a:endParaRPr>
          </a:p>
        </p:txBody>
      </p:sp>
    </p:spTree>
    <p:extLst>
      <p:ext uri="{BB962C8B-B14F-4D97-AF65-F5344CB8AC3E}">
        <p14:creationId xmlns:p14="http://schemas.microsoft.com/office/powerpoint/2010/main" val="3081287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buNone/>
            </a:pPr>
            <a:r>
              <a:rPr lang="en-US" sz="1600" dirty="0" smtClean="0"/>
              <a:t>And it’s been in developing the API and considering the requirements</a:t>
            </a:r>
            <a:r>
              <a:rPr lang="en-US" sz="1600" baseline="0" dirty="0" smtClean="0"/>
              <a:t> of that API that we’ve come into our most challenging and interesting phase of work.</a:t>
            </a:r>
            <a:r>
              <a:rPr lang="en-US" sz="1600" dirty="0" smtClean="0">
                <a:solidFill>
                  <a:srgbClr val="000000"/>
                </a:solidFill>
              </a:rPr>
              <a:t> </a:t>
            </a:r>
          </a:p>
          <a:p>
            <a:pPr algn="l">
              <a:buNone/>
            </a:pPr>
            <a:endParaRPr lang="en-US" sz="1600" dirty="0" smtClean="0">
              <a:solidFill>
                <a:srgbClr val="000000"/>
              </a:solidFill>
            </a:endParaRPr>
          </a:p>
          <a:p>
            <a:pPr algn="l">
              <a:buNone/>
            </a:pPr>
            <a:r>
              <a:rPr lang="en-US" sz="1600" dirty="0" smtClean="0">
                <a:solidFill>
                  <a:srgbClr val="000000"/>
                </a:solidFill>
              </a:rPr>
              <a:t>In doing this we’ve needed to ask questions about how users work with the data. </a:t>
            </a:r>
            <a:br>
              <a:rPr lang="en-US" sz="1600" dirty="0" smtClean="0">
                <a:solidFill>
                  <a:srgbClr val="000000"/>
                </a:solidFill>
              </a:rPr>
            </a:br>
            <a:endParaRPr lang="en-US" sz="1600" dirty="0" smtClean="0">
              <a:solidFill>
                <a:srgbClr val="000000"/>
              </a:solidFill>
            </a:endParaRPr>
          </a:p>
          <a:p>
            <a:pPr algn="l">
              <a:buNone/>
            </a:pPr>
            <a:r>
              <a:rPr lang="en-US" sz="1600" dirty="0" smtClean="0">
                <a:solidFill>
                  <a:srgbClr val="000000"/>
                </a:solidFill>
              </a:rPr>
              <a:t>What do they want to be able to do?</a:t>
            </a:r>
          </a:p>
          <a:p>
            <a:pPr algn="l">
              <a:buNone/>
            </a:pPr>
            <a:endParaRPr lang="en-US" sz="1600" dirty="0" smtClean="0">
              <a:solidFill>
                <a:srgbClr val="000000"/>
              </a:solidFill>
            </a:endParaRPr>
          </a:p>
          <a:p>
            <a:pPr algn="l">
              <a:buNone/>
            </a:pPr>
            <a:r>
              <a:rPr lang="en-US" sz="1600" dirty="0" smtClean="0">
                <a:solidFill>
                  <a:srgbClr val="000000"/>
                </a:solidFill>
              </a:rPr>
              <a:t>And then there are more fundamental questions over what analysis the user undertakes, and what the system does on behalf of the user,</a:t>
            </a:r>
            <a:r>
              <a:rPr lang="en-US" sz="1600" baseline="0" dirty="0" smtClean="0">
                <a:solidFill>
                  <a:srgbClr val="000000"/>
                </a:solidFill>
              </a:rPr>
              <a:t> which I’ll also come back to</a:t>
            </a:r>
            <a:endParaRPr lang="en-US" sz="1600" dirty="0" smtClean="0">
              <a:solidFill>
                <a:srgbClr val="000000"/>
              </a:solidFill>
            </a:endParaRPr>
          </a:p>
          <a:p>
            <a:endParaRPr lang="en-US" dirty="0"/>
          </a:p>
        </p:txBody>
      </p:sp>
    </p:spTree>
    <p:extLst>
      <p:ext uri="{BB962C8B-B14F-4D97-AF65-F5344CB8AC3E}">
        <p14:creationId xmlns:p14="http://schemas.microsoft.com/office/powerpoint/2010/main" val="6787453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extLst>
      <p:ext uri="{BB962C8B-B14F-4D97-AF65-F5344CB8AC3E}">
        <p14:creationId xmlns:p14="http://schemas.microsoft.com/office/powerpoint/2010/main" val="37230460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here’s our first basic wireframe,</a:t>
            </a:r>
            <a:r>
              <a:rPr lang="en-US" baseline="0" dirty="0" smtClean="0"/>
              <a:t> which starts to think in more detail about functionality and the different tasks that users might want to accomplish (for example, tracking usage by discipline or demographics such as country or ethnicity).</a:t>
            </a:r>
          </a:p>
          <a:p>
            <a:endParaRPr lang="en-US" baseline="0" dirty="0" smtClean="0"/>
          </a:p>
          <a:p>
            <a:r>
              <a:rPr lang="en-US" baseline="0" dirty="0" smtClean="0"/>
              <a:t>But this was still very much exploratory work, and although this looks sensible, as we discovered, the devil is very much in the detail. </a:t>
            </a:r>
            <a:endParaRPr lang="en-US" dirty="0" smtClean="0"/>
          </a:p>
          <a:p>
            <a:endParaRPr lang="en-US" dirty="0"/>
          </a:p>
        </p:txBody>
      </p:sp>
    </p:spTree>
    <p:extLst>
      <p:ext uri="{BB962C8B-B14F-4D97-AF65-F5344CB8AC3E}">
        <p14:creationId xmlns:p14="http://schemas.microsoft.com/office/powerpoint/2010/main" val="4207012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25229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881244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31" rtl="0" eaLnBrk="1" fontAlgn="base" latinLnBrk="0" hangingPunct="0">
              <a:lnSpc>
                <a:spcPct val="100000"/>
              </a:lnSpc>
              <a:spcBef>
                <a:spcPts val="600"/>
              </a:spcBef>
              <a:spcAft>
                <a:spcPct val="0"/>
              </a:spcAft>
              <a:buClrTx/>
              <a:buSzTx/>
              <a:buFontTx/>
              <a:buNone/>
              <a:tabLst/>
              <a:defRPr/>
            </a:pPr>
            <a:r>
              <a:rPr lang="en-US" sz="1600" b="1" dirty="0" smtClean="0">
                <a:solidFill>
                  <a:srgbClr val="2C3841"/>
                </a:solidFill>
              </a:rPr>
              <a:t>So. How did we get here?</a:t>
            </a:r>
          </a:p>
          <a:p>
            <a:pPr marL="0" marR="0" indent="0" algn="l" defTabSz="457131" rtl="0" eaLnBrk="1" fontAlgn="base" latinLnBrk="0" hangingPunct="0">
              <a:lnSpc>
                <a:spcPct val="100000"/>
              </a:lnSpc>
              <a:spcBef>
                <a:spcPts val="600"/>
              </a:spcBef>
              <a:spcAft>
                <a:spcPct val="0"/>
              </a:spcAft>
              <a:buClrTx/>
              <a:buSzTx/>
              <a:buFontTx/>
              <a:buNone/>
              <a:tabLst/>
              <a:defRPr/>
            </a:pPr>
            <a:endParaRPr lang="en-US" sz="1600" b="1" dirty="0" smtClean="0">
              <a:solidFill>
                <a:srgbClr val="2C3841"/>
              </a:solidFill>
            </a:endParaRPr>
          </a:p>
          <a:p>
            <a:pPr marL="0" marR="0" indent="0" algn="l" defTabSz="457131" rtl="0" eaLnBrk="1" fontAlgn="base" latinLnBrk="0" hangingPunct="0">
              <a:lnSpc>
                <a:spcPct val="100000"/>
              </a:lnSpc>
              <a:spcBef>
                <a:spcPts val="600"/>
              </a:spcBef>
              <a:spcAft>
                <a:spcPct val="0"/>
              </a:spcAft>
              <a:buClrTx/>
              <a:buSzTx/>
              <a:buFontTx/>
              <a:buNone/>
              <a:tabLst/>
              <a:defRPr/>
            </a:pPr>
            <a:r>
              <a:rPr lang="en-US" sz="1600" b="1" dirty="0" smtClean="0">
                <a:solidFill>
                  <a:srgbClr val="2C3841"/>
                </a:solidFill>
              </a:rPr>
              <a:t>Before I get into the details of the LAMP project I want to give a bit of background and context.  </a:t>
            </a:r>
            <a:r>
              <a:rPr lang="en-US" sz="1600" b="1" dirty="0" err="1" smtClean="0">
                <a:solidFill>
                  <a:srgbClr val="2C3841"/>
                </a:solidFill>
              </a:rPr>
              <a:t>Jisc</a:t>
            </a:r>
            <a:r>
              <a:rPr lang="en-US" sz="1600" b="1" dirty="0" smtClean="0">
                <a:solidFill>
                  <a:srgbClr val="2C3841"/>
                </a:solidFill>
              </a:rPr>
              <a:t> has been involved</a:t>
            </a:r>
            <a:r>
              <a:rPr lang="en-US" sz="1600" b="1" baseline="0" dirty="0" smtClean="0">
                <a:solidFill>
                  <a:srgbClr val="2C3841"/>
                </a:solidFill>
              </a:rPr>
              <a:t> in looking at activity or usage data and how we can exploit it for some time now. Back in 2007</a:t>
            </a:r>
            <a:r>
              <a:rPr lang="en-US" sz="1600" b="1" dirty="0" smtClean="0">
                <a:solidFill>
                  <a:srgbClr val="2C3841"/>
                </a:solidFill>
              </a:rPr>
              <a:t> </a:t>
            </a:r>
            <a:r>
              <a:rPr lang="en-US" b="1" dirty="0" smtClean="0"/>
              <a:t>we</a:t>
            </a:r>
            <a:r>
              <a:rPr lang="en-US" sz="1600" b="1" dirty="0" smtClean="0">
                <a:solidFill>
                  <a:srgbClr val="2C3841"/>
                </a:solidFill>
              </a:rPr>
              <a:t> started looking at activity data and </a:t>
            </a:r>
            <a:r>
              <a:rPr lang="en-US" sz="1600" b="1" dirty="0" err="1" smtClean="0">
                <a:solidFill>
                  <a:srgbClr val="2C3841"/>
                </a:solidFill>
              </a:rPr>
              <a:t>personalisation</a:t>
            </a:r>
            <a:r>
              <a:rPr lang="en-US" sz="1600" b="1" dirty="0" smtClean="0">
                <a:solidFill>
                  <a:srgbClr val="2C3841"/>
                </a:solidFill>
              </a:rPr>
              <a:t>, when it was clear that models </a:t>
            </a:r>
            <a:r>
              <a:rPr lang="en-US" b="1" dirty="0" smtClean="0"/>
              <a:t>of consumption were being completely turned on their head by the likes of Amazon</a:t>
            </a:r>
            <a:endParaRPr lang="en-US" sz="1600" b="1" baseline="0" dirty="0" smtClean="0">
              <a:solidFill>
                <a:srgbClr val="2C3841"/>
              </a:solidFill>
            </a:endParaRPr>
          </a:p>
          <a:p>
            <a:pPr marL="0" marR="0" indent="0" algn="l" defTabSz="457131" rtl="0" eaLnBrk="1" fontAlgn="base" latinLnBrk="0" hangingPunct="0">
              <a:lnSpc>
                <a:spcPct val="100000"/>
              </a:lnSpc>
              <a:spcBef>
                <a:spcPts val="600"/>
              </a:spcBef>
              <a:spcAft>
                <a:spcPct val="0"/>
              </a:spcAft>
              <a:buClrTx/>
              <a:buSzTx/>
              <a:buFontTx/>
              <a:buNone/>
              <a:tabLst/>
              <a:defRPr/>
            </a:pPr>
            <a:endParaRPr lang="en-US" sz="1600" b="1" baseline="0" dirty="0" smtClean="0">
              <a:solidFill>
                <a:srgbClr val="2C3841"/>
              </a:solidFill>
            </a:endParaRPr>
          </a:p>
          <a:p>
            <a:pPr marL="0" marR="0" indent="0" algn="l" defTabSz="457131" rtl="0" eaLnBrk="1" fontAlgn="base" latinLnBrk="0" hangingPunct="0">
              <a:lnSpc>
                <a:spcPct val="100000"/>
              </a:lnSpc>
              <a:spcBef>
                <a:spcPts val="600"/>
              </a:spcBef>
              <a:spcAft>
                <a:spcPct val="0"/>
              </a:spcAft>
              <a:buClrTx/>
              <a:buSzTx/>
              <a:buFontTx/>
              <a:buNone/>
              <a:tabLst/>
              <a:defRPr/>
            </a:pPr>
            <a:r>
              <a:rPr lang="en-US" sz="1600" b="1" baseline="0" dirty="0" smtClean="0">
                <a:solidFill>
                  <a:srgbClr val="2C3841"/>
                </a:solidFill>
              </a:rPr>
              <a:t>And of course right from the beginning we’ve been interested in how this might apply to the context of the library, and particularly the discovery interface.</a:t>
            </a:r>
          </a:p>
          <a:p>
            <a:pPr marL="0" marR="0" indent="0" algn="l" defTabSz="457131" rtl="0" eaLnBrk="1" fontAlgn="base" latinLnBrk="0" hangingPunct="0">
              <a:lnSpc>
                <a:spcPct val="100000"/>
              </a:lnSpc>
              <a:spcBef>
                <a:spcPts val="600"/>
              </a:spcBef>
              <a:spcAft>
                <a:spcPct val="0"/>
              </a:spcAft>
              <a:buClrTx/>
              <a:buSzTx/>
              <a:buFontTx/>
              <a:buNone/>
              <a:tabLst/>
              <a:defRPr/>
            </a:pPr>
            <a:endParaRPr lang="en-US" sz="1600" b="1" baseline="0" dirty="0" smtClean="0">
              <a:solidFill>
                <a:srgbClr val="2C3841"/>
              </a:solidFill>
            </a:endParaRPr>
          </a:p>
          <a:p>
            <a:pPr marL="0" indent="0">
              <a:buFontTx/>
              <a:buNone/>
            </a:pPr>
            <a:r>
              <a:rPr lang="en-GB" dirty="0" smtClean="0"/>
              <a:t>…to improve existing services</a:t>
            </a:r>
          </a:p>
          <a:p>
            <a:pPr marL="0" indent="0">
              <a:buFontTx/>
              <a:buNone/>
            </a:pPr>
            <a:r>
              <a:rPr lang="en-GB" dirty="0" smtClean="0"/>
              <a:t>…to gain insights into user behaviour</a:t>
            </a:r>
          </a:p>
          <a:p>
            <a:pPr marL="0" indent="0">
              <a:buFontTx/>
              <a:buNone/>
            </a:pPr>
            <a:r>
              <a:rPr lang="en-GB" dirty="0" smtClean="0"/>
              <a:t>…to measure the impact of the library</a:t>
            </a:r>
          </a:p>
          <a:p>
            <a:pPr marL="0" marR="0" indent="0" algn="l" defTabSz="457131" rtl="0" eaLnBrk="1" fontAlgn="base" latinLnBrk="0" hangingPunct="0">
              <a:lnSpc>
                <a:spcPct val="100000"/>
              </a:lnSpc>
              <a:spcBef>
                <a:spcPts val="600"/>
              </a:spcBef>
              <a:spcAft>
                <a:spcPct val="0"/>
              </a:spcAft>
              <a:buClrTx/>
              <a:buSzTx/>
              <a:buFontTx/>
              <a:buNone/>
              <a:tabLst/>
              <a:defRPr/>
            </a:pPr>
            <a:endParaRPr lang="en-US" sz="1600" b="1" baseline="0" dirty="0" smtClean="0">
              <a:solidFill>
                <a:srgbClr val="2C3841"/>
              </a:solidFill>
            </a:endParaRPr>
          </a:p>
        </p:txBody>
      </p:sp>
    </p:spTree>
    <p:extLst>
      <p:ext uri="{BB962C8B-B14F-4D97-AF65-F5344CB8AC3E}">
        <p14:creationId xmlns:p14="http://schemas.microsoft.com/office/powerpoint/2010/main" val="8110832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and foremost we’ve had to work within the constraints of the data that we had.</a:t>
            </a:r>
          </a:p>
          <a:p>
            <a:r>
              <a:rPr lang="en-US" dirty="0" smtClean="0"/>
              <a:t>Here is what we *can* do with the data</a:t>
            </a:r>
            <a:r>
              <a:rPr lang="en-US" baseline="0" dirty="0" smtClean="0"/>
              <a:t> from those institutions</a:t>
            </a:r>
            <a:r>
              <a:rPr lang="en-US" dirty="0" smtClean="0"/>
              <a:t>.  </a:t>
            </a:r>
          </a:p>
          <a:p>
            <a:endParaRPr lang="en-US" dirty="0"/>
          </a:p>
        </p:txBody>
      </p:sp>
    </p:spTree>
    <p:extLst>
      <p:ext uri="{BB962C8B-B14F-4D97-AF65-F5344CB8AC3E}">
        <p14:creationId xmlns:p14="http://schemas.microsoft.com/office/powerpoint/2010/main" val="2061475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465493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 are some screen</a:t>
            </a:r>
            <a:r>
              <a:rPr lang="en-US" baseline="0" dirty="0" smtClean="0"/>
              <a:t> shots of the very basic prototype as it’s functioning right now, with live data. So here is a pie chart demonstrating loans activity among students studying for a bachelors in psychology, broken down by gender</a:t>
            </a:r>
          </a:p>
          <a:p>
            <a:endParaRPr lang="en-US" baseline="0" dirty="0" smtClean="0"/>
          </a:p>
          <a:p>
            <a:r>
              <a:rPr lang="en-US" baseline="0" dirty="0" smtClean="0"/>
              <a:t>Apparently women borrow a lot more – or do they? Or are there simply more women in that discipline? What story is this data actually telling?  I’ll let Ellen get into these types of issues</a:t>
            </a:r>
            <a:endParaRPr lang="en-US" dirty="0"/>
          </a:p>
        </p:txBody>
      </p:sp>
    </p:spTree>
    <p:extLst>
      <p:ext uri="{BB962C8B-B14F-4D97-AF65-F5344CB8AC3E}">
        <p14:creationId xmlns:p14="http://schemas.microsoft.com/office/powerpoint/2010/main" val="3909990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6603000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99816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example, we can potentially signal if findings are statistically significant or not.</a:t>
            </a:r>
          </a:p>
          <a:p>
            <a:r>
              <a:rPr lang="en-US" baseline="0" dirty="0" smtClean="0"/>
              <a:t>So is usage by female psychology students from the first graph something to take a note of or not? </a:t>
            </a:r>
          </a:p>
          <a:p>
            <a:r>
              <a:rPr lang="en-US" baseline="0" dirty="0" smtClean="0"/>
              <a:t>This is something we’re going to integrate into the tool into the next phase – the ability to know if what you’re seeing is significant or now.</a:t>
            </a:r>
          </a:p>
          <a:p>
            <a:endParaRPr lang="en-US" dirty="0"/>
          </a:p>
        </p:txBody>
      </p:sp>
    </p:spTree>
    <p:extLst>
      <p:ext uri="{BB962C8B-B14F-4D97-AF65-F5344CB8AC3E}">
        <p14:creationId xmlns:p14="http://schemas.microsoft.com/office/powerpoint/2010/main" val="18552643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71020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630934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 going to</a:t>
            </a:r>
            <a:r>
              <a:rPr lang="en-US" baseline="0" dirty="0" smtClean="0"/>
              <a:t> walk you through how complicated it is to structure</a:t>
            </a:r>
            <a:r>
              <a:rPr lang="en-US" dirty="0" smtClean="0"/>
              <a:t> the service in a way that it actually answers the question the user wants to ask.  </a:t>
            </a:r>
          </a:p>
          <a:p>
            <a:r>
              <a:rPr lang="en-US" baseline="0" dirty="0" smtClean="0"/>
              <a:t> Here’s a</a:t>
            </a:r>
            <a:r>
              <a:rPr lang="en-US" dirty="0" smtClean="0"/>
              <a:t> fairly</a:t>
            </a:r>
            <a:r>
              <a:rPr lang="en-US" baseline="0" dirty="0" smtClean="0"/>
              <a:t> simple question</a:t>
            </a:r>
            <a:r>
              <a:rPr lang="en-US" dirty="0" smtClean="0"/>
              <a:t> which we know from the use cases and job stories is a fairly common interest (although the things people compare will vary)</a:t>
            </a:r>
            <a:endParaRPr lang="en-US" dirty="0"/>
          </a:p>
        </p:txBody>
      </p:sp>
    </p:spTree>
    <p:extLst>
      <p:ext uri="{BB962C8B-B14F-4D97-AF65-F5344CB8AC3E}">
        <p14:creationId xmlns:p14="http://schemas.microsoft.com/office/powerpoint/2010/main" val="40431182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31" rtl="0" eaLnBrk="1" fontAlgn="base" latinLnBrk="0" hangingPunct="0">
              <a:lnSpc>
                <a:spcPct val="100000"/>
              </a:lnSpc>
              <a:spcBef>
                <a:spcPts val="600"/>
              </a:spcBef>
              <a:spcAft>
                <a:spcPct val="0"/>
              </a:spcAft>
              <a:buClrTx/>
              <a:buSzTx/>
              <a:buFontTx/>
              <a:buNone/>
              <a:tabLst/>
              <a:defRPr/>
            </a:pPr>
            <a:r>
              <a:rPr lang="en-US" dirty="0" smtClean="0"/>
              <a:t>The answer is pretty straightforward (the data is made up by the way, you can tell because it is so tidy, humanities have borrowed more books, in this time period, than social sciences</a:t>
            </a:r>
          </a:p>
          <a:p>
            <a:endParaRPr lang="en-US" dirty="0"/>
          </a:p>
        </p:txBody>
      </p:sp>
    </p:spTree>
    <p:extLst>
      <p:ext uri="{BB962C8B-B14F-4D97-AF65-F5344CB8AC3E}">
        <p14:creationId xmlns:p14="http://schemas.microsoft.com/office/powerpoint/2010/main" val="3198642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31" rtl="0" eaLnBrk="1" fontAlgn="base" latinLnBrk="0" hangingPunct="0">
              <a:lnSpc>
                <a:spcPct val="100000"/>
              </a:lnSpc>
              <a:spcBef>
                <a:spcPts val="600"/>
              </a:spcBef>
              <a:spcAft>
                <a:spcPct val="0"/>
              </a:spcAft>
              <a:buClrTx/>
              <a:buSzTx/>
              <a:buFontTx/>
              <a:buNone/>
              <a:tabLst/>
              <a:defRPr/>
            </a:pPr>
            <a:r>
              <a:rPr lang="en-US" sz="1600" b="1" dirty="0" smtClean="0">
                <a:solidFill>
                  <a:srgbClr val="2C3841"/>
                </a:solidFill>
              </a:rPr>
              <a:t>And while </a:t>
            </a:r>
            <a:r>
              <a:rPr lang="en-US" sz="1600" b="1" dirty="0" err="1" smtClean="0">
                <a:solidFill>
                  <a:srgbClr val="2C3841"/>
                </a:solidFill>
              </a:rPr>
              <a:t>Huddersfield</a:t>
            </a:r>
            <a:r>
              <a:rPr lang="en-US" sz="1600" b="1" baseline="0" dirty="0" smtClean="0">
                <a:solidFill>
                  <a:srgbClr val="2C3841"/>
                </a:solidFill>
              </a:rPr>
              <a:t> was the only institution experimenting with data to quite this extent, of course all of this has been very much on most Library’s radars for a while now.  Indeed, some of the more competitive library system vendors are building in analytics tools so that some usage data can be tracked on an institutional level.</a:t>
            </a:r>
          </a:p>
          <a:p>
            <a:pPr marL="0" marR="0" indent="0" algn="l" defTabSz="457131" rtl="0" eaLnBrk="1" fontAlgn="base" latinLnBrk="0" hangingPunct="0">
              <a:lnSpc>
                <a:spcPct val="100000"/>
              </a:lnSpc>
              <a:spcBef>
                <a:spcPts val="600"/>
              </a:spcBef>
              <a:spcAft>
                <a:spcPct val="0"/>
              </a:spcAft>
              <a:buClrTx/>
              <a:buSzTx/>
              <a:buFontTx/>
              <a:buNone/>
              <a:tabLst/>
              <a:defRPr/>
            </a:pPr>
            <a:endParaRPr lang="en-US" sz="1600" b="1" baseline="0" dirty="0" smtClean="0">
              <a:solidFill>
                <a:srgbClr val="2C3841"/>
              </a:solidFill>
            </a:endParaRPr>
          </a:p>
          <a:p>
            <a:pPr marL="0" marR="0" indent="0" algn="l" defTabSz="457131" rtl="0" eaLnBrk="1" fontAlgn="base" latinLnBrk="0" hangingPunct="0">
              <a:lnSpc>
                <a:spcPct val="100000"/>
              </a:lnSpc>
              <a:spcBef>
                <a:spcPts val="600"/>
              </a:spcBef>
              <a:spcAft>
                <a:spcPct val="0"/>
              </a:spcAft>
              <a:buClrTx/>
              <a:buSzTx/>
              <a:buFontTx/>
              <a:buNone/>
              <a:tabLst/>
              <a:defRPr/>
            </a:pPr>
            <a:r>
              <a:rPr lang="en-US" sz="1600" b="1" baseline="0" dirty="0" smtClean="0">
                <a:solidFill>
                  <a:srgbClr val="2C3841"/>
                </a:solidFill>
              </a:rPr>
              <a:t>Just over a year ago we worked with RLUK and SCONUL to conduct a survey to fully understand how important analytics will be to academic libraries now and in the future, and to see also what opportunities there might be for a shared service in this area. </a:t>
            </a:r>
            <a:endParaRPr lang="en-US" sz="1600" b="1" dirty="0" smtClean="0">
              <a:solidFill>
                <a:srgbClr val="2C3841"/>
              </a:solidFill>
            </a:endParaRPr>
          </a:p>
        </p:txBody>
      </p:sp>
    </p:spTree>
    <p:extLst>
      <p:ext uri="{BB962C8B-B14F-4D97-AF65-F5344CB8AC3E}">
        <p14:creationId xmlns:p14="http://schemas.microsoft.com/office/powerpoint/2010/main" val="29912245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of course this might be because there are more humanities students than social science students – so in fact what the user might really want to know is the average use per student. If we calculate this, we can see that humanities is still the bigger users, but the difference is less obvious than with the simple presentation of counts. </a:t>
            </a:r>
          </a:p>
          <a:p>
            <a:endParaRPr lang="en-US" dirty="0" smtClean="0"/>
          </a:p>
          <a:p>
            <a:r>
              <a:rPr lang="en-US" dirty="0" smtClean="0"/>
              <a:t>Would the user know that this is what they want, though, when they first ask the question? Would they think about the number of users and how it might affect the total books borrowed?</a:t>
            </a:r>
            <a:endParaRPr lang="en-US" dirty="0"/>
          </a:p>
        </p:txBody>
      </p:sp>
    </p:spTree>
    <p:extLst>
      <p:ext uri="{BB962C8B-B14F-4D97-AF65-F5344CB8AC3E}">
        <p14:creationId xmlns:p14="http://schemas.microsoft.com/office/powerpoint/2010/main" val="385685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31" rtl="0" eaLnBrk="1" fontAlgn="base" latinLnBrk="0" hangingPunct="0">
              <a:lnSpc>
                <a:spcPct val="100000"/>
              </a:lnSpc>
              <a:spcBef>
                <a:spcPts val="600"/>
              </a:spcBef>
              <a:spcAft>
                <a:spcPct val="0"/>
              </a:spcAft>
              <a:buClrTx/>
              <a:buSzTx/>
              <a:buFontTx/>
              <a:buNone/>
              <a:tabLst/>
              <a:defRPr/>
            </a:pPr>
            <a:r>
              <a:rPr lang="en-US" dirty="0" smtClean="0"/>
              <a:t>And of course there are other factors to take into account besides discipline which might affect usage. For example, mode of study might change how </a:t>
            </a:r>
            <a:r>
              <a:rPr lang="en-US" dirty="0" err="1" smtClean="0"/>
              <a:t>thinkgs</a:t>
            </a:r>
            <a:r>
              <a:rPr lang="en-US" dirty="0" smtClean="0"/>
              <a:t> look – unsurprisingly, in our example it does! In both disciplines, full time students are bigger borrowers than part time ones. But the difference is smaller for social scientists than for humanities students.</a:t>
            </a:r>
          </a:p>
          <a:p>
            <a:endParaRPr lang="en-US" dirty="0"/>
          </a:p>
        </p:txBody>
      </p:sp>
    </p:spTree>
    <p:extLst>
      <p:ext uri="{BB962C8B-B14F-4D97-AF65-F5344CB8AC3E}">
        <p14:creationId xmlns:p14="http://schemas.microsoft.com/office/powerpoint/2010/main" val="42801786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remember the original question – how do humanities and social science students use books? Well, what about people who aren’t using books at all? Nothing we’ve looked at so far tells you anything about them, but it’s probably quite important to know.  </a:t>
            </a:r>
          </a:p>
          <a:p>
            <a:endParaRPr lang="en-US" dirty="0" smtClean="0"/>
          </a:p>
          <a:p>
            <a:r>
              <a:rPr lang="en-US" dirty="0" smtClean="0"/>
              <a:t>This graph shows us that although the mean use was fairly similar in both subjects, there are a lot more social scientists who have never borrowed a  book</a:t>
            </a:r>
            <a:endParaRPr lang="en-US" dirty="0"/>
          </a:p>
        </p:txBody>
      </p:sp>
    </p:spTree>
    <p:extLst>
      <p:ext uri="{BB962C8B-B14F-4D97-AF65-F5344CB8AC3E}">
        <p14:creationId xmlns:p14="http://schemas.microsoft.com/office/powerpoint/2010/main" val="1742550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9944018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can get even more fancy – this is a </a:t>
            </a:r>
            <a:r>
              <a:rPr lang="en-US" dirty="0" err="1" smtClean="0"/>
              <a:t>boxplot</a:t>
            </a:r>
            <a:r>
              <a:rPr lang="en-US" dirty="0" smtClean="0"/>
              <a:t>, which is a fairly common way of showing the distribution of a dataset.  </a:t>
            </a:r>
          </a:p>
          <a:p>
            <a:r>
              <a:rPr lang="en-US" dirty="0" smtClean="0"/>
              <a:t>It shows the median average </a:t>
            </a:r>
          </a:p>
          <a:p>
            <a:r>
              <a:rPr lang="en-US" dirty="0" smtClean="0"/>
              <a:t>(basically of you lined up, say, 100 data points in numerical order from low to high, the median is the value that would appear in position 50) </a:t>
            </a:r>
          </a:p>
          <a:p>
            <a:r>
              <a:rPr lang="en-US" dirty="0" smtClean="0"/>
              <a:t>and the upper and lower quartiles </a:t>
            </a:r>
          </a:p>
          <a:p>
            <a:r>
              <a:rPr lang="en-US" dirty="0" smtClean="0"/>
              <a:t>(again, all your data points lined up but in this case the values that appear at the position 75 and 250 and also the maximum and minimum values - 100 and 1 in the lineup).  </a:t>
            </a:r>
          </a:p>
          <a:p>
            <a:endParaRPr lang="en-US" dirty="0" smtClean="0"/>
          </a:p>
          <a:p>
            <a:r>
              <a:rPr lang="en-US" dirty="0" smtClean="0"/>
              <a:t>People who are familiar with statistics would get a lot of useful information from this chart – but is it just going to be confusing to the non-expert user? </a:t>
            </a:r>
          </a:p>
          <a:p>
            <a:endParaRPr lang="en-US" dirty="0"/>
          </a:p>
        </p:txBody>
      </p:sp>
    </p:spTree>
    <p:extLst>
      <p:ext uri="{BB962C8B-B14F-4D97-AF65-F5344CB8AC3E}">
        <p14:creationId xmlns:p14="http://schemas.microsoft.com/office/powerpoint/2010/main" val="19269945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589167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273302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03214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8601818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742083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dirty="0" smtClean="0"/>
              <a:t>61 institutions responded to the survey,</a:t>
            </a:r>
            <a:r>
              <a:rPr lang="en-US" b="1" baseline="0" dirty="0" smtClean="0"/>
              <a:t> so a pretty good sample</a:t>
            </a:r>
            <a:r>
              <a:rPr lang="en-US" b="1" dirty="0" smtClean="0"/>
              <a:t>. </a:t>
            </a:r>
          </a:p>
          <a:p>
            <a:endParaRPr lang="en-US" b="1" dirty="0" smtClean="0"/>
          </a:p>
          <a:p>
            <a:r>
              <a:rPr lang="en-US" b="1" dirty="0" smtClean="0"/>
              <a:t>What</a:t>
            </a:r>
            <a:r>
              <a:rPr lang="en-US" b="1" baseline="0" dirty="0" smtClean="0"/>
              <a:t> we were particularly interested in was the appetite libraries and institutions had for sharing their data.</a:t>
            </a:r>
          </a:p>
          <a:p>
            <a:endParaRPr lang="en-US" b="1" baseline="0" dirty="0" smtClean="0"/>
          </a:p>
          <a:p>
            <a:r>
              <a:rPr lang="en-US" b="1" baseline="0" dirty="0" smtClean="0"/>
              <a:t>We found that while there was obvious appetite for analytics services, no surprise there, there was more hesitation over sharing usage data.  These concerns were around being ‘named’ and sharing (potentially) sensitive information that could be distorted. In other words, the data might not tell a story an institution wants to tell </a:t>
            </a:r>
          </a:p>
          <a:p>
            <a:endParaRPr lang="en-US" b="1" baseline="0" dirty="0" smtClean="0"/>
          </a:p>
          <a:p>
            <a:r>
              <a:rPr lang="en-US" b="1" baseline="0" dirty="0" smtClean="0"/>
              <a:t>(think headline: ‘most chemistry majors who get a first never step foot in the library.’   that sort of thing!).</a:t>
            </a:r>
          </a:p>
          <a:p>
            <a:endParaRPr lang="en-US" b="1" baseline="0" dirty="0" smtClean="0"/>
          </a:p>
          <a:p>
            <a:r>
              <a:rPr lang="en-US" b="1" baseline="0" dirty="0" smtClean="0"/>
              <a:t>But this concern diminished if there were reassurances that institutional identity could be </a:t>
            </a:r>
            <a:r>
              <a:rPr lang="en-US" b="1" baseline="0" dirty="0" err="1" smtClean="0"/>
              <a:t>anonymised</a:t>
            </a:r>
            <a:r>
              <a:rPr lang="en-US" b="1" baseline="0" dirty="0" smtClean="0"/>
              <a:t>.  Respondents could see the value in sharing for purposes such as profiling and benchmarking.</a:t>
            </a:r>
          </a:p>
          <a:p>
            <a:endParaRPr lang="en-US" dirty="0"/>
          </a:p>
        </p:txBody>
      </p:sp>
    </p:spTree>
    <p:extLst>
      <p:ext uri="{BB962C8B-B14F-4D97-AF65-F5344CB8AC3E}">
        <p14:creationId xmlns:p14="http://schemas.microsoft.com/office/powerpoint/2010/main" val="7375764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0233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36826293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Can usage data be used to ‘profile’ individuals, e.g. for REF or intervention purposes? What are the ethical or legal issues?</a:t>
            </a:r>
          </a:p>
          <a:p>
            <a:r>
              <a:rPr lang="en-US" sz="1600" dirty="0" err="1" smtClean="0"/>
              <a:t>eResource</a:t>
            </a:r>
            <a:r>
              <a:rPr lang="en-US" sz="1600" dirty="0" smtClean="0"/>
              <a:t> item level usage. Is it possible to crack that nut? How are other countries tackling this? And is this service viable without that data?</a:t>
            </a:r>
          </a:p>
          <a:p>
            <a:r>
              <a:rPr lang="en-US" sz="1600" dirty="0" smtClean="0"/>
              <a:t>NSS data and SCONUL stats. How can we bring that data into scope and help streamline reporting processes?</a:t>
            </a:r>
          </a:p>
          <a:p>
            <a:r>
              <a:rPr lang="en-US" sz="1600" dirty="0" smtClean="0"/>
              <a:t>Data literacy. What does it mean? Who needs it? What needs to be automated and what needs to be taught?</a:t>
            </a:r>
          </a:p>
          <a:p>
            <a:r>
              <a:rPr lang="en-US" sz="1600" dirty="0" smtClean="0"/>
              <a:t>Benchmarking. The killer app? We need data first…</a:t>
            </a:r>
            <a:endParaRPr lang="en-US" dirty="0"/>
          </a:p>
        </p:txBody>
      </p:sp>
    </p:spTree>
    <p:extLst>
      <p:ext uri="{BB962C8B-B14F-4D97-AF65-F5344CB8AC3E}">
        <p14:creationId xmlns:p14="http://schemas.microsoft.com/office/powerpoint/2010/main" val="3618337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131" rtl="0" eaLnBrk="1" fontAlgn="base" latinLnBrk="0" hangingPunct="0">
              <a:lnSpc>
                <a:spcPct val="100000"/>
              </a:lnSpc>
              <a:spcBef>
                <a:spcPts val="600"/>
              </a:spcBef>
              <a:spcAft>
                <a:spcPct val="0"/>
              </a:spcAft>
              <a:buClrTx/>
              <a:buSzTx/>
              <a:buFontTx/>
              <a:buNone/>
              <a:tabLst/>
              <a:defRPr/>
            </a:pPr>
            <a:r>
              <a:rPr lang="en-US" baseline="0" dirty="0" smtClean="0"/>
              <a:t>We asked people whether this was a key priority. Most people felt that it was an ’important but not essential’ strategic priority</a:t>
            </a:r>
            <a:endParaRPr lang="en-US" dirty="0" smtClean="0"/>
          </a:p>
          <a:p>
            <a:endParaRPr lang="en-US" dirty="0"/>
          </a:p>
        </p:txBody>
      </p:sp>
    </p:spTree>
    <p:extLst>
      <p:ext uri="{BB962C8B-B14F-4D97-AF65-F5344CB8AC3E}">
        <p14:creationId xmlns:p14="http://schemas.microsoft.com/office/powerpoint/2010/main" val="204053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this changed when we asked about</a:t>
            </a:r>
            <a:r>
              <a:rPr lang="en-US" baseline="0" dirty="0" smtClean="0"/>
              <a:t> the next 5 years, where most felt that it would become a top </a:t>
            </a:r>
            <a:r>
              <a:rPr lang="en-US" baseline="0" dirty="0" err="1" smtClean="0"/>
              <a:t>priortiy</a:t>
            </a:r>
            <a:r>
              <a:rPr lang="en-US" baseline="0" dirty="0" smtClean="0"/>
              <a:t>.</a:t>
            </a:r>
          </a:p>
          <a:p>
            <a:endParaRPr lang="en-US" baseline="0" dirty="0" smtClean="0"/>
          </a:p>
          <a:p>
            <a:r>
              <a:rPr lang="en-US" baseline="0" dirty="0" smtClean="0"/>
              <a:t>So this is clearly an area for potential opportunity and growth</a:t>
            </a:r>
            <a:endParaRPr lang="en-US" dirty="0" smtClean="0"/>
          </a:p>
          <a:p>
            <a:endParaRPr lang="en-US" dirty="0"/>
          </a:p>
        </p:txBody>
      </p:sp>
    </p:spTree>
    <p:extLst>
      <p:ext uri="{BB962C8B-B14F-4D97-AF65-F5344CB8AC3E}">
        <p14:creationId xmlns:p14="http://schemas.microsoft.com/office/powerpoint/2010/main" val="48344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Cue the Library Analytics</a:t>
            </a:r>
            <a:r>
              <a:rPr lang="en-US" baseline="0" dirty="0" smtClean="0"/>
              <a:t> and Metrics or</a:t>
            </a:r>
            <a:r>
              <a:rPr lang="en-US" dirty="0" smtClean="0"/>
              <a:t> LAMP project.  </a:t>
            </a:r>
          </a:p>
          <a:p>
            <a:endParaRPr lang="en-US" dirty="0" smtClean="0"/>
          </a:p>
          <a:p>
            <a:r>
              <a:rPr lang="en-US" dirty="0" smtClean="0"/>
              <a:t>We started our</a:t>
            </a:r>
            <a:r>
              <a:rPr lang="en-US" baseline="0" dirty="0" smtClean="0"/>
              <a:t> work early last year, following on from the survey results and also the work of the Library Impact Data project</a:t>
            </a:r>
            <a:endParaRPr lang="en-US" dirty="0" smtClean="0"/>
          </a:p>
          <a:p>
            <a:endParaRPr lang="en-US" dirty="0"/>
          </a:p>
        </p:txBody>
      </p:sp>
    </p:spTree>
    <p:extLst>
      <p:ext uri="{BB962C8B-B14F-4D97-AF65-F5344CB8AC3E}">
        <p14:creationId xmlns:p14="http://schemas.microsoft.com/office/powerpoint/2010/main" val="4198667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innovations</a:t>
            </a:r>
            <a:r>
              <a:rPr lang="en-US" baseline="0" dirty="0" smtClean="0"/>
              <a:t> project, we wanted to explore whether we </a:t>
            </a:r>
            <a:r>
              <a:rPr lang="en-GB" dirty="0" smtClean="0"/>
              <a:t>Can  “collect data from institutions and create tools that allow libraries to analyze </a:t>
            </a:r>
            <a:r>
              <a:rPr lang="en-GB" b="1" dirty="0" smtClean="0"/>
              <a:t>how</a:t>
            </a:r>
            <a:r>
              <a:rPr lang="en-GB" dirty="0" smtClean="0"/>
              <a:t> their </a:t>
            </a:r>
            <a:r>
              <a:rPr lang="en-GB" b="1" dirty="0" smtClean="0"/>
              <a:t>resources</a:t>
            </a:r>
            <a:r>
              <a:rPr lang="en-GB" dirty="0" smtClean="0"/>
              <a:t> are being </a:t>
            </a:r>
            <a:r>
              <a:rPr lang="en-GB" b="1" dirty="0" smtClean="0"/>
              <a:t>used</a:t>
            </a:r>
            <a:r>
              <a:rPr lang="en-GB" dirty="0" smtClean="0"/>
              <a:t>, </a:t>
            </a:r>
            <a:r>
              <a:rPr lang="en-GB" b="1" dirty="0" smtClean="0"/>
              <a:t>when</a:t>
            </a:r>
            <a:r>
              <a:rPr lang="en-GB" dirty="0" smtClean="0"/>
              <a:t> and </a:t>
            </a:r>
            <a:r>
              <a:rPr lang="en-GB" b="1" dirty="0" smtClean="0"/>
              <a:t>by whom.</a:t>
            </a:r>
          </a:p>
          <a:p>
            <a:endParaRPr lang="en-US" baseline="0" dirty="0" smtClean="0"/>
          </a:p>
          <a:p>
            <a:r>
              <a:rPr lang="en-US" baseline="0" dirty="0" smtClean="0"/>
              <a:t>Many systems vendors are already providing tools in some of these areas, but while they can provide stats on usage, what they can’t do is demonstrate which resources are being used by which different groups. They can’t tell you how resources are being used by first year law students, or second year students from China for example, </a:t>
            </a:r>
            <a:r>
              <a:rPr lang="en-US" baseline="0" dirty="0" err="1" smtClean="0"/>
              <a:t>orby</a:t>
            </a:r>
            <a:r>
              <a:rPr lang="en-US" baseline="0" dirty="0" smtClean="0"/>
              <a:t> students who were close to failing the previous year.</a:t>
            </a:r>
          </a:p>
          <a:p>
            <a:endParaRPr lang="en-US" baseline="0" dirty="0" smtClean="0"/>
          </a:p>
          <a:p>
            <a:r>
              <a:rPr lang="en-US" baseline="0" dirty="0" smtClean="0"/>
              <a:t>The ability to work with UCAS data allows us to do this and so provide significantly more value to the tools</a:t>
            </a:r>
            <a:endParaRPr lang="en-US" dirty="0" smtClean="0"/>
          </a:p>
          <a:p>
            <a:endParaRPr lang="en-US" dirty="0"/>
          </a:p>
        </p:txBody>
      </p:sp>
    </p:spTree>
    <p:extLst>
      <p:ext uri="{BB962C8B-B14F-4D97-AF65-F5344CB8AC3E}">
        <p14:creationId xmlns:p14="http://schemas.microsoft.com/office/powerpoint/2010/main" val="3959429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What we’re also interested in though is what the benefits of scaling this activity up might be. Can we also provide institutions to compare and benchmark against one another?  </a:t>
            </a:r>
          </a:p>
          <a:p>
            <a:endParaRPr lang="en-US" baseline="0" dirty="0" smtClean="0"/>
          </a:p>
          <a:p>
            <a:r>
              <a:rPr lang="en-US" baseline="0" dirty="0" smtClean="0"/>
              <a:t>Is this another area where we can add value, but exploiting the potential of this being an above campus, shared service?</a:t>
            </a:r>
          </a:p>
          <a:p>
            <a:endParaRPr lang="en-US" dirty="0"/>
          </a:p>
        </p:txBody>
      </p:sp>
    </p:spTree>
    <p:extLst>
      <p:ext uri="{BB962C8B-B14F-4D97-AF65-F5344CB8AC3E}">
        <p14:creationId xmlns:p14="http://schemas.microsoft.com/office/powerpoint/2010/main" val="228498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4" name="Group 3"/>
          <p:cNvGrpSpPr/>
          <p:nvPr userDrawn="1"/>
        </p:nvGrpSpPr>
        <p:grpSpPr>
          <a:xfrm>
            <a:off x="180000" y="0"/>
            <a:ext cx="928800" cy="540000"/>
            <a:chOff x="360000" y="0"/>
            <a:chExt cx="928800" cy="540000"/>
          </a:xfrm>
        </p:grpSpPr>
        <p:sp>
          <p:nvSpPr>
            <p:cNvPr id="5" name="Rectangle 4"/>
            <p:cNvSpPr/>
            <p:nvPr userDrawn="1"/>
          </p:nvSpPr>
          <p:spPr>
            <a:xfrm>
              <a:off x="360000" y="0"/>
              <a:ext cx="928800" cy="540000"/>
            </a:xfrm>
            <a:prstGeom prst="rect">
              <a:avLst/>
            </a:prstGeom>
            <a:solidFill>
              <a:srgbClr val="E85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stretch>
              <a:fillRect/>
            </a:stretch>
          </p:blipFill>
          <p:spPr>
            <a:xfrm>
              <a:off x="464400" y="93600"/>
              <a:ext cx="703084" cy="332642"/>
            </a:xfrm>
            <a:prstGeom prst="rect">
              <a:avLst/>
            </a:prstGeom>
          </p:spPr>
        </p:pic>
      </p:gr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50064" y="4423570"/>
            <a:ext cx="1393936" cy="71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21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7740352" y="4914001"/>
            <a:ext cx="1224136" cy="178030"/>
          </a:xfrm>
          <a:prstGeom prst="rect">
            <a:avLst/>
          </a:prstGeom>
        </p:spPr>
        <p:txBody>
          <a:bodyPr lIns="0" tIns="0" rIns="0" bIns="0"/>
          <a:lstStyle>
            <a:lvl1pPr algn="r">
              <a:defRPr sz="1000" b="1" i="0">
                <a:solidFill>
                  <a:srgbClr val="9BA7B0"/>
                </a:solidFill>
                <a:latin typeface="Corbel"/>
                <a:cs typeface="Corbel"/>
              </a:defRPr>
            </a:lvl1pPr>
          </a:lstStyle>
          <a:p>
            <a:fld id="{6EE4441F-50D6-0747-BB38-856ECDA8DBAF}" type="slidenum">
              <a:rPr lang="en-US" smtClean="0"/>
              <a:pPr/>
              <a:t>‹#›</a:t>
            </a:fld>
            <a:endParaRPr lang="en-US" dirty="0"/>
          </a:p>
        </p:txBody>
      </p:sp>
      <p:cxnSp>
        <p:nvCxnSpPr>
          <p:cNvPr id="6" name="Straight Connector 5"/>
          <p:cNvCxnSpPr/>
          <p:nvPr userDrawn="1"/>
        </p:nvCxnSpPr>
        <p:spPr bwMode="auto">
          <a:xfrm>
            <a:off x="180000" y="4876006"/>
            <a:ext cx="8784976" cy="0"/>
          </a:xfrm>
          <a:prstGeom prst="line">
            <a:avLst/>
          </a:prstGeom>
          <a:solidFill>
            <a:srgbClr val="FFFFFF"/>
          </a:solidFill>
          <a:ln w="9525" cap="flat" cmpd="sng" algn="ctr">
            <a:solidFill>
              <a:srgbClr val="9BA7B0"/>
            </a:solidFill>
            <a:prstDash val="solid"/>
            <a:round/>
            <a:headEnd type="none" w="med" len="med"/>
            <a:tailEnd type="none" w="med" len="med"/>
          </a:ln>
          <a:effectLst/>
        </p:spPr>
      </p:cxnSp>
      <p:sp>
        <p:nvSpPr>
          <p:cNvPr id="9" name="Content Placeholder 8"/>
          <p:cNvSpPr>
            <a:spLocks noGrp="1"/>
          </p:cNvSpPr>
          <p:nvPr>
            <p:ph sz="quarter" idx="13"/>
          </p:nvPr>
        </p:nvSpPr>
        <p:spPr>
          <a:xfrm>
            <a:off x="360000" y="1080000"/>
            <a:ext cx="8424000" cy="3600000"/>
          </a:xfrm>
          <a:prstGeom prst="rect">
            <a:avLst/>
          </a:prstGeom>
        </p:spPr>
        <p:txBody>
          <a:bodyPr vert="horz" lIns="0" tIns="0" rIns="0" bIns="0"/>
          <a:lstStyle>
            <a:lvl1pPr marL="324000" indent="-324000">
              <a:lnSpc>
                <a:spcPct val="100000"/>
              </a:lnSpc>
              <a:spcBef>
                <a:spcPts val="2400"/>
              </a:spcBef>
              <a:buClr>
                <a:srgbClr val="E85E12"/>
              </a:buClr>
              <a:buSzPct val="120000"/>
              <a:buFont typeface="Lucida Grande"/>
              <a:buChar char="»"/>
              <a:defRPr sz="2400" b="0">
                <a:solidFill>
                  <a:srgbClr val="2C3841"/>
                </a:solidFill>
                <a:latin typeface="Corbel"/>
                <a:cs typeface="Corbel"/>
              </a:defRPr>
            </a:lvl1pPr>
            <a:lvl2pPr marL="648000" indent="-324000">
              <a:lnSpc>
                <a:spcPct val="100000"/>
              </a:lnSpc>
              <a:spcBef>
                <a:spcPts val="1200"/>
              </a:spcBef>
              <a:buClr>
                <a:srgbClr val="E85E12"/>
              </a:buClr>
              <a:buSzPct val="120000"/>
              <a:buFont typeface="Lucida Grande"/>
              <a:buChar char="›"/>
              <a:defRPr sz="2400" b="0">
                <a:solidFill>
                  <a:srgbClr val="2C3841"/>
                </a:solidFill>
                <a:latin typeface="Corbel"/>
                <a:cs typeface="Corbel"/>
              </a:defRPr>
            </a:lvl2pPr>
            <a:lvl3pPr marL="972000" indent="-324000">
              <a:lnSpc>
                <a:spcPct val="100000"/>
              </a:lnSpc>
              <a:spcBef>
                <a:spcPts val="600"/>
              </a:spcBef>
              <a:buClr>
                <a:srgbClr val="E85E12"/>
              </a:buClr>
              <a:buSzPct val="120000"/>
              <a:buFont typeface="Lucida Grande"/>
              <a:buChar char="›"/>
              <a:defRPr sz="2400" b="0">
                <a:solidFill>
                  <a:srgbClr val="2C3841"/>
                </a:solidFill>
                <a:latin typeface="Corbel"/>
                <a:cs typeface="Corbel"/>
              </a:defRPr>
            </a:lvl3pPr>
            <a:lvl4pPr marL="1296000" indent="-324000">
              <a:lnSpc>
                <a:spcPct val="100000"/>
              </a:lnSpc>
              <a:spcBef>
                <a:spcPts val="600"/>
              </a:spcBef>
              <a:buClr>
                <a:srgbClr val="E85E12"/>
              </a:buClr>
              <a:buSzPct val="120000"/>
              <a:buFont typeface="Lucida Grande"/>
              <a:buChar char="›"/>
              <a:defRPr sz="2400" b="0">
                <a:solidFill>
                  <a:srgbClr val="2C3841"/>
                </a:solidFill>
                <a:latin typeface="Corbel"/>
                <a:cs typeface="Corbel"/>
              </a:defRPr>
            </a:lvl4pPr>
            <a:lvl5pPr marL="1512000" indent="-324000">
              <a:lnSpc>
                <a:spcPct val="100000"/>
              </a:lnSpc>
              <a:spcBef>
                <a:spcPts val="600"/>
              </a:spcBef>
              <a:buClr>
                <a:srgbClr val="E85E12"/>
              </a:buClr>
              <a:buSzPct val="120000"/>
              <a:buFont typeface="Lucida Grande"/>
              <a:buChar char="›"/>
              <a:defRPr sz="2400" b="0">
                <a:solidFill>
                  <a:srgbClr val="2C3841"/>
                </a:solidFill>
                <a:latin typeface="Corbel"/>
                <a:cs typeface="Corbe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grpSp>
        <p:nvGrpSpPr>
          <p:cNvPr id="11" name="Group 10"/>
          <p:cNvGrpSpPr/>
          <p:nvPr userDrawn="1"/>
        </p:nvGrpSpPr>
        <p:grpSpPr>
          <a:xfrm>
            <a:off x="180000" y="0"/>
            <a:ext cx="928800" cy="540000"/>
            <a:chOff x="360000" y="0"/>
            <a:chExt cx="928800" cy="540000"/>
          </a:xfrm>
        </p:grpSpPr>
        <p:sp>
          <p:nvSpPr>
            <p:cNvPr id="12" name="Rectangle 11"/>
            <p:cNvSpPr/>
            <p:nvPr userDrawn="1"/>
          </p:nvSpPr>
          <p:spPr>
            <a:xfrm>
              <a:off x="360000" y="0"/>
              <a:ext cx="928800" cy="540000"/>
            </a:xfrm>
            <a:prstGeom prst="rect">
              <a:avLst/>
            </a:prstGeom>
            <a:solidFill>
              <a:srgbClr val="E85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stretch>
              <a:fillRect/>
            </a:stretch>
          </p:blipFill>
          <p:spPr>
            <a:xfrm>
              <a:off x="464400" y="93600"/>
              <a:ext cx="703084" cy="332642"/>
            </a:xfrm>
            <a:prstGeom prst="rect">
              <a:avLst/>
            </a:prstGeom>
          </p:spPr>
        </p:pic>
      </p:gr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50064" y="4423570"/>
            <a:ext cx="1393936" cy="71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3868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753666"/>
            <a:ext cx="8229600" cy="675084"/>
          </a:xfrm>
          <a:prstGeom prst="rect">
            <a:avLst/>
          </a:prstGeom>
        </p:spPr>
        <p:txBody>
          <a:bodyPr/>
          <a:lstStyle>
            <a:lvl1pPr algn="r">
              <a:defRPr sz="2800">
                <a:latin typeface="Corbel"/>
                <a:cs typeface="Corbel"/>
              </a:defRPr>
            </a:lvl1pPr>
          </a:lstStyle>
          <a:p>
            <a:r>
              <a:rPr lang="en-US" dirty="0" smtClean="0"/>
              <a:t>Click to edit Master title style</a:t>
            </a:r>
            <a:endParaRPr lang="en-GB" dirty="0"/>
          </a:p>
        </p:txBody>
      </p:sp>
      <p:sp>
        <p:nvSpPr>
          <p:cNvPr id="3" name="Content Placeholder 2"/>
          <p:cNvSpPr>
            <a:spLocks noGrp="1"/>
          </p:cNvSpPr>
          <p:nvPr>
            <p:ph idx="1"/>
          </p:nvPr>
        </p:nvSpPr>
        <p:spPr>
          <a:xfrm>
            <a:off x="412750" y="1653778"/>
            <a:ext cx="8229600" cy="2699147"/>
          </a:xfrm>
          <a:prstGeom prst="rect">
            <a:avLst/>
          </a:prstGeom>
        </p:spPr>
        <p:txBody>
          <a:bodyPr/>
          <a:lstStyle>
            <a:lvl1pPr>
              <a:defRPr sz="2400">
                <a:latin typeface="Corbel"/>
                <a:cs typeface="Corbel"/>
              </a:defRPr>
            </a:lvl1pPr>
            <a:lvl2pPr>
              <a:defRPr sz="2400">
                <a:latin typeface="Corbel"/>
                <a:cs typeface="Corbel"/>
              </a:defRPr>
            </a:lvl2pPr>
            <a:lvl3pPr>
              <a:defRPr sz="2400">
                <a:latin typeface="Corbel"/>
                <a:cs typeface="Corbel"/>
              </a:defRPr>
            </a:lvl3pPr>
            <a:lvl4pPr>
              <a:defRPr sz="2400">
                <a:latin typeface="Corbel"/>
                <a:cs typeface="Corbel"/>
              </a:defRPr>
            </a:lvl4pPr>
            <a:lvl5pPr>
              <a:defRPr sz="2400">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7" name="Group 6"/>
          <p:cNvGrpSpPr/>
          <p:nvPr userDrawn="1"/>
        </p:nvGrpSpPr>
        <p:grpSpPr>
          <a:xfrm>
            <a:off x="180000" y="0"/>
            <a:ext cx="928800" cy="540000"/>
            <a:chOff x="360000" y="0"/>
            <a:chExt cx="928800" cy="540000"/>
          </a:xfrm>
        </p:grpSpPr>
        <p:sp>
          <p:nvSpPr>
            <p:cNvPr id="8" name="Rectangle 7"/>
            <p:cNvSpPr/>
            <p:nvPr userDrawn="1"/>
          </p:nvSpPr>
          <p:spPr>
            <a:xfrm>
              <a:off x="360000" y="0"/>
              <a:ext cx="928800" cy="540000"/>
            </a:xfrm>
            <a:prstGeom prst="rect">
              <a:avLst/>
            </a:prstGeom>
            <a:solidFill>
              <a:srgbClr val="E85E1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stretch>
              <a:fillRect/>
            </a:stretch>
          </p:blipFill>
          <p:spPr>
            <a:xfrm>
              <a:off x="464400" y="93600"/>
              <a:ext cx="703084" cy="332642"/>
            </a:xfrm>
            <a:prstGeom prst="rect">
              <a:avLst/>
            </a:prstGeom>
          </p:spPr>
        </p:pic>
      </p:gr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50064" y="4423570"/>
            <a:ext cx="1393936" cy="71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194072"/>
            <a:ext cx="8229600" cy="675084"/>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1653778"/>
            <a:ext cx="4038600" cy="269914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1653778"/>
            <a:ext cx="4038600" cy="269914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GB"/>
          </a:p>
        </p:txBody>
      </p:sp>
      <p:sp>
        <p:nvSpPr>
          <p:cNvPr id="6" name="Rectangle 4"/>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GB"/>
          </a:p>
        </p:txBody>
      </p:sp>
      <p:sp>
        <p:nvSpPr>
          <p:cNvPr id="7" name="Rectangle 5"/>
          <p:cNvSpPr>
            <a:spLocks noGrp="1" noChangeArrowheads="1"/>
          </p:cNvSpPr>
          <p:nvPr>
            <p:ph type="sldNum" sz="quarter" idx="12"/>
          </p:nvPr>
        </p:nvSpPr>
        <p:spPr>
          <a:xfrm>
            <a:off x="6553200" y="4683919"/>
            <a:ext cx="2133600" cy="357188"/>
          </a:xfrm>
          <a:prstGeom prst="rect">
            <a:avLst/>
          </a:prstGeom>
          <a:ln/>
        </p:spPr>
        <p:txBody>
          <a:bodyPr/>
          <a:lstStyle>
            <a:lvl1pPr>
              <a:defRPr/>
            </a:lvl1pPr>
          </a:lstStyle>
          <a:p>
            <a:fld id="{5AC7B1BA-B5A8-4C87-B71E-515EC7756130}" type="slidenum">
              <a:rPr lang="en-GB"/>
              <a:pPr/>
              <a:t>‹#›</a:t>
            </a:fld>
            <a:endParaRPr lang="en-GB"/>
          </a:p>
        </p:txBody>
      </p:sp>
    </p:spTree>
    <p:extLst>
      <p:ext uri="{BB962C8B-B14F-4D97-AF65-F5344CB8AC3E}">
        <p14:creationId xmlns:p14="http://schemas.microsoft.com/office/powerpoint/2010/main" val="12926404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7723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creativecommons.org/licenses/by/3.0"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8.tif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hyperlink" Target="http://jisclamp.mimas.ac.uk" TargetMode="External"/><Relationship Id="rId7" Type="http://schemas.openxmlformats.org/officeDocument/2006/relationships/image" Target="../media/image52.tiff"/><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hyperlink" Target="mailto:g.stone@hud.ac.uk" TargetMode="External"/><Relationship Id="rId5" Type="http://schemas.openxmlformats.org/officeDocument/2006/relationships/hyperlink" Target="mailto:joy.palmer@manchester.ac.uk" TargetMode="External"/><Relationship Id="rId4" Type="http://schemas.openxmlformats.org/officeDocument/2006/relationships/hyperlink" Target="mailto:b.showers@jisc.ac.u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p:cNvSpPr>
          <p:nvPr/>
        </p:nvSpPr>
        <p:spPr bwMode="auto">
          <a:xfrm>
            <a:off x="152400" y="895350"/>
            <a:ext cx="8839200" cy="1066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FFFFFF"/>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914261"/>
            <a:endParaRPr lang="en-GB" sz="3200" dirty="0" smtClean="0">
              <a:latin typeface="Corbel"/>
              <a:cs typeface="Corbel"/>
            </a:endParaRPr>
          </a:p>
          <a:p>
            <a:pPr algn="ctr" defTabSz="914261"/>
            <a:endParaRPr lang="en-GB" sz="3200" dirty="0" smtClean="0">
              <a:latin typeface="Corbel"/>
              <a:cs typeface="Corbel"/>
            </a:endParaRPr>
          </a:p>
          <a:p>
            <a:pPr algn="ctr" defTabSz="914261"/>
            <a:r>
              <a:rPr lang="en-GB" sz="3200" dirty="0" smtClean="0">
                <a:latin typeface="Corbel"/>
                <a:cs typeface="Corbel"/>
              </a:rPr>
              <a:t> </a:t>
            </a:r>
          </a:p>
          <a:p>
            <a:pPr algn="ctr" defTabSz="914261"/>
            <a:endParaRPr lang="en-GB" sz="3200" dirty="0" smtClean="0">
              <a:latin typeface="Corbel"/>
              <a:cs typeface="Corbel"/>
            </a:endParaRPr>
          </a:p>
          <a:p>
            <a:pPr algn="ctr" defTabSz="914261"/>
            <a:endParaRPr lang="en-GB" sz="3200" dirty="0" smtClean="0">
              <a:latin typeface="Corbel"/>
              <a:cs typeface="Corbel"/>
            </a:endParaRPr>
          </a:p>
          <a:p>
            <a:pPr algn="ctr" defTabSz="914261"/>
            <a:r>
              <a:rPr lang="en-GB" sz="3200" dirty="0" smtClean="0">
                <a:latin typeface="Corbel"/>
                <a:cs typeface="Corbel"/>
              </a:rPr>
              <a:t>Shining </a:t>
            </a:r>
            <a:r>
              <a:rPr lang="en-GB" sz="3200" dirty="0">
                <a:latin typeface="Corbel"/>
                <a:cs typeface="Corbel"/>
              </a:rPr>
              <a:t>a light on our analytics and usage data</a:t>
            </a:r>
            <a:endParaRPr lang="en-US" sz="3200" dirty="0" smtClean="0">
              <a:solidFill>
                <a:srgbClr val="9BA7B0"/>
              </a:solidFill>
              <a:latin typeface="Corbel"/>
              <a:cs typeface="Corbel"/>
            </a:endParaRPr>
          </a:p>
          <a:p>
            <a:pPr algn="ctr" defTabSz="914261"/>
            <a:endParaRPr lang="en-US" sz="2000" dirty="0" smtClean="0">
              <a:solidFill>
                <a:schemeClr val="tx1"/>
              </a:solidFill>
              <a:latin typeface="Corbel"/>
              <a:cs typeface="Corbel"/>
            </a:endParaRPr>
          </a:p>
          <a:p>
            <a:pPr algn="ctr" defTabSz="914261"/>
            <a:r>
              <a:rPr lang="en-US" sz="1600" dirty="0" smtClean="0">
                <a:solidFill>
                  <a:schemeClr val="tx1"/>
                </a:solidFill>
                <a:latin typeface="Corbel"/>
                <a:cs typeface="Corbel"/>
              </a:rPr>
              <a:t>Ben Showers, </a:t>
            </a:r>
            <a:r>
              <a:rPr lang="en-US" sz="1600" dirty="0" err="1" smtClean="0">
                <a:solidFill>
                  <a:schemeClr val="tx1"/>
                </a:solidFill>
                <a:latin typeface="Corbel"/>
                <a:cs typeface="Corbel"/>
              </a:rPr>
              <a:t>Jisc</a:t>
            </a:r>
            <a:endParaRPr lang="en-US" sz="1600" dirty="0" smtClean="0">
              <a:solidFill>
                <a:schemeClr val="tx1"/>
              </a:solidFill>
              <a:latin typeface="Corbel"/>
              <a:cs typeface="Corbel"/>
            </a:endParaRPr>
          </a:p>
          <a:p>
            <a:pPr algn="ctr" defTabSz="914261"/>
            <a:r>
              <a:rPr lang="en-US" sz="1600" dirty="0" smtClean="0">
                <a:solidFill>
                  <a:schemeClr val="tx1"/>
                </a:solidFill>
                <a:latin typeface="Corbel"/>
                <a:cs typeface="Corbel"/>
              </a:rPr>
              <a:t>Joy Palmer, Mimas</a:t>
            </a:r>
          </a:p>
          <a:p>
            <a:pPr algn="ctr" defTabSz="914261"/>
            <a:r>
              <a:rPr lang="en-US" sz="1600" dirty="0" smtClean="0">
                <a:solidFill>
                  <a:schemeClr val="tx1"/>
                </a:solidFill>
                <a:latin typeface="Corbel"/>
                <a:cs typeface="Corbel"/>
              </a:rPr>
              <a:t>Graham Stone, University of </a:t>
            </a:r>
            <a:r>
              <a:rPr lang="en-US" sz="1600" dirty="0" err="1" smtClean="0">
                <a:solidFill>
                  <a:schemeClr val="tx1"/>
                </a:solidFill>
                <a:latin typeface="Corbel"/>
                <a:cs typeface="Corbel"/>
              </a:rPr>
              <a:t>Huddersfield</a:t>
            </a:r>
            <a:endParaRPr lang="en-US" sz="1600" dirty="0" smtClean="0">
              <a:solidFill>
                <a:schemeClr val="tx1"/>
              </a:solidFill>
              <a:latin typeface="Corbel"/>
              <a:cs typeface="Corbel"/>
            </a:endParaRPr>
          </a:p>
        </p:txBody>
      </p:sp>
      <p:pic>
        <p:nvPicPr>
          <p:cNvPr id="7" name="Picture 6" descr="Logo-Colour.jpg"/>
          <p:cNvPicPr>
            <a:picLocks noChangeAspect="1"/>
          </p:cNvPicPr>
          <p:nvPr/>
        </p:nvPicPr>
        <p:blipFill>
          <a:blip r:embed="rId3"/>
          <a:stretch>
            <a:fillRect/>
          </a:stretch>
        </p:blipFill>
        <p:spPr>
          <a:xfrm>
            <a:off x="2465832" y="1428750"/>
            <a:ext cx="4212336" cy="1923288"/>
          </a:xfrm>
          <a:prstGeom prst="rect">
            <a:avLst/>
          </a:prstGeom>
        </p:spPr>
      </p:pic>
      <p:pic>
        <p:nvPicPr>
          <p:cNvPr id="5" name="Picture 4" descr="88x31.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87" y="4770338"/>
            <a:ext cx="11176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1201887" y="4698901"/>
            <a:ext cx="1785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rgbClr val="003772"/>
                </a:solidFill>
                <a:latin typeface="Arial" panose="020B0604020202020204" pitchFamily="34" charset="0"/>
              </a:defRPr>
            </a:lvl1pPr>
            <a:lvl2pPr marL="742950" indent="-285750">
              <a:spcBef>
                <a:spcPct val="20000"/>
              </a:spcBef>
              <a:buChar char="–"/>
              <a:defRPr sz="2000">
                <a:solidFill>
                  <a:srgbClr val="003772"/>
                </a:solidFill>
                <a:latin typeface="Arial" panose="020B0604020202020204" pitchFamily="34" charset="0"/>
              </a:defRPr>
            </a:lvl2pPr>
            <a:lvl3pPr marL="1143000" indent="-228600">
              <a:spcBef>
                <a:spcPct val="20000"/>
              </a:spcBef>
              <a:buChar char="•"/>
              <a:defRPr sz="2400">
                <a:solidFill>
                  <a:srgbClr val="003772"/>
                </a:solidFill>
                <a:latin typeface="Arial" panose="020B0604020202020204" pitchFamily="34" charset="0"/>
              </a:defRPr>
            </a:lvl3pPr>
            <a:lvl4pPr marL="1600200" indent="-228600">
              <a:spcBef>
                <a:spcPct val="20000"/>
              </a:spcBef>
              <a:buChar char="–"/>
              <a:defRPr sz="1600">
                <a:solidFill>
                  <a:srgbClr val="003772"/>
                </a:solidFill>
                <a:latin typeface="Arial" panose="020B0604020202020204" pitchFamily="34" charset="0"/>
              </a:defRPr>
            </a:lvl4pPr>
            <a:lvl5pPr marL="2057400" indent="-228600">
              <a:spcBef>
                <a:spcPct val="20000"/>
              </a:spcBef>
              <a:buChar char="»"/>
              <a:defRPr sz="1400">
                <a:solidFill>
                  <a:srgbClr val="003772"/>
                </a:solidFill>
                <a:latin typeface="Arial" panose="020B0604020202020204" pitchFamily="34" charset="0"/>
              </a:defRPr>
            </a:lvl5pPr>
            <a:lvl6pPr marL="2514600" indent="-228600" eaLnBrk="0" fontAlgn="base" hangingPunct="0">
              <a:spcBef>
                <a:spcPct val="20000"/>
              </a:spcBef>
              <a:spcAft>
                <a:spcPct val="0"/>
              </a:spcAft>
              <a:buChar char="»"/>
              <a:defRPr sz="1400">
                <a:solidFill>
                  <a:srgbClr val="003772"/>
                </a:solidFill>
                <a:latin typeface="Arial" panose="020B0604020202020204" pitchFamily="34" charset="0"/>
              </a:defRPr>
            </a:lvl6pPr>
            <a:lvl7pPr marL="2971800" indent="-228600" eaLnBrk="0" fontAlgn="base" hangingPunct="0">
              <a:spcBef>
                <a:spcPct val="20000"/>
              </a:spcBef>
              <a:spcAft>
                <a:spcPct val="0"/>
              </a:spcAft>
              <a:buChar char="»"/>
              <a:defRPr sz="1400">
                <a:solidFill>
                  <a:srgbClr val="003772"/>
                </a:solidFill>
                <a:latin typeface="Arial" panose="020B0604020202020204" pitchFamily="34" charset="0"/>
              </a:defRPr>
            </a:lvl7pPr>
            <a:lvl8pPr marL="3429000" indent="-228600" eaLnBrk="0" fontAlgn="base" hangingPunct="0">
              <a:spcBef>
                <a:spcPct val="20000"/>
              </a:spcBef>
              <a:spcAft>
                <a:spcPct val="0"/>
              </a:spcAft>
              <a:buChar char="»"/>
              <a:defRPr sz="1400">
                <a:solidFill>
                  <a:srgbClr val="003772"/>
                </a:solidFill>
                <a:latin typeface="Arial" panose="020B0604020202020204" pitchFamily="34" charset="0"/>
              </a:defRPr>
            </a:lvl8pPr>
            <a:lvl9pPr marL="3886200" indent="-228600" eaLnBrk="0" fontAlgn="base" hangingPunct="0">
              <a:spcBef>
                <a:spcPct val="20000"/>
              </a:spcBef>
              <a:spcAft>
                <a:spcPct val="0"/>
              </a:spcAft>
              <a:buChar char="»"/>
              <a:defRPr sz="1400">
                <a:solidFill>
                  <a:srgbClr val="003772"/>
                </a:solidFill>
                <a:latin typeface="Arial" panose="020B0604020202020204" pitchFamily="34" charset="0"/>
              </a:defRPr>
            </a:lvl9pPr>
          </a:lstStyle>
          <a:p>
            <a:pPr eaLnBrk="1" hangingPunct="1">
              <a:spcBef>
                <a:spcPct val="0"/>
              </a:spcBef>
              <a:buFontTx/>
              <a:buNone/>
            </a:pPr>
            <a:r>
              <a:rPr lang="en-GB" altLang="en-US" sz="800">
                <a:solidFill>
                  <a:schemeClr val="tx1"/>
                </a:solidFill>
              </a:rPr>
              <a:t>This work is licensed under a </a:t>
            </a:r>
            <a:r>
              <a:rPr lang="en-GB" altLang="en-US" sz="800">
                <a:solidFill>
                  <a:schemeClr val="tx1"/>
                </a:solidFill>
                <a:hlinkClick r:id="rId5"/>
              </a:rPr>
              <a:t>Creative Commons Attribution 3.0 </a:t>
            </a:r>
            <a:r>
              <a:rPr lang="en-GB" altLang="en-US" sz="800">
                <a:solidFill>
                  <a:schemeClr val="tx1"/>
                </a:solidFill>
              </a:rPr>
              <a:t>Unported License</a:t>
            </a:r>
          </a:p>
        </p:txBody>
      </p:sp>
    </p:spTree>
    <p:extLst>
      <p:ext uri="{BB962C8B-B14F-4D97-AF65-F5344CB8AC3E}">
        <p14:creationId xmlns:p14="http://schemas.microsoft.com/office/powerpoint/2010/main" val="7444329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0000"/>
            <a:lum/>
          </a:blip>
          <a:srcRect/>
          <a:stretch>
            <a:fillRect l="15000" t="35000" r="15000" b="5000"/>
          </a:stretch>
        </a:blipFill>
        <a:effectLst/>
      </p:bgPr>
    </p:bg>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GB" dirty="0"/>
              <a:t>Library Impact Data Project 2</a:t>
            </a:r>
            <a:endParaRPr lang="en-GB" sz="2400" i="1" dirty="0" smtClean="0">
              <a:solidFill>
                <a:srgbClr val="FFC000"/>
              </a:solidFill>
              <a:cs typeface="Arial" charset="0"/>
            </a:endParaRPr>
          </a:p>
        </p:txBody>
      </p:sp>
      <p:sp>
        <p:nvSpPr>
          <p:cNvPr id="4" name="Content Placeholder 3"/>
          <p:cNvSpPr>
            <a:spLocks noGrp="1"/>
          </p:cNvSpPr>
          <p:nvPr>
            <p:ph idx="1"/>
          </p:nvPr>
        </p:nvSpPr>
        <p:spPr>
          <a:xfrm>
            <a:off x="412750" y="1275606"/>
            <a:ext cx="8229600" cy="2699147"/>
          </a:xfrm>
        </p:spPr>
        <p:txBody>
          <a:bodyPr/>
          <a:lstStyle/>
          <a:p>
            <a:pPr marL="457200" indent="-457200">
              <a:buNone/>
            </a:pPr>
            <a:r>
              <a:rPr lang="en-GB" b="1" dirty="0" smtClean="0">
                <a:solidFill>
                  <a:srgbClr val="FF6600"/>
                </a:solidFill>
              </a:rPr>
              <a:t>Conclusions:</a:t>
            </a:r>
            <a:endParaRPr lang="en-GB" b="1" dirty="0">
              <a:solidFill>
                <a:srgbClr val="FF6600"/>
              </a:solidFill>
            </a:endParaRPr>
          </a:p>
          <a:p>
            <a:pPr marL="457200" indent="-457200"/>
            <a:r>
              <a:rPr lang="en-GB" dirty="0" smtClean="0"/>
              <a:t>We showed statistical significance for demographics such as age, gender, ethnicity and country of origin</a:t>
            </a:r>
            <a:endParaRPr lang="en-GB" dirty="0"/>
          </a:p>
          <a:p>
            <a:pPr marL="457200" indent="-457200"/>
            <a:r>
              <a:rPr lang="en-GB" dirty="0"/>
              <a:t>We showed statistical significance </a:t>
            </a:r>
            <a:r>
              <a:rPr lang="en-GB" dirty="0" smtClean="0"/>
              <a:t>across top level subjects and within these disciplines</a:t>
            </a:r>
          </a:p>
          <a:p>
            <a:pPr marL="457200" indent="-457200"/>
            <a:r>
              <a:rPr lang="en-GB" dirty="0" smtClean="0"/>
              <a:t>We showed a connection between library use and retention</a:t>
            </a:r>
          </a:p>
          <a:p>
            <a:pPr marL="457200" indent="-457200"/>
            <a:r>
              <a:rPr lang="en-GB" dirty="0" smtClean="0"/>
              <a:t>We showed the depth and breadth of a collection may make a difference</a:t>
            </a:r>
            <a:endParaRPr lang="en-GB" dirty="0"/>
          </a:p>
          <a:p>
            <a:endParaRPr lang="en-US" dirty="0"/>
          </a:p>
        </p:txBody>
      </p:sp>
    </p:spTree>
    <p:extLst>
      <p:ext uri="{BB962C8B-B14F-4D97-AF65-F5344CB8AC3E}">
        <p14:creationId xmlns:p14="http://schemas.microsoft.com/office/powerpoint/2010/main" val="3476324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691680" y="158400"/>
            <a:ext cx="7272320" cy="388800"/>
          </a:xfrm>
          <a:prstGeom prst="rect">
            <a:avLst/>
          </a:prstGeom>
        </p:spPr>
        <p:txBody>
          <a:bodyPr/>
          <a:lstStyle/>
          <a:p>
            <a:r>
              <a:rPr lang="en-US" smtClean="0"/>
              <a:t>Drivers for change 1</a:t>
            </a:r>
            <a:endParaRPr lang="en-US" dirty="0"/>
          </a:p>
        </p:txBody>
      </p:sp>
      <p:sp>
        <p:nvSpPr>
          <p:cNvPr id="8" name="Content Placeholder 7"/>
          <p:cNvSpPr>
            <a:spLocks noGrp="1"/>
          </p:cNvSpPr>
          <p:nvPr>
            <p:ph sz="quarter" idx="13"/>
          </p:nvPr>
        </p:nvSpPr>
        <p:spPr/>
        <p:txBody>
          <a:bodyPr/>
          <a:lstStyle/>
          <a:p>
            <a:endParaRPr lang="en-GB" smtClean="0"/>
          </a:p>
          <a:p>
            <a:endParaRPr lang="en-GB" smtClean="0"/>
          </a:p>
          <a:p>
            <a:pPr lvl="0"/>
            <a:endParaRPr lang="en-GB" smtClean="0"/>
          </a:p>
          <a:p>
            <a:endParaRPr lang="en-GB" smtClean="0"/>
          </a:p>
          <a:p>
            <a:endParaRPr lang="en-US" dirty="0"/>
          </a:p>
        </p:txBody>
      </p:sp>
      <p:pic>
        <p:nvPicPr>
          <p:cNvPr id="24" name="Picture 23" descr="survey.jpg"/>
          <p:cNvPicPr>
            <a:picLocks noChangeAspect="1"/>
          </p:cNvPicPr>
          <p:nvPr/>
        </p:nvPicPr>
        <p:blipFill>
          <a:blip r:embed="rId3"/>
          <a:stretch>
            <a:fillRect/>
          </a:stretch>
        </p:blipFill>
        <p:spPr>
          <a:xfrm>
            <a:off x="0" y="-19050"/>
            <a:ext cx="9829800" cy="6522362"/>
          </a:xfrm>
          <a:prstGeom prst="rect">
            <a:avLst/>
          </a:prstGeom>
        </p:spPr>
      </p:pic>
      <p:sp>
        <p:nvSpPr>
          <p:cNvPr id="25" name="TextBox 24"/>
          <p:cNvSpPr txBox="1"/>
          <p:nvPr/>
        </p:nvSpPr>
        <p:spPr>
          <a:xfrm>
            <a:off x="381000" y="590550"/>
            <a:ext cx="5257800" cy="830997"/>
          </a:xfrm>
          <a:prstGeom prst="rect">
            <a:avLst/>
          </a:prstGeom>
          <a:noFill/>
        </p:spPr>
        <p:txBody>
          <a:bodyPr wrap="square" rtlCol="0">
            <a:spAutoFit/>
          </a:bodyPr>
          <a:lstStyle/>
          <a:p>
            <a:r>
              <a:rPr lang="en-US" sz="2400" dirty="0" smtClean="0">
                <a:latin typeface="Corbel"/>
                <a:cs typeface="Corbel"/>
              </a:rPr>
              <a:t>And we know all this is firmly on Libraries’ radars</a:t>
            </a:r>
            <a:endParaRPr lang="en-US" sz="2400" dirty="0">
              <a:latin typeface="Corbel"/>
              <a:cs typeface="Corbel"/>
            </a:endParaRPr>
          </a:p>
        </p:txBody>
      </p:sp>
      <p:sp>
        <p:nvSpPr>
          <p:cNvPr id="26" name="TextBox 25"/>
          <p:cNvSpPr txBox="1"/>
          <p:nvPr/>
        </p:nvSpPr>
        <p:spPr>
          <a:xfrm>
            <a:off x="381000" y="1276350"/>
            <a:ext cx="4191000" cy="1815882"/>
          </a:xfrm>
          <a:prstGeom prst="rect">
            <a:avLst/>
          </a:prstGeom>
          <a:noFill/>
        </p:spPr>
        <p:txBody>
          <a:bodyPr wrap="square" rtlCol="0">
            <a:spAutoFit/>
          </a:bodyPr>
          <a:lstStyle/>
          <a:p>
            <a:pPr marL="0" indent="0"/>
            <a:endParaRPr lang="en-GB" dirty="0" smtClean="0">
              <a:solidFill>
                <a:schemeClr val="tx1"/>
              </a:solidFill>
              <a:latin typeface="Caviar Dreams" pitchFamily="34" charset="0"/>
            </a:endParaRPr>
          </a:p>
          <a:p>
            <a:pPr marL="0" indent="0">
              <a:buFontTx/>
              <a:buNone/>
            </a:pPr>
            <a:r>
              <a:rPr lang="en-GB" sz="2000" dirty="0" smtClean="0">
                <a:solidFill>
                  <a:schemeClr val="tx1"/>
                </a:solidFill>
                <a:latin typeface="Corbel"/>
                <a:cs typeface="Corbel"/>
              </a:rPr>
              <a:t>Our survey: </a:t>
            </a:r>
          </a:p>
          <a:p>
            <a:pPr marL="0" indent="0">
              <a:buFontTx/>
              <a:buNone/>
            </a:pPr>
            <a:r>
              <a:rPr lang="en-GB" sz="2000" i="1" dirty="0" smtClean="0">
                <a:solidFill>
                  <a:schemeClr val="tx1"/>
                </a:solidFill>
                <a:latin typeface="Corbel"/>
                <a:cs typeface="Corbel"/>
              </a:rPr>
              <a:t>How important will analytics be to academic libraries now and in the future, and what is the potential for a service in this area?</a:t>
            </a:r>
            <a:endParaRPr lang="en-US" sz="2000" i="1" dirty="0" smtClean="0">
              <a:solidFill>
                <a:schemeClr val="tx1"/>
              </a:solidFill>
              <a:latin typeface="Corbel"/>
              <a:cs typeface="Corbel"/>
            </a:endParaRPr>
          </a:p>
          <a:p>
            <a:endParaRPr lang="en-US" dirty="0"/>
          </a:p>
        </p:txBody>
      </p:sp>
      <p:sp>
        <p:nvSpPr>
          <p:cNvPr id="10" name="TextBox 9"/>
          <p:cNvSpPr txBox="1"/>
          <p:nvPr/>
        </p:nvSpPr>
        <p:spPr>
          <a:xfrm>
            <a:off x="6019800" y="3714750"/>
            <a:ext cx="2743200" cy="646331"/>
          </a:xfrm>
          <a:prstGeom prst="rect">
            <a:avLst/>
          </a:prstGeom>
          <a:solidFill>
            <a:schemeClr val="bg1"/>
          </a:solidFill>
        </p:spPr>
        <p:txBody>
          <a:bodyPr wrap="square" rtlCol="0">
            <a:spAutoFit/>
          </a:bodyPr>
          <a:lstStyle/>
          <a:p>
            <a:endParaRPr lang="en-US" dirty="0" smtClean="0"/>
          </a:p>
          <a:p>
            <a:endParaRPr lang="en-US" dirty="0" smtClean="0"/>
          </a:p>
          <a:p>
            <a:endParaRPr lang="en-US" dirty="0" smtClean="0"/>
          </a:p>
          <a:p>
            <a:endParaRPr lang="en-US" dirty="0"/>
          </a:p>
        </p:txBody>
      </p:sp>
      <p:pic>
        <p:nvPicPr>
          <p:cNvPr id="11" name="Picture 10" descr="sconul-logo (1).png"/>
          <p:cNvPicPr>
            <a:picLocks noChangeAspect="1"/>
          </p:cNvPicPr>
          <p:nvPr/>
        </p:nvPicPr>
        <p:blipFill>
          <a:blip r:embed="rId4"/>
          <a:stretch>
            <a:fillRect/>
          </a:stretch>
        </p:blipFill>
        <p:spPr>
          <a:xfrm>
            <a:off x="6096000" y="3714750"/>
            <a:ext cx="2540000" cy="558800"/>
          </a:xfrm>
          <a:prstGeom prst="rect">
            <a:avLst/>
          </a:prstGeom>
        </p:spPr>
      </p:pic>
      <p:pic>
        <p:nvPicPr>
          <p:cNvPr id="12" name="Picture 11" descr="rluk_logo.gif"/>
          <p:cNvPicPr>
            <a:picLocks noChangeAspect="1"/>
          </p:cNvPicPr>
          <p:nvPr/>
        </p:nvPicPr>
        <p:blipFill>
          <a:blip r:embed="rId5"/>
          <a:stretch>
            <a:fillRect/>
          </a:stretch>
        </p:blipFill>
        <p:spPr>
          <a:xfrm>
            <a:off x="5410200" y="4476750"/>
            <a:ext cx="3449967" cy="412750"/>
          </a:xfrm>
          <a:prstGeom prst="rect">
            <a:avLst/>
          </a:prstGeom>
        </p:spPr>
      </p:pic>
    </p:spTree>
    <p:extLst>
      <p:ext uri="{BB962C8B-B14F-4D97-AF65-F5344CB8AC3E}">
        <p14:creationId xmlns:p14="http://schemas.microsoft.com/office/powerpoint/2010/main" val="8700650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itle 3"/>
          <p:cNvSpPr>
            <a:spLocks noGrp="1"/>
          </p:cNvSpPr>
          <p:nvPr>
            <p:ph type="title"/>
          </p:nvPr>
        </p:nvSpPr>
        <p:spPr/>
        <p:txBody>
          <a:bodyPr/>
          <a:lstStyle/>
          <a:p>
            <a:pPr algn="l"/>
            <a:r>
              <a:rPr lang="en-GB" sz="2400" dirty="0" smtClean="0">
                <a:solidFill>
                  <a:srgbClr val="000000"/>
                </a:solidFill>
              </a:rPr>
              <a:t>What about sharing your data about usage with other institutions?</a:t>
            </a:r>
            <a:r>
              <a:rPr lang="en-GB" sz="2800" dirty="0" smtClean="0">
                <a:solidFill>
                  <a:srgbClr val="000000"/>
                </a:solidFill>
                <a:latin typeface="Caviar Dreams" pitchFamily="34" charset="0"/>
              </a:rPr>
              <a:t/>
            </a:r>
            <a:br>
              <a:rPr lang="en-GB" sz="2800" dirty="0" smtClean="0">
                <a:solidFill>
                  <a:srgbClr val="000000"/>
                </a:solidFill>
                <a:latin typeface="Caviar Dreams" pitchFamily="34" charset="0"/>
              </a:rPr>
            </a:br>
            <a:endParaRPr lang="en-US" sz="2800" dirty="0">
              <a:solidFill>
                <a:srgbClr val="000000"/>
              </a:solidFill>
              <a:latin typeface="Caviar Dreams" pitchFamily="34" charset="0"/>
            </a:endParaRPr>
          </a:p>
        </p:txBody>
      </p:sp>
      <p:sp>
        <p:nvSpPr>
          <p:cNvPr id="174083" name="Content Placeholder 1"/>
          <p:cNvSpPr>
            <a:spLocks noGrp="1"/>
          </p:cNvSpPr>
          <p:nvPr>
            <p:ph idx="1"/>
          </p:nvPr>
        </p:nvSpPr>
        <p:spPr>
          <a:xfrm>
            <a:off x="412750" y="2096691"/>
            <a:ext cx="8229600" cy="3294459"/>
          </a:xfrm>
        </p:spPr>
        <p:txBody>
          <a:bodyPr/>
          <a:lstStyle/>
          <a:p>
            <a:pPr>
              <a:buNone/>
            </a:pPr>
            <a:r>
              <a:rPr lang="en-US" sz="2000" b="1" dirty="0" smtClean="0">
                <a:solidFill>
                  <a:srgbClr val="000000"/>
                </a:solidFill>
              </a:rPr>
              <a:t>There’s a significant </a:t>
            </a:r>
            <a:r>
              <a:rPr lang="en-US" sz="2000" b="1" dirty="0">
                <a:solidFill>
                  <a:srgbClr val="000000"/>
                </a:solidFill>
              </a:rPr>
              <a:t>appetite </a:t>
            </a:r>
            <a:r>
              <a:rPr lang="en-US" sz="2000" dirty="0">
                <a:solidFill>
                  <a:srgbClr val="000000"/>
                </a:solidFill>
              </a:rPr>
              <a:t>for analytics </a:t>
            </a:r>
            <a:r>
              <a:rPr lang="en-US" sz="2000" dirty="0" smtClean="0">
                <a:solidFill>
                  <a:srgbClr val="000000"/>
                </a:solidFill>
              </a:rPr>
              <a:t>services….But </a:t>
            </a:r>
            <a:r>
              <a:rPr lang="en-US" sz="2000" b="1" dirty="0" smtClean="0">
                <a:solidFill>
                  <a:srgbClr val="000000"/>
                </a:solidFill>
              </a:rPr>
              <a:t>hesitation</a:t>
            </a:r>
            <a:r>
              <a:rPr lang="en-US" sz="2000" dirty="0" smtClean="0">
                <a:solidFill>
                  <a:srgbClr val="000000"/>
                </a:solidFill>
              </a:rPr>
              <a:t> </a:t>
            </a:r>
            <a:r>
              <a:rPr lang="en-US" sz="2000" dirty="0">
                <a:solidFill>
                  <a:srgbClr val="000000"/>
                </a:solidFill>
              </a:rPr>
              <a:t>over sharing entry data and other student data than other forms of usage </a:t>
            </a:r>
            <a:r>
              <a:rPr lang="en-US" sz="2000" dirty="0" smtClean="0">
                <a:solidFill>
                  <a:srgbClr val="000000"/>
                </a:solidFill>
              </a:rPr>
              <a:t>data.</a:t>
            </a:r>
          </a:p>
          <a:p>
            <a:pPr>
              <a:buNone/>
            </a:pPr>
            <a:endParaRPr lang="en-US" sz="2000" dirty="0" smtClean="0">
              <a:solidFill>
                <a:srgbClr val="000000"/>
              </a:solidFill>
            </a:endParaRPr>
          </a:p>
          <a:p>
            <a:pPr>
              <a:buNone/>
            </a:pPr>
            <a:r>
              <a:rPr lang="en-US" sz="2000" dirty="0" smtClean="0">
                <a:solidFill>
                  <a:srgbClr val="000000"/>
                </a:solidFill>
              </a:rPr>
              <a:t>Only </a:t>
            </a:r>
            <a:r>
              <a:rPr lang="en-US" b="1" dirty="0" smtClean="0">
                <a:solidFill>
                  <a:srgbClr val="000000"/>
                </a:solidFill>
              </a:rPr>
              <a:t>46% </a:t>
            </a:r>
            <a:r>
              <a:rPr lang="en-US" sz="2000" dirty="0" smtClean="0">
                <a:solidFill>
                  <a:srgbClr val="000000"/>
                </a:solidFill>
              </a:rPr>
              <a:t>would be willing to share data </a:t>
            </a:r>
            <a:r>
              <a:rPr lang="en-US" sz="2000" b="1" dirty="0" smtClean="0">
                <a:solidFill>
                  <a:srgbClr val="000000"/>
                </a:solidFill>
              </a:rPr>
              <a:t>if the institution was named.</a:t>
            </a:r>
          </a:p>
          <a:p>
            <a:pPr lvl="1"/>
            <a:endParaRPr lang="en-US" sz="2000" dirty="0" smtClean="0">
              <a:solidFill>
                <a:srgbClr val="000000"/>
              </a:solidFill>
            </a:endParaRPr>
          </a:p>
          <a:p>
            <a:pPr>
              <a:buNone/>
            </a:pPr>
            <a:r>
              <a:rPr lang="en-US" sz="2000" dirty="0" smtClean="0">
                <a:solidFill>
                  <a:srgbClr val="000000"/>
                </a:solidFill>
              </a:rPr>
              <a:t>But if institutional identity can </a:t>
            </a:r>
            <a:r>
              <a:rPr lang="en-US" sz="2000" b="1" dirty="0" smtClean="0">
                <a:solidFill>
                  <a:srgbClr val="000000"/>
                </a:solidFill>
              </a:rPr>
              <a:t>be </a:t>
            </a:r>
            <a:r>
              <a:rPr lang="en-US" sz="2000" b="1" dirty="0" err="1" smtClean="0">
                <a:solidFill>
                  <a:srgbClr val="000000"/>
                </a:solidFill>
              </a:rPr>
              <a:t>anonymised</a:t>
            </a:r>
            <a:r>
              <a:rPr lang="en-US" sz="2000" dirty="0" smtClean="0">
                <a:solidFill>
                  <a:srgbClr val="000000"/>
                </a:solidFill>
              </a:rPr>
              <a:t>, that changes to </a:t>
            </a:r>
            <a:r>
              <a:rPr lang="en-US" b="1" dirty="0" smtClean="0">
                <a:solidFill>
                  <a:srgbClr val="000000"/>
                </a:solidFill>
              </a:rPr>
              <a:t>91% </a:t>
            </a:r>
          </a:p>
          <a:p>
            <a:pPr>
              <a:buFontTx/>
              <a:buNone/>
            </a:pPr>
            <a:endParaRPr lang="en-US" sz="2000" dirty="0" smtClean="0">
              <a:solidFill>
                <a:srgbClr val="000000"/>
              </a:solidFill>
            </a:endParaRPr>
          </a:p>
          <a:p>
            <a:endParaRPr lang="en-GB" sz="2000" dirty="0">
              <a:solidFill>
                <a:srgbClr val="000000"/>
              </a:solidFill>
            </a:endParaRPr>
          </a:p>
          <a:p>
            <a:endParaRPr lang="en-GB" sz="2000" dirty="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p:txBody>
          <a:bodyPr/>
          <a:lstStyle/>
          <a:p>
            <a:pPr algn="l"/>
            <a:r>
              <a:rPr lang="en-US" sz="2400" dirty="0" smtClean="0">
                <a:solidFill>
                  <a:srgbClr val="000000"/>
                </a:solidFill>
              </a:rPr>
              <a:t>And i</a:t>
            </a:r>
            <a:r>
              <a:rPr lang="en-US" sz="2400" dirty="0" smtClean="0">
                <a:solidFill>
                  <a:srgbClr val="000000"/>
                </a:solidFill>
                <a:latin typeface="Corbel"/>
                <a:cs typeface="Corbel"/>
              </a:rPr>
              <a:t>s </a:t>
            </a:r>
            <a:r>
              <a:rPr lang="en-US" sz="2400" dirty="0">
                <a:solidFill>
                  <a:srgbClr val="000000"/>
                </a:solidFill>
                <a:latin typeface="Corbel"/>
                <a:cs typeface="Corbel"/>
              </a:rPr>
              <a:t>this a current strategic priority?</a:t>
            </a:r>
          </a:p>
        </p:txBody>
      </p:sp>
      <p:graphicFrame>
        <p:nvGraphicFramePr>
          <p:cNvPr id="175107" name="Content Placeholder 3"/>
          <p:cNvGraphicFramePr>
            <a:graphicFrameLocks noGrp="1"/>
          </p:cNvGraphicFramePr>
          <p:nvPr>
            <p:ph idx="1"/>
          </p:nvPr>
        </p:nvGraphicFramePr>
        <p:xfrm>
          <a:off x="1462088" y="1352550"/>
          <a:ext cx="5700712" cy="3409950"/>
        </p:xfrm>
        <a:graphic>
          <a:graphicData uri="http://schemas.openxmlformats.org/presentationml/2006/ole">
            <mc:AlternateContent xmlns:mc="http://schemas.openxmlformats.org/markup-compatibility/2006">
              <mc:Choice xmlns:v="urn:schemas-microsoft-com:vml" Requires="v">
                <p:oleObj spid="_x0000_s53260" name="Worksheet" r:id="rId5" imgW="8333954" imgH="4633362" progId="Excel.Sheet.8">
                  <p:embed/>
                </p:oleObj>
              </mc:Choice>
              <mc:Fallback>
                <p:oleObj name="Worksheet" r:id="rId5" imgW="8333954" imgH="4633362" progId="Excel.Sheet.8">
                  <p:embed/>
                  <p:pic>
                    <p:nvPicPr>
                      <p:cNvPr id="0" name="Picture 11"/>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62088" y="1352550"/>
                        <a:ext cx="5700712" cy="3409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Title 1"/>
          <p:cNvSpPr>
            <a:spLocks noGrp="1"/>
          </p:cNvSpPr>
          <p:nvPr>
            <p:ph type="title"/>
          </p:nvPr>
        </p:nvSpPr>
        <p:spPr/>
        <p:txBody>
          <a:bodyPr/>
          <a:lstStyle/>
          <a:p>
            <a:pPr algn="l"/>
            <a:r>
              <a:rPr lang="en-US" sz="2400" dirty="0">
                <a:solidFill>
                  <a:srgbClr val="000000"/>
                </a:solidFill>
              </a:rPr>
              <a:t>What about</a:t>
            </a:r>
            <a:r>
              <a:rPr lang="en-US" sz="2400" dirty="0" smtClean="0">
                <a:solidFill>
                  <a:srgbClr val="000000"/>
                </a:solidFill>
              </a:rPr>
              <a:t> in the </a:t>
            </a:r>
            <a:r>
              <a:rPr lang="en-US" sz="2400" dirty="0">
                <a:solidFill>
                  <a:srgbClr val="000000"/>
                </a:solidFill>
              </a:rPr>
              <a:t>next five years?</a:t>
            </a:r>
          </a:p>
        </p:txBody>
      </p:sp>
      <p:graphicFrame>
        <p:nvGraphicFramePr>
          <p:cNvPr id="176131" name="Content Placeholder 3"/>
          <p:cNvGraphicFramePr>
            <a:graphicFrameLocks noGrp="1"/>
          </p:cNvGraphicFramePr>
          <p:nvPr>
            <p:ph idx="1"/>
          </p:nvPr>
        </p:nvGraphicFramePr>
        <p:xfrm>
          <a:off x="1524000" y="1352550"/>
          <a:ext cx="6157913" cy="3470672"/>
        </p:xfrm>
        <a:graphic>
          <a:graphicData uri="http://schemas.openxmlformats.org/presentationml/2006/ole">
            <mc:AlternateContent xmlns:mc="http://schemas.openxmlformats.org/markup-compatibility/2006">
              <mc:Choice xmlns:v="urn:schemas-microsoft-com:vml" Requires="v">
                <p:oleObj spid="_x0000_s54284" name="Worksheet" r:id="rId5" imgW="8333954" imgH="4627265" progId="Excel.Sheet.8">
                  <p:embed/>
                </p:oleObj>
              </mc:Choice>
              <mc:Fallback>
                <p:oleObj name="Worksheet" r:id="rId5" imgW="8333954" imgH="4627265" progId="Excel.Sheet.8">
                  <p:embed/>
                  <p:pic>
                    <p:nvPicPr>
                      <p:cNvPr id="0" name="Picture 11"/>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0" y="1352550"/>
                        <a:ext cx="6157913" cy="34706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pPr algn="ctr">
              <a:buNone/>
            </a:pPr>
            <a:r>
              <a:rPr lang="en-GB" dirty="0" smtClean="0"/>
              <a:t>Cue</a:t>
            </a:r>
          </a:p>
          <a:p>
            <a:pPr algn="ctr">
              <a:buNone/>
            </a:pPr>
            <a:endParaRPr lang="en-GB" dirty="0" smtClean="0"/>
          </a:p>
          <a:p>
            <a:endParaRPr lang="en-GB" dirty="0"/>
          </a:p>
        </p:txBody>
      </p:sp>
      <p:pic>
        <p:nvPicPr>
          <p:cNvPr id="7"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7150"/>
            <a:ext cx="1728787" cy="717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Logo-Colour.jpg"/>
          <p:cNvPicPr>
            <a:picLocks noChangeAspect="1"/>
          </p:cNvPicPr>
          <p:nvPr/>
        </p:nvPicPr>
        <p:blipFill>
          <a:blip r:embed="rId4"/>
          <a:stretch>
            <a:fillRect/>
          </a:stretch>
        </p:blipFill>
        <p:spPr>
          <a:xfrm>
            <a:off x="2514600" y="1715262"/>
            <a:ext cx="4212336" cy="1923288"/>
          </a:xfrm>
          <a:prstGeom prst="rect">
            <a:avLst/>
          </a:prstGeom>
        </p:spPr>
      </p:pic>
    </p:spTree>
    <p:extLst>
      <p:ext uri="{BB962C8B-B14F-4D97-AF65-F5344CB8AC3E}">
        <p14:creationId xmlns:p14="http://schemas.microsoft.com/office/powerpoint/2010/main" val="1797687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pPr algn="ctr">
              <a:buNone/>
            </a:pPr>
            <a:endParaRPr lang="en-GB" dirty="0" smtClean="0"/>
          </a:p>
          <a:p>
            <a:pPr algn="ctr">
              <a:buNone/>
            </a:pPr>
            <a:r>
              <a:rPr lang="en-GB" dirty="0" smtClean="0"/>
              <a:t/>
            </a:r>
            <a:br>
              <a:rPr lang="en-GB" dirty="0" smtClean="0"/>
            </a:br>
            <a:r>
              <a:rPr lang="en-GB" dirty="0" smtClean="0"/>
              <a:t>Can we collect data from institutions and create tools that allow libraries to analyze </a:t>
            </a:r>
            <a:r>
              <a:rPr lang="en-GB" b="1" dirty="0" smtClean="0"/>
              <a:t>how</a:t>
            </a:r>
            <a:r>
              <a:rPr lang="en-GB" dirty="0" smtClean="0"/>
              <a:t> their </a:t>
            </a:r>
            <a:r>
              <a:rPr lang="en-GB" b="1" dirty="0" smtClean="0"/>
              <a:t>resources</a:t>
            </a:r>
            <a:r>
              <a:rPr lang="en-GB" dirty="0" smtClean="0"/>
              <a:t> are being </a:t>
            </a:r>
            <a:r>
              <a:rPr lang="en-GB" b="1" dirty="0" smtClean="0"/>
              <a:t>used</a:t>
            </a:r>
            <a:r>
              <a:rPr lang="en-GB" dirty="0" smtClean="0"/>
              <a:t>, </a:t>
            </a:r>
            <a:r>
              <a:rPr lang="en-GB" b="1" dirty="0" smtClean="0"/>
              <a:t>when</a:t>
            </a:r>
            <a:r>
              <a:rPr lang="en-GB" dirty="0" smtClean="0"/>
              <a:t> and </a:t>
            </a:r>
            <a:r>
              <a:rPr lang="en-GB" b="1" dirty="0" smtClean="0"/>
              <a:t>by whom</a:t>
            </a:r>
            <a:r>
              <a:rPr lang="en-GB" dirty="0" smtClean="0"/>
              <a:t>? </a:t>
            </a:r>
          </a:p>
          <a:p>
            <a:endParaRPr lang="en-GB" dirty="0"/>
          </a:p>
        </p:txBody>
      </p:sp>
    </p:spTree>
    <p:extLst>
      <p:ext uri="{BB962C8B-B14F-4D97-AF65-F5344CB8AC3E}">
        <p14:creationId xmlns:p14="http://schemas.microsoft.com/office/powerpoint/2010/main" val="17976878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dustry-benchmarking.jpg"/>
          <p:cNvPicPr>
            <a:picLocks noChangeAspect="1"/>
          </p:cNvPicPr>
          <p:nvPr/>
        </p:nvPicPr>
        <p:blipFill>
          <a:blip r:embed="rId3"/>
          <a:srcRect t="22190" b="22161"/>
          <a:stretch>
            <a:fillRect/>
          </a:stretch>
        </p:blipFill>
        <p:spPr>
          <a:xfrm>
            <a:off x="1219200" y="1047750"/>
            <a:ext cx="6858000" cy="3429000"/>
          </a:xfrm>
          <a:prstGeom prst="rect">
            <a:avLst/>
          </a:prstGeom>
          <a:solidFill>
            <a:schemeClr val="bg1"/>
          </a:solidFill>
        </p:spPr>
      </p:pic>
      <p:sp>
        <p:nvSpPr>
          <p:cNvPr id="10" name="Content Placeholder 5"/>
          <p:cNvSpPr txBox="1">
            <a:spLocks/>
          </p:cNvSpPr>
          <p:nvPr/>
        </p:nvSpPr>
        <p:spPr>
          <a:xfrm>
            <a:off x="512400" y="1232400"/>
            <a:ext cx="8098200" cy="3244350"/>
          </a:xfrm>
          <a:prstGeom prst="rect">
            <a:avLst/>
          </a:prstGeom>
          <a:solidFill>
            <a:srgbClr val="FFFFFF">
              <a:alpha val="56000"/>
            </a:srgbClr>
          </a:solidFill>
        </p:spPr>
        <p:txBody>
          <a:bodyPr vert="horz" lIns="0" tIns="0" rIns="0" bIns="0"/>
          <a:lstStyle/>
          <a:p>
            <a:pPr marL="324000" marR="0" lvl="0" indent="-324000" algn="ctr" defTabSz="457200" rtl="0" eaLnBrk="1" fontAlgn="auto" latinLnBrk="0" hangingPunct="1">
              <a:lnSpc>
                <a:spcPct val="100000"/>
              </a:lnSpc>
              <a:spcBef>
                <a:spcPts val="2400"/>
              </a:spcBef>
              <a:spcAft>
                <a:spcPts val="0"/>
              </a:spcAft>
              <a:buClr>
                <a:srgbClr val="E85E12"/>
              </a:buClr>
              <a:buSzPct val="120000"/>
              <a:buFont typeface="Lucida Grande"/>
              <a:buNone/>
              <a:tabLst/>
              <a:defRPr/>
            </a:pPr>
            <a:endParaRPr kumimoji="0" lang="en-GB" sz="2000" b="0" i="0" u="none" strike="noStrike" kern="1200" cap="none" spc="0" normalizeH="0" baseline="0" noProof="0" dirty="0" smtClean="0">
              <a:ln>
                <a:noFill/>
              </a:ln>
              <a:solidFill>
                <a:srgbClr val="2C3841"/>
              </a:solidFill>
              <a:effectLst/>
              <a:uLnTx/>
              <a:uFillTx/>
              <a:latin typeface="Corbel"/>
              <a:ea typeface="+mn-ea"/>
              <a:cs typeface="Corbel"/>
            </a:endParaRPr>
          </a:p>
          <a:p>
            <a:pPr marL="324000" marR="0" lvl="0" indent="-324000" algn="ctr" defTabSz="457200" rtl="0" eaLnBrk="1" fontAlgn="auto" latinLnBrk="0" hangingPunct="1">
              <a:lnSpc>
                <a:spcPct val="100000"/>
              </a:lnSpc>
              <a:spcBef>
                <a:spcPts val="2400"/>
              </a:spcBef>
              <a:spcAft>
                <a:spcPts val="0"/>
              </a:spcAft>
              <a:buClr>
                <a:srgbClr val="E85E12"/>
              </a:buClr>
              <a:buSzPct val="120000"/>
              <a:buFont typeface="Lucida Grande"/>
              <a:buNone/>
              <a:tabLst/>
              <a:defRPr/>
            </a:pPr>
            <a:endParaRPr kumimoji="0" lang="en-GB" sz="2000" b="0" i="0" u="none" strike="noStrike" kern="1200" cap="none" spc="0" normalizeH="0" baseline="0" noProof="0" dirty="0" smtClean="0">
              <a:ln>
                <a:noFill/>
              </a:ln>
              <a:solidFill>
                <a:srgbClr val="2C3841"/>
              </a:solidFill>
              <a:effectLst/>
              <a:uLnTx/>
              <a:uFillTx/>
              <a:latin typeface="Corbel"/>
              <a:ea typeface="+mn-ea"/>
              <a:cs typeface="Corbel"/>
            </a:endParaRPr>
          </a:p>
          <a:p>
            <a:pPr marL="324000" marR="0" lvl="0" indent="-324000" algn="ctr" defTabSz="457200" rtl="0" eaLnBrk="1" fontAlgn="auto" latinLnBrk="0" hangingPunct="1">
              <a:lnSpc>
                <a:spcPct val="100000"/>
              </a:lnSpc>
              <a:spcBef>
                <a:spcPts val="2400"/>
              </a:spcBef>
              <a:spcAft>
                <a:spcPts val="0"/>
              </a:spcAft>
              <a:buClr>
                <a:srgbClr val="E85E12"/>
              </a:buClr>
              <a:buSzPct val="120000"/>
              <a:buFont typeface="Lucida Grande"/>
              <a:buNone/>
              <a:tabLst/>
              <a:defRPr/>
            </a:pPr>
            <a:r>
              <a:rPr kumimoji="0" lang="en-GB" sz="2400" b="0" i="0" u="none" strike="noStrike" kern="1200" cap="none" spc="0" normalizeH="0" baseline="0" noProof="0" dirty="0" smtClean="0">
                <a:ln>
                  <a:noFill/>
                </a:ln>
                <a:solidFill>
                  <a:srgbClr val="2C3841"/>
                </a:solidFill>
                <a:effectLst/>
                <a:uLnTx/>
                <a:uFillTx/>
                <a:latin typeface="Corbel"/>
                <a:ea typeface="+mn-ea"/>
                <a:cs typeface="Corbel"/>
              </a:rPr>
              <a:t>Can this dashboard also give </a:t>
            </a:r>
            <a:r>
              <a:rPr lang="en-GB" sz="2400" dirty="0" smtClean="0">
                <a:solidFill>
                  <a:srgbClr val="2C3841"/>
                </a:solidFill>
                <a:latin typeface="Corbel"/>
                <a:ea typeface="+mn-ea"/>
                <a:cs typeface="Corbel"/>
              </a:rPr>
              <a:t>institutions the tools to </a:t>
            </a:r>
            <a:br>
              <a:rPr lang="en-GB" sz="2400" dirty="0" smtClean="0">
                <a:solidFill>
                  <a:srgbClr val="2C3841"/>
                </a:solidFill>
                <a:latin typeface="Corbel"/>
                <a:ea typeface="+mn-ea"/>
                <a:cs typeface="Corbel"/>
              </a:rPr>
            </a:br>
            <a:r>
              <a:rPr lang="en-GB" sz="2400" b="1" dirty="0" smtClean="0">
                <a:solidFill>
                  <a:srgbClr val="2C3841"/>
                </a:solidFill>
                <a:latin typeface="Corbel"/>
                <a:ea typeface="+mn-ea"/>
                <a:cs typeface="Corbel"/>
              </a:rPr>
              <a:t>compare</a:t>
            </a:r>
            <a:r>
              <a:rPr lang="en-GB" sz="2400" dirty="0" smtClean="0">
                <a:solidFill>
                  <a:srgbClr val="2C3841"/>
                </a:solidFill>
                <a:latin typeface="Corbel"/>
                <a:ea typeface="+mn-ea"/>
                <a:cs typeface="Corbel"/>
              </a:rPr>
              <a:t> or even benchmark usage </a:t>
            </a:r>
            <a:br>
              <a:rPr lang="en-GB" sz="2400" dirty="0" smtClean="0">
                <a:solidFill>
                  <a:srgbClr val="2C3841"/>
                </a:solidFill>
                <a:latin typeface="Corbel"/>
                <a:ea typeface="+mn-ea"/>
                <a:cs typeface="Corbel"/>
              </a:rPr>
            </a:br>
            <a:r>
              <a:rPr lang="en-GB" sz="2400" dirty="0" smtClean="0">
                <a:solidFill>
                  <a:srgbClr val="2C3841"/>
                </a:solidFill>
                <a:latin typeface="Corbel"/>
                <a:ea typeface="+mn-ea"/>
                <a:cs typeface="Corbel"/>
              </a:rPr>
              <a:t>against other institutions?</a:t>
            </a:r>
            <a:endParaRPr kumimoji="0" lang="en-GB" sz="2400" b="0" i="0" u="none" strike="noStrike" kern="1200" cap="none" spc="0" normalizeH="0" baseline="0" noProof="0" dirty="0" smtClean="0">
              <a:ln>
                <a:noFill/>
              </a:ln>
              <a:solidFill>
                <a:srgbClr val="2C3841"/>
              </a:solidFill>
              <a:effectLst/>
              <a:uLnTx/>
              <a:uFillTx/>
              <a:latin typeface="Corbel"/>
              <a:ea typeface="+mn-ea"/>
              <a:cs typeface="Corbel"/>
            </a:endParaRPr>
          </a:p>
          <a:p>
            <a:pPr marL="324000" marR="0" lvl="0" indent="-324000" algn="l" defTabSz="457200" rtl="0" eaLnBrk="1" fontAlgn="auto" latinLnBrk="0" hangingPunct="1">
              <a:lnSpc>
                <a:spcPct val="100000"/>
              </a:lnSpc>
              <a:spcBef>
                <a:spcPts val="2400"/>
              </a:spcBef>
              <a:spcAft>
                <a:spcPts val="0"/>
              </a:spcAft>
              <a:buClr>
                <a:srgbClr val="E85E12"/>
              </a:buClr>
              <a:buSzPct val="120000"/>
              <a:buFont typeface="Lucida Grande"/>
              <a:buChar char="»"/>
              <a:tabLst/>
              <a:defRPr/>
            </a:pPr>
            <a:endParaRPr kumimoji="0" lang="en-GB" sz="2000" b="0" i="0" u="none" strike="noStrike" kern="1200" cap="none" spc="0" normalizeH="0" baseline="0" noProof="0" dirty="0">
              <a:ln>
                <a:noFill/>
              </a:ln>
              <a:solidFill>
                <a:srgbClr val="2C3841"/>
              </a:solidFill>
              <a:effectLst/>
              <a:uLnTx/>
              <a:uFillTx/>
              <a:latin typeface="Corbel"/>
              <a:ea typeface="+mn-ea"/>
              <a:cs typeface="Corbel"/>
            </a:endParaRPr>
          </a:p>
        </p:txBody>
      </p:sp>
      <p:sp>
        <p:nvSpPr>
          <p:cNvPr id="12" name="Title 9"/>
          <p:cNvSpPr>
            <a:spLocks noGrp="1"/>
          </p:cNvSpPr>
          <p:nvPr>
            <p:ph type="title"/>
          </p:nvPr>
        </p:nvSpPr>
        <p:spPr>
          <a:xfrm>
            <a:off x="395288" y="753666"/>
            <a:ext cx="8229600" cy="675084"/>
          </a:xfrm>
        </p:spPr>
        <p:txBody>
          <a:bodyPr/>
          <a:lstStyle/>
          <a:p>
            <a:r>
              <a:rPr lang="en-US" dirty="0" smtClean="0"/>
              <a:t>What about the benefits of scale?</a:t>
            </a:r>
            <a:endParaRPr lang="en-US" dirty="0"/>
          </a:p>
        </p:txBody>
      </p:sp>
    </p:spTree>
    <p:extLst>
      <p:ext uri="{BB962C8B-B14F-4D97-AF65-F5344CB8AC3E}">
        <p14:creationId xmlns:p14="http://schemas.microsoft.com/office/powerpoint/2010/main" val="1797687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12750" y="1653778"/>
            <a:ext cx="7740650" cy="2699147"/>
          </a:xfrm>
        </p:spPr>
        <p:txBody>
          <a:bodyPr/>
          <a:lstStyle/>
          <a:p>
            <a:pPr algn="ctr">
              <a:buNone/>
            </a:pPr>
            <a:r>
              <a:rPr lang="en-US" b="1" dirty="0" smtClean="0"/>
              <a:t>What data can we use and get a hold of?</a:t>
            </a:r>
          </a:p>
          <a:p>
            <a:pPr algn="ctr">
              <a:buNone/>
            </a:pPr>
            <a:r>
              <a:rPr lang="en-US" dirty="0" smtClean="0"/>
              <a:t>UCAS data, loan data, </a:t>
            </a:r>
            <a:r>
              <a:rPr lang="en-US" dirty="0" err="1" smtClean="0"/>
              <a:t>eResource</a:t>
            </a:r>
            <a:r>
              <a:rPr lang="en-US" dirty="0" smtClean="0"/>
              <a:t> logins..</a:t>
            </a:r>
          </a:p>
          <a:p>
            <a:pPr algn="ctr">
              <a:buNone/>
            </a:pPr>
            <a:endParaRPr lang="en-US" dirty="0" smtClean="0"/>
          </a:p>
          <a:p>
            <a:pPr algn="ctr">
              <a:buNone/>
            </a:pPr>
            <a:r>
              <a:rPr lang="en-US" dirty="0" smtClean="0"/>
              <a:t>(but </a:t>
            </a:r>
            <a:r>
              <a:rPr lang="en-US" i="1" dirty="0" smtClean="0"/>
              <a:t>not</a:t>
            </a:r>
            <a:r>
              <a:rPr lang="en-US" dirty="0" smtClean="0"/>
              <a:t> data on usage of individual items)</a:t>
            </a:r>
          </a:p>
          <a:p>
            <a:pPr algn="ctr">
              <a:buNone/>
            </a:pPr>
            <a:r>
              <a:rPr lang="en-US" dirty="0" smtClean="0"/>
              <a:t>(yet)</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descr="exeter.jpeg"/>
          <p:cNvPicPr>
            <a:picLocks noGrp="1" noChangeAspect="1"/>
          </p:cNvPicPr>
          <p:nvPr>
            <p:ph idx="1"/>
          </p:nvPr>
        </p:nvPicPr>
        <p:blipFill>
          <a:blip r:embed="rId3"/>
          <a:stretch>
            <a:fillRect/>
          </a:stretch>
        </p:blipFill>
        <p:spPr>
          <a:xfrm>
            <a:off x="4343400" y="1809750"/>
            <a:ext cx="1447800" cy="595666"/>
          </a:xfrm>
        </p:spPr>
      </p:pic>
      <p:pic>
        <p:nvPicPr>
          <p:cNvPr id="15" name="Picture 14" descr="demontfort.jpeg"/>
          <p:cNvPicPr>
            <a:picLocks noChangeAspect="1"/>
          </p:cNvPicPr>
          <p:nvPr/>
        </p:nvPicPr>
        <p:blipFill>
          <a:blip r:embed="rId4"/>
          <a:stretch>
            <a:fillRect/>
          </a:stretch>
        </p:blipFill>
        <p:spPr>
          <a:xfrm>
            <a:off x="4724400" y="2952750"/>
            <a:ext cx="1575486" cy="685800"/>
          </a:xfrm>
          <a:prstGeom prst="rect">
            <a:avLst/>
          </a:prstGeom>
        </p:spPr>
      </p:pic>
      <p:pic>
        <p:nvPicPr>
          <p:cNvPr id="18" name="Picture 17" descr="wolvs.jpeg"/>
          <p:cNvPicPr>
            <a:picLocks noChangeAspect="1"/>
          </p:cNvPicPr>
          <p:nvPr/>
        </p:nvPicPr>
        <p:blipFill>
          <a:blip r:embed="rId5"/>
          <a:stretch>
            <a:fillRect/>
          </a:stretch>
        </p:blipFill>
        <p:spPr>
          <a:xfrm>
            <a:off x="1905000" y="1733550"/>
            <a:ext cx="1871345" cy="533400"/>
          </a:xfrm>
          <a:prstGeom prst="rect">
            <a:avLst/>
          </a:prstGeom>
        </p:spPr>
      </p:pic>
      <p:pic>
        <p:nvPicPr>
          <p:cNvPr id="19" name="Picture 18" descr="hudds.jpeg"/>
          <p:cNvPicPr>
            <a:picLocks noChangeAspect="1"/>
          </p:cNvPicPr>
          <p:nvPr/>
        </p:nvPicPr>
        <p:blipFill>
          <a:blip r:embed="rId6"/>
          <a:stretch>
            <a:fillRect/>
          </a:stretch>
        </p:blipFill>
        <p:spPr>
          <a:xfrm>
            <a:off x="6934200" y="2038350"/>
            <a:ext cx="1377987" cy="761999"/>
          </a:xfrm>
          <a:prstGeom prst="rect">
            <a:avLst/>
          </a:prstGeom>
        </p:spPr>
      </p:pic>
      <p:pic>
        <p:nvPicPr>
          <p:cNvPr id="20" name="Picture 19" descr="salford.jpeg"/>
          <p:cNvPicPr>
            <a:picLocks noChangeAspect="1"/>
          </p:cNvPicPr>
          <p:nvPr/>
        </p:nvPicPr>
        <p:blipFill>
          <a:blip r:embed="rId7"/>
          <a:stretch>
            <a:fillRect/>
          </a:stretch>
        </p:blipFill>
        <p:spPr>
          <a:xfrm>
            <a:off x="381000" y="2495550"/>
            <a:ext cx="1371600" cy="768096"/>
          </a:xfrm>
          <a:prstGeom prst="rect">
            <a:avLst/>
          </a:prstGeom>
        </p:spPr>
      </p:pic>
      <p:pic>
        <p:nvPicPr>
          <p:cNvPr id="21" name="Picture 20" descr="manchester.jpeg"/>
          <p:cNvPicPr>
            <a:picLocks noChangeAspect="1"/>
          </p:cNvPicPr>
          <p:nvPr/>
        </p:nvPicPr>
        <p:blipFill>
          <a:blip r:embed="rId8"/>
          <a:stretch>
            <a:fillRect/>
          </a:stretch>
        </p:blipFill>
        <p:spPr>
          <a:xfrm>
            <a:off x="2514600" y="2952750"/>
            <a:ext cx="1497932" cy="685800"/>
          </a:xfrm>
          <a:prstGeom prst="rect">
            <a:avLst/>
          </a:prstGeom>
        </p:spPr>
      </p:pic>
      <p:sp>
        <p:nvSpPr>
          <p:cNvPr id="10" name="Title 9"/>
          <p:cNvSpPr>
            <a:spLocks noGrp="1"/>
          </p:cNvSpPr>
          <p:nvPr>
            <p:ph type="title"/>
          </p:nvPr>
        </p:nvSpPr>
        <p:spPr>
          <a:xfrm>
            <a:off x="395288" y="753666"/>
            <a:ext cx="8229600" cy="675084"/>
          </a:xfrm>
        </p:spPr>
        <p:txBody>
          <a:bodyPr/>
          <a:lstStyle/>
          <a:p>
            <a:r>
              <a:rPr lang="en-US" dirty="0" smtClean="0"/>
              <a:t>Our collaborators and data providers: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a:spLocks/>
          </p:cNvSpPr>
          <p:nvPr/>
        </p:nvSpPr>
        <p:spPr bwMode="auto">
          <a:xfrm>
            <a:off x="360000" y="1440000"/>
            <a:ext cx="8424000" cy="30039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lgn="ctr" defTabSz="914261"/>
            <a:endParaRPr lang="en-US" sz="3200" dirty="0" smtClean="0">
              <a:solidFill>
                <a:srgbClr val="7F7F7F"/>
              </a:solidFill>
              <a:latin typeface="Corbel"/>
              <a:cs typeface="Corbel"/>
            </a:endParaRPr>
          </a:p>
          <a:p>
            <a:pPr algn="ctr" defTabSz="914261"/>
            <a:r>
              <a:rPr lang="en-US" sz="3200" dirty="0" smtClean="0">
                <a:solidFill>
                  <a:srgbClr val="7F7F7F"/>
                </a:solidFill>
                <a:latin typeface="Corbel"/>
                <a:cs typeface="Corbel"/>
              </a:rPr>
              <a:t>Why do this?</a:t>
            </a:r>
          </a:p>
          <a:p>
            <a:pPr algn="ctr" defTabSz="914261"/>
            <a:endParaRPr lang="en-US" sz="3200" dirty="0" smtClean="0">
              <a:solidFill>
                <a:srgbClr val="7F7F7F"/>
              </a:solidFill>
              <a:latin typeface="Corbel"/>
              <a:cs typeface="Corbel"/>
            </a:endParaRPr>
          </a:p>
        </p:txBody>
      </p:sp>
      <p:sp>
        <p:nvSpPr>
          <p:cNvPr id="9" name="Title 8"/>
          <p:cNvSpPr>
            <a:spLocks noGrp="1"/>
          </p:cNvSpPr>
          <p:nvPr>
            <p:ph type="title" idx="4294967295"/>
          </p:nvPr>
        </p:nvSpPr>
        <p:spPr>
          <a:xfrm>
            <a:off x="1691680" y="158400"/>
            <a:ext cx="7272320" cy="388800"/>
          </a:xfrm>
          <a:prstGeom prst="rect">
            <a:avLst/>
          </a:prstGeom>
        </p:spPr>
        <p:txBody>
          <a:bodyPr/>
          <a:lstStyle/>
          <a:p>
            <a:endParaRPr lang="en-US"/>
          </a:p>
        </p:txBody>
      </p:sp>
      <p:pic>
        <p:nvPicPr>
          <p:cNvPr id="11" name="Content Placeholder 10" descr="amazonscreenshot.tiff"/>
          <p:cNvPicPr>
            <a:picLocks noGrp="1" noChangeAspect="1"/>
          </p:cNvPicPr>
          <p:nvPr>
            <p:ph sz="quarter" idx="13"/>
          </p:nvPr>
        </p:nvPicPr>
        <p:blipFill>
          <a:blip r:embed="rId3"/>
          <a:stretch>
            <a:fillRect/>
          </a:stretch>
        </p:blipFill>
        <p:spPr>
          <a:xfrm>
            <a:off x="1" y="-247650"/>
            <a:ext cx="9143999" cy="6065657"/>
          </a:xfrm>
        </p:spPr>
      </p:pic>
    </p:spTree>
    <p:extLst>
      <p:ext uri="{BB962C8B-B14F-4D97-AF65-F5344CB8AC3E}">
        <p14:creationId xmlns:p14="http://schemas.microsoft.com/office/powerpoint/2010/main" val="744432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12750" y="1653778"/>
            <a:ext cx="7740650" cy="2699147"/>
          </a:xfrm>
        </p:spPr>
        <p:txBody>
          <a:bodyPr/>
          <a:lstStyle/>
          <a:p>
            <a:pPr algn="ctr">
              <a:buNone/>
            </a:pPr>
            <a:r>
              <a:rPr lang="en-US" sz="3200" b="1" dirty="0" smtClean="0"/>
              <a:t>data wrangling:</a:t>
            </a:r>
          </a:p>
          <a:p>
            <a:pPr algn="ctr">
              <a:buNone/>
            </a:pPr>
            <a:endParaRPr lang="en-US" dirty="0" smtClean="0"/>
          </a:p>
          <a:p>
            <a:pPr algn="ctr">
              <a:buNone/>
            </a:pPr>
            <a:r>
              <a:rPr lang="en-US" dirty="0" smtClean="0"/>
              <a:t>Getting, analyzing,  cleaning, and presenting that data </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defRPr/>
            </a:pPr>
            <a:r>
              <a:rPr lang="en-GB" dirty="0" smtClean="0"/>
              <a:t>A brief (important) word on ethics</a:t>
            </a:r>
            <a:br>
              <a:rPr lang="en-GB" dirty="0" smtClean="0"/>
            </a:br>
            <a:endParaRPr lang="en-GB" sz="2400" i="1" kern="1200" dirty="0">
              <a:solidFill>
                <a:srgbClr val="FFC000"/>
              </a:solidFill>
              <a:cs typeface="Arial" pitchFamily="34" charset="0"/>
            </a:endParaRPr>
          </a:p>
        </p:txBody>
      </p:sp>
      <p:sp>
        <p:nvSpPr>
          <p:cNvPr id="3" name="Content Placeholder 2"/>
          <p:cNvSpPr>
            <a:spLocks noGrp="1"/>
          </p:cNvSpPr>
          <p:nvPr>
            <p:ph idx="1"/>
          </p:nvPr>
        </p:nvSpPr>
        <p:spPr/>
        <p:txBody>
          <a:bodyPr>
            <a:normAutofit fontScale="62500" lnSpcReduction="20000"/>
          </a:bodyPr>
          <a:lstStyle/>
          <a:p>
            <a:pPr>
              <a:buNone/>
              <a:defRPr/>
            </a:pPr>
            <a:r>
              <a:rPr lang="en-US" sz="3097" dirty="0"/>
              <a:t>Should we be holding and analyzing this kind of </a:t>
            </a:r>
            <a:r>
              <a:rPr lang="en-US" sz="3097" dirty="0" smtClean="0"/>
              <a:t>data?</a:t>
            </a:r>
          </a:p>
          <a:p>
            <a:pPr>
              <a:defRPr/>
            </a:pPr>
            <a:r>
              <a:rPr lang="en-US" sz="3097" dirty="0">
                <a:sym typeface="Wingdings" panose="05000000000000000000" pitchFamily="2" charset="2"/>
              </a:rPr>
              <a:t>Data protection </a:t>
            </a:r>
            <a:r>
              <a:rPr lang="en-US" sz="3097" dirty="0" smtClean="0">
                <a:sym typeface="Wingdings" panose="05000000000000000000" pitchFamily="2" charset="2"/>
              </a:rPr>
              <a:t>issues &amp; ‘Big </a:t>
            </a:r>
            <a:r>
              <a:rPr lang="en-US" sz="3097" dirty="0">
                <a:sym typeface="Wingdings" panose="05000000000000000000" pitchFamily="2" charset="2"/>
              </a:rPr>
              <a:t>brother</a:t>
            </a:r>
            <a:r>
              <a:rPr lang="en-US" sz="3097" dirty="0" smtClean="0">
                <a:sym typeface="Wingdings" panose="05000000000000000000" pitchFamily="2" charset="2"/>
              </a:rPr>
              <a:t>’ concerns</a:t>
            </a:r>
          </a:p>
          <a:p>
            <a:pPr>
              <a:defRPr/>
            </a:pPr>
            <a:r>
              <a:rPr lang="en-US" sz="3097" dirty="0" smtClean="0">
                <a:sym typeface="Wingdings" panose="05000000000000000000" pitchFamily="2" charset="2"/>
              </a:rPr>
              <a:t>All </a:t>
            </a:r>
            <a:r>
              <a:rPr lang="en-US" sz="3097" dirty="0">
                <a:sym typeface="Wingdings" panose="05000000000000000000" pitchFamily="2" charset="2"/>
              </a:rPr>
              <a:t>students pay the same fees – shouldn’t they be treated the same? </a:t>
            </a:r>
            <a:endParaRPr lang="en-US" sz="3097" dirty="0"/>
          </a:p>
          <a:p>
            <a:pPr lvl="1">
              <a:defRPr/>
            </a:pPr>
            <a:endParaRPr lang="en-US" sz="3097" dirty="0" smtClean="0"/>
          </a:p>
          <a:p>
            <a:pPr>
              <a:buNone/>
              <a:defRPr/>
            </a:pPr>
            <a:r>
              <a:rPr lang="en-GB" sz="3097" dirty="0" smtClean="0"/>
              <a:t>But </a:t>
            </a:r>
            <a:r>
              <a:rPr lang="en-GB" sz="3097" dirty="0"/>
              <a:t>what if we </a:t>
            </a:r>
            <a:r>
              <a:rPr lang="en-GB" sz="3097" i="1" dirty="0"/>
              <a:t>didn’t</a:t>
            </a:r>
            <a:r>
              <a:rPr lang="en-GB" sz="3097" dirty="0"/>
              <a:t> do this</a:t>
            </a:r>
          </a:p>
          <a:p>
            <a:pPr>
              <a:defRPr/>
            </a:pPr>
            <a:r>
              <a:rPr lang="en-GB" sz="3097" dirty="0"/>
              <a:t>What would the reaction be if it was found that we had this data but didn’t act on it</a:t>
            </a:r>
            <a:r>
              <a:rPr lang="en-GB" sz="3097" dirty="0" smtClean="0"/>
              <a:t>?</a:t>
            </a:r>
          </a:p>
          <a:p>
            <a:pPr>
              <a:defRPr/>
            </a:pPr>
            <a:r>
              <a:rPr lang="en-GB" sz="3097" dirty="0" smtClean="0"/>
              <a:t>We </a:t>
            </a:r>
            <a:r>
              <a:rPr lang="en-GB" sz="3097" dirty="0"/>
              <a:t>have a duty to care for the individual wellbeing of our students</a:t>
            </a:r>
          </a:p>
          <a:p>
            <a:pPr>
              <a:defRPr/>
            </a:pPr>
            <a:endParaRPr lang="en-GB" sz="2000" dirty="0" smtClean="0"/>
          </a:p>
          <a:p>
            <a:pPr marL="0" indent="0">
              <a:buFontTx/>
              <a:buNone/>
              <a:defRPr/>
            </a:pPr>
            <a:endParaRPr lang="en-GB" sz="2000" dirty="0"/>
          </a:p>
        </p:txBody>
      </p:sp>
    </p:spTree>
    <p:extLst>
      <p:ext uri="{BB962C8B-B14F-4D97-AF65-F5344CB8AC3E}">
        <p14:creationId xmlns:p14="http://schemas.microsoft.com/office/powerpoint/2010/main" val="152189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normalisations.tiff"/>
          <p:cNvPicPr>
            <a:picLocks noGrp="1" noChangeAspect="1"/>
          </p:cNvPicPr>
          <p:nvPr>
            <p:ph idx="1"/>
          </p:nvPr>
        </p:nvPicPr>
        <p:blipFill>
          <a:blip r:embed="rId3"/>
          <a:stretch>
            <a:fillRect/>
          </a:stretch>
        </p:blipFill>
        <p:spPr>
          <a:xfrm>
            <a:off x="1066800" y="643437"/>
            <a:ext cx="6705600" cy="383331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pPr algn="ctr">
              <a:buNone/>
            </a:pPr>
            <a:endParaRPr lang="en-US" dirty="0" smtClean="0"/>
          </a:p>
          <a:p>
            <a:pPr algn="ctr">
              <a:buNone/>
            </a:pPr>
            <a:r>
              <a:rPr lang="en-US" dirty="0" smtClean="0">
                <a:solidFill>
                  <a:srgbClr val="000000"/>
                </a:solidFill>
              </a:rPr>
              <a:t>Working with the API to </a:t>
            </a:r>
            <a:r>
              <a:rPr lang="en-US" dirty="0" smtClean="0">
                <a:solidFill>
                  <a:srgbClr val="FF0000"/>
                </a:solidFill>
              </a:rPr>
              <a:t>present</a:t>
            </a:r>
            <a:r>
              <a:rPr lang="en-US" dirty="0" smtClean="0">
                <a:solidFill>
                  <a:srgbClr val="000000"/>
                </a:solidFill>
              </a:rPr>
              <a:t> the data…</a:t>
            </a:r>
          </a:p>
          <a:p>
            <a:pPr algn="ctr">
              <a:buNone/>
            </a:pPr>
            <a:r>
              <a:rPr lang="en-US" dirty="0" smtClean="0">
                <a:solidFill>
                  <a:srgbClr val="000000"/>
                </a:solidFill>
              </a:rPr>
              <a:t>How should users work with the data? </a:t>
            </a:r>
            <a:br>
              <a:rPr lang="en-US" dirty="0" smtClean="0">
                <a:solidFill>
                  <a:srgbClr val="000000"/>
                </a:solidFill>
              </a:rPr>
            </a:br>
            <a:r>
              <a:rPr lang="en-US" dirty="0" smtClean="0">
                <a:solidFill>
                  <a:srgbClr val="000000"/>
                </a:solidFill>
              </a:rPr>
              <a:t>What do they want to be able to do?</a:t>
            </a:r>
          </a:p>
          <a:p>
            <a:pPr algn="ctr">
              <a:buNone/>
            </a:pPr>
            <a:r>
              <a:rPr lang="en-US" dirty="0" smtClean="0">
                <a:solidFill>
                  <a:srgbClr val="000000"/>
                </a:solidFill>
              </a:rPr>
              <a:t>What do </a:t>
            </a:r>
            <a:r>
              <a:rPr lang="en-US" i="1" dirty="0" smtClean="0">
                <a:solidFill>
                  <a:srgbClr val="000000"/>
                </a:solidFill>
              </a:rPr>
              <a:t>they</a:t>
            </a:r>
            <a:r>
              <a:rPr lang="en-US" dirty="0" smtClean="0">
                <a:solidFill>
                  <a:srgbClr val="000000"/>
                </a:solidFill>
              </a:rPr>
              <a:t> do? What does the </a:t>
            </a:r>
            <a:r>
              <a:rPr lang="en-US" i="1" dirty="0" smtClean="0">
                <a:solidFill>
                  <a:srgbClr val="000000"/>
                </a:solidFill>
              </a:rPr>
              <a:t>system</a:t>
            </a:r>
            <a:r>
              <a:rPr lang="en-US" dirty="0" smtClean="0">
                <a:solidFill>
                  <a:srgbClr val="000000"/>
                </a:solidFill>
              </a:rPr>
              <a:t> do?</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l"/>
            <a:r>
              <a:rPr lang="en-US" dirty="0" smtClean="0"/>
              <a:t>The Epic User Stories</a:t>
            </a:r>
            <a:endParaRPr lang="en-US" dirty="0"/>
          </a:p>
        </p:txBody>
      </p:sp>
      <p:sp>
        <p:nvSpPr>
          <p:cNvPr id="6" name="Content Placeholder 5"/>
          <p:cNvSpPr>
            <a:spLocks noGrp="1"/>
          </p:cNvSpPr>
          <p:nvPr>
            <p:ph idx="1"/>
          </p:nvPr>
        </p:nvSpPr>
        <p:spPr>
          <a:xfrm>
            <a:off x="152400" y="1396603"/>
            <a:ext cx="4235450" cy="2699147"/>
          </a:xfrm>
        </p:spPr>
        <p:txBody>
          <a:bodyPr/>
          <a:lstStyle/>
          <a:p>
            <a:r>
              <a:rPr lang="en-US" sz="1800" dirty="0" smtClean="0"/>
              <a:t>connect the library with the university mission</a:t>
            </a:r>
            <a:endParaRPr lang="en-GB" sz="1800" dirty="0" smtClean="0"/>
          </a:p>
          <a:p>
            <a:r>
              <a:rPr lang="en-US" sz="1800" dirty="0" smtClean="0"/>
              <a:t>contribute to the institutional analytics effort</a:t>
            </a:r>
            <a:endParaRPr lang="en-GB" sz="1800" dirty="0" smtClean="0"/>
          </a:p>
          <a:p>
            <a:r>
              <a:rPr lang="en-US" sz="1800" dirty="0" smtClean="0"/>
              <a:t>demonstrate value added to users</a:t>
            </a:r>
            <a:endParaRPr lang="en-GB" sz="1800" dirty="0" smtClean="0"/>
          </a:p>
          <a:p>
            <a:r>
              <a:rPr lang="en-US" sz="1800" dirty="0" smtClean="0"/>
              <a:t>ensure value from major investments </a:t>
            </a:r>
            <a:endParaRPr lang="en-GB" sz="1800" dirty="0" smtClean="0"/>
          </a:p>
          <a:p>
            <a:r>
              <a:rPr lang="en-US" sz="1800" dirty="0" smtClean="0"/>
              <a:t>develop investment business cases</a:t>
            </a:r>
            <a:endParaRPr lang="en-GB" sz="1800" dirty="0" smtClean="0"/>
          </a:p>
          <a:p>
            <a:r>
              <a:rPr lang="en-US" sz="1800" dirty="0" smtClean="0"/>
              <a:t>impact student measures of satisfaction, such as NSS</a:t>
            </a:r>
          </a:p>
          <a:p>
            <a:pPr lvl="0"/>
            <a:r>
              <a:rPr lang="en-US" sz="1800" dirty="0" smtClean="0"/>
              <a:t>address measures of equality and diversity of opportunity</a:t>
            </a:r>
            <a:endParaRPr lang="en-GB" sz="1800" dirty="0" smtClean="0"/>
          </a:p>
          <a:p>
            <a:endParaRPr lang="en-GB" sz="1800" dirty="0" smtClean="0"/>
          </a:p>
        </p:txBody>
      </p:sp>
      <p:sp>
        <p:nvSpPr>
          <p:cNvPr id="8" name="Content Placeholder 5"/>
          <p:cNvSpPr txBox="1">
            <a:spLocks/>
          </p:cNvSpPr>
          <p:nvPr/>
        </p:nvSpPr>
        <p:spPr>
          <a:xfrm>
            <a:off x="4375150" y="1352550"/>
            <a:ext cx="4235450" cy="2699147"/>
          </a:xfrm>
          <a:prstGeom prst="rect">
            <a:avLst/>
          </a:prstGeom>
        </p:spPr>
        <p:txBody>
          <a:body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Corbel"/>
                <a:ea typeface="+mn-ea"/>
                <a:cs typeface="Corbel"/>
              </a:rPr>
              <a:t>inform / justify library policy and decisions as evidence led</a:t>
            </a:r>
            <a:endParaRPr kumimoji="0" lang="en-GB" sz="1800" b="0" i="0" u="none" strike="noStrike" kern="1200" cap="none" spc="0" normalizeH="0" baseline="0" noProof="0" dirty="0" smtClean="0">
              <a:ln>
                <a:noFill/>
              </a:ln>
              <a:solidFill>
                <a:schemeClr val="tx1"/>
              </a:solidFill>
              <a:effectLst/>
              <a:uLnTx/>
              <a:uFillTx/>
              <a:latin typeface="Corbel"/>
              <a:ea typeface="+mn-ea"/>
              <a:cs typeface="Corbe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Corbel"/>
                <a:ea typeface="+mn-ea"/>
                <a:cs typeface="Corbel"/>
              </a:rPr>
              <a:t>engage stakeholders in productive dialogue</a:t>
            </a:r>
            <a:endParaRPr kumimoji="0" lang="en-GB" sz="1800" b="0" i="0" u="none" strike="noStrike" kern="1200" cap="none" spc="0" normalizeH="0" baseline="0" noProof="0" dirty="0" smtClean="0">
              <a:ln>
                <a:noFill/>
              </a:ln>
              <a:solidFill>
                <a:schemeClr val="tx1"/>
              </a:solidFill>
              <a:effectLst/>
              <a:uLnTx/>
              <a:uFillTx/>
              <a:latin typeface="Corbel"/>
              <a:ea typeface="+mn-ea"/>
              <a:cs typeface="Corbe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Corbel"/>
                <a:ea typeface="+mn-ea"/>
                <a:cs typeface="Corbel"/>
              </a:rPr>
              <a:t>identify basket of measures covering all key areas</a:t>
            </a:r>
            <a:endParaRPr kumimoji="0" lang="en-GB" sz="1800" b="0" i="0" u="none" strike="noStrike" kern="1200" cap="none" spc="0" normalizeH="0" baseline="0" noProof="0" dirty="0" smtClean="0">
              <a:ln>
                <a:noFill/>
              </a:ln>
              <a:solidFill>
                <a:schemeClr val="tx1"/>
              </a:solidFill>
              <a:effectLst/>
              <a:uLnTx/>
              <a:uFillTx/>
              <a:latin typeface="Corbel"/>
              <a:ea typeface="+mn-ea"/>
              <a:cs typeface="Corbe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Corbel"/>
                <a:ea typeface="+mn-ea"/>
                <a:cs typeface="Corbel"/>
              </a:rPr>
              <a:t>inform librarian professional development</a:t>
            </a:r>
            <a:endParaRPr kumimoji="0" lang="en-GB" sz="1800" b="0" i="0" u="none" strike="noStrike" kern="1200" cap="none" spc="0" normalizeH="0" baseline="0" noProof="0" dirty="0" smtClean="0">
              <a:ln>
                <a:noFill/>
              </a:ln>
              <a:solidFill>
                <a:schemeClr val="tx1"/>
              </a:solidFill>
              <a:effectLst/>
              <a:uLnTx/>
              <a:uFillTx/>
              <a:latin typeface="Corbel"/>
              <a:ea typeface="+mn-ea"/>
              <a:cs typeface="Corbel"/>
            </a:endParaRP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US" sz="1800" b="0" i="0" u="none" strike="noStrike" kern="1200" cap="none" spc="0" normalizeH="0" baseline="0" noProof="0" dirty="0" smtClean="0">
                <a:ln>
                  <a:noFill/>
                </a:ln>
                <a:solidFill>
                  <a:schemeClr val="tx1"/>
                </a:solidFill>
                <a:effectLst/>
                <a:uLnTx/>
                <a:uFillTx/>
                <a:latin typeface="Corbel"/>
                <a:ea typeface="+mn-ea"/>
                <a:cs typeface="Corbel"/>
              </a:rPr>
              <a:t>enable the sector to understand the questions to be answered</a:t>
            </a:r>
            <a:endParaRPr kumimoji="0" lang="en-GB" sz="1800" b="0" i="0" u="none" strike="noStrike" kern="1200" cap="none" spc="0" normalizeH="0" baseline="0" noProof="0" dirty="0" smtClean="0">
              <a:ln>
                <a:noFill/>
              </a:ln>
              <a:solidFill>
                <a:schemeClr val="tx1"/>
              </a:solidFill>
              <a:effectLst/>
              <a:uLnTx/>
              <a:uFillTx/>
              <a:latin typeface="Corbel"/>
              <a:ea typeface="+mn-ea"/>
              <a:cs typeface="Corbe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lamp wireframe student use.jpg"/>
          <p:cNvPicPr>
            <a:picLocks noGrp="1" noChangeAspect="1"/>
          </p:cNvPicPr>
          <p:nvPr>
            <p:ph sz="quarter" idx="13"/>
          </p:nvPr>
        </p:nvPicPr>
        <p:blipFill>
          <a:blip r:embed="rId3"/>
          <a:srcRect t="7584"/>
          <a:stretch>
            <a:fillRect/>
          </a:stretch>
        </p:blipFill>
        <p:spPr>
          <a:xfrm>
            <a:off x="2171700" y="971550"/>
            <a:ext cx="4800600" cy="3327400"/>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lamp_screenshot.jpg"/>
          <p:cNvPicPr>
            <a:picLocks noGrp="1" noChangeAspect="1"/>
          </p:cNvPicPr>
          <p:nvPr>
            <p:ph sz="quarter" idx="13"/>
          </p:nvPr>
        </p:nvPicPr>
        <p:blipFill>
          <a:blip r:embed="rId3"/>
          <a:stretch>
            <a:fillRect/>
          </a:stretch>
        </p:blipFill>
        <p:spPr>
          <a:xfrm>
            <a:off x="1524000" y="96987"/>
            <a:ext cx="6019800" cy="4831221"/>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95288" y="361950"/>
            <a:ext cx="8229600" cy="675084"/>
          </a:xfrm>
        </p:spPr>
        <p:txBody>
          <a:bodyPr/>
          <a:lstStyle/>
          <a:p>
            <a:pPr algn="ctr"/>
            <a:r>
              <a:rPr lang="en-US" dirty="0" smtClean="0"/>
              <a:t>Job stories</a:t>
            </a:r>
            <a:endParaRPr lang="en-US" dirty="0"/>
          </a:p>
        </p:txBody>
      </p:sp>
      <p:pic>
        <p:nvPicPr>
          <p:cNvPr id="8" name="Content Placeholder 7" descr="photo (16).JPG"/>
          <p:cNvPicPr>
            <a:picLocks noGrp="1" noChangeAspect="1"/>
          </p:cNvPicPr>
          <p:nvPr>
            <p:ph idx="1"/>
          </p:nvPr>
        </p:nvPicPr>
        <p:blipFill>
          <a:blip r:embed="rId3"/>
          <a:stretch>
            <a:fillRect/>
          </a:stretch>
        </p:blipFill>
        <p:spPr>
          <a:xfrm>
            <a:off x="2209800" y="1276350"/>
            <a:ext cx="4724400" cy="3543300"/>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GB" dirty="0" err="1" smtClean="0"/>
              <a:t>JiscLAMP</a:t>
            </a:r>
            <a:r>
              <a:rPr lang="en-GB" dirty="0" smtClean="0"/>
              <a:t> – What did we achieve?</a:t>
            </a:r>
            <a:br>
              <a:rPr lang="en-GB" dirty="0" smtClean="0"/>
            </a:br>
            <a:endParaRPr lang="en-GB" sz="2400" i="1" kern="1200" dirty="0">
              <a:solidFill>
                <a:srgbClr val="FFC000"/>
              </a:solidFill>
              <a:cs typeface="Arial" pitchFamily="34" charset="0"/>
            </a:endParaRPr>
          </a:p>
        </p:txBody>
      </p:sp>
      <p:sp>
        <p:nvSpPr>
          <p:cNvPr id="3" name="Content Placeholder 2"/>
          <p:cNvSpPr>
            <a:spLocks noGrp="1"/>
          </p:cNvSpPr>
          <p:nvPr>
            <p:ph idx="1"/>
          </p:nvPr>
        </p:nvSpPr>
        <p:spPr/>
        <p:txBody>
          <a:bodyPr/>
          <a:lstStyle/>
          <a:p>
            <a:pPr>
              <a:defRPr/>
            </a:pPr>
            <a:r>
              <a:rPr lang="en-US" dirty="0" smtClean="0"/>
              <a:t>LAMP project outputs</a:t>
            </a:r>
          </a:p>
          <a:p>
            <a:pPr lvl="1">
              <a:defRPr/>
            </a:pPr>
            <a:r>
              <a:rPr lang="en-US" dirty="0" smtClean="0"/>
              <a:t>We managed to clean up and process the data from all of the partners</a:t>
            </a:r>
          </a:p>
          <a:p>
            <a:pPr lvl="1">
              <a:defRPr/>
            </a:pPr>
            <a:r>
              <a:rPr lang="en-US" dirty="0" smtClean="0"/>
              <a:t>We created a prototype – our analytics engine</a:t>
            </a:r>
          </a:p>
          <a:p>
            <a:pPr lvl="1">
              <a:defRPr/>
            </a:pPr>
            <a:r>
              <a:rPr lang="en-US" dirty="0" smtClean="0"/>
              <a:t>We performed a benchmarking exercise</a:t>
            </a:r>
          </a:p>
          <a:p>
            <a:pPr>
              <a:defRPr/>
            </a:pPr>
            <a:r>
              <a:rPr lang="en-US" dirty="0"/>
              <a:t>We showed that the idea of a shared library analytics service was feasible</a:t>
            </a:r>
          </a:p>
          <a:p>
            <a:pPr lvl="1">
              <a:defRPr/>
            </a:pPr>
            <a:endParaRPr lang="en-US" dirty="0">
              <a:ea typeface="+mn-ea"/>
              <a:cs typeface="+mn-cs"/>
            </a:endParaRPr>
          </a:p>
          <a:p>
            <a:pPr marL="0" indent="0">
              <a:buFontTx/>
              <a:buNone/>
              <a:defRPr/>
            </a:pPr>
            <a:endParaRPr lang="en-GB" sz="2000" dirty="0" smtClean="0"/>
          </a:p>
          <a:p>
            <a:pPr marL="0" indent="0">
              <a:buFontTx/>
              <a:buNone/>
              <a:defRPr/>
            </a:pPr>
            <a:endParaRPr lang="en-GB" sz="2000" dirty="0"/>
          </a:p>
        </p:txBody>
      </p:sp>
    </p:spTree>
    <p:extLst>
      <p:ext uri="{BB962C8B-B14F-4D97-AF65-F5344CB8AC3E}">
        <p14:creationId xmlns:p14="http://schemas.microsoft.com/office/powerpoint/2010/main" val="35786083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691680" y="158400"/>
            <a:ext cx="7272320" cy="388800"/>
          </a:xfrm>
          <a:prstGeom prst="rect">
            <a:avLst/>
          </a:prstGeom>
        </p:spPr>
        <p:txBody>
          <a:bodyPr/>
          <a:lstStyle/>
          <a:p>
            <a:pPr algn="r"/>
            <a:r>
              <a:rPr lang="en-US" sz="2400" dirty="0" smtClean="0">
                <a:latin typeface="Corbel"/>
                <a:cs typeface="Corbel"/>
              </a:rPr>
              <a:t>What </a:t>
            </a:r>
            <a:r>
              <a:rPr lang="en-US" sz="2400" i="1" dirty="0" smtClean="0">
                <a:latin typeface="Corbel"/>
                <a:cs typeface="Corbel"/>
              </a:rPr>
              <a:t>can </a:t>
            </a:r>
            <a:r>
              <a:rPr lang="en-US" sz="2400" dirty="0" smtClean="0">
                <a:latin typeface="Corbel"/>
                <a:cs typeface="Corbel"/>
              </a:rPr>
              <a:t>we do with the data?</a:t>
            </a:r>
            <a:endParaRPr lang="en-US" sz="2400" dirty="0">
              <a:latin typeface="Corbel"/>
              <a:cs typeface="Corbel"/>
            </a:endParaRPr>
          </a:p>
        </p:txBody>
      </p:sp>
      <p:sp>
        <p:nvSpPr>
          <p:cNvPr id="6" name="Content Placeholder 5"/>
          <p:cNvSpPr>
            <a:spLocks noGrp="1"/>
          </p:cNvSpPr>
          <p:nvPr>
            <p:ph sz="quarter" idx="13"/>
          </p:nvPr>
        </p:nvSpPr>
        <p:spPr>
          <a:xfrm>
            <a:off x="360000" y="971550"/>
            <a:ext cx="8424000" cy="3600000"/>
          </a:xfrm>
        </p:spPr>
        <p:txBody>
          <a:bodyPr/>
          <a:lstStyle/>
          <a:p>
            <a:r>
              <a:rPr lang="en-US" dirty="0" smtClean="0">
                <a:solidFill>
                  <a:schemeClr val="tx1"/>
                </a:solidFill>
              </a:rPr>
              <a:t>We can demonstrate usage by cohorts: </a:t>
            </a:r>
          </a:p>
          <a:p>
            <a:pPr lvl="2"/>
            <a:r>
              <a:rPr lang="en-US" dirty="0" smtClean="0">
                <a:solidFill>
                  <a:schemeClr val="tx1"/>
                </a:solidFill>
              </a:rPr>
              <a:t>Department</a:t>
            </a:r>
          </a:p>
          <a:p>
            <a:pPr lvl="2"/>
            <a:r>
              <a:rPr lang="en-US" dirty="0" smtClean="0">
                <a:solidFill>
                  <a:schemeClr val="tx1"/>
                </a:solidFill>
              </a:rPr>
              <a:t>Degree name</a:t>
            </a:r>
          </a:p>
          <a:p>
            <a:pPr lvl="2"/>
            <a:r>
              <a:rPr lang="en-US" dirty="0" smtClean="0">
                <a:solidFill>
                  <a:schemeClr val="tx1"/>
                </a:solidFill>
              </a:rPr>
              <a:t>Course</a:t>
            </a:r>
          </a:p>
          <a:p>
            <a:pPr lvl="2"/>
            <a:r>
              <a:rPr lang="en-US" dirty="0" smtClean="0">
                <a:solidFill>
                  <a:schemeClr val="tx1"/>
                </a:solidFill>
              </a:rPr>
              <a:t>Course ‘type’?</a:t>
            </a:r>
          </a:p>
          <a:p>
            <a:pPr lvl="2"/>
            <a:r>
              <a:rPr lang="en-US" dirty="0" smtClean="0">
                <a:solidFill>
                  <a:schemeClr val="tx1"/>
                </a:solidFill>
              </a:rPr>
              <a:t>Gender/Ethnicity/Nationality/Disability/Age</a:t>
            </a:r>
          </a:p>
          <a:p>
            <a:pPr lvl="2"/>
            <a:r>
              <a:rPr lang="en-US" dirty="0" smtClean="0">
                <a:solidFill>
                  <a:schemeClr val="tx1"/>
                </a:solidFill>
              </a:rPr>
              <a:t>Level of attainment</a:t>
            </a:r>
          </a:p>
          <a:p>
            <a:pPr lvl="2"/>
            <a:r>
              <a:rPr lang="en-US" dirty="0" smtClean="0">
                <a:solidFill>
                  <a:schemeClr val="tx1"/>
                </a:solidFill>
              </a:rPr>
              <a:t>Attendance mode (full time/part time)</a:t>
            </a:r>
          </a:p>
          <a:p>
            <a:pPr lvl="2"/>
            <a:r>
              <a:rPr lang="en-US" dirty="0" smtClean="0">
                <a:solidFill>
                  <a:schemeClr val="tx1"/>
                </a:solidFill>
              </a:rPr>
              <a:t>UCAS points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smtClean="0"/>
              <a:t>Library Data at Huddersfield</a:t>
            </a:r>
          </a:p>
        </p:txBody>
      </p:sp>
      <p:sp>
        <p:nvSpPr>
          <p:cNvPr id="22531" name="Content Placeholder 2"/>
          <p:cNvSpPr>
            <a:spLocks noGrp="1"/>
          </p:cNvSpPr>
          <p:nvPr>
            <p:ph idx="1"/>
          </p:nvPr>
        </p:nvSpPr>
        <p:spPr/>
        <p:txBody>
          <a:bodyPr/>
          <a:lstStyle/>
          <a:p>
            <a:endParaRPr lang="en-US" smtClean="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96591"/>
            <a:ext cx="9144000" cy="3846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02544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691680" y="158400"/>
            <a:ext cx="7272320" cy="388800"/>
          </a:xfrm>
          <a:prstGeom prst="rect">
            <a:avLst/>
          </a:prstGeom>
        </p:spPr>
        <p:txBody>
          <a:bodyPr/>
          <a:lstStyle/>
          <a:p>
            <a:pPr algn="r"/>
            <a:r>
              <a:rPr lang="en-US" sz="2400" dirty="0" smtClean="0">
                <a:latin typeface="Corbel"/>
                <a:cs typeface="Corbel"/>
              </a:rPr>
              <a:t>What </a:t>
            </a:r>
            <a:r>
              <a:rPr lang="en-US" sz="2400" i="1" dirty="0" smtClean="0">
                <a:latin typeface="Corbel"/>
                <a:cs typeface="Corbel"/>
              </a:rPr>
              <a:t>can </a:t>
            </a:r>
            <a:r>
              <a:rPr lang="en-US" sz="2400" dirty="0" smtClean="0">
                <a:latin typeface="Corbel"/>
                <a:cs typeface="Corbel"/>
              </a:rPr>
              <a:t>we do with the data?</a:t>
            </a:r>
            <a:endParaRPr lang="en-US" sz="2400" dirty="0">
              <a:latin typeface="Corbel"/>
              <a:cs typeface="Corbel"/>
            </a:endParaRPr>
          </a:p>
        </p:txBody>
      </p:sp>
      <p:sp>
        <p:nvSpPr>
          <p:cNvPr id="6" name="Content Placeholder 5"/>
          <p:cNvSpPr>
            <a:spLocks noGrp="1"/>
          </p:cNvSpPr>
          <p:nvPr>
            <p:ph sz="quarter" idx="13"/>
          </p:nvPr>
        </p:nvSpPr>
        <p:spPr>
          <a:xfrm>
            <a:off x="360000" y="971550"/>
            <a:ext cx="8424000" cy="3600000"/>
          </a:xfrm>
        </p:spPr>
        <p:txBody>
          <a:bodyPr/>
          <a:lstStyle/>
          <a:p>
            <a:pPr>
              <a:buNone/>
            </a:pPr>
            <a:endParaRPr lang="en-US" dirty="0" smtClean="0">
              <a:solidFill>
                <a:schemeClr val="tx1"/>
              </a:solidFill>
            </a:endParaRPr>
          </a:p>
          <a:p>
            <a:pPr>
              <a:buNone/>
            </a:pPr>
            <a:endParaRPr lang="en-US" dirty="0" smtClean="0">
              <a:solidFill>
                <a:schemeClr val="tx1"/>
              </a:solidFill>
            </a:endParaRPr>
          </a:p>
          <a:p>
            <a:pPr>
              <a:buNone/>
            </a:pPr>
            <a:r>
              <a:rPr lang="en-US" dirty="0" smtClean="0">
                <a:solidFill>
                  <a:schemeClr val="tx1"/>
                </a:solidFill>
              </a:rPr>
              <a:t>And we can demonstrate </a:t>
            </a:r>
            <a:r>
              <a:rPr lang="en-US" dirty="0" smtClean="0">
                <a:solidFill>
                  <a:srgbClr val="000000"/>
                </a:solidFill>
              </a:rPr>
              <a:t>correlations between usage and attainment, usage and cohort (and attainment and cohort)</a:t>
            </a:r>
            <a:br>
              <a:rPr lang="en-US" dirty="0" smtClean="0">
                <a:solidFill>
                  <a:srgbClr val="000000"/>
                </a:solidFill>
              </a:rPr>
            </a:b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4-02-26 at 17.25.07.png"/>
          <p:cNvPicPr>
            <a:picLocks noChangeAspect="1"/>
          </p:cNvPicPr>
          <p:nvPr/>
        </p:nvPicPr>
        <p:blipFill>
          <a:blip r:embed="rId3"/>
          <a:stretch>
            <a:fillRect/>
          </a:stretch>
        </p:blipFill>
        <p:spPr>
          <a:xfrm>
            <a:off x="2099340" y="0"/>
            <a:ext cx="4945319" cy="51435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26 at 17.21.56.png"/>
          <p:cNvPicPr>
            <a:picLocks noChangeAspect="1"/>
          </p:cNvPicPr>
          <p:nvPr/>
        </p:nvPicPr>
        <p:blipFill>
          <a:blip r:embed="rId3"/>
          <a:stretch>
            <a:fillRect/>
          </a:stretch>
        </p:blipFill>
        <p:spPr>
          <a:xfrm>
            <a:off x="2099340" y="0"/>
            <a:ext cx="4945319" cy="51435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2-26 at 17.18.45.png"/>
          <p:cNvPicPr>
            <a:picLocks noChangeAspect="1"/>
          </p:cNvPicPr>
          <p:nvPr/>
        </p:nvPicPr>
        <p:blipFill>
          <a:blip r:embed="rId3"/>
          <a:stretch>
            <a:fillRect/>
          </a:stretch>
        </p:blipFill>
        <p:spPr>
          <a:xfrm>
            <a:off x="2373568" y="0"/>
            <a:ext cx="4396863" cy="514350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pPr algn="ctr">
              <a:buNone/>
            </a:pPr>
            <a:endParaRPr lang="en-US" dirty="0" smtClean="0"/>
          </a:p>
          <a:p>
            <a:pPr algn="ctr">
              <a:buNone/>
            </a:pPr>
            <a:r>
              <a:rPr lang="en-US" dirty="0" smtClean="0"/>
              <a:t>And we can </a:t>
            </a:r>
            <a:r>
              <a:rPr lang="en-US" b="1" i="1" dirty="0" smtClean="0"/>
              <a:t>potentially</a:t>
            </a:r>
            <a:r>
              <a:rPr lang="en-US" dirty="0" smtClean="0"/>
              <a:t> signal if </a:t>
            </a:r>
            <a:br>
              <a:rPr lang="en-US" dirty="0" smtClean="0"/>
            </a:br>
            <a:r>
              <a:rPr lang="en-US" dirty="0" smtClean="0"/>
              <a:t>findings are statistically significant or not…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pPr algn="ctr">
              <a:buNone/>
            </a:pPr>
            <a:r>
              <a:rPr lang="en-US" dirty="0" smtClean="0"/>
              <a:t> </a:t>
            </a:r>
          </a:p>
          <a:p>
            <a:pPr algn="ctr">
              <a:buNone/>
            </a:pPr>
            <a:r>
              <a:rPr lang="en-US" dirty="0" smtClean="0"/>
              <a:t/>
            </a:r>
            <a:br>
              <a:rPr lang="en-US" dirty="0" smtClean="0"/>
            </a:br>
            <a:r>
              <a:rPr lang="en-US" dirty="0" smtClean="0"/>
              <a:t>But where exactly does the user journey and workflow begin? Within the system or outside of it?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pPr algn="ctr">
              <a:buNone/>
            </a:pPr>
            <a:r>
              <a:rPr lang="en-US" dirty="0" smtClean="0"/>
              <a:t> </a:t>
            </a:r>
          </a:p>
          <a:p>
            <a:pPr algn="ctr">
              <a:buNone/>
            </a:pPr>
            <a:r>
              <a:rPr lang="en-US" dirty="0" smtClean="0"/>
              <a:t>How much do we assume the user is </a:t>
            </a:r>
            <a:r>
              <a:rPr lang="en-US" dirty="0" err="1" smtClean="0"/>
              <a:t>analysing</a:t>
            </a:r>
            <a:r>
              <a:rPr lang="en-US" dirty="0" smtClean="0"/>
              <a:t> the data?</a:t>
            </a:r>
          </a:p>
          <a:p>
            <a:pPr algn="ctr">
              <a:buNone/>
            </a:pPr>
            <a:r>
              <a:rPr lang="en-US" dirty="0" smtClean="0"/>
              <a:t>And much analysis should the tool perform on behalf of the end user?</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0000" y="1080000"/>
            <a:ext cx="8424000" cy="483638"/>
          </a:xfrm>
        </p:spPr>
        <p:txBody>
          <a:bodyPr/>
          <a:lstStyle/>
          <a:p>
            <a:r>
              <a:rPr lang="en-US" dirty="0" smtClean="0"/>
              <a:t>Here’s a simple question:</a:t>
            </a:r>
            <a:endParaRPr lang="en-US" dirty="0"/>
          </a:p>
          <a:p>
            <a:pPr marL="0" indent="0">
              <a:buNone/>
            </a:pPr>
            <a:r>
              <a:rPr lang="en-US" dirty="0"/>
              <a:t>	</a:t>
            </a:r>
            <a:r>
              <a:rPr lang="en-US" dirty="0" smtClean="0"/>
              <a:t>	</a:t>
            </a:r>
            <a:endParaRPr lang="en-US" dirty="0"/>
          </a:p>
        </p:txBody>
      </p:sp>
      <p:sp>
        <p:nvSpPr>
          <p:cNvPr id="4" name="Content Placeholder 5"/>
          <p:cNvSpPr txBox="1">
            <a:spLocks/>
          </p:cNvSpPr>
          <p:nvPr/>
        </p:nvSpPr>
        <p:spPr>
          <a:xfrm>
            <a:off x="2483768" y="1995686"/>
            <a:ext cx="4491648" cy="1353751"/>
          </a:xfrm>
          <a:prstGeom prst="rect">
            <a:avLst/>
          </a:prstGeom>
        </p:spPr>
        <p:txBody>
          <a:bodyPr vert="horz" lIns="0" tIns="0" rIns="0" bIns="0"/>
          <a:lstStyle>
            <a:lvl1pPr marL="324000" indent="-324000" algn="l" defTabSz="457200" rtl="0" eaLnBrk="1" latinLnBrk="0" hangingPunct="1">
              <a:lnSpc>
                <a:spcPct val="100000"/>
              </a:lnSpc>
              <a:spcBef>
                <a:spcPts val="2400"/>
              </a:spcBef>
              <a:buClr>
                <a:srgbClr val="E85E12"/>
              </a:buClr>
              <a:buSzPct val="120000"/>
              <a:buFont typeface="Lucida Grande"/>
              <a:buChar char="»"/>
              <a:defRPr sz="2400" b="0" kern="1200">
                <a:solidFill>
                  <a:srgbClr val="2C3841"/>
                </a:solidFill>
                <a:latin typeface="Corbel"/>
                <a:ea typeface="+mn-ea"/>
                <a:cs typeface="Corbel"/>
              </a:defRPr>
            </a:lvl1pPr>
            <a:lvl2pPr marL="648000" indent="-324000" algn="l" defTabSz="457200" rtl="0" eaLnBrk="1" latinLnBrk="0" hangingPunct="1">
              <a:lnSpc>
                <a:spcPct val="100000"/>
              </a:lnSpc>
              <a:spcBef>
                <a:spcPts val="1200"/>
              </a:spcBef>
              <a:buClr>
                <a:srgbClr val="E85E12"/>
              </a:buClr>
              <a:buSzPct val="120000"/>
              <a:buFont typeface="Lucida Grande"/>
              <a:buChar char="›"/>
              <a:defRPr sz="2400" b="0" kern="1200">
                <a:solidFill>
                  <a:srgbClr val="2C3841"/>
                </a:solidFill>
                <a:latin typeface="Corbel"/>
                <a:ea typeface="+mn-ea"/>
                <a:cs typeface="Corbel"/>
              </a:defRPr>
            </a:lvl2pPr>
            <a:lvl3pPr marL="97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3pPr>
            <a:lvl4pPr marL="1296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4pPr>
            <a:lvl5pPr marL="151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Lucida Grande"/>
              <a:buNone/>
            </a:pPr>
            <a:r>
              <a:rPr lang="en-US" dirty="0" smtClean="0"/>
              <a:t>How do humanities and social science students use books? </a:t>
            </a:r>
            <a:r>
              <a:rPr lang="en-US" dirty="0" smtClean="0">
                <a:solidFill>
                  <a:srgbClr val="E85E12"/>
                </a:solidFill>
              </a:rPr>
              <a:t>*</a:t>
            </a:r>
            <a:r>
              <a:rPr lang="en-US" dirty="0" smtClean="0"/>
              <a:t>		</a:t>
            </a:r>
            <a:endParaRPr lang="en-US" dirty="0"/>
          </a:p>
        </p:txBody>
      </p:sp>
      <p:sp>
        <p:nvSpPr>
          <p:cNvPr id="9" name="Content Placeholder 5"/>
          <p:cNvSpPr txBox="1">
            <a:spLocks/>
          </p:cNvSpPr>
          <p:nvPr/>
        </p:nvSpPr>
        <p:spPr>
          <a:xfrm>
            <a:off x="1361566" y="3867894"/>
            <a:ext cx="5891080" cy="864096"/>
          </a:xfrm>
          <a:prstGeom prst="rect">
            <a:avLst/>
          </a:prstGeom>
        </p:spPr>
        <p:txBody>
          <a:bodyPr vert="horz" lIns="0" tIns="0" rIns="0" bIns="0"/>
          <a:lstStyle>
            <a:lvl1pPr marL="324000" indent="-324000" algn="l" defTabSz="457200" rtl="0" eaLnBrk="1" latinLnBrk="0" hangingPunct="1">
              <a:lnSpc>
                <a:spcPct val="100000"/>
              </a:lnSpc>
              <a:spcBef>
                <a:spcPts val="2400"/>
              </a:spcBef>
              <a:buClr>
                <a:srgbClr val="E85E12"/>
              </a:buClr>
              <a:buSzPct val="120000"/>
              <a:buFont typeface="Lucida Grande"/>
              <a:buChar char="»"/>
              <a:defRPr sz="2400" b="0" kern="1200">
                <a:solidFill>
                  <a:srgbClr val="2C3841"/>
                </a:solidFill>
                <a:latin typeface="Corbel"/>
                <a:ea typeface="+mn-ea"/>
                <a:cs typeface="Corbel"/>
              </a:defRPr>
            </a:lvl1pPr>
            <a:lvl2pPr marL="648000" indent="-324000" algn="l" defTabSz="457200" rtl="0" eaLnBrk="1" latinLnBrk="0" hangingPunct="1">
              <a:lnSpc>
                <a:spcPct val="100000"/>
              </a:lnSpc>
              <a:spcBef>
                <a:spcPts val="1200"/>
              </a:spcBef>
              <a:buClr>
                <a:srgbClr val="E85E12"/>
              </a:buClr>
              <a:buSzPct val="120000"/>
              <a:buFont typeface="Lucida Grande"/>
              <a:buChar char="›"/>
              <a:defRPr sz="2400" b="0" kern="1200">
                <a:solidFill>
                  <a:srgbClr val="2C3841"/>
                </a:solidFill>
                <a:latin typeface="Corbel"/>
                <a:ea typeface="+mn-ea"/>
                <a:cs typeface="Corbel"/>
              </a:defRPr>
            </a:lvl2pPr>
            <a:lvl3pPr marL="97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3pPr>
            <a:lvl4pPr marL="1296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4pPr>
            <a:lvl5pPr marL="151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Bef>
                <a:spcPts val="0"/>
              </a:spcBef>
              <a:spcAft>
                <a:spcPts val="0"/>
              </a:spcAft>
              <a:buFont typeface="Lucida Grande"/>
              <a:buNone/>
            </a:pPr>
            <a:r>
              <a:rPr lang="en-US" sz="1400" dirty="0" smtClean="0">
                <a:solidFill>
                  <a:srgbClr val="E85E12"/>
                </a:solidFill>
              </a:rPr>
              <a:t>* All the data used in this presentation is completely made up. Any resemblance to real university library usage data, living or dead, is purely coincidental.</a:t>
            </a:r>
            <a:r>
              <a:rPr lang="en-US" dirty="0" smtClean="0"/>
              <a:t>	</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0000" y="1080000"/>
            <a:ext cx="8424000" cy="483638"/>
          </a:xfrm>
        </p:spPr>
        <p:txBody>
          <a:bodyPr/>
          <a:lstStyle/>
          <a:p>
            <a:r>
              <a:rPr lang="en-US" dirty="0" smtClean="0"/>
              <a:t>And a simple answer</a:t>
            </a:r>
            <a:endParaRPr lang="en-US" dirty="0"/>
          </a:p>
          <a:p>
            <a:pPr marL="0" indent="0">
              <a:buNone/>
            </a:pPr>
            <a:r>
              <a:rPr lang="en-US" dirty="0"/>
              <a:t>	</a:t>
            </a:r>
            <a:r>
              <a:rPr lang="en-US" dirty="0" smtClean="0"/>
              <a:t>	</a:t>
            </a:r>
            <a:endParaRPr lang="en-US" dirty="0"/>
          </a:p>
        </p:txBody>
      </p:sp>
      <p:sp>
        <p:nvSpPr>
          <p:cNvPr id="7" name="Content Placeholder 5"/>
          <p:cNvSpPr txBox="1">
            <a:spLocks/>
          </p:cNvSpPr>
          <p:nvPr/>
        </p:nvSpPr>
        <p:spPr>
          <a:xfrm>
            <a:off x="611561" y="1971185"/>
            <a:ext cx="2952328" cy="1353751"/>
          </a:xfrm>
          <a:prstGeom prst="rect">
            <a:avLst/>
          </a:prstGeom>
        </p:spPr>
        <p:txBody>
          <a:bodyPr vert="horz" lIns="0" tIns="0" rIns="0" bIns="0"/>
          <a:lstStyle>
            <a:lvl1pPr marL="324000" indent="-324000" algn="l" defTabSz="457200" rtl="0" eaLnBrk="1" latinLnBrk="0" hangingPunct="1">
              <a:lnSpc>
                <a:spcPct val="100000"/>
              </a:lnSpc>
              <a:spcBef>
                <a:spcPts val="2400"/>
              </a:spcBef>
              <a:buClr>
                <a:srgbClr val="E85E12"/>
              </a:buClr>
              <a:buSzPct val="120000"/>
              <a:buFont typeface="Lucida Grande"/>
              <a:buChar char="»"/>
              <a:defRPr sz="2400" b="0" kern="1200">
                <a:solidFill>
                  <a:srgbClr val="2C3841"/>
                </a:solidFill>
                <a:latin typeface="Corbel"/>
                <a:ea typeface="+mn-ea"/>
                <a:cs typeface="Corbel"/>
              </a:defRPr>
            </a:lvl1pPr>
            <a:lvl2pPr marL="648000" indent="-324000" algn="l" defTabSz="457200" rtl="0" eaLnBrk="1" latinLnBrk="0" hangingPunct="1">
              <a:lnSpc>
                <a:spcPct val="100000"/>
              </a:lnSpc>
              <a:spcBef>
                <a:spcPts val="1200"/>
              </a:spcBef>
              <a:buClr>
                <a:srgbClr val="E85E12"/>
              </a:buClr>
              <a:buSzPct val="120000"/>
              <a:buFont typeface="Lucida Grande"/>
              <a:buChar char="›"/>
              <a:defRPr sz="2400" b="0" kern="1200">
                <a:solidFill>
                  <a:srgbClr val="2C3841"/>
                </a:solidFill>
                <a:latin typeface="Corbel"/>
                <a:ea typeface="+mn-ea"/>
                <a:cs typeface="Corbel"/>
              </a:defRPr>
            </a:lvl2pPr>
            <a:lvl3pPr marL="97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3pPr>
            <a:lvl4pPr marL="1296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4pPr>
            <a:lvl5pPr marL="151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Lucida Grande"/>
              <a:buNone/>
            </a:pPr>
            <a:r>
              <a:rPr lang="en-US" sz="1800" dirty="0" smtClean="0"/>
              <a:t>Humanities bigger users than social sciences</a:t>
            </a:r>
            <a:r>
              <a:rPr lang="en-US" dirty="0" smtClean="0"/>
              <a:t>	</a:t>
            </a:r>
            <a:endParaRPr lang="en-US" dirty="0"/>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954088"/>
            <a:ext cx="4442845" cy="2985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7159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0000" y="1080000"/>
            <a:ext cx="8424000" cy="483638"/>
          </a:xfrm>
        </p:spPr>
        <p:txBody>
          <a:bodyPr/>
          <a:lstStyle/>
          <a:p>
            <a:r>
              <a:rPr lang="en-US" dirty="0" smtClean="0"/>
              <a:t>But wait! </a:t>
            </a:r>
            <a:endParaRPr lang="en-US" dirty="0"/>
          </a:p>
          <a:p>
            <a:pPr marL="0" indent="0">
              <a:buNone/>
            </a:pPr>
            <a:r>
              <a:rPr lang="en-US" dirty="0"/>
              <a:t>	</a:t>
            </a:r>
            <a:r>
              <a:rPr lang="en-US" dirty="0" smtClean="0"/>
              <a:t>	</a:t>
            </a:r>
            <a:endParaRPr lang="en-US" dirty="0"/>
          </a:p>
        </p:txBody>
      </p:sp>
      <p:sp>
        <p:nvSpPr>
          <p:cNvPr id="7" name="Content Placeholder 5"/>
          <p:cNvSpPr txBox="1">
            <a:spLocks/>
          </p:cNvSpPr>
          <p:nvPr/>
        </p:nvSpPr>
        <p:spPr>
          <a:xfrm>
            <a:off x="611561" y="1971185"/>
            <a:ext cx="2952328" cy="1353751"/>
          </a:xfrm>
          <a:prstGeom prst="rect">
            <a:avLst/>
          </a:prstGeom>
        </p:spPr>
        <p:txBody>
          <a:bodyPr vert="horz" lIns="0" tIns="0" rIns="0" bIns="0"/>
          <a:lstStyle>
            <a:lvl1pPr marL="324000" indent="-324000" algn="l" defTabSz="457200" rtl="0" eaLnBrk="1" latinLnBrk="0" hangingPunct="1">
              <a:lnSpc>
                <a:spcPct val="100000"/>
              </a:lnSpc>
              <a:spcBef>
                <a:spcPts val="2400"/>
              </a:spcBef>
              <a:buClr>
                <a:srgbClr val="E85E12"/>
              </a:buClr>
              <a:buSzPct val="120000"/>
              <a:buFont typeface="Lucida Grande"/>
              <a:buChar char="»"/>
              <a:defRPr sz="2400" b="0" kern="1200">
                <a:solidFill>
                  <a:srgbClr val="2C3841"/>
                </a:solidFill>
                <a:latin typeface="Corbel"/>
                <a:ea typeface="+mn-ea"/>
                <a:cs typeface="Corbel"/>
              </a:defRPr>
            </a:lvl1pPr>
            <a:lvl2pPr marL="648000" indent="-324000" algn="l" defTabSz="457200" rtl="0" eaLnBrk="1" latinLnBrk="0" hangingPunct="1">
              <a:lnSpc>
                <a:spcPct val="100000"/>
              </a:lnSpc>
              <a:spcBef>
                <a:spcPts val="1200"/>
              </a:spcBef>
              <a:buClr>
                <a:srgbClr val="E85E12"/>
              </a:buClr>
              <a:buSzPct val="120000"/>
              <a:buFont typeface="Lucida Grande"/>
              <a:buChar char="›"/>
              <a:defRPr sz="2400" b="0" kern="1200">
                <a:solidFill>
                  <a:srgbClr val="2C3841"/>
                </a:solidFill>
                <a:latin typeface="Corbel"/>
                <a:ea typeface="+mn-ea"/>
                <a:cs typeface="Corbel"/>
              </a:defRPr>
            </a:lvl2pPr>
            <a:lvl3pPr marL="97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3pPr>
            <a:lvl4pPr marL="1296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4pPr>
            <a:lvl5pPr marL="151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GB" sz="1800" dirty="0"/>
              <a:t>Humanities still bigger users, but the difference isn’t so stark</a:t>
            </a:r>
          </a:p>
        </p:txBody>
      </p:sp>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300" y="1131590"/>
            <a:ext cx="4083604" cy="284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8199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GB" dirty="0" smtClean="0"/>
              <a:t>Library Impact Data Project</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69519"/>
            <a:ext cx="9144000" cy="139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301479"/>
            <a:ext cx="1312862" cy="686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578187" y="1433512"/>
            <a:ext cx="1536614" cy="604838"/>
          </a:xfrm>
        </p:spPr>
      </p:pic>
      <p:pic>
        <p:nvPicPr>
          <p:cNvPr id="22534"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4639" y="2952750"/>
            <a:ext cx="1196975" cy="89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504950"/>
            <a:ext cx="1663701" cy="60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51573" y="2495551"/>
            <a:ext cx="113000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5226" y="3167063"/>
            <a:ext cx="216217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156325" y="2333624"/>
            <a:ext cx="19208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3"/>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27089" y="1352550"/>
            <a:ext cx="1077911"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388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5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5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5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0000" y="1080000"/>
            <a:ext cx="8424000" cy="483638"/>
          </a:xfrm>
        </p:spPr>
        <p:txBody>
          <a:bodyPr/>
          <a:lstStyle/>
          <a:p>
            <a:r>
              <a:rPr lang="en-US" dirty="0" smtClean="0"/>
              <a:t>What about other factors?</a:t>
            </a:r>
            <a:endParaRPr lang="en-US" dirty="0"/>
          </a:p>
          <a:p>
            <a:pPr marL="0" indent="0">
              <a:buNone/>
            </a:pPr>
            <a:r>
              <a:rPr lang="en-US" dirty="0"/>
              <a:t>	</a:t>
            </a:r>
            <a:r>
              <a:rPr lang="en-US" dirty="0" smtClean="0"/>
              <a:t>	</a:t>
            </a:r>
            <a:endParaRPr lang="en-US" dirty="0"/>
          </a:p>
        </p:txBody>
      </p:sp>
      <p:sp>
        <p:nvSpPr>
          <p:cNvPr id="7" name="Content Placeholder 5"/>
          <p:cNvSpPr txBox="1">
            <a:spLocks/>
          </p:cNvSpPr>
          <p:nvPr/>
        </p:nvSpPr>
        <p:spPr>
          <a:xfrm>
            <a:off x="611560" y="1707654"/>
            <a:ext cx="3096343" cy="2904821"/>
          </a:xfrm>
          <a:prstGeom prst="rect">
            <a:avLst/>
          </a:prstGeom>
        </p:spPr>
        <p:txBody>
          <a:bodyPr vert="horz" lIns="0" tIns="0" rIns="0" bIns="0"/>
          <a:lstStyle>
            <a:lvl1pPr marL="324000" indent="-324000" algn="l" defTabSz="457200" rtl="0" eaLnBrk="1" latinLnBrk="0" hangingPunct="1">
              <a:lnSpc>
                <a:spcPct val="100000"/>
              </a:lnSpc>
              <a:spcBef>
                <a:spcPts val="2400"/>
              </a:spcBef>
              <a:buClr>
                <a:srgbClr val="E85E12"/>
              </a:buClr>
              <a:buSzPct val="120000"/>
              <a:buFont typeface="Lucida Grande"/>
              <a:buChar char="»"/>
              <a:defRPr sz="2400" b="0" kern="1200">
                <a:solidFill>
                  <a:srgbClr val="2C3841"/>
                </a:solidFill>
                <a:latin typeface="Corbel"/>
                <a:ea typeface="+mn-ea"/>
                <a:cs typeface="Corbel"/>
              </a:defRPr>
            </a:lvl1pPr>
            <a:lvl2pPr marL="648000" indent="-324000" algn="l" defTabSz="457200" rtl="0" eaLnBrk="1" latinLnBrk="0" hangingPunct="1">
              <a:lnSpc>
                <a:spcPct val="100000"/>
              </a:lnSpc>
              <a:spcBef>
                <a:spcPts val="1200"/>
              </a:spcBef>
              <a:buClr>
                <a:srgbClr val="E85E12"/>
              </a:buClr>
              <a:buSzPct val="120000"/>
              <a:buFont typeface="Lucida Grande"/>
              <a:buChar char="›"/>
              <a:defRPr sz="2400" b="0" kern="1200">
                <a:solidFill>
                  <a:srgbClr val="2C3841"/>
                </a:solidFill>
                <a:latin typeface="Corbel"/>
                <a:ea typeface="+mn-ea"/>
                <a:cs typeface="Corbel"/>
              </a:defRPr>
            </a:lvl2pPr>
            <a:lvl3pPr marL="97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3pPr>
            <a:lvl4pPr marL="1296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4pPr>
            <a:lvl5pPr marL="151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GB" sz="1800" dirty="0"/>
              <a:t>In both disciplines, full-time students borrow more books than part-time </a:t>
            </a:r>
            <a:r>
              <a:rPr lang="en-GB" sz="1800" dirty="0" smtClean="0"/>
              <a:t>ones</a:t>
            </a:r>
            <a:endParaRPr lang="en-GB" sz="1800" dirty="0"/>
          </a:p>
          <a:p>
            <a:pPr marL="0" indent="0" fontAlgn="auto">
              <a:spcAft>
                <a:spcPts val="0"/>
              </a:spcAft>
              <a:buNone/>
            </a:pPr>
            <a:r>
              <a:rPr lang="en-GB" sz="1800" dirty="0"/>
              <a:t>The difference is smaller for social scientists than for humanities </a:t>
            </a:r>
            <a:r>
              <a:rPr lang="en-GB" sz="1800" dirty="0" smtClean="0"/>
              <a:t>students</a:t>
            </a:r>
            <a:endParaRPr lang="en-GB" sz="1800" dirty="0"/>
          </a:p>
          <a:p>
            <a:pPr marL="0" indent="0" fontAlgn="auto">
              <a:spcAft>
                <a:spcPts val="0"/>
              </a:spcAft>
              <a:buNone/>
            </a:pPr>
            <a:r>
              <a:rPr lang="en-GB" sz="1800" dirty="0"/>
              <a:t>Part-time students seem quite similar across disciplines</a:t>
            </a:r>
          </a:p>
        </p:txBody>
      </p:sp>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854" y="1129407"/>
            <a:ext cx="4489047" cy="3170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82558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0000" y="1080000"/>
            <a:ext cx="8424000" cy="483638"/>
          </a:xfrm>
        </p:spPr>
        <p:txBody>
          <a:bodyPr/>
          <a:lstStyle/>
          <a:p>
            <a:r>
              <a:rPr lang="en-US" dirty="0" smtClean="0"/>
              <a:t>Who’s not borrowing?</a:t>
            </a:r>
            <a:endParaRPr lang="en-US" dirty="0"/>
          </a:p>
          <a:p>
            <a:pPr marL="0" indent="0">
              <a:buNone/>
            </a:pPr>
            <a:r>
              <a:rPr lang="en-US" dirty="0"/>
              <a:t>	</a:t>
            </a:r>
            <a:r>
              <a:rPr lang="en-US" dirty="0" smtClean="0"/>
              <a:t>	</a:t>
            </a:r>
            <a:endParaRPr lang="en-US" dirty="0"/>
          </a:p>
        </p:txBody>
      </p:sp>
      <p:sp>
        <p:nvSpPr>
          <p:cNvPr id="7" name="Content Placeholder 5"/>
          <p:cNvSpPr txBox="1">
            <a:spLocks/>
          </p:cNvSpPr>
          <p:nvPr/>
        </p:nvSpPr>
        <p:spPr>
          <a:xfrm>
            <a:off x="611560" y="1707654"/>
            <a:ext cx="3096343" cy="2904821"/>
          </a:xfrm>
          <a:prstGeom prst="rect">
            <a:avLst/>
          </a:prstGeom>
        </p:spPr>
        <p:txBody>
          <a:bodyPr vert="horz" lIns="0" tIns="0" rIns="0" bIns="0"/>
          <a:lstStyle>
            <a:lvl1pPr marL="324000" indent="-324000" algn="l" defTabSz="457200" rtl="0" eaLnBrk="1" latinLnBrk="0" hangingPunct="1">
              <a:lnSpc>
                <a:spcPct val="100000"/>
              </a:lnSpc>
              <a:spcBef>
                <a:spcPts val="2400"/>
              </a:spcBef>
              <a:buClr>
                <a:srgbClr val="E85E12"/>
              </a:buClr>
              <a:buSzPct val="120000"/>
              <a:buFont typeface="Lucida Grande"/>
              <a:buChar char="»"/>
              <a:defRPr sz="2400" b="0" kern="1200">
                <a:solidFill>
                  <a:srgbClr val="2C3841"/>
                </a:solidFill>
                <a:latin typeface="Corbel"/>
                <a:ea typeface="+mn-ea"/>
                <a:cs typeface="Corbel"/>
              </a:defRPr>
            </a:lvl1pPr>
            <a:lvl2pPr marL="648000" indent="-324000" algn="l" defTabSz="457200" rtl="0" eaLnBrk="1" latinLnBrk="0" hangingPunct="1">
              <a:lnSpc>
                <a:spcPct val="100000"/>
              </a:lnSpc>
              <a:spcBef>
                <a:spcPts val="1200"/>
              </a:spcBef>
              <a:buClr>
                <a:srgbClr val="E85E12"/>
              </a:buClr>
              <a:buSzPct val="120000"/>
              <a:buFont typeface="Lucida Grande"/>
              <a:buChar char="›"/>
              <a:defRPr sz="2400" b="0" kern="1200">
                <a:solidFill>
                  <a:srgbClr val="2C3841"/>
                </a:solidFill>
                <a:latin typeface="Corbel"/>
                <a:ea typeface="+mn-ea"/>
                <a:cs typeface="Corbel"/>
              </a:defRPr>
            </a:lvl2pPr>
            <a:lvl3pPr marL="97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3pPr>
            <a:lvl4pPr marL="1296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4pPr>
            <a:lvl5pPr marL="151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GB" sz="1800" dirty="0"/>
              <a:t>So although the means were fairly similar (2.9 to 2.3), proportionally there are lots more social scientists who have never borrowed a book.</a:t>
            </a:r>
          </a:p>
        </p:txBody>
      </p:sp>
      <p:pic>
        <p:nvPicPr>
          <p:cNvPr id="583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359" y="1203598"/>
            <a:ext cx="4060229" cy="3120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687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0000" y="1080000"/>
            <a:ext cx="8424000" cy="483638"/>
          </a:xfrm>
        </p:spPr>
        <p:txBody>
          <a:bodyPr/>
          <a:lstStyle/>
          <a:p>
            <a:r>
              <a:rPr lang="en-US" dirty="0" smtClean="0"/>
              <a:t>Who’s not borrowing?</a:t>
            </a:r>
            <a:endParaRPr lang="en-US" dirty="0"/>
          </a:p>
          <a:p>
            <a:pPr marL="0" indent="0">
              <a:buNone/>
            </a:pPr>
            <a:r>
              <a:rPr lang="en-US" dirty="0"/>
              <a:t>	</a:t>
            </a:r>
            <a:r>
              <a:rPr lang="en-US" dirty="0" smtClean="0"/>
              <a:t>	</a:t>
            </a:r>
            <a:endParaRPr lang="en-US" dirty="0"/>
          </a:p>
        </p:txBody>
      </p:sp>
      <p:sp>
        <p:nvSpPr>
          <p:cNvPr id="7" name="Content Placeholder 5"/>
          <p:cNvSpPr txBox="1">
            <a:spLocks/>
          </p:cNvSpPr>
          <p:nvPr/>
        </p:nvSpPr>
        <p:spPr>
          <a:xfrm>
            <a:off x="611560" y="1707654"/>
            <a:ext cx="3096343" cy="3096344"/>
          </a:xfrm>
          <a:prstGeom prst="rect">
            <a:avLst/>
          </a:prstGeom>
        </p:spPr>
        <p:txBody>
          <a:bodyPr vert="horz" lIns="0" tIns="0" rIns="0" bIns="0"/>
          <a:lstStyle>
            <a:lvl1pPr marL="324000" indent="-324000" algn="l" defTabSz="457200" rtl="0" eaLnBrk="1" latinLnBrk="0" hangingPunct="1">
              <a:lnSpc>
                <a:spcPct val="100000"/>
              </a:lnSpc>
              <a:spcBef>
                <a:spcPts val="2400"/>
              </a:spcBef>
              <a:buClr>
                <a:srgbClr val="E85E12"/>
              </a:buClr>
              <a:buSzPct val="120000"/>
              <a:buFont typeface="Lucida Grande"/>
              <a:buChar char="»"/>
              <a:defRPr sz="2400" b="0" kern="1200">
                <a:solidFill>
                  <a:srgbClr val="2C3841"/>
                </a:solidFill>
                <a:latin typeface="Corbel"/>
                <a:ea typeface="+mn-ea"/>
                <a:cs typeface="Corbel"/>
              </a:defRPr>
            </a:lvl1pPr>
            <a:lvl2pPr marL="648000" indent="-324000" algn="l" defTabSz="457200" rtl="0" eaLnBrk="1" latinLnBrk="0" hangingPunct="1">
              <a:lnSpc>
                <a:spcPct val="100000"/>
              </a:lnSpc>
              <a:spcBef>
                <a:spcPts val="1200"/>
              </a:spcBef>
              <a:buClr>
                <a:srgbClr val="E85E12"/>
              </a:buClr>
              <a:buSzPct val="120000"/>
              <a:buFont typeface="Lucida Grande"/>
              <a:buChar char="›"/>
              <a:defRPr sz="2400" b="0" kern="1200">
                <a:solidFill>
                  <a:srgbClr val="2C3841"/>
                </a:solidFill>
                <a:latin typeface="Corbel"/>
                <a:ea typeface="+mn-ea"/>
                <a:cs typeface="Corbel"/>
              </a:defRPr>
            </a:lvl2pPr>
            <a:lvl3pPr marL="97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3pPr>
            <a:lvl4pPr marL="1296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4pPr>
            <a:lvl5pPr marL="151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GB" sz="1800" dirty="0"/>
              <a:t>There’s clearly a big problem with part-time students in the humanities</a:t>
            </a:r>
          </a:p>
          <a:p>
            <a:pPr marL="0" indent="0" fontAlgn="auto">
              <a:spcAft>
                <a:spcPts val="0"/>
              </a:spcAft>
              <a:buNone/>
            </a:pPr>
            <a:r>
              <a:rPr lang="en-GB" sz="1800" dirty="0" smtClean="0"/>
              <a:t>In </a:t>
            </a:r>
            <a:r>
              <a:rPr lang="en-GB" sz="1800" dirty="0"/>
              <a:t>the social sciences, everyone is equally in need of help</a:t>
            </a:r>
          </a:p>
          <a:p>
            <a:pPr marL="0" indent="0" fontAlgn="auto">
              <a:spcAft>
                <a:spcPts val="0"/>
              </a:spcAft>
              <a:buNone/>
            </a:pPr>
            <a:r>
              <a:rPr lang="en-GB" sz="1800" dirty="0" smtClean="0"/>
              <a:t>Social </a:t>
            </a:r>
            <a:r>
              <a:rPr lang="en-GB" sz="1800" dirty="0"/>
              <a:t>science part-timers are more likely to borrow books than humanities part-timers – why might that be? </a:t>
            </a:r>
          </a:p>
          <a:p>
            <a:pPr marL="0" indent="0" fontAlgn="auto">
              <a:spcAft>
                <a:spcPts val="0"/>
              </a:spcAft>
              <a:buNone/>
            </a:pPr>
            <a:endParaRPr lang="en-GB" sz="1800" dirty="0"/>
          </a:p>
        </p:txBody>
      </p:sp>
      <p:pic>
        <p:nvPicPr>
          <p:cNvPr id="593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1059581"/>
            <a:ext cx="4498042" cy="3094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516321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0000" y="1080000"/>
            <a:ext cx="8424000" cy="483638"/>
          </a:xfrm>
        </p:spPr>
        <p:txBody>
          <a:bodyPr/>
          <a:lstStyle/>
          <a:p>
            <a:r>
              <a:rPr lang="en-US" dirty="0" smtClean="0"/>
              <a:t>Who’s not borrowing?</a:t>
            </a:r>
            <a:endParaRPr lang="en-US" dirty="0"/>
          </a:p>
          <a:p>
            <a:pPr marL="0" indent="0">
              <a:buNone/>
            </a:pPr>
            <a:r>
              <a:rPr lang="en-US" dirty="0"/>
              <a:t>	</a:t>
            </a:r>
            <a:r>
              <a:rPr lang="en-US" dirty="0" smtClean="0"/>
              <a:t>	</a:t>
            </a:r>
            <a:endParaRPr lang="en-US" dirty="0"/>
          </a:p>
        </p:txBody>
      </p:sp>
      <p:sp>
        <p:nvSpPr>
          <p:cNvPr id="7" name="Content Placeholder 5"/>
          <p:cNvSpPr txBox="1">
            <a:spLocks/>
          </p:cNvSpPr>
          <p:nvPr/>
        </p:nvSpPr>
        <p:spPr>
          <a:xfrm>
            <a:off x="323528" y="1707654"/>
            <a:ext cx="3384375" cy="3096344"/>
          </a:xfrm>
          <a:prstGeom prst="rect">
            <a:avLst/>
          </a:prstGeom>
        </p:spPr>
        <p:txBody>
          <a:bodyPr vert="horz" lIns="0" tIns="0" rIns="0" bIns="0"/>
          <a:lstStyle>
            <a:lvl1pPr marL="324000" indent="-324000" algn="l" defTabSz="457200" rtl="0" eaLnBrk="1" latinLnBrk="0" hangingPunct="1">
              <a:lnSpc>
                <a:spcPct val="100000"/>
              </a:lnSpc>
              <a:spcBef>
                <a:spcPts val="2400"/>
              </a:spcBef>
              <a:buClr>
                <a:srgbClr val="E85E12"/>
              </a:buClr>
              <a:buSzPct val="120000"/>
              <a:buFont typeface="Lucida Grande"/>
              <a:buChar char="»"/>
              <a:defRPr sz="2400" b="0" kern="1200">
                <a:solidFill>
                  <a:srgbClr val="2C3841"/>
                </a:solidFill>
                <a:latin typeface="Corbel"/>
                <a:ea typeface="+mn-ea"/>
                <a:cs typeface="Corbel"/>
              </a:defRPr>
            </a:lvl1pPr>
            <a:lvl2pPr marL="648000" indent="-324000" algn="l" defTabSz="457200" rtl="0" eaLnBrk="1" latinLnBrk="0" hangingPunct="1">
              <a:lnSpc>
                <a:spcPct val="100000"/>
              </a:lnSpc>
              <a:spcBef>
                <a:spcPts val="1200"/>
              </a:spcBef>
              <a:buClr>
                <a:srgbClr val="E85E12"/>
              </a:buClr>
              <a:buSzPct val="120000"/>
              <a:buFont typeface="Lucida Grande"/>
              <a:buChar char="›"/>
              <a:defRPr sz="2400" b="0" kern="1200">
                <a:solidFill>
                  <a:srgbClr val="2C3841"/>
                </a:solidFill>
                <a:latin typeface="Corbel"/>
                <a:ea typeface="+mn-ea"/>
                <a:cs typeface="Corbel"/>
              </a:defRPr>
            </a:lvl2pPr>
            <a:lvl3pPr marL="97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3pPr>
            <a:lvl4pPr marL="1296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4pPr>
            <a:lvl5pPr marL="1512000" indent="-324000" algn="l" defTabSz="457200" rtl="0" eaLnBrk="1" latinLnBrk="0" hangingPunct="1">
              <a:lnSpc>
                <a:spcPct val="100000"/>
              </a:lnSpc>
              <a:spcBef>
                <a:spcPts val="600"/>
              </a:spcBef>
              <a:buClr>
                <a:srgbClr val="E85E12"/>
              </a:buClr>
              <a:buSzPct val="120000"/>
              <a:buFont typeface="Lucida Grande"/>
              <a:buChar char="›"/>
              <a:defRPr sz="2400" b="0" kern="1200">
                <a:solidFill>
                  <a:srgbClr val="2C384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None/>
            </a:pPr>
            <a:r>
              <a:rPr lang="en-GB" sz="1800" dirty="0"/>
              <a:t>Shows median borrowing (humanities = 3, social sciences = </a:t>
            </a:r>
            <a:r>
              <a:rPr lang="en-GB" sz="1800" dirty="0" smtClean="0"/>
              <a:t>2)</a:t>
            </a:r>
          </a:p>
          <a:p>
            <a:pPr marL="0" indent="0" fontAlgn="auto">
              <a:spcAft>
                <a:spcPts val="0"/>
              </a:spcAft>
              <a:buNone/>
            </a:pPr>
            <a:r>
              <a:rPr lang="en-GB" sz="1800" dirty="0" smtClean="0"/>
              <a:t>Shows </a:t>
            </a:r>
            <a:r>
              <a:rPr lang="en-GB" sz="1800" dirty="0"/>
              <a:t>upper and lower quartiles</a:t>
            </a:r>
          </a:p>
          <a:p>
            <a:pPr marL="0" indent="0" fontAlgn="auto">
              <a:spcAft>
                <a:spcPts val="0"/>
              </a:spcAft>
              <a:buNone/>
            </a:pPr>
            <a:r>
              <a:rPr lang="en-GB" sz="1800" dirty="0" smtClean="0"/>
              <a:t>Shows </a:t>
            </a:r>
            <a:r>
              <a:rPr lang="en-GB" sz="1800" dirty="0"/>
              <a:t>max and min values</a:t>
            </a:r>
          </a:p>
          <a:p>
            <a:pPr marL="0" indent="0" fontAlgn="auto">
              <a:spcAft>
                <a:spcPts val="0"/>
              </a:spcAft>
              <a:buNone/>
            </a:pPr>
            <a:r>
              <a:rPr lang="en-GB" sz="1800" dirty="0" smtClean="0"/>
              <a:t>Standard </a:t>
            </a:r>
            <a:r>
              <a:rPr lang="en-GB" sz="1800" dirty="0"/>
              <a:t>way of describing data – but is it useful here?</a:t>
            </a:r>
          </a:p>
          <a:p>
            <a:pPr marL="0" indent="0" fontAlgn="auto">
              <a:spcAft>
                <a:spcPts val="0"/>
              </a:spcAft>
              <a:buNone/>
            </a:pPr>
            <a:endParaRPr lang="en-GB" sz="1800" dirty="0"/>
          </a:p>
        </p:txBody>
      </p:sp>
      <p:pic>
        <p:nvPicPr>
          <p:cNvPr id="60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771550"/>
            <a:ext cx="4631856" cy="3620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06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defRPr/>
            </a:pPr>
            <a:r>
              <a:rPr lang="en-GB" sz="2800" dirty="0" smtClean="0">
                <a:latin typeface="Corbel"/>
                <a:cs typeface="Corbel"/>
              </a:rPr>
              <a:t>Where do we go from here? Phase 2</a:t>
            </a:r>
            <a:r>
              <a:rPr lang="en-GB" dirty="0" smtClean="0"/>
              <a:t/>
            </a:r>
            <a:br>
              <a:rPr lang="en-GB" dirty="0" smtClean="0"/>
            </a:br>
            <a:endParaRPr lang="en-GB" sz="2400" i="1" kern="1200" dirty="0">
              <a:solidFill>
                <a:srgbClr val="FFC000"/>
              </a:solidFill>
              <a:cs typeface="Arial" pitchFamily="34" charset="0"/>
            </a:endParaRPr>
          </a:p>
        </p:txBody>
      </p:sp>
      <p:sp>
        <p:nvSpPr>
          <p:cNvPr id="3" name="Content Placeholder 2"/>
          <p:cNvSpPr>
            <a:spLocks noGrp="1"/>
          </p:cNvSpPr>
          <p:nvPr>
            <p:ph sz="half" idx="1"/>
          </p:nvPr>
        </p:nvSpPr>
        <p:spPr/>
        <p:txBody>
          <a:bodyPr/>
          <a:lstStyle/>
          <a:p>
            <a:pPr lvl="1">
              <a:defRPr/>
            </a:pPr>
            <a:endParaRPr lang="en-US" sz="1600" dirty="0" smtClean="0"/>
          </a:p>
          <a:p>
            <a:pPr marL="0" indent="0">
              <a:buFontTx/>
              <a:buNone/>
              <a:defRPr/>
            </a:pPr>
            <a:endParaRPr lang="en-GB" sz="2000" dirty="0" smtClean="0"/>
          </a:p>
          <a:p>
            <a:pPr marL="0" indent="0">
              <a:buFontTx/>
              <a:buNone/>
              <a:defRPr/>
            </a:pPr>
            <a:endParaRPr lang="en-GB" sz="2000" dirty="0"/>
          </a:p>
        </p:txBody>
      </p:sp>
      <p:pic>
        <p:nvPicPr>
          <p:cNvPr id="62468"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603750" y="1707357"/>
            <a:ext cx="4038600" cy="2271713"/>
          </a:xfrm>
        </p:spPr>
      </p:pic>
      <p:sp>
        <p:nvSpPr>
          <p:cNvPr id="6" name="Content Placeholder 5"/>
          <p:cNvSpPr txBox="1">
            <a:spLocks/>
          </p:cNvSpPr>
          <p:nvPr/>
        </p:nvSpPr>
        <p:spPr>
          <a:xfrm>
            <a:off x="360000" y="1080000"/>
            <a:ext cx="3450000" cy="483638"/>
          </a:xfrm>
          <a:prstGeom prst="rect">
            <a:avLst/>
          </a:prstGeom>
        </p:spPr>
        <p:txBody>
          <a:bodyPr vert="horz" lIns="0" tIns="0" rIns="0" bIns="0"/>
          <a:lstStyle/>
          <a:p>
            <a:pPr marL="324000" marR="0" lvl="0" indent="-324000" algn="l" defTabSz="457200" rtl="0" eaLnBrk="1" fontAlgn="auto" latinLnBrk="0" hangingPunct="1">
              <a:lnSpc>
                <a:spcPct val="100000"/>
              </a:lnSpc>
              <a:spcBef>
                <a:spcPts val="2400"/>
              </a:spcBef>
              <a:spcAft>
                <a:spcPts val="0"/>
              </a:spcAft>
              <a:buClr>
                <a:srgbClr val="E85E12"/>
              </a:buClr>
              <a:buSzPct val="120000"/>
              <a:buFont typeface="Lucida Grande"/>
              <a:buChar char="»"/>
              <a:tabLst/>
              <a:defRPr/>
            </a:pPr>
            <a:r>
              <a:rPr lang="en-US" sz="2400" dirty="0" smtClean="0">
                <a:solidFill>
                  <a:srgbClr val="2C3841"/>
                </a:solidFill>
                <a:latin typeface="Corbel"/>
                <a:ea typeface="+mn-ea"/>
                <a:cs typeface="Corbel"/>
              </a:rPr>
              <a:t>We have funding for Phase 2</a:t>
            </a:r>
          </a:p>
          <a:p>
            <a:pPr marL="324000" marR="0" lvl="0" indent="-324000" algn="l" defTabSz="457200" rtl="0" eaLnBrk="1" fontAlgn="auto" latinLnBrk="0" hangingPunct="1">
              <a:lnSpc>
                <a:spcPct val="100000"/>
              </a:lnSpc>
              <a:spcBef>
                <a:spcPts val="2400"/>
              </a:spcBef>
              <a:spcAft>
                <a:spcPts val="0"/>
              </a:spcAft>
              <a:buClr>
                <a:srgbClr val="E85E12"/>
              </a:buClr>
              <a:buSzPct val="120000"/>
              <a:buFont typeface="Lucida Grande"/>
              <a:buChar char="»"/>
              <a:tabLst/>
              <a:defRPr/>
            </a:pPr>
            <a:r>
              <a:rPr kumimoji="0" lang="en-US" sz="2400" b="0" i="0" u="none" strike="noStrike" kern="1200" cap="none" spc="0" normalizeH="0" baseline="0" noProof="0" dirty="0" smtClean="0">
                <a:ln>
                  <a:noFill/>
                </a:ln>
                <a:solidFill>
                  <a:srgbClr val="2C3841"/>
                </a:solidFill>
                <a:effectLst/>
                <a:uLnTx/>
                <a:uFillTx/>
                <a:latin typeface="Corbel"/>
                <a:ea typeface="+mn-ea"/>
                <a:cs typeface="Corbel"/>
              </a:rPr>
              <a:t>We</a:t>
            </a:r>
            <a:r>
              <a:rPr lang="en-US" sz="2400" baseline="0" dirty="0" smtClean="0">
                <a:solidFill>
                  <a:srgbClr val="2C3841"/>
                </a:solidFill>
                <a:latin typeface="Corbel"/>
                <a:ea typeface="+mn-ea"/>
                <a:cs typeface="Corbel"/>
              </a:rPr>
              <a:t>’re now testing the ‘ugly prototype’</a:t>
            </a:r>
          </a:p>
          <a:p>
            <a:pPr marL="324000" marR="0" lvl="0" indent="-324000" algn="l" defTabSz="457200" rtl="0" eaLnBrk="1" fontAlgn="auto" latinLnBrk="0" hangingPunct="1">
              <a:lnSpc>
                <a:spcPct val="100000"/>
              </a:lnSpc>
              <a:spcBef>
                <a:spcPts val="2400"/>
              </a:spcBef>
              <a:spcAft>
                <a:spcPts val="0"/>
              </a:spcAft>
              <a:buClr>
                <a:srgbClr val="E85E12"/>
              </a:buClr>
              <a:buSzPct val="120000"/>
              <a:buFont typeface="Lucida Grande"/>
              <a:buChar char="»"/>
              <a:tabLst/>
              <a:defRPr/>
            </a:pPr>
            <a:r>
              <a:rPr kumimoji="0" lang="en-US" sz="2400" b="0" i="0" u="none" strike="noStrike" kern="1200" cap="none" spc="0" normalizeH="0" noProof="0" dirty="0" smtClean="0">
                <a:ln>
                  <a:noFill/>
                </a:ln>
                <a:solidFill>
                  <a:srgbClr val="2C3841"/>
                </a:solidFill>
                <a:effectLst/>
                <a:uLnTx/>
                <a:uFillTx/>
                <a:latin typeface="Corbel"/>
                <a:ea typeface="+mn-ea"/>
                <a:cs typeface="Corbel"/>
              </a:rPr>
              <a:t>Currently putting together the new project and </a:t>
            </a:r>
            <a:r>
              <a:rPr kumimoji="0" lang="en-US" sz="2400" b="0" i="0" u="none" strike="noStrike" kern="1200" cap="none" spc="0" normalizeH="0" noProof="0" dirty="0" err="1" smtClean="0">
                <a:ln>
                  <a:noFill/>
                </a:ln>
                <a:solidFill>
                  <a:srgbClr val="2C3841"/>
                </a:solidFill>
                <a:effectLst/>
                <a:uLnTx/>
                <a:uFillTx/>
                <a:latin typeface="Corbel"/>
                <a:ea typeface="+mn-ea"/>
                <a:cs typeface="Corbel"/>
              </a:rPr>
              <a:t>marcomms</a:t>
            </a:r>
            <a:r>
              <a:rPr kumimoji="0" lang="en-US" sz="2400" b="0" i="0" u="none" strike="noStrike" kern="1200" cap="none" spc="0" normalizeH="0" noProof="0" dirty="0" smtClean="0">
                <a:ln>
                  <a:noFill/>
                </a:ln>
                <a:solidFill>
                  <a:srgbClr val="2C3841"/>
                </a:solidFill>
                <a:effectLst/>
                <a:uLnTx/>
                <a:uFillTx/>
                <a:latin typeface="Corbel"/>
                <a:ea typeface="+mn-ea"/>
                <a:cs typeface="Corbel"/>
              </a:rPr>
              <a:t> plan</a:t>
            </a:r>
          </a:p>
          <a:p>
            <a:pPr marL="0" marR="0" lvl="0" indent="0" algn="l" defTabSz="457200" rtl="0" eaLnBrk="1" fontAlgn="auto" latinLnBrk="0" hangingPunct="1">
              <a:lnSpc>
                <a:spcPct val="100000"/>
              </a:lnSpc>
              <a:spcBef>
                <a:spcPts val="2400"/>
              </a:spcBef>
              <a:spcAft>
                <a:spcPts val="0"/>
              </a:spcAft>
              <a:buClr>
                <a:srgbClr val="E85E12"/>
              </a:buClr>
              <a:buSzPct val="120000"/>
              <a:buFont typeface="Lucida Grande"/>
              <a:buNone/>
              <a:tabLst/>
              <a:defRPr/>
            </a:pPr>
            <a:r>
              <a:rPr kumimoji="0" lang="en-US" sz="2400" b="0" i="0" u="none" strike="noStrike" kern="1200" cap="none" spc="0" normalizeH="0" baseline="0" noProof="0" dirty="0" smtClean="0">
                <a:ln>
                  <a:noFill/>
                </a:ln>
                <a:solidFill>
                  <a:srgbClr val="2C3841"/>
                </a:solidFill>
                <a:effectLst/>
                <a:uLnTx/>
                <a:uFillTx/>
                <a:latin typeface="Corbel"/>
                <a:ea typeface="+mn-ea"/>
                <a:cs typeface="Corbel"/>
              </a:rPr>
              <a:t>		</a:t>
            </a:r>
            <a:endParaRPr kumimoji="0" lang="en-US" sz="2400" b="0" i="0" u="none" strike="noStrike" kern="1200" cap="none" spc="0" normalizeH="0" baseline="0" noProof="0" dirty="0">
              <a:ln>
                <a:noFill/>
              </a:ln>
              <a:solidFill>
                <a:srgbClr val="2C3841"/>
              </a:solidFill>
              <a:effectLst/>
              <a:uLnTx/>
              <a:uFillTx/>
              <a:latin typeface="Corbel"/>
              <a:ea typeface="+mn-ea"/>
              <a:cs typeface="Corbel"/>
            </a:endParaRPr>
          </a:p>
        </p:txBody>
      </p:sp>
    </p:spTree>
    <p:extLst>
      <p:ext uri="{BB962C8B-B14F-4D97-AF65-F5344CB8AC3E}">
        <p14:creationId xmlns:p14="http://schemas.microsoft.com/office/powerpoint/2010/main" val="28822741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0000" y="1080000"/>
            <a:ext cx="4212000" cy="483638"/>
          </a:xfrm>
        </p:spPr>
        <p:txBody>
          <a:bodyPr/>
          <a:lstStyle/>
          <a:p>
            <a:r>
              <a:rPr lang="en-US" dirty="0" smtClean="0"/>
              <a:t>Make the data beautiful and </a:t>
            </a:r>
            <a:br>
              <a:rPr lang="en-US" dirty="0" smtClean="0"/>
            </a:br>
            <a:r>
              <a:rPr lang="en-US" dirty="0" smtClean="0"/>
              <a:t>compelling….</a:t>
            </a:r>
          </a:p>
          <a:p>
            <a:pPr lvl="1"/>
            <a:r>
              <a:rPr lang="en-US" dirty="0" smtClean="0"/>
              <a:t>Develop a dashboard UI through iterative testing and development </a:t>
            </a:r>
          </a:p>
          <a:p>
            <a:pPr marL="0" indent="0">
              <a:buNone/>
            </a:pPr>
            <a:r>
              <a:rPr lang="en-US" dirty="0"/>
              <a:t>	</a:t>
            </a:r>
            <a:r>
              <a:rPr lang="en-US" dirty="0" smtClean="0"/>
              <a:t>	</a:t>
            </a:r>
            <a:endParaRPr lang="en-US" dirty="0"/>
          </a:p>
        </p:txBody>
      </p:sp>
      <p:pic>
        <p:nvPicPr>
          <p:cNvPr id="5" name="Picture 4" descr="beautiful-data-visualizations.jpg"/>
          <p:cNvPicPr>
            <a:picLocks noChangeAspect="1"/>
          </p:cNvPicPr>
          <p:nvPr/>
        </p:nvPicPr>
        <p:blipFill>
          <a:blip r:embed="rId3"/>
          <a:stretch>
            <a:fillRect/>
          </a:stretch>
        </p:blipFill>
        <p:spPr>
          <a:xfrm>
            <a:off x="5105400" y="1123950"/>
            <a:ext cx="3048000" cy="3048000"/>
          </a:xfrm>
          <a:prstGeom prst="rect">
            <a:avLst/>
          </a:prstGeom>
        </p:spPr>
      </p:pic>
      <p:sp>
        <p:nvSpPr>
          <p:cNvPr id="8" name="Title 4"/>
          <p:cNvSpPr txBox="1">
            <a:spLocks/>
          </p:cNvSpPr>
          <p:nvPr/>
        </p:nvSpPr>
        <p:spPr>
          <a:xfrm>
            <a:off x="1691680" y="158400"/>
            <a:ext cx="7272320" cy="388800"/>
          </a:xfrm>
          <a:prstGeom prst="rect">
            <a:avLst/>
          </a:prstGeom>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Corbel"/>
                <a:ea typeface="+mj-ea"/>
                <a:cs typeface="Corbel"/>
              </a:rPr>
              <a:t>Our key areas for focus  2014-15</a:t>
            </a:r>
            <a:endParaRPr kumimoji="0" lang="en-US" sz="2400" b="0" i="0" u="none" strike="noStrike" kern="1200" cap="none" spc="0" normalizeH="0" baseline="0" noProof="0" dirty="0">
              <a:ln>
                <a:noFill/>
              </a:ln>
              <a:solidFill>
                <a:schemeClr val="tx1"/>
              </a:solidFill>
              <a:effectLst/>
              <a:uLnTx/>
              <a:uFillTx/>
              <a:latin typeface="Corbel"/>
              <a:ea typeface="+mj-ea"/>
              <a:cs typeface="Corbel"/>
            </a:endParaRPr>
          </a:p>
        </p:txBody>
      </p:sp>
    </p:spTree>
    <p:extLst>
      <p:ext uri="{BB962C8B-B14F-4D97-AF65-F5344CB8AC3E}">
        <p14:creationId xmlns:p14="http://schemas.microsoft.com/office/powerpoint/2010/main" val="40930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0000" y="1080000"/>
            <a:ext cx="3450000" cy="483638"/>
          </a:xfrm>
        </p:spPr>
        <p:txBody>
          <a:bodyPr/>
          <a:lstStyle/>
          <a:p>
            <a:r>
              <a:rPr lang="en-US" dirty="0" smtClean="0"/>
              <a:t>Usage data to ‘profile’ individuals, e.g. for REF or intervention purposes? </a:t>
            </a:r>
          </a:p>
          <a:p>
            <a:pPr lvl="1"/>
            <a:r>
              <a:rPr lang="en-US" dirty="0" smtClean="0"/>
              <a:t>What are the ethical or legal issues?</a:t>
            </a:r>
          </a:p>
          <a:p>
            <a:pPr marL="0" indent="0">
              <a:buNone/>
            </a:pPr>
            <a:r>
              <a:rPr lang="en-US" dirty="0" smtClean="0"/>
              <a:t>		</a:t>
            </a:r>
            <a:endParaRPr lang="en-US" dirty="0"/>
          </a:p>
        </p:txBody>
      </p:sp>
      <p:pic>
        <p:nvPicPr>
          <p:cNvPr id="4" name="Picture 3" descr="REFScreen.jpg"/>
          <p:cNvPicPr>
            <a:picLocks noChangeAspect="1"/>
          </p:cNvPicPr>
          <p:nvPr/>
        </p:nvPicPr>
        <p:blipFill>
          <a:blip r:embed="rId3"/>
          <a:srcRect l="10733" r="6867"/>
          <a:stretch>
            <a:fillRect/>
          </a:stretch>
        </p:blipFill>
        <p:spPr>
          <a:xfrm>
            <a:off x="4495800" y="1123950"/>
            <a:ext cx="3657600" cy="2971800"/>
          </a:xfrm>
          <a:prstGeom prst="rect">
            <a:avLst/>
          </a:prstGeom>
        </p:spPr>
      </p:pic>
      <p:sp>
        <p:nvSpPr>
          <p:cNvPr id="7" name="Title 4"/>
          <p:cNvSpPr txBox="1">
            <a:spLocks/>
          </p:cNvSpPr>
          <p:nvPr/>
        </p:nvSpPr>
        <p:spPr>
          <a:xfrm>
            <a:off x="1691680" y="158400"/>
            <a:ext cx="7272320" cy="388800"/>
          </a:xfrm>
          <a:prstGeom prst="rect">
            <a:avLst/>
          </a:prstGeom>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Corbel"/>
                <a:ea typeface="+mj-ea"/>
                <a:cs typeface="Corbel"/>
              </a:rPr>
              <a:t>Our key areas for focus  2014-15</a:t>
            </a:r>
            <a:endParaRPr kumimoji="0" lang="en-US" sz="2400" b="0" i="0" u="none" strike="noStrike" kern="1200" cap="none" spc="0" normalizeH="0" baseline="0" noProof="0" dirty="0">
              <a:ln>
                <a:noFill/>
              </a:ln>
              <a:solidFill>
                <a:schemeClr val="tx1"/>
              </a:solidFill>
              <a:effectLst/>
              <a:uLnTx/>
              <a:uFillTx/>
              <a:latin typeface="Corbel"/>
              <a:ea typeface="+mj-ea"/>
              <a:cs typeface="Corbel"/>
            </a:endParaRPr>
          </a:p>
        </p:txBody>
      </p:sp>
    </p:spTree>
    <p:extLst>
      <p:ext uri="{BB962C8B-B14F-4D97-AF65-F5344CB8AC3E}">
        <p14:creationId xmlns:p14="http://schemas.microsoft.com/office/powerpoint/2010/main" val="40930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0000" y="1080000"/>
            <a:ext cx="3450000" cy="483638"/>
          </a:xfrm>
        </p:spPr>
        <p:txBody>
          <a:bodyPr/>
          <a:lstStyle/>
          <a:p>
            <a:r>
              <a:rPr lang="en-US" dirty="0" err="1" smtClean="0"/>
              <a:t>eResource</a:t>
            </a:r>
            <a:r>
              <a:rPr lang="en-US" dirty="0" smtClean="0"/>
              <a:t> item level usage and the current approach of the UK Access Management Federation  </a:t>
            </a:r>
          </a:p>
          <a:p>
            <a:pPr lvl="1"/>
            <a:r>
              <a:rPr lang="en-US" dirty="0" smtClean="0"/>
              <a:t>Is it possible to crack that nut?</a:t>
            </a:r>
          </a:p>
          <a:p>
            <a:pPr>
              <a:buNone/>
            </a:pPr>
            <a:r>
              <a:rPr lang="en-US" dirty="0" smtClean="0"/>
              <a:t> </a:t>
            </a:r>
          </a:p>
          <a:p>
            <a:pPr marL="0" indent="0">
              <a:buNone/>
            </a:pPr>
            <a:r>
              <a:rPr lang="en-US" dirty="0" smtClean="0"/>
              <a:t>		</a:t>
            </a:r>
            <a:endParaRPr lang="en-US" dirty="0"/>
          </a:p>
        </p:txBody>
      </p:sp>
      <p:pic>
        <p:nvPicPr>
          <p:cNvPr id="5" name="Picture 4" descr="eresources.tiff"/>
          <p:cNvPicPr>
            <a:picLocks noChangeAspect="1"/>
          </p:cNvPicPr>
          <p:nvPr/>
        </p:nvPicPr>
        <p:blipFill>
          <a:blip r:embed="rId3"/>
          <a:stretch>
            <a:fillRect/>
          </a:stretch>
        </p:blipFill>
        <p:spPr>
          <a:xfrm>
            <a:off x="4211815" y="1047750"/>
            <a:ext cx="4093985" cy="2819400"/>
          </a:xfrm>
          <a:prstGeom prst="rect">
            <a:avLst/>
          </a:prstGeom>
        </p:spPr>
      </p:pic>
      <p:sp>
        <p:nvSpPr>
          <p:cNvPr id="7" name="Title 4"/>
          <p:cNvSpPr txBox="1">
            <a:spLocks/>
          </p:cNvSpPr>
          <p:nvPr/>
        </p:nvSpPr>
        <p:spPr>
          <a:xfrm>
            <a:off x="1691680" y="158400"/>
            <a:ext cx="7272320" cy="388800"/>
          </a:xfrm>
          <a:prstGeom prst="rect">
            <a:avLst/>
          </a:prstGeom>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Corbel"/>
                <a:ea typeface="+mj-ea"/>
                <a:cs typeface="Corbel"/>
              </a:rPr>
              <a:t>Our key areas for focus  2014-15</a:t>
            </a:r>
            <a:endParaRPr kumimoji="0" lang="en-US" sz="2400" b="0" i="0" u="none" strike="noStrike" kern="1200" cap="none" spc="0" normalizeH="0" baseline="0" noProof="0" dirty="0">
              <a:ln>
                <a:noFill/>
              </a:ln>
              <a:solidFill>
                <a:schemeClr val="tx1"/>
              </a:solidFill>
              <a:effectLst/>
              <a:uLnTx/>
              <a:uFillTx/>
              <a:latin typeface="Corbel"/>
              <a:ea typeface="+mj-ea"/>
              <a:cs typeface="Corbel"/>
            </a:endParaRPr>
          </a:p>
        </p:txBody>
      </p:sp>
    </p:spTree>
    <p:extLst>
      <p:ext uri="{BB962C8B-B14F-4D97-AF65-F5344CB8AC3E}">
        <p14:creationId xmlns:p14="http://schemas.microsoft.com/office/powerpoint/2010/main" val="409306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0000" y="1080000"/>
            <a:ext cx="3450000" cy="483638"/>
          </a:xfrm>
        </p:spPr>
        <p:txBody>
          <a:bodyPr/>
          <a:lstStyle/>
          <a:p>
            <a:r>
              <a:rPr lang="en-US" dirty="0" smtClean="0"/>
              <a:t>NSS data and SCONUL stats. Integration would be of major value.</a:t>
            </a:r>
          </a:p>
          <a:p>
            <a:pPr lvl="1"/>
            <a:r>
              <a:rPr lang="en-US" dirty="0" smtClean="0"/>
              <a:t>How can we bring that data into scope?</a:t>
            </a:r>
          </a:p>
        </p:txBody>
      </p:sp>
      <p:pic>
        <p:nvPicPr>
          <p:cNvPr id="4" name="Picture 3" descr="nss.jpg"/>
          <p:cNvPicPr>
            <a:picLocks noChangeAspect="1"/>
          </p:cNvPicPr>
          <p:nvPr/>
        </p:nvPicPr>
        <p:blipFill>
          <a:blip r:embed="rId3"/>
          <a:stretch>
            <a:fillRect/>
          </a:stretch>
        </p:blipFill>
        <p:spPr>
          <a:xfrm>
            <a:off x="4648200" y="1352550"/>
            <a:ext cx="3810000" cy="2540000"/>
          </a:xfrm>
          <a:prstGeom prst="rect">
            <a:avLst/>
          </a:prstGeom>
        </p:spPr>
      </p:pic>
      <p:sp>
        <p:nvSpPr>
          <p:cNvPr id="8" name="Title 4"/>
          <p:cNvSpPr txBox="1">
            <a:spLocks/>
          </p:cNvSpPr>
          <p:nvPr/>
        </p:nvSpPr>
        <p:spPr>
          <a:xfrm>
            <a:off x="1691680" y="158400"/>
            <a:ext cx="7272320" cy="388800"/>
          </a:xfrm>
          <a:prstGeom prst="rect">
            <a:avLst/>
          </a:prstGeom>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Corbel"/>
                <a:ea typeface="+mj-ea"/>
                <a:cs typeface="Corbel"/>
              </a:rPr>
              <a:t>Our key areas for focus  2014-15</a:t>
            </a:r>
            <a:endParaRPr kumimoji="0" lang="en-US" sz="2400" b="0" i="0" u="none" strike="noStrike" kern="1200" cap="none" spc="0" normalizeH="0" baseline="0" noProof="0" dirty="0">
              <a:ln>
                <a:noFill/>
              </a:ln>
              <a:solidFill>
                <a:schemeClr val="tx1"/>
              </a:solidFill>
              <a:effectLst/>
              <a:uLnTx/>
              <a:uFillTx/>
              <a:latin typeface="Corbel"/>
              <a:ea typeface="+mj-ea"/>
              <a:cs typeface="Corbel"/>
            </a:endParaRPr>
          </a:p>
        </p:txBody>
      </p:sp>
    </p:spTree>
    <p:extLst>
      <p:ext uri="{BB962C8B-B14F-4D97-AF65-F5344CB8AC3E}">
        <p14:creationId xmlns:p14="http://schemas.microsoft.com/office/powerpoint/2010/main" val="40930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0000" y="1080000"/>
            <a:ext cx="3450000" cy="483638"/>
          </a:xfrm>
        </p:spPr>
        <p:txBody>
          <a:bodyPr/>
          <a:lstStyle/>
          <a:p>
            <a:r>
              <a:rPr lang="en-US" dirty="0" smtClean="0"/>
              <a:t>Data literacy </a:t>
            </a:r>
          </a:p>
          <a:p>
            <a:pPr lvl="1"/>
            <a:r>
              <a:rPr lang="en-US" dirty="0" smtClean="0"/>
              <a:t>What does it mean? Who needs it? </a:t>
            </a:r>
          </a:p>
          <a:p>
            <a:pPr lvl="1"/>
            <a:r>
              <a:rPr lang="en-US" dirty="0" smtClean="0"/>
              <a:t>What needs to be automated and what needs to be taught as a </a:t>
            </a:r>
            <a:r>
              <a:rPr lang="en-US" dirty="0" err="1" smtClean="0"/>
              <a:t>skillset</a:t>
            </a:r>
            <a:r>
              <a:rPr lang="en-US" dirty="0" smtClean="0"/>
              <a:t>?</a:t>
            </a:r>
          </a:p>
          <a:p>
            <a:endParaRPr lang="en-US" dirty="0" smtClean="0"/>
          </a:p>
        </p:txBody>
      </p:sp>
      <p:pic>
        <p:nvPicPr>
          <p:cNvPr id="5" name="Picture 4" descr="dataliteracy.jpg"/>
          <p:cNvPicPr>
            <a:picLocks noChangeAspect="1"/>
          </p:cNvPicPr>
          <p:nvPr/>
        </p:nvPicPr>
        <p:blipFill>
          <a:blip r:embed="rId3"/>
          <a:stretch>
            <a:fillRect/>
          </a:stretch>
        </p:blipFill>
        <p:spPr>
          <a:xfrm>
            <a:off x="4572000" y="1200150"/>
            <a:ext cx="3860800" cy="2895600"/>
          </a:xfrm>
          <a:prstGeom prst="rect">
            <a:avLst/>
          </a:prstGeom>
        </p:spPr>
      </p:pic>
      <p:sp>
        <p:nvSpPr>
          <p:cNvPr id="7" name="Title 4"/>
          <p:cNvSpPr txBox="1">
            <a:spLocks/>
          </p:cNvSpPr>
          <p:nvPr/>
        </p:nvSpPr>
        <p:spPr>
          <a:xfrm>
            <a:off x="1691680" y="158400"/>
            <a:ext cx="7272320" cy="388800"/>
          </a:xfrm>
          <a:prstGeom prst="rect">
            <a:avLst/>
          </a:prstGeom>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Corbel"/>
                <a:ea typeface="+mj-ea"/>
                <a:cs typeface="Corbel"/>
              </a:rPr>
              <a:t>Our key areas for focus  2014-15</a:t>
            </a:r>
            <a:endParaRPr kumimoji="0" lang="en-US" sz="2400" b="0" i="0" u="none" strike="noStrike" kern="1200" cap="none" spc="0" normalizeH="0" baseline="0" noProof="0" dirty="0">
              <a:ln>
                <a:noFill/>
              </a:ln>
              <a:solidFill>
                <a:schemeClr val="tx1"/>
              </a:solidFill>
              <a:effectLst/>
              <a:uLnTx/>
              <a:uFillTx/>
              <a:latin typeface="Corbel"/>
              <a:ea typeface="+mj-ea"/>
              <a:cs typeface="Corbel"/>
            </a:endParaRPr>
          </a:p>
        </p:txBody>
      </p:sp>
    </p:spTree>
    <p:extLst>
      <p:ext uri="{BB962C8B-B14F-4D97-AF65-F5344CB8AC3E}">
        <p14:creationId xmlns:p14="http://schemas.microsoft.com/office/powerpoint/2010/main" val="409306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smtClean="0"/>
              <a:t>To support the hypothesis that…</a:t>
            </a:r>
          </a:p>
        </p:txBody>
      </p:sp>
      <p:sp>
        <p:nvSpPr>
          <p:cNvPr id="25603" name="Content Placeholder 2"/>
          <p:cNvSpPr>
            <a:spLocks noGrp="1"/>
          </p:cNvSpPr>
          <p:nvPr>
            <p:ph idx="1"/>
          </p:nvPr>
        </p:nvSpPr>
        <p:spPr>
          <a:xfrm>
            <a:off x="428625" y="1660922"/>
            <a:ext cx="8229600" cy="2699147"/>
          </a:xfrm>
        </p:spPr>
        <p:txBody>
          <a:bodyPr/>
          <a:lstStyle/>
          <a:p>
            <a:pPr marL="0" indent="0" algn="ctr">
              <a:buFontTx/>
              <a:buNone/>
            </a:pPr>
            <a:endParaRPr lang="en-GB" b="1" dirty="0" smtClean="0"/>
          </a:p>
          <a:p>
            <a:pPr marL="0" indent="0" algn="ctr">
              <a:buFontTx/>
              <a:buNone/>
            </a:pPr>
            <a:r>
              <a:rPr lang="en-GB" sz="2800" dirty="0" smtClean="0">
                <a:solidFill>
                  <a:schemeClr val="tx1"/>
                </a:solidFill>
              </a:rPr>
              <a:t>“There is a statistically significant correlation across a number of universities between library activity data and student attainment”</a:t>
            </a:r>
          </a:p>
        </p:txBody>
      </p:sp>
      <p:pic>
        <p:nvPicPr>
          <p:cNvPr id="2560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69519"/>
            <a:ext cx="9144000" cy="139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60696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a:xfrm>
            <a:off x="360000" y="1080000"/>
            <a:ext cx="3450000" cy="483638"/>
          </a:xfrm>
        </p:spPr>
        <p:txBody>
          <a:bodyPr/>
          <a:lstStyle/>
          <a:p>
            <a:r>
              <a:rPr lang="en-US" dirty="0" smtClean="0"/>
              <a:t>Benchmarking. </a:t>
            </a:r>
          </a:p>
          <a:p>
            <a:pPr lvl="1"/>
            <a:r>
              <a:rPr lang="en-US" dirty="0" smtClean="0"/>
              <a:t>The killer app?</a:t>
            </a:r>
          </a:p>
          <a:p>
            <a:pPr lvl="1"/>
            <a:r>
              <a:rPr lang="en-US" dirty="0" smtClean="0"/>
              <a:t>Is there a business case for the service if it doesn’t provide the capability to compare across institutions?</a:t>
            </a:r>
          </a:p>
          <a:p>
            <a:pPr lvl="1"/>
            <a:r>
              <a:rPr lang="en-US" dirty="0" smtClean="0"/>
              <a:t>How would this work? </a:t>
            </a:r>
          </a:p>
          <a:p>
            <a:endParaRPr lang="en-US" dirty="0" smtClean="0"/>
          </a:p>
        </p:txBody>
      </p:sp>
      <p:pic>
        <p:nvPicPr>
          <p:cNvPr id="4" name="Picture 3" descr="scales.gif"/>
          <p:cNvPicPr>
            <a:picLocks noChangeAspect="1"/>
          </p:cNvPicPr>
          <p:nvPr/>
        </p:nvPicPr>
        <p:blipFill>
          <a:blip r:embed="rId3"/>
          <a:stretch>
            <a:fillRect/>
          </a:stretch>
        </p:blipFill>
        <p:spPr>
          <a:xfrm>
            <a:off x="4412970" y="1200150"/>
            <a:ext cx="4062245" cy="3124200"/>
          </a:xfrm>
          <a:prstGeom prst="rect">
            <a:avLst/>
          </a:prstGeom>
        </p:spPr>
      </p:pic>
      <p:sp>
        <p:nvSpPr>
          <p:cNvPr id="7" name="Title 4"/>
          <p:cNvSpPr txBox="1">
            <a:spLocks/>
          </p:cNvSpPr>
          <p:nvPr/>
        </p:nvSpPr>
        <p:spPr>
          <a:xfrm>
            <a:off x="1691680" y="158400"/>
            <a:ext cx="7272320" cy="388800"/>
          </a:xfrm>
          <a:prstGeom prst="rect">
            <a:avLst/>
          </a:prstGeom>
        </p:spPr>
        <p:txBody>
          <a:body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smtClean="0">
                <a:ln>
                  <a:noFill/>
                </a:ln>
                <a:solidFill>
                  <a:schemeClr val="tx1"/>
                </a:solidFill>
                <a:effectLst/>
                <a:uLnTx/>
                <a:uFillTx/>
                <a:latin typeface="Corbel"/>
                <a:ea typeface="+mj-ea"/>
                <a:cs typeface="Corbel"/>
              </a:rPr>
              <a:t>Our key areas for focus  2014-15</a:t>
            </a:r>
            <a:endParaRPr kumimoji="0" lang="en-US" sz="2400" b="0" i="0" u="none" strike="noStrike" kern="1200" cap="none" spc="0" normalizeH="0" baseline="0" noProof="0" dirty="0">
              <a:ln>
                <a:noFill/>
              </a:ln>
              <a:solidFill>
                <a:schemeClr val="tx1"/>
              </a:solidFill>
              <a:effectLst/>
              <a:uLnTx/>
              <a:uFillTx/>
              <a:latin typeface="Corbel"/>
              <a:ea typeface="+mj-ea"/>
              <a:cs typeface="Corbel"/>
            </a:endParaRPr>
          </a:p>
        </p:txBody>
      </p:sp>
    </p:spTree>
    <p:extLst>
      <p:ext uri="{BB962C8B-B14F-4D97-AF65-F5344CB8AC3E}">
        <p14:creationId xmlns:p14="http://schemas.microsoft.com/office/powerpoint/2010/main" val="409306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514350"/>
            <a:ext cx="8229600" cy="675084"/>
          </a:xfrm>
        </p:spPr>
        <p:txBody>
          <a:bodyPr/>
          <a:lstStyle/>
          <a:p>
            <a:pPr>
              <a:defRPr/>
            </a:pPr>
            <a:r>
              <a:rPr lang="en-GB" dirty="0" err="1" smtClean="0"/>
              <a:t>JiscLAMP</a:t>
            </a:r>
            <a:r>
              <a:rPr lang="en-GB" dirty="0" smtClean="0"/>
              <a:t> – Phase 2</a:t>
            </a:r>
            <a:br>
              <a:rPr lang="en-GB" dirty="0" smtClean="0"/>
            </a:br>
            <a:endParaRPr lang="en-GB" sz="2400" i="1" kern="1200" dirty="0">
              <a:solidFill>
                <a:srgbClr val="FFC000"/>
              </a:solidFill>
              <a:cs typeface="Arial" pitchFamily="34" charset="0"/>
            </a:endParaRPr>
          </a:p>
        </p:txBody>
      </p:sp>
      <p:sp>
        <p:nvSpPr>
          <p:cNvPr id="65539" name="Content Placeholder 2"/>
          <p:cNvSpPr>
            <a:spLocks noGrp="1"/>
          </p:cNvSpPr>
          <p:nvPr>
            <p:ph idx="1"/>
          </p:nvPr>
        </p:nvSpPr>
        <p:spPr>
          <a:xfrm>
            <a:off x="412750" y="1123950"/>
            <a:ext cx="8274050" cy="3276600"/>
          </a:xfrm>
        </p:spPr>
        <p:txBody>
          <a:bodyPr/>
          <a:lstStyle/>
          <a:p>
            <a:r>
              <a:rPr lang="en-GB" dirty="0" smtClean="0"/>
              <a:t>Workshop with SCONUL (</a:t>
            </a:r>
            <a:r>
              <a:rPr lang="en-GB" i="1" dirty="0" smtClean="0"/>
              <a:t>London 7 May 2014</a:t>
            </a:r>
            <a:r>
              <a:rPr lang="en-GB" dirty="0" smtClean="0"/>
              <a:t>) </a:t>
            </a:r>
          </a:p>
          <a:p>
            <a:endParaRPr lang="en-US" dirty="0" smtClean="0"/>
          </a:p>
          <a:p>
            <a:r>
              <a:rPr lang="en-GB" dirty="0" smtClean="0"/>
              <a:t>Key contacts/relationships for next phase</a:t>
            </a:r>
          </a:p>
          <a:p>
            <a:pPr lvl="1"/>
            <a:r>
              <a:rPr lang="en-GB" dirty="0" smtClean="0"/>
              <a:t>HESA (NSS)</a:t>
            </a:r>
          </a:p>
          <a:p>
            <a:pPr lvl="1"/>
            <a:r>
              <a:rPr lang="en-GB" dirty="0" smtClean="0"/>
              <a:t>Shibboleth/Athens </a:t>
            </a:r>
          </a:p>
          <a:p>
            <a:pPr lvl="1"/>
            <a:r>
              <a:rPr lang="en-GB" dirty="0" smtClean="0"/>
              <a:t>SCONUL (performance group)</a:t>
            </a:r>
          </a:p>
          <a:p>
            <a:endParaRPr lang="en-US" dirty="0" smtClean="0"/>
          </a:p>
          <a:p>
            <a:r>
              <a:rPr lang="en-US" dirty="0" smtClean="0"/>
              <a:t>Developing the </a:t>
            </a:r>
            <a:r>
              <a:rPr lang="en-GB" dirty="0" smtClean="0"/>
              <a:t>business case and model </a:t>
            </a:r>
          </a:p>
          <a:p>
            <a:endParaRPr lang="en-US" sz="2000" dirty="0" smtClean="0"/>
          </a:p>
        </p:txBody>
      </p:sp>
    </p:spTree>
    <p:extLst>
      <p:ext uri="{BB962C8B-B14F-4D97-AF65-F5344CB8AC3E}">
        <p14:creationId xmlns:p14="http://schemas.microsoft.com/office/powerpoint/2010/main" val="329597271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1691680" y="158400"/>
            <a:ext cx="7272320" cy="388800"/>
          </a:xfrm>
          <a:prstGeom prst="rect">
            <a:avLst/>
          </a:prstGeom>
        </p:spPr>
        <p:txBody>
          <a:bodyPr/>
          <a:lstStyle/>
          <a:p>
            <a:pPr algn="r"/>
            <a:r>
              <a:rPr lang="en-US" sz="2400" dirty="0" smtClean="0">
                <a:latin typeface="Corbel"/>
                <a:cs typeface="Corbel"/>
              </a:rPr>
              <a:t>How can you get involved?</a:t>
            </a:r>
            <a:endParaRPr lang="en-US" sz="2400" dirty="0">
              <a:latin typeface="Corbel"/>
              <a:cs typeface="Corbel"/>
            </a:endParaRPr>
          </a:p>
        </p:txBody>
      </p:sp>
      <p:sp>
        <p:nvSpPr>
          <p:cNvPr id="4" name="Content Placeholder 3"/>
          <p:cNvSpPr>
            <a:spLocks noGrp="1"/>
          </p:cNvSpPr>
          <p:nvPr>
            <p:ph sz="quarter" idx="13"/>
          </p:nvPr>
        </p:nvSpPr>
        <p:spPr>
          <a:xfrm>
            <a:off x="360000" y="1080000"/>
            <a:ext cx="3983400" cy="3600000"/>
          </a:xfrm>
        </p:spPr>
        <p:txBody>
          <a:bodyPr/>
          <a:lstStyle/>
          <a:p>
            <a:r>
              <a:rPr lang="en-US" dirty="0" smtClean="0"/>
              <a:t>Follow and comment on our </a:t>
            </a:r>
            <a:r>
              <a:rPr lang="en-US" dirty="0" err="1" smtClean="0"/>
              <a:t>blog</a:t>
            </a:r>
            <a:r>
              <a:rPr lang="en-US" dirty="0" smtClean="0"/>
              <a:t>: </a:t>
            </a:r>
            <a:r>
              <a:rPr lang="en-US" dirty="0" smtClean="0">
                <a:hlinkClick r:id="rId3"/>
              </a:rPr>
              <a:t>http://jisclamp.mimas.ac.uk</a:t>
            </a:r>
            <a:endParaRPr lang="en-US" dirty="0" smtClean="0"/>
          </a:p>
          <a:p>
            <a:r>
              <a:rPr lang="en-US" dirty="0" smtClean="0"/>
              <a:t>Attend a LAMP workshop (</a:t>
            </a:r>
            <a:r>
              <a:rPr lang="en-US" dirty="0" err="1" smtClean="0"/>
              <a:t>tba</a:t>
            </a:r>
            <a:r>
              <a:rPr lang="en-US" dirty="0" smtClean="0"/>
              <a:t>)</a:t>
            </a:r>
          </a:p>
          <a:p>
            <a:r>
              <a:rPr lang="en-US" dirty="0" smtClean="0"/>
              <a:t>Become a data contributor! </a:t>
            </a:r>
          </a:p>
          <a:p>
            <a:pPr lvl="1">
              <a:spcBef>
                <a:spcPts val="600"/>
              </a:spcBef>
            </a:pPr>
            <a:r>
              <a:rPr lang="en-US" sz="1400" dirty="0" smtClean="0"/>
              <a:t>email: </a:t>
            </a:r>
            <a:r>
              <a:rPr lang="en-US" sz="1400" dirty="0" smtClean="0">
                <a:hlinkClick r:id="rId4"/>
              </a:rPr>
              <a:t>b.showers@jisc.ac.uk</a:t>
            </a:r>
            <a:endParaRPr lang="en-US" sz="1400" dirty="0" smtClean="0"/>
          </a:p>
          <a:p>
            <a:pPr lvl="1">
              <a:spcBef>
                <a:spcPts val="600"/>
              </a:spcBef>
            </a:pPr>
            <a:r>
              <a:rPr lang="en-US" sz="1400" dirty="0" smtClean="0"/>
              <a:t>email </a:t>
            </a:r>
            <a:r>
              <a:rPr lang="en-US" sz="1400" dirty="0" smtClean="0">
                <a:hlinkClick r:id="rId5"/>
              </a:rPr>
              <a:t>joy.palmer@manchester.ac.uk</a:t>
            </a:r>
            <a:endParaRPr lang="en-US" sz="1400" dirty="0" smtClean="0"/>
          </a:p>
          <a:p>
            <a:pPr lvl="1">
              <a:spcBef>
                <a:spcPts val="600"/>
              </a:spcBef>
            </a:pPr>
            <a:r>
              <a:rPr lang="en-US" sz="1400" dirty="0"/>
              <a:t>e</a:t>
            </a:r>
            <a:r>
              <a:rPr lang="en-US" sz="1400" dirty="0" smtClean="0"/>
              <a:t>mail </a:t>
            </a:r>
            <a:r>
              <a:rPr lang="en-US" sz="1400" dirty="0" smtClean="0">
                <a:hlinkClick r:id="rId6"/>
              </a:rPr>
              <a:t>g.stone@hud.ac.uk</a:t>
            </a:r>
            <a:endParaRPr lang="en-US" sz="1400" dirty="0" smtClean="0"/>
          </a:p>
          <a:p>
            <a:endParaRPr lang="en-US" dirty="0"/>
          </a:p>
        </p:txBody>
      </p:sp>
      <p:pic>
        <p:nvPicPr>
          <p:cNvPr id="7" name="Picture 6" descr="jisclamp.tiff"/>
          <p:cNvPicPr>
            <a:picLocks noChangeAspect="1"/>
          </p:cNvPicPr>
          <p:nvPr/>
        </p:nvPicPr>
        <p:blipFill>
          <a:blip r:embed="rId7"/>
          <a:stretch>
            <a:fillRect/>
          </a:stretch>
        </p:blipFill>
        <p:spPr>
          <a:xfrm>
            <a:off x="4495800" y="1047750"/>
            <a:ext cx="3703268" cy="315624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3400" y="601266"/>
            <a:ext cx="8229600" cy="675084"/>
          </a:xfrm>
        </p:spPr>
        <p:txBody>
          <a:bodyPr/>
          <a:lstStyle/>
          <a:p>
            <a:r>
              <a:rPr lang="en-GB" dirty="0" smtClean="0"/>
              <a:t>Library Impact Data Project</a:t>
            </a:r>
            <a:r>
              <a:rPr lang="en-US" dirty="0" smtClean="0"/>
              <a:t> 1</a:t>
            </a:r>
            <a:br>
              <a:rPr lang="en-US" dirty="0" smtClean="0"/>
            </a:br>
            <a:r>
              <a:rPr lang="en-US" dirty="0" smtClean="0"/>
              <a:t/>
            </a:r>
            <a:br>
              <a:rPr lang="en-US" dirty="0" smtClean="0"/>
            </a:br>
            <a:endParaRPr lang="en-US" sz="2400" i="1" dirty="0" smtClean="0">
              <a:solidFill>
                <a:srgbClr val="FFC000"/>
              </a:solidFill>
              <a:cs typeface="Arial" charset="0"/>
            </a:endParaRPr>
          </a:p>
        </p:txBody>
      </p:sp>
      <p:sp>
        <p:nvSpPr>
          <p:cNvPr id="172035" name="Content Placeholder 2"/>
          <p:cNvSpPr>
            <a:spLocks noGrp="1"/>
          </p:cNvSpPr>
          <p:nvPr>
            <p:ph idx="1"/>
          </p:nvPr>
        </p:nvSpPr>
        <p:spPr>
          <a:xfrm>
            <a:off x="412750" y="1200150"/>
            <a:ext cx="8229600" cy="2699147"/>
          </a:xfrm>
        </p:spPr>
        <p:txBody>
          <a:bodyPr/>
          <a:lstStyle/>
          <a:p>
            <a:pPr>
              <a:buNone/>
              <a:defRPr/>
            </a:pPr>
            <a:r>
              <a:rPr lang="en-GB" b="1" dirty="0" smtClean="0">
                <a:solidFill>
                  <a:srgbClr val="FF6600"/>
                </a:solidFill>
                <a:cs typeface="Arial" charset="0"/>
              </a:rPr>
              <a:t>Original data</a:t>
            </a:r>
            <a:r>
              <a:rPr lang="en-US" b="1" dirty="0" smtClean="0">
                <a:solidFill>
                  <a:srgbClr val="FF6600"/>
                </a:solidFill>
                <a:cs typeface="Arial" charset="0"/>
              </a:rPr>
              <a:t> requirements for each student:</a:t>
            </a:r>
          </a:p>
          <a:p>
            <a:pPr>
              <a:defRPr/>
            </a:pPr>
            <a:r>
              <a:rPr lang="en-GB" dirty="0" smtClean="0">
                <a:ea typeface="+mn-ea"/>
                <a:cs typeface="+mn-cs"/>
              </a:rPr>
              <a:t>Final </a:t>
            </a:r>
            <a:r>
              <a:rPr lang="en-GB" dirty="0">
                <a:ea typeface="+mn-ea"/>
                <a:cs typeface="+mn-cs"/>
              </a:rPr>
              <a:t>grade achieved</a:t>
            </a:r>
          </a:p>
          <a:p>
            <a:pPr>
              <a:defRPr/>
            </a:pPr>
            <a:r>
              <a:rPr lang="en-GB" dirty="0">
                <a:ea typeface="+mn-ea"/>
                <a:cs typeface="+mn-cs"/>
              </a:rPr>
              <a:t>Number of books borrowed</a:t>
            </a:r>
          </a:p>
          <a:p>
            <a:pPr>
              <a:defRPr/>
            </a:pPr>
            <a:r>
              <a:rPr lang="en-GB" dirty="0">
                <a:ea typeface="+mn-ea"/>
                <a:cs typeface="+mn-cs"/>
              </a:rPr>
              <a:t>Number of times e-resources were accessed </a:t>
            </a:r>
          </a:p>
          <a:p>
            <a:pPr>
              <a:defRPr/>
            </a:pPr>
            <a:r>
              <a:rPr lang="en-GB" dirty="0">
                <a:ea typeface="+mn-ea"/>
                <a:cs typeface="+mn-cs"/>
              </a:rPr>
              <a:t>Number of times each student entered the library, e.g. via a turnstile system that requires identity card access</a:t>
            </a:r>
          </a:p>
          <a:p>
            <a:pPr>
              <a:defRPr/>
            </a:pPr>
            <a:r>
              <a:rPr lang="en-GB" dirty="0">
                <a:ea typeface="+mn-ea"/>
                <a:cs typeface="+mn-cs"/>
              </a:rPr>
              <a:t>School/Faculty</a:t>
            </a:r>
          </a:p>
          <a:p>
            <a:pPr>
              <a:defRPr/>
            </a:pPr>
            <a:endParaRPr lang="en-GB" sz="2800" dirty="0" smtClean="0">
              <a:solidFill>
                <a:schemeClr val="tx1"/>
              </a:solidFill>
              <a:latin typeface="Caviar Dreams" pitchFamily="34" charset="0"/>
            </a:endParaRPr>
          </a:p>
        </p:txBody>
      </p:sp>
    </p:spTree>
    <p:extLst>
      <p:ext uri="{BB962C8B-B14F-4D97-AF65-F5344CB8AC3E}">
        <p14:creationId xmlns:p14="http://schemas.microsoft.com/office/powerpoint/2010/main" val="2654865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Content Placeholder 2"/>
          <p:cNvSpPr>
            <a:spLocks noGrp="1"/>
          </p:cNvSpPr>
          <p:nvPr>
            <p:ph sz="half" idx="1"/>
          </p:nvPr>
        </p:nvSpPr>
        <p:spPr>
          <a:xfrm>
            <a:off x="412751" y="1370410"/>
            <a:ext cx="4735513" cy="3563540"/>
          </a:xfrm>
        </p:spPr>
        <p:txBody>
          <a:bodyPr/>
          <a:lstStyle/>
          <a:p>
            <a:pPr lvl="1">
              <a:defRPr/>
            </a:pPr>
            <a:r>
              <a:rPr lang="en-GB" dirty="0" smtClean="0">
                <a:latin typeface="Corbel"/>
                <a:ea typeface="+mn-ea"/>
                <a:cs typeface="Corbel"/>
              </a:rPr>
              <a:t>Showed a statistical significance between:</a:t>
            </a:r>
          </a:p>
          <a:p>
            <a:pPr lvl="2">
              <a:defRPr/>
            </a:pPr>
            <a:r>
              <a:rPr lang="en-GB" sz="2400" dirty="0" smtClean="0">
                <a:latin typeface="Corbel"/>
                <a:ea typeface="+mn-ea"/>
                <a:cs typeface="Corbel"/>
              </a:rPr>
              <a:t>Final grade achieved</a:t>
            </a:r>
          </a:p>
          <a:p>
            <a:pPr lvl="2">
              <a:defRPr/>
            </a:pPr>
            <a:r>
              <a:rPr lang="en-GB" sz="2400" dirty="0" smtClean="0">
                <a:latin typeface="Corbel"/>
                <a:ea typeface="+mn-ea"/>
                <a:cs typeface="Corbel"/>
              </a:rPr>
              <a:t>Number of books borrowed</a:t>
            </a:r>
          </a:p>
          <a:p>
            <a:pPr lvl="2">
              <a:defRPr/>
            </a:pPr>
            <a:r>
              <a:rPr lang="en-GB" sz="2400" dirty="0" smtClean="0">
                <a:latin typeface="Corbel"/>
                <a:ea typeface="+mn-ea"/>
                <a:cs typeface="Corbel"/>
              </a:rPr>
              <a:t>Number of times </a:t>
            </a:r>
            <a:r>
              <a:rPr lang="en-GB" sz="2400" dirty="0" err="1" smtClean="0">
                <a:latin typeface="Corbel"/>
                <a:ea typeface="+mn-ea"/>
                <a:cs typeface="Corbel"/>
              </a:rPr>
              <a:t>e</a:t>
            </a:r>
            <a:r>
              <a:rPr lang="en-GB" sz="2400" dirty="0" smtClean="0">
                <a:latin typeface="Corbel"/>
                <a:ea typeface="+mn-ea"/>
                <a:cs typeface="Corbel"/>
              </a:rPr>
              <a:t>-resources were accessed </a:t>
            </a:r>
          </a:p>
          <a:p>
            <a:pPr lvl="1">
              <a:defRPr/>
            </a:pPr>
            <a:r>
              <a:rPr lang="en-GB" dirty="0" smtClean="0">
                <a:latin typeface="Corbel"/>
                <a:ea typeface="+mn-ea"/>
                <a:cs typeface="Corbel"/>
              </a:rPr>
              <a:t>Across all 8 partners</a:t>
            </a:r>
          </a:p>
          <a:p>
            <a:pPr>
              <a:defRPr/>
            </a:pPr>
            <a:endParaRPr lang="en-GB" sz="2400" dirty="0" smtClean="0"/>
          </a:p>
        </p:txBody>
      </p:sp>
      <p:pic>
        <p:nvPicPr>
          <p:cNvPr id="27652" name="Content Placeholder 2"/>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rot="890371">
            <a:off x="5584825" y="2028473"/>
            <a:ext cx="2051050" cy="2377678"/>
          </a:xfrm>
        </p:spPr>
      </p:pic>
      <p:sp>
        <p:nvSpPr>
          <p:cNvPr id="5" name="TextBox 4"/>
          <p:cNvSpPr txBox="1"/>
          <p:nvPr/>
        </p:nvSpPr>
        <p:spPr>
          <a:xfrm rot="20148782">
            <a:off x="539273" y="2754987"/>
            <a:ext cx="8076570" cy="707886"/>
          </a:xfrm>
          <a:prstGeom prst="rect">
            <a:avLst/>
          </a:prstGeom>
          <a:solidFill>
            <a:schemeClr val="bg2">
              <a:lumMod val="20000"/>
              <a:lumOff val="80000"/>
            </a:schemeClr>
          </a:solidFill>
        </p:spPr>
        <p:txBody>
          <a:bodyPr wrap="none" anchor="ctr">
            <a:spAutoFit/>
          </a:bodyPr>
          <a:lstStyle/>
          <a:p>
            <a:pPr>
              <a:defRPr/>
            </a:pPr>
            <a:r>
              <a:rPr lang="en-GB" sz="4000" dirty="0" smtClean="0">
                <a:solidFill>
                  <a:srgbClr val="FF0000"/>
                </a:solidFill>
              </a:rPr>
              <a:t>Not a cause and effect relationship</a:t>
            </a:r>
            <a:endParaRPr lang="en-GB" sz="4000" dirty="0">
              <a:solidFill>
                <a:srgbClr val="FF0000"/>
              </a:solidFill>
            </a:endParaRPr>
          </a:p>
        </p:txBody>
      </p:sp>
      <p:sp>
        <p:nvSpPr>
          <p:cNvPr id="7" name="Title 1"/>
          <p:cNvSpPr>
            <a:spLocks noGrp="1"/>
          </p:cNvSpPr>
          <p:nvPr>
            <p:ph type="title"/>
          </p:nvPr>
        </p:nvSpPr>
        <p:spPr>
          <a:xfrm>
            <a:off x="533400" y="525066"/>
            <a:ext cx="8229600" cy="675084"/>
          </a:xfrm>
        </p:spPr>
        <p:txBody>
          <a:bodyPr/>
          <a:lstStyle/>
          <a:p>
            <a:pPr algn="r"/>
            <a:r>
              <a:rPr lang="en-GB" sz="2800" dirty="0" smtClean="0">
                <a:latin typeface="Corbel"/>
                <a:cs typeface="Corbel"/>
              </a:rPr>
              <a:t>Library Impact Data Project</a:t>
            </a:r>
            <a:r>
              <a:rPr lang="en-US" sz="2800" dirty="0" smtClean="0">
                <a:latin typeface="Corbel"/>
                <a:cs typeface="Corbel"/>
              </a:rPr>
              <a:t> 1</a:t>
            </a:r>
            <a:r>
              <a:rPr lang="en-US" dirty="0" smtClean="0"/>
              <a:t/>
            </a:r>
            <a:br>
              <a:rPr lang="en-US" dirty="0" smtClean="0"/>
            </a:br>
            <a:r>
              <a:rPr lang="en-US" dirty="0" smtClean="0"/>
              <a:t/>
            </a:r>
            <a:br>
              <a:rPr lang="en-US" dirty="0" smtClean="0"/>
            </a:br>
            <a:endParaRPr lang="en-US" sz="2400" i="1" dirty="0" smtClean="0">
              <a:solidFill>
                <a:srgbClr val="FFC000"/>
              </a:solidFill>
              <a:cs typeface="Arial" charset="0"/>
            </a:endParaRPr>
          </a:p>
        </p:txBody>
      </p:sp>
    </p:spTree>
    <p:extLst>
      <p:ext uri="{BB962C8B-B14F-4D97-AF65-F5344CB8AC3E}">
        <p14:creationId xmlns:p14="http://schemas.microsoft.com/office/powerpoint/2010/main" val="256684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smtClean="0"/>
              <a:t>Library Impact Data Project</a:t>
            </a:r>
            <a:endParaRPr lang="en-US" smtClean="0"/>
          </a:p>
        </p:txBody>
      </p:sp>
      <p:sp>
        <p:nvSpPr>
          <p:cNvPr id="28675" name="Content Placeholder 2"/>
          <p:cNvSpPr>
            <a:spLocks noGrp="1"/>
          </p:cNvSpPr>
          <p:nvPr>
            <p:ph idx="1"/>
          </p:nvPr>
        </p:nvSpPr>
        <p:spPr>
          <a:xfrm>
            <a:off x="428625" y="1275160"/>
            <a:ext cx="8229600" cy="2699147"/>
          </a:xfrm>
        </p:spPr>
        <p:txBody>
          <a:bodyPr/>
          <a:lstStyle/>
          <a:p>
            <a:pPr marL="0" indent="0" algn="ctr">
              <a:buFontTx/>
              <a:buNone/>
            </a:pPr>
            <a:endParaRPr lang="en-GB" b="1" dirty="0" smtClean="0"/>
          </a:p>
          <a:p>
            <a:pPr marL="0" indent="0">
              <a:buFontTx/>
              <a:buNone/>
            </a:pPr>
            <a:r>
              <a:rPr lang="en-GB" dirty="0" smtClean="0"/>
              <a:t>Phase I looked at over 33,000 students across 8 universities</a:t>
            </a:r>
          </a:p>
          <a:p>
            <a:pPr marL="0" indent="0"/>
            <a:endParaRPr lang="en-GB" dirty="0" smtClean="0"/>
          </a:p>
          <a:p>
            <a:pPr marL="0" indent="0">
              <a:buFontTx/>
              <a:buNone/>
            </a:pPr>
            <a:r>
              <a:rPr lang="en-GB" dirty="0" smtClean="0"/>
              <a:t>Phase II looked at around 2,000 FT undergraduate students at Huddersfield</a:t>
            </a:r>
          </a:p>
        </p:txBody>
      </p:sp>
      <p:pic>
        <p:nvPicPr>
          <p:cNvPr id="2867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769519"/>
            <a:ext cx="9144000" cy="139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4744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GB" dirty="0" smtClean="0"/>
              <a:t>Library Impact Data Project 2</a:t>
            </a:r>
            <a:endParaRPr lang="en-US" dirty="0" smtClean="0"/>
          </a:p>
        </p:txBody>
      </p:sp>
      <p:sp>
        <p:nvSpPr>
          <p:cNvPr id="28675" name="Content Placeholder 2"/>
          <p:cNvSpPr>
            <a:spLocks noGrp="1"/>
          </p:cNvSpPr>
          <p:nvPr>
            <p:ph idx="1"/>
          </p:nvPr>
        </p:nvSpPr>
        <p:spPr>
          <a:xfrm>
            <a:off x="428625" y="1275160"/>
            <a:ext cx="8229600" cy="2699147"/>
          </a:xfrm>
        </p:spPr>
        <p:txBody>
          <a:bodyPr/>
          <a:lstStyle/>
          <a:p>
            <a:pPr marL="457200" indent="-457200">
              <a:buNone/>
            </a:pPr>
            <a:r>
              <a:rPr lang="en-GB" b="1" dirty="0" smtClean="0">
                <a:solidFill>
                  <a:srgbClr val="FF6600"/>
                </a:solidFill>
              </a:rPr>
              <a:t>Now with additional data:</a:t>
            </a:r>
          </a:p>
          <a:p>
            <a:pPr marL="457200" indent="-457200"/>
            <a:r>
              <a:rPr lang="en-GB" dirty="0" smtClean="0"/>
              <a:t>Demographics</a:t>
            </a:r>
          </a:p>
          <a:p>
            <a:pPr marL="457200" indent="-457200"/>
            <a:r>
              <a:rPr lang="en-GB" dirty="0" smtClean="0"/>
              <a:t>Discipline</a:t>
            </a:r>
          </a:p>
          <a:p>
            <a:pPr marL="457200" indent="-457200"/>
            <a:r>
              <a:rPr lang="en-GB" dirty="0" smtClean="0"/>
              <a:t>Retention</a:t>
            </a:r>
          </a:p>
          <a:p>
            <a:pPr marL="457200" indent="-457200"/>
            <a:r>
              <a:rPr lang="en-GB" dirty="0" smtClean="0"/>
              <a:t>On/off campus use</a:t>
            </a:r>
          </a:p>
          <a:p>
            <a:pPr marL="457200" indent="-457200"/>
            <a:r>
              <a:rPr lang="en-GB" dirty="0" smtClean="0"/>
              <a:t>Breadth and depth of </a:t>
            </a:r>
            <a:r>
              <a:rPr lang="en-GB" dirty="0" err="1" smtClean="0"/>
              <a:t>e</a:t>
            </a:r>
            <a:r>
              <a:rPr lang="en-GB" dirty="0" smtClean="0"/>
              <a:t>-resource usage</a:t>
            </a:r>
          </a:p>
          <a:p>
            <a:pPr marL="457200" indent="-457200"/>
            <a:r>
              <a:rPr lang="en-GB" dirty="0" smtClean="0"/>
              <a:t>UCAS points (entry data)</a:t>
            </a:r>
          </a:p>
          <a:p>
            <a:pPr marL="457200" indent="-457200"/>
            <a:r>
              <a:rPr lang="en-GB" dirty="0" smtClean="0"/>
              <a:t>Correlations for Phase 1</a:t>
            </a:r>
          </a:p>
        </p:txBody>
      </p:sp>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589779">
            <a:off x="6624534" y="1991852"/>
            <a:ext cx="2057400" cy="2019300"/>
          </a:xfrm>
          <a:prstGeom prst="rect">
            <a:avLst/>
          </a:prstGeom>
        </p:spPr>
      </p:pic>
    </p:spTree>
    <p:extLst>
      <p:ext uri="{BB962C8B-B14F-4D97-AF65-F5344CB8AC3E}">
        <p14:creationId xmlns:p14="http://schemas.microsoft.com/office/powerpoint/2010/main" val="25847441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572E2D"/>
      </a:dk1>
      <a:lt1>
        <a:srgbClr val="2A5657"/>
      </a:lt1>
      <a:dk2>
        <a:srgbClr val="A7A7A7"/>
      </a:dk2>
      <a:lt2>
        <a:srgbClr val="535353"/>
      </a:lt2>
      <a:accent1>
        <a:srgbClr val="737373"/>
      </a:accent1>
      <a:accent2>
        <a:srgbClr val="C0C0C0"/>
      </a:accent2>
      <a:accent3>
        <a:srgbClr val="ACB4B4"/>
      </a:accent3>
      <a:accent4>
        <a:srgbClr val="492625"/>
      </a:accent4>
      <a:accent5>
        <a:srgbClr val="BCBCBC"/>
      </a:accent5>
      <a:accent6>
        <a:srgbClr val="AEAEAE"/>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35460F159910744B3F19089FD44E3B5" ma:contentTypeVersion="1" ma:contentTypeDescription="Create a new document." ma:contentTypeScope="" ma:versionID="cd3a75291990dfe939b6d8dbb7000fcd">
  <xsd:schema xmlns:xsd="http://www.w3.org/2001/XMLSchema" xmlns:xs="http://www.w3.org/2001/XMLSchema" xmlns:p="http://schemas.microsoft.com/office/2006/metadata/properties" xmlns:ns2="b15b98df-1bef-4f29-b44c-a4c1a62d13fc" targetNamespace="http://schemas.microsoft.com/office/2006/metadata/properties" ma:root="true" ma:fieldsID="1450b96a8acfceb58c5ef403b77bfed6" ns2:_="">
    <xsd:import namespace="b15b98df-1bef-4f29-b44c-a4c1a62d13fc"/>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5b98df-1bef-4f29-b44c-a4c1a62d13f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A63E16-780C-4BF9-8679-166A23C02F66}">
  <ds:schemaRefs>
    <ds:schemaRef ds:uri="http://schemas.microsoft.com/office/infopath/2007/PartnerControls"/>
    <ds:schemaRef ds:uri="b15b98df-1bef-4f29-b44c-a4c1a62d13fc"/>
    <ds:schemaRef ds:uri="http://purl.org/dc/elements/1.1/"/>
    <ds:schemaRef ds:uri="http://schemas.microsoft.com/office/2006/documentManagement/types"/>
    <ds:schemaRef ds:uri="http://purl.org/dc/terms/"/>
    <ds:schemaRef ds:uri="http://schemas.openxmlformats.org/package/2006/metadata/core-properties"/>
    <ds:schemaRef ds:uri="http://purl.org/dc/dcmityp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B13C3069-C60C-45CD-8A6B-B1F5F9C8D9C2}">
  <ds:schemaRefs>
    <ds:schemaRef ds:uri="http://schemas.microsoft.com/sharepoint/v3/contenttype/forms"/>
  </ds:schemaRefs>
</ds:datastoreItem>
</file>

<file path=customXml/itemProps3.xml><?xml version="1.0" encoding="utf-8"?>
<ds:datastoreItem xmlns:ds="http://schemas.openxmlformats.org/officeDocument/2006/customXml" ds:itemID="{63CEEBE7-B6ED-44F7-84B7-11908BF185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5b98df-1bef-4f29-b44c-a4c1a62d13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3037</TotalTime>
  <Words>3151</Words>
  <Application>Microsoft Office PowerPoint</Application>
  <PresentationFormat>On-screen Show (16:9)</PresentationFormat>
  <Paragraphs>314</Paragraphs>
  <Slides>52</Slides>
  <Notes>42</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3" baseType="lpstr">
      <vt:lpstr>ＭＳ Ｐゴシック</vt:lpstr>
      <vt:lpstr>Arial</vt:lpstr>
      <vt:lpstr>Calibri</vt:lpstr>
      <vt:lpstr>Caviar Dreams</vt:lpstr>
      <vt:lpstr>Corbel</vt:lpstr>
      <vt:lpstr>Helvetica</vt:lpstr>
      <vt:lpstr>Lucida Grande</vt:lpstr>
      <vt:lpstr>Noteworthy Bold</vt:lpstr>
      <vt:lpstr>Wingdings</vt:lpstr>
      <vt:lpstr>1_Custom Design</vt:lpstr>
      <vt:lpstr>Worksheet</vt:lpstr>
      <vt:lpstr>PowerPoint Presentation</vt:lpstr>
      <vt:lpstr>PowerPoint Presentation</vt:lpstr>
      <vt:lpstr>Library Data at Huddersfield</vt:lpstr>
      <vt:lpstr>Library Impact Data Project</vt:lpstr>
      <vt:lpstr>To support the hypothesis that…</vt:lpstr>
      <vt:lpstr>Library Impact Data Project 1  </vt:lpstr>
      <vt:lpstr>Library Impact Data Project 1  </vt:lpstr>
      <vt:lpstr>Library Impact Data Project</vt:lpstr>
      <vt:lpstr>Library Impact Data Project 2</vt:lpstr>
      <vt:lpstr>Library Impact Data Project 2</vt:lpstr>
      <vt:lpstr>Drivers for change 1</vt:lpstr>
      <vt:lpstr>What about sharing your data about usage with other institutions? </vt:lpstr>
      <vt:lpstr>And is this a current strategic priority?</vt:lpstr>
      <vt:lpstr>What about in the next five years?</vt:lpstr>
      <vt:lpstr>PowerPoint Presentation</vt:lpstr>
      <vt:lpstr>PowerPoint Presentation</vt:lpstr>
      <vt:lpstr>What about the benefits of scale?</vt:lpstr>
      <vt:lpstr>PowerPoint Presentation</vt:lpstr>
      <vt:lpstr>Our collaborators and data providers:</vt:lpstr>
      <vt:lpstr>PowerPoint Presentation</vt:lpstr>
      <vt:lpstr>A brief (important) word on ethics </vt:lpstr>
      <vt:lpstr>PowerPoint Presentation</vt:lpstr>
      <vt:lpstr>PowerPoint Presentation</vt:lpstr>
      <vt:lpstr>The Epic User Stories</vt:lpstr>
      <vt:lpstr>PowerPoint Presentation</vt:lpstr>
      <vt:lpstr>PowerPoint Presentation</vt:lpstr>
      <vt:lpstr>Job stories</vt:lpstr>
      <vt:lpstr>JiscLAMP – What did we achieve? </vt:lpstr>
      <vt:lpstr>What can we do with the data?</vt:lpstr>
      <vt:lpstr>What can we do with the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Where do we go from here? Phase 2 </vt:lpstr>
      <vt:lpstr>PowerPoint Presentation</vt:lpstr>
      <vt:lpstr>PowerPoint Presentation</vt:lpstr>
      <vt:lpstr>PowerPoint Presentation</vt:lpstr>
      <vt:lpstr>PowerPoint Presentation</vt:lpstr>
      <vt:lpstr>PowerPoint Presentation</vt:lpstr>
      <vt:lpstr>PowerPoint Presentation</vt:lpstr>
      <vt:lpstr>JiscLAMP – Phase 2 </vt:lpstr>
      <vt:lpstr>How can you get involved?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 Haymon-Collins</dc:creator>
  <cp:lastModifiedBy>Graham Stone</cp:lastModifiedBy>
  <cp:revision>238</cp:revision>
  <cp:lastPrinted>2013-02-04T15:20:43Z</cp:lastPrinted>
  <dcterms:created xsi:type="dcterms:W3CDTF">2014-04-14T06:19:33Z</dcterms:created>
  <dcterms:modified xsi:type="dcterms:W3CDTF">2014-04-14T10:36:03Z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0x010100235460F159910744B3F19089FD44E3B5</vt:lpwstr>
  </property>
</Properties>
</file>