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5" r:id="rId4"/>
    <p:sldId id="257" r:id="rId5"/>
    <p:sldId id="266" r:id="rId6"/>
    <p:sldId id="259" r:id="rId7"/>
    <p:sldId id="269" r:id="rId8"/>
    <p:sldId id="271" r:id="rId9"/>
    <p:sldId id="261" r:id="rId10"/>
    <p:sldId id="270" r:id="rId11"/>
    <p:sldId id="276" r:id="rId12"/>
    <p:sldId id="262" r:id="rId13"/>
    <p:sldId id="272" r:id="rId14"/>
    <p:sldId id="273" r:id="rId15"/>
    <p:sldId id="274" r:id="rId16"/>
    <p:sldId id="277" r:id="rId17"/>
    <p:sldId id="279" r:id="rId18"/>
    <p:sldId id="275" r:id="rId19"/>
    <p:sldId id="280" r:id="rId20"/>
    <p:sldId id="278" r:id="rId21"/>
    <p:sldId id="26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660"/>
  </p:normalViewPr>
  <p:slideViewPr>
    <p:cSldViewPr>
      <p:cViewPr>
        <p:scale>
          <a:sx n="75" d="100"/>
          <a:sy n="75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Fine Gael </c:v>
                </c:pt>
                <c:pt idx="1">
                  <c:v>Labour</c:v>
                </c:pt>
                <c:pt idx="2">
                  <c:v>Fianna Fáil</c:v>
                </c:pt>
                <c:pt idx="3">
                  <c:v>Sinn Féin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36.1</c:v>
                </c:pt>
                <c:pt idx="1">
                  <c:v>19.399999999999999</c:v>
                </c:pt>
                <c:pt idx="2">
                  <c:v>17.399999999999999</c:v>
                </c:pt>
                <c:pt idx="3">
                  <c:v>9.9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Fine Gael </c:v>
                </c:pt>
                <c:pt idx="1">
                  <c:v>Labour</c:v>
                </c:pt>
                <c:pt idx="2">
                  <c:v>Fianna Fáil</c:v>
                </c:pt>
                <c:pt idx="3">
                  <c:v>Sinn Féin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27.3</c:v>
                </c:pt>
                <c:pt idx="1">
                  <c:v>10.1</c:v>
                </c:pt>
                <c:pt idx="2">
                  <c:v>41.6</c:v>
                </c:pt>
                <c:pt idx="3">
                  <c:v>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921472"/>
        <c:axId val="74923008"/>
      </c:barChart>
      <c:catAx>
        <c:axId val="74921472"/>
        <c:scaling>
          <c:orientation val="minMax"/>
        </c:scaling>
        <c:delete val="0"/>
        <c:axPos val="b"/>
        <c:majorTickMark val="out"/>
        <c:minorTickMark val="none"/>
        <c:tickLblPos val="nextTo"/>
        <c:crossAx val="74923008"/>
        <c:crosses val="autoZero"/>
        <c:auto val="1"/>
        <c:lblAlgn val="ctr"/>
        <c:lblOffset val="100"/>
        <c:noMultiLvlLbl val="0"/>
      </c:catAx>
      <c:valAx>
        <c:axId val="74923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9214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en-US"/>
          </a:p>
        </c:txPr>
      </c:legendEntry>
      <c:layout>
        <c:manualLayout>
          <c:xMode val="edge"/>
          <c:yMode val="edge"/>
          <c:x val="0.88751861374471053"/>
          <c:y val="0.29260910882391217"/>
          <c:w val="0.11248138625528951"/>
          <c:h val="0.39794536543935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FPVs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Nov. 1982</c:v>
                </c:pt>
                <c:pt idx="1">
                  <c:v>1992</c:v>
                </c:pt>
                <c:pt idx="2">
                  <c:v>2002</c:v>
                </c:pt>
                <c:pt idx="3">
                  <c:v>2011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39.200000000000003</c:v>
                </c:pt>
                <c:pt idx="1">
                  <c:v>24.5</c:v>
                </c:pt>
                <c:pt idx="2">
                  <c:v>22.5</c:v>
                </c:pt>
                <c:pt idx="3">
                  <c:v>19.399999999999999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Seats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Nov. 1982</c:v>
                </c:pt>
                <c:pt idx="1">
                  <c:v>1992</c:v>
                </c:pt>
                <c:pt idx="2">
                  <c:v>2002</c:v>
                </c:pt>
                <c:pt idx="3">
                  <c:v>2011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70</c:v>
                </c:pt>
                <c:pt idx="1">
                  <c:v>45</c:v>
                </c:pt>
                <c:pt idx="2">
                  <c:v>31</c:v>
                </c:pt>
                <c:pt idx="3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23008"/>
        <c:axId val="32524928"/>
      </c:barChart>
      <c:catAx>
        <c:axId val="32523008"/>
        <c:scaling>
          <c:orientation val="minMax"/>
        </c:scaling>
        <c:delete val="0"/>
        <c:axPos val="b"/>
        <c:majorTickMark val="out"/>
        <c:minorTickMark val="none"/>
        <c:tickLblPos val="nextTo"/>
        <c:crossAx val="32524928"/>
        <c:crosses val="autoZero"/>
        <c:auto val="1"/>
        <c:lblAlgn val="ctr"/>
        <c:lblOffset val="100"/>
        <c:noMultiLvlLbl val="0"/>
      </c:catAx>
      <c:valAx>
        <c:axId val="32524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523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936552573785415E-2"/>
          <c:y val="2.8214768879020885E-2"/>
          <c:w val="0.70723498848358246"/>
          <c:h val="0.85260352327228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Fine Gael 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Sep</c:v>
                </c:pt>
                <c:pt idx="1">
                  <c:v>June</c:v>
                </c:pt>
                <c:pt idx="2">
                  <c:v>May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32</c:v>
                </c:pt>
                <c:pt idx="1">
                  <c:v>32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Fianna Fáil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Sep</c:v>
                </c:pt>
                <c:pt idx="1">
                  <c:v>June</c:v>
                </c:pt>
                <c:pt idx="2">
                  <c:v>May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18</c:v>
                </c:pt>
                <c:pt idx="1">
                  <c:v>16</c:v>
                </c:pt>
                <c:pt idx="2">
                  <c:v>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Sinn Féin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Sep</c:v>
                </c:pt>
                <c:pt idx="1">
                  <c:v>June</c:v>
                </c:pt>
                <c:pt idx="2">
                  <c:v>May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18</c:v>
                </c:pt>
                <c:pt idx="1">
                  <c:v>16</c:v>
                </c:pt>
                <c:pt idx="2">
                  <c:v>24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Labour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Sep</c:v>
                </c:pt>
                <c:pt idx="1">
                  <c:v>June</c:v>
                </c:pt>
                <c:pt idx="2">
                  <c:v>May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14</c:v>
                </c:pt>
                <c:pt idx="1">
                  <c:v>15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950336"/>
        <c:axId val="36176640"/>
      </c:barChart>
      <c:catAx>
        <c:axId val="7195033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36176640"/>
        <c:crosses val="autoZero"/>
        <c:auto val="1"/>
        <c:lblAlgn val="ctr"/>
        <c:lblOffset val="100"/>
        <c:noMultiLvlLbl val="0"/>
      </c:catAx>
      <c:valAx>
        <c:axId val="36176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950336"/>
        <c:crosses val="autoZero"/>
        <c:crossBetween val="between"/>
      </c:valAx>
      <c:spPr>
        <a:solidFill>
          <a:schemeClr val="tx1"/>
        </a:solidFill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Irish Times 17 October 2012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92D05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4"/>
                <c:pt idx="0">
                  <c:v>Fine Gael</c:v>
                </c:pt>
                <c:pt idx="1">
                  <c:v>Fianna Fáil</c:v>
                </c:pt>
                <c:pt idx="2">
                  <c:v>Sinn Féin</c:v>
                </c:pt>
                <c:pt idx="3">
                  <c:v>Labour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</c:v>
                </c:pt>
                <c:pt idx="1">
                  <c:v>21</c:v>
                </c:pt>
                <c:pt idx="2">
                  <c:v>20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06624"/>
        <c:axId val="36108160"/>
      </c:barChart>
      <c:catAx>
        <c:axId val="36106624"/>
        <c:scaling>
          <c:orientation val="minMax"/>
        </c:scaling>
        <c:delete val="0"/>
        <c:axPos val="b"/>
        <c:majorTickMark val="out"/>
        <c:minorTickMark val="none"/>
        <c:tickLblPos val="nextTo"/>
        <c:crossAx val="36108160"/>
        <c:crosses val="autoZero"/>
        <c:auto val="1"/>
        <c:lblAlgn val="ctr"/>
        <c:lblOffset val="100"/>
        <c:noMultiLvlLbl val="0"/>
      </c:catAx>
      <c:valAx>
        <c:axId val="36108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106624"/>
        <c:crosses val="autoZero"/>
        <c:crossBetween val="between"/>
      </c:valAx>
      <c:spPr>
        <a:solidFill>
          <a:schemeClr val="tx1"/>
        </a:solidFill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E11A-8CFE-4028-B6A1-E0993976733E}" type="datetimeFigureOut">
              <a:rPr lang="en-GB" smtClean="0"/>
              <a:t>17/10/2012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23BD-D253-4926-934A-B0F44377A623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E11A-8CFE-4028-B6A1-E0993976733E}" type="datetimeFigureOut">
              <a:rPr lang="en-GB" smtClean="0"/>
              <a:t>17/10/2012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23BD-D253-4926-934A-B0F44377A62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E11A-8CFE-4028-B6A1-E0993976733E}" type="datetimeFigureOut">
              <a:rPr lang="en-GB" smtClean="0"/>
              <a:t>17/10/2012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23BD-D253-4926-934A-B0F44377A62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E11A-8CFE-4028-B6A1-E0993976733E}" type="datetimeFigureOut">
              <a:rPr lang="en-GB" smtClean="0"/>
              <a:t>17/10/2012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23BD-D253-4926-934A-B0F44377A62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E11A-8CFE-4028-B6A1-E0993976733E}" type="datetimeFigureOut">
              <a:rPr lang="en-GB" smtClean="0"/>
              <a:t>17/10/2012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23BD-D253-4926-934A-B0F44377A623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E11A-8CFE-4028-B6A1-E0993976733E}" type="datetimeFigureOut">
              <a:rPr lang="en-GB" smtClean="0"/>
              <a:t>17/10/2012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23BD-D253-4926-934A-B0F44377A62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E11A-8CFE-4028-B6A1-E0993976733E}" type="datetimeFigureOut">
              <a:rPr lang="en-GB" smtClean="0"/>
              <a:t>17/10/2012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23BD-D253-4926-934A-B0F44377A62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E11A-8CFE-4028-B6A1-E0993976733E}" type="datetimeFigureOut">
              <a:rPr lang="en-GB" smtClean="0"/>
              <a:t>17/10/2012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3423BD-D253-4926-934A-B0F44377A62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E11A-8CFE-4028-B6A1-E0993976733E}" type="datetimeFigureOut">
              <a:rPr lang="en-GB" smtClean="0"/>
              <a:t>17/10/2012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23BD-D253-4926-934A-B0F44377A62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E11A-8CFE-4028-B6A1-E0993976733E}" type="datetimeFigureOut">
              <a:rPr lang="en-GB" smtClean="0"/>
              <a:t>17/10/2012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03423BD-D253-4926-934A-B0F44377A62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977E11A-8CFE-4028-B6A1-E0993976733E}" type="datetimeFigureOut">
              <a:rPr lang="en-GB" smtClean="0"/>
              <a:t>17/10/2012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23BD-D253-4926-934A-B0F44377A62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977E11A-8CFE-4028-B6A1-E0993976733E}" type="datetimeFigureOut">
              <a:rPr lang="en-GB" smtClean="0"/>
              <a:t>17/10/2012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3423BD-D253-4926-934A-B0F44377A623}" type="slidenum">
              <a:rPr lang="en-GB" smtClean="0"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rekawek@pism.pl" TargetMode="External"/><Relationship Id="rId2" Type="http://schemas.openxmlformats.org/officeDocument/2006/relationships/hyperlink" Target="mailto:S.McDaid@hud.ac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789040"/>
            <a:ext cx="6480048" cy="1872208"/>
          </a:xfrm>
        </p:spPr>
        <p:txBody>
          <a:bodyPr>
            <a:noAutofit/>
          </a:bodyPr>
          <a:lstStyle/>
          <a:p>
            <a:pPr algn="l"/>
            <a:r>
              <a:rPr lang="en-GB" sz="2400" b="0" cap="none" dirty="0" smtClean="0">
                <a:solidFill>
                  <a:schemeClr val="tx1">
                    <a:lumMod val="9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Shaun McDaid (University of Huddersfield) &amp; Kacper Rekawek (Polish Institute of International Affairs)</a:t>
            </a:r>
            <a:r>
              <a:rPr lang="en-GB" sz="2000" b="0" cap="none" dirty="0" smtClean="0">
                <a:solidFill>
                  <a:schemeClr val="tx1">
                    <a:lumMod val="9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2000" b="0" cap="none" dirty="0" smtClean="0">
                <a:solidFill>
                  <a:schemeClr val="tx1">
                    <a:lumMod val="9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2000" b="0" cap="none" dirty="0">
                <a:solidFill>
                  <a:schemeClr val="tx1">
                    <a:lumMod val="9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2000" b="0" cap="none" dirty="0">
                <a:solidFill>
                  <a:schemeClr val="tx1">
                    <a:lumMod val="9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2000" b="0" cap="none" dirty="0" smtClean="0">
                <a:solidFill>
                  <a:schemeClr val="tx1">
                    <a:lumMod val="9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Political Studies Association of Ireland Conference, Derry/Londonderry 19-21 October 2012.</a:t>
            </a:r>
            <a:endParaRPr lang="en-GB" sz="2000" b="0" cap="none" dirty="0">
              <a:solidFill>
                <a:schemeClr val="tx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548680"/>
            <a:ext cx="6480048" cy="2160240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Up the (Main)stream without a paddle? The Irish Labour Party’s Electoral Future</a:t>
            </a:r>
            <a:endParaRPr lang="en-GB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78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GB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 Labour break the mould in 2011?</a:t>
            </a:r>
            <a:r>
              <a:rPr lang="en-GB" sz="4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GB" sz="4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n-GB" sz="4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Has Labour now become a ‘major’ player in the Irish party system?</a:t>
            </a:r>
          </a:p>
          <a:p>
            <a:endParaRPr lang="en-GB" dirty="0"/>
          </a:p>
          <a:p>
            <a:r>
              <a:rPr lang="en-GB" dirty="0" smtClean="0"/>
              <a:t>Will the 2011 election result in a re-alignment of the party system?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425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Second party strength in Ireland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623774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9851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Frankfurt’s way (and Albert’s way)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Previous episodes from the party’s history are instructive</a:t>
            </a:r>
          </a:p>
          <a:p>
            <a:r>
              <a:rPr lang="en-GB" dirty="0" smtClean="0"/>
              <a:t>During the 1987-92 period, Dick Spring made a name for the party by attacking Fianna Fáil </a:t>
            </a:r>
          </a:p>
          <a:p>
            <a:r>
              <a:rPr lang="en-GB" dirty="0" smtClean="0"/>
              <a:t>Yet, in 1992, it decided to coalesce with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615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Electoral backlash 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“[</a:t>
            </a:r>
            <a:r>
              <a:rPr lang="en-GB" sz="2800" dirty="0"/>
              <a:t>W]e [ILP] didn’t succeed at all … We </a:t>
            </a:r>
            <a:r>
              <a:rPr lang="en-GB" sz="2800" dirty="0" smtClean="0"/>
              <a:t>did the </a:t>
            </a:r>
            <a:r>
              <a:rPr lang="en-GB" sz="2800" dirty="0"/>
              <a:t>opposite of what people </a:t>
            </a:r>
            <a:r>
              <a:rPr lang="en-GB" sz="2800" dirty="0" smtClean="0"/>
              <a:t>wanted us </a:t>
            </a:r>
            <a:r>
              <a:rPr lang="en-GB" sz="2800" dirty="0"/>
              <a:t>to do. People wanted us to deal </a:t>
            </a:r>
            <a:r>
              <a:rPr lang="en-GB" sz="2800" dirty="0" smtClean="0"/>
              <a:t>with Fianna Fáil </a:t>
            </a:r>
            <a:r>
              <a:rPr lang="en-GB" sz="2800" dirty="0"/>
              <a:t>and get rid of them, </a:t>
            </a:r>
            <a:r>
              <a:rPr lang="en-GB" sz="2800" dirty="0" smtClean="0"/>
              <a:t>put them </a:t>
            </a:r>
            <a:r>
              <a:rPr lang="en-GB" sz="2800" dirty="0"/>
              <a:t>in their place, and … we join them! And when you join those people, </a:t>
            </a:r>
            <a:r>
              <a:rPr lang="en-GB" sz="2800" dirty="0" smtClean="0"/>
              <a:t>the people </a:t>
            </a:r>
            <a:r>
              <a:rPr lang="en-GB" sz="2800" dirty="0"/>
              <a:t>who have given you that vote were aghast</a:t>
            </a:r>
            <a:r>
              <a:rPr lang="en-GB" sz="2800" dirty="0" smtClean="0"/>
              <a:t>.” </a:t>
            </a:r>
          </a:p>
          <a:p>
            <a:pPr marL="36576" indent="0">
              <a:buNone/>
            </a:pPr>
            <a:r>
              <a:rPr lang="en-GB" sz="2800" dirty="0" smtClean="0"/>
              <a:t>    (Interview </a:t>
            </a:r>
            <a:r>
              <a:rPr lang="en-GB" sz="2800" dirty="0"/>
              <a:t>with Joe </a:t>
            </a:r>
            <a:r>
              <a:rPr lang="en-GB" sz="2800" dirty="0" smtClean="0"/>
              <a:t>Costello, TD)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830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Gilmore’s pre-election comments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“If the Taoiseach's Government knew </a:t>
            </a:r>
            <a:r>
              <a:rPr lang="en-GB" dirty="0" smtClean="0"/>
              <a:t>Anglo-Irish </a:t>
            </a:r>
            <a:r>
              <a:rPr lang="en-GB" dirty="0"/>
              <a:t>Bank was insolvent and he asked the Irish taxpayer to bail it out and to pay the cost we are now paying for it, that was and is economic treason”. </a:t>
            </a:r>
            <a:endParaRPr lang="en-GB" dirty="0" smtClean="0"/>
          </a:p>
          <a:p>
            <a:pPr marL="36576" indent="0">
              <a:buNone/>
            </a:pPr>
            <a:endParaRPr lang="en-GB" dirty="0"/>
          </a:p>
          <a:p>
            <a:r>
              <a:rPr lang="en-GB" dirty="0" smtClean="0"/>
              <a:t>“It’s Frankfurt’s way or Labour’s way.”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001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Gilmore’s post election comments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“Those who make the call for not </a:t>
            </a:r>
            <a:r>
              <a:rPr lang="en-GB" sz="2800" dirty="0" smtClean="0"/>
              <a:t>repaying [Anglo-Irish uninsured bondholders] </a:t>
            </a:r>
            <a:r>
              <a:rPr lang="en-GB" sz="2800" dirty="0"/>
              <a:t>have never spelled out what those consequences </a:t>
            </a:r>
            <a:r>
              <a:rPr lang="en-GB" sz="2800" dirty="0" smtClean="0"/>
              <a:t>are”. (</a:t>
            </a:r>
            <a:r>
              <a:rPr lang="en-GB" sz="2800" i="1" dirty="0" smtClean="0"/>
              <a:t>Irish Times</a:t>
            </a:r>
            <a:r>
              <a:rPr lang="en-GB" sz="2800" dirty="0" smtClean="0"/>
              <a:t>, 24 Jan. 2012)</a:t>
            </a:r>
          </a:p>
          <a:p>
            <a:endParaRPr lang="en-GB" sz="2800" dirty="0"/>
          </a:p>
          <a:p>
            <a:r>
              <a:rPr lang="en-GB" sz="2800" dirty="0"/>
              <a:t>"It's a bit of a sickener to have to pay it, there is no doubt about that</a:t>
            </a:r>
            <a:r>
              <a:rPr lang="en-GB" sz="2800" dirty="0" smtClean="0"/>
              <a:t>.”</a:t>
            </a:r>
            <a:r>
              <a:rPr lang="en-GB" sz="2800" dirty="0"/>
              <a:t> </a:t>
            </a:r>
            <a:r>
              <a:rPr lang="en-GB" sz="2800" dirty="0" smtClean="0"/>
              <a:t>(Breakingnews.ie, 25 Jan, 2012)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815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Party member’s views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“Fine Gael and Labour will be the two major parties going forward, certainly for the next five to ten years until things improve.” (Interview with Ray Kavanagh, National Executive)</a:t>
            </a:r>
          </a:p>
          <a:p>
            <a:r>
              <a:rPr lang="en-GB" dirty="0" smtClean="0"/>
              <a:t>Coalescing with Fine Gael “reinforces the previous pattern” and prevents the sought after left-right alignment. (Interview with Patrick Nulty, TD)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208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Effects		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Gilmore’s popularity sliding – </a:t>
            </a:r>
            <a:r>
              <a:rPr lang="en-GB" sz="2400" dirty="0" smtClean="0"/>
              <a:t>23% (</a:t>
            </a:r>
            <a:r>
              <a:rPr lang="en-GB" sz="2400" dirty="0" smtClean="0"/>
              <a:t>Oct</a:t>
            </a:r>
            <a:r>
              <a:rPr lang="en-GB" sz="2400" dirty="0" smtClean="0"/>
              <a:t>. </a:t>
            </a:r>
            <a:r>
              <a:rPr lang="en-GB" sz="2400" dirty="0" smtClean="0"/>
              <a:t>2012). </a:t>
            </a:r>
            <a:r>
              <a:rPr lang="en-GB" sz="2400" dirty="0" smtClean="0"/>
              <a:t>Enda Kenny/Gerry Adams </a:t>
            </a:r>
            <a:r>
              <a:rPr lang="en-GB" sz="2400" dirty="0" smtClean="0"/>
              <a:t>most popular </a:t>
            </a:r>
            <a:r>
              <a:rPr lang="en-GB" sz="2400" dirty="0" smtClean="0"/>
              <a:t>leaders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Poorer organisational coherence – Shortall resignation, ‘lack of support’, etc. </a:t>
            </a:r>
          </a:p>
          <a:p>
            <a:endParaRPr lang="en-GB" sz="2400" dirty="0" smtClean="0"/>
          </a:p>
          <a:p>
            <a:r>
              <a:rPr lang="en-GB" sz="2400" dirty="0" smtClean="0"/>
              <a:t>Internal divisions manifesting: Broughan, Nulty, Penrose, Shortall – although still no formal group like Labour Left, Militant, etc.</a:t>
            </a:r>
          </a:p>
          <a:p>
            <a:endParaRPr lang="en-GB" sz="2400" dirty="0" smtClean="0"/>
          </a:p>
          <a:p>
            <a:r>
              <a:rPr lang="en-GB" sz="2400" dirty="0" smtClean="0"/>
              <a:t>Loss of dominance of the Irish left – Sinn Féin now the leading voice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69501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 pre-election backlash? </a:t>
            </a:r>
            <a:r>
              <a:rPr lang="en-GB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GB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GB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(Red C Sunday Business Post poll data)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198430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653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And the most recent poll …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834154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700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Futurology? 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We don’t offer a philosophical or theoretical reflection on how Labour might develop</a:t>
            </a:r>
          </a:p>
          <a:p>
            <a:pPr marL="36576" indent="0">
              <a:buNone/>
            </a:pPr>
            <a:r>
              <a:rPr lang="en-GB" sz="2800" dirty="0" smtClean="0"/>
              <a:t> </a:t>
            </a:r>
          </a:p>
          <a:p>
            <a:r>
              <a:rPr lang="en-GB" sz="2800" dirty="0" smtClean="0"/>
              <a:t>We draw on opinion poll evidence and from examples of other periods in the party’s history, particularly 1987-1992, which saw the party make comparable gains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9126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Stuck in the mainstream? 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Fine Gael appear safe as the largest party</a:t>
            </a:r>
          </a:p>
          <a:p>
            <a:r>
              <a:rPr lang="en-GB" dirty="0" err="1" smtClean="0"/>
              <a:t>Fianna</a:t>
            </a:r>
            <a:r>
              <a:rPr lang="en-GB" dirty="0" smtClean="0"/>
              <a:t> </a:t>
            </a:r>
            <a:r>
              <a:rPr lang="en-GB" dirty="0" err="1" smtClean="0"/>
              <a:t>Fáil</a:t>
            </a:r>
            <a:r>
              <a:rPr lang="en-GB" dirty="0" smtClean="0"/>
              <a:t> </a:t>
            </a:r>
            <a:r>
              <a:rPr lang="en-GB" dirty="0" smtClean="0"/>
              <a:t>is holding up well (by some measures the 2</a:t>
            </a:r>
            <a:r>
              <a:rPr lang="en-GB" baseline="30000" dirty="0" smtClean="0"/>
              <a:t>nd</a:t>
            </a:r>
            <a:r>
              <a:rPr lang="en-GB" dirty="0" smtClean="0"/>
              <a:t> party)</a:t>
            </a:r>
          </a:p>
          <a:p>
            <a:r>
              <a:rPr lang="en-GB" dirty="0" smtClean="0"/>
              <a:t>Sinn Féin are the big winners so far</a:t>
            </a:r>
          </a:p>
          <a:p>
            <a:r>
              <a:rPr lang="en-GB" dirty="0" smtClean="0"/>
              <a:t>Labour could be the ‘biggest loser’</a:t>
            </a:r>
          </a:p>
          <a:p>
            <a:r>
              <a:rPr lang="en-GB" dirty="0" smtClean="0"/>
              <a:t>Evidence suggests a perpetuation of the cycle, and return to ‘proximal mainstream’ status in the years ahead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808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Contact details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Shaun McDaid, University of Huddersfield – </a:t>
            </a:r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  <a:hlinkClick r:id="rId2"/>
              </a:rPr>
              <a:t>S.McDaid@hud.ac.uk</a:t>
            </a:r>
            <a:endParaRPr lang="en-GB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GB" dirty="0" smtClean="0"/>
              <a:t>Kacper Rekawek, Polish Institute of International Affairs – 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rekawek@pism.pl</a:t>
            </a:r>
            <a:endParaRPr lang="en-GB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7231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Fig. 1</a:t>
            </a:r>
            <a:b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2011 versus 2007 results 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510852"/>
              </p:ext>
            </p:extLst>
          </p:nvPr>
        </p:nvGraphicFramePr>
        <p:xfrm>
          <a:off x="467544" y="1556792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49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Labour in 2011 – Major breakthrough? 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An ‘earthquake election’? (Gallagher and Marsh, 2011; Hutcheson, 2011). </a:t>
            </a:r>
          </a:p>
          <a:p>
            <a:endParaRPr lang="en-GB" dirty="0"/>
          </a:p>
          <a:p>
            <a:r>
              <a:rPr lang="en-GB" dirty="0" smtClean="0"/>
              <a:t>In 2011, Labour became the second largest party in the state for the first time</a:t>
            </a:r>
          </a:p>
          <a:p>
            <a:endParaRPr lang="en-GB" dirty="0" smtClean="0"/>
          </a:p>
          <a:p>
            <a:r>
              <a:rPr lang="en-GB" dirty="0" smtClean="0"/>
              <a:t>Highest share of vote since 1922 </a:t>
            </a:r>
          </a:p>
          <a:p>
            <a:endParaRPr lang="en-GB" dirty="0"/>
          </a:p>
          <a:p>
            <a:r>
              <a:rPr lang="en-GB" dirty="0" smtClean="0"/>
              <a:t>Largest number of seats ever (37)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69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How did this happen? 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Public confidence in party leader, Eamon Gilmore</a:t>
            </a:r>
          </a:p>
          <a:p>
            <a:r>
              <a:rPr lang="en-GB" dirty="0" smtClean="0"/>
              <a:t>Prevention and management of factionalism within the party</a:t>
            </a:r>
          </a:p>
          <a:p>
            <a:r>
              <a:rPr lang="en-GB" dirty="0" smtClean="0"/>
              <a:t>More centralised organisation control over candidate selection, (see also Reidy, 2011), electoral literature etc. ‘Party pledge’. </a:t>
            </a:r>
          </a:p>
          <a:p>
            <a:r>
              <a:rPr lang="en-GB" dirty="0" smtClean="0"/>
              <a:t>Domination of leftist rivals, e.g. Sinn Féin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4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kind of party is Labour? 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Major, minor, both – or neither? </a:t>
            </a:r>
          </a:p>
          <a:p>
            <a:r>
              <a:rPr lang="en-GB" dirty="0" smtClean="0"/>
              <a:t>Major party – +15% of vote (Mair, 1987)</a:t>
            </a:r>
          </a:p>
          <a:p>
            <a:r>
              <a:rPr lang="en-GB" dirty="0" smtClean="0"/>
              <a:t>O’Malley (2010) – &lt;25% midpoint number of seats as the two largest parties</a:t>
            </a:r>
          </a:p>
          <a:p>
            <a:r>
              <a:rPr lang="en-GB" dirty="0" smtClean="0"/>
              <a:t>Relevance – coalition potential (Sartori, 1976)</a:t>
            </a:r>
          </a:p>
          <a:p>
            <a:r>
              <a:rPr lang="en-GB" dirty="0" smtClean="0"/>
              <a:t>Does Labour require a new category?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080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 ‘mainstream’ party? 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 mainstream party?</a:t>
            </a:r>
            <a:endParaRPr lang="en-GB" dirty="0"/>
          </a:p>
          <a:p>
            <a:r>
              <a:rPr lang="en-GB" dirty="0" smtClean="0"/>
              <a:t>Often close to major party; potential party of government; not ideologically constrained from coalition participation</a:t>
            </a:r>
          </a:p>
          <a:p>
            <a:r>
              <a:rPr lang="en-GB" dirty="0" smtClean="0"/>
              <a:t>More influence than a mass party of left or right, if less numerical support </a:t>
            </a:r>
          </a:p>
          <a:p>
            <a:r>
              <a:rPr lang="en-GB" dirty="0" smtClean="0"/>
              <a:t>Regularly poll more than its overall average in terms of %FPVs.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353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Labour’s average vote share 1923-2011</a:t>
            </a:r>
            <a:endParaRPr lang="en-GB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467600" cy="4536504"/>
          </a:xfrm>
        </p:spPr>
        <p:txBody>
          <a:bodyPr/>
          <a:lstStyle/>
          <a:p>
            <a:pPr marL="36576" indent="0">
              <a:buNone/>
            </a:pPr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480193"/>
              </p:ext>
            </p:extLst>
          </p:nvPr>
        </p:nvGraphicFramePr>
        <p:xfrm>
          <a:off x="468313" y="1341438"/>
          <a:ext cx="7876621" cy="4895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Chart" r:id="rId3" imgW="9124821" imgH="4810050" progId="MSGraph.Chart.8">
                  <p:embed/>
                </p:oleObj>
              </mc:Choice>
              <mc:Fallback>
                <p:oleObj name="Chart" r:id="rId3" imgW="9124821" imgH="4810050" progId="MSGraph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341438"/>
                        <a:ext cx="7876621" cy="489587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5461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Labour: a proximal mainstream party?</a:t>
            </a:r>
            <a:endParaRPr lang="en-GB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600" dirty="0" smtClean="0"/>
              <a:t>McDaid and Rekawek (2010; 2012) </a:t>
            </a:r>
          </a:p>
          <a:p>
            <a:endParaRPr lang="en-GB" sz="3600" dirty="0"/>
          </a:p>
          <a:p>
            <a:r>
              <a:rPr lang="en-GB" sz="3600" dirty="0" smtClean="0"/>
              <a:t>Coalition potential </a:t>
            </a:r>
          </a:p>
          <a:p>
            <a:pPr marL="36576" indent="0">
              <a:buNone/>
            </a:pPr>
            <a:endParaRPr lang="en-GB" sz="3600" dirty="0" smtClean="0"/>
          </a:p>
          <a:p>
            <a:r>
              <a:rPr lang="en-GB" sz="3600" dirty="0" smtClean="0"/>
              <a:t>Occasional party of government </a:t>
            </a:r>
          </a:p>
          <a:p>
            <a:pPr marL="36576" indent="0">
              <a:buNone/>
            </a:pPr>
            <a:endParaRPr lang="en-GB" sz="3600" dirty="0" smtClean="0"/>
          </a:p>
          <a:p>
            <a:r>
              <a:rPr lang="en-GB" sz="3600" dirty="0" smtClean="0"/>
              <a:t>Different from a relevant minor party, which need only be in government once</a:t>
            </a:r>
          </a:p>
          <a:p>
            <a:endParaRPr lang="en-GB" sz="3600" dirty="0" smtClean="0"/>
          </a:p>
          <a:p>
            <a:r>
              <a:rPr lang="en-GB" sz="3600" dirty="0" smtClean="0"/>
              <a:t>Consistently poll, on average, 10 per cent or more</a:t>
            </a:r>
          </a:p>
          <a:p>
            <a:pPr marL="36576" indent="0">
              <a:buNone/>
            </a:pPr>
            <a:endParaRPr lang="en-GB" sz="3600" dirty="0" smtClean="0"/>
          </a:p>
          <a:p>
            <a:r>
              <a:rPr lang="en-GB" sz="3600" dirty="0" smtClean="0"/>
              <a:t>Labour’s overall average is 11.25%, 1923-2011</a:t>
            </a:r>
          </a:p>
          <a:p>
            <a:pPr marL="36576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959898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682</TotalTime>
  <Words>852</Words>
  <Application>Microsoft Office PowerPoint</Application>
  <PresentationFormat>On-screen Show (4:3)</PresentationFormat>
  <Paragraphs>88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Technic</vt:lpstr>
      <vt:lpstr>Chart</vt:lpstr>
      <vt:lpstr>Shaun McDaid (University of Huddersfield) &amp; Kacper Rekawek (Polish Institute of International Affairs)  Political Studies Association of Ireland Conference, Derry/Londonderry 19-21 October 2012.</vt:lpstr>
      <vt:lpstr>Futurology? </vt:lpstr>
      <vt:lpstr>Fig. 1 2011 versus 2007 results </vt:lpstr>
      <vt:lpstr>Labour in 2011 – Major breakthrough? </vt:lpstr>
      <vt:lpstr>How did this happen? </vt:lpstr>
      <vt:lpstr>What kind of party is Labour? </vt:lpstr>
      <vt:lpstr>A ‘mainstream’ party? </vt:lpstr>
      <vt:lpstr>Labour’s average vote share 1923-2011</vt:lpstr>
      <vt:lpstr>Labour: a proximal mainstream party?</vt:lpstr>
      <vt:lpstr> Did Labour break the mould in 2011? </vt:lpstr>
      <vt:lpstr>Second party strength in Ireland</vt:lpstr>
      <vt:lpstr>Frankfurt’s way (and Albert’s way)</vt:lpstr>
      <vt:lpstr>Electoral backlash </vt:lpstr>
      <vt:lpstr>Gilmore’s pre-election comments</vt:lpstr>
      <vt:lpstr>Gilmore’s post election comments</vt:lpstr>
      <vt:lpstr>Party member’s views</vt:lpstr>
      <vt:lpstr>Effects  </vt:lpstr>
      <vt:lpstr>A pre-election backlash?  (Red C Sunday Business Post poll data)</vt:lpstr>
      <vt:lpstr>And the most recent poll …</vt:lpstr>
      <vt:lpstr>Stuck in the mainstream? </vt:lpstr>
      <vt:lpstr>Contact details</vt:lpstr>
    </vt:vector>
  </TitlesOfParts>
  <Company>University of Huddersfield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Shaun McDaid (University of Huddersfield) &amp; Kacper Rekawek (Polish Institute of International Affairs)</dc:title>
  <dc:creator>Shaun McDaid</dc:creator>
  <cp:lastModifiedBy>Mac</cp:lastModifiedBy>
  <cp:revision>53</cp:revision>
  <dcterms:created xsi:type="dcterms:W3CDTF">2012-10-08T10:03:37Z</dcterms:created>
  <dcterms:modified xsi:type="dcterms:W3CDTF">2012-10-17T22:41:45Z</dcterms:modified>
</cp:coreProperties>
</file>