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56" r:id="rId2"/>
    <p:sldId id="257" r:id="rId3"/>
    <p:sldId id="267" r:id="rId4"/>
    <p:sldId id="269" r:id="rId5"/>
    <p:sldId id="270" r:id="rId6"/>
    <p:sldId id="258" r:id="rId7"/>
    <p:sldId id="266" r:id="rId8"/>
    <p:sldId id="272" r:id="rId9"/>
    <p:sldId id="273" r:id="rId10"/>
    <p:sldId id="259" r:id="rId11"/>
    <p:sldId id="274" r:id="rId12"/>
    <p:sldId id="275" r:id="rId13"/>
    <p:sldId id="26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2" r:id="rId22"/>
    <p:sldId id="279" r:id="rId23"/>
    <p:sldId id="276" r:id="rId24"/>
    <p:sldId id="277" r:id="rId25"/>
    <p:sldId id="263" r:id="rId26"/>
    <p:sldId id="280" r:id="rId27"/>
    <p:sldId id="278" r:id="rId28"/>
    <p:sldId id="281" r:id="rId29"/>
    <p:sldId id="264" r:id="rId30"/>
    <p:sldId id="265" r:id="rId31"/>
    <p:sldId id="289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>
        <p:scale>
          <a:sx n="76" d="100"/>
          <a:sy n="76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9330-DD89-4F51-AD3A-00CEF0606650}" type="datetimeFigureOut">
              <a:rPr lang="en-GB" smtClean="0"/>
              <a:pPr/>
              <a:t>02/04/2013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21AF-1C0D-4091-9365-0D270CE9FC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Librarians and information specialists have been finding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 to manage electronic resources for over a decade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now. However, much of this work has been an ad hoc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learn-as-you-go process. Chapter 1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 2)”Techniques for Electronic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Management” shows that the literature 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resource management is segmented into many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areas of traditional librarian roles within the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library. In addition, the literature shows how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resources has driven the development of various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tools in the market, as well as serving as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greatest need in the development of next-generation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systems. Techniques in Electronic Resource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(TERMS) is an attempt to create an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continually developing set of management best practices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electronic resource management in libraries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9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Librarians and information specialists have been finding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 to manage electronic resources for over a decade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now. However, much of this work has been an ad hoc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learn-as-you-go process. Chapter 1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 2)”Techniques for Electronic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Management” shows that the literature 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resource management is segmented into many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areas of traditional librarian roles within the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library. In addition, the literature shows how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resources has driven the development of various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tools in the market, as well as serving as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greatest need in the development of next-generation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systems. Techniques in Electronic Resource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(TERMS) is an attempt to create an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continually developing set of management best practices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electronic resource management in libraries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9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Librarians and information specialists have been finding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 to manage electronic resources for over a decade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now. However, much of this work has been an ad hoc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learn-as-you-go process. Chapter 1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 2)”Techniques for Electronic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Management” shows that the literature 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resource management is segmented into many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areas of traditional librarian roles within the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library. In addition, the literature shows how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resources has driven the development of various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tools in the market, as well as serving as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greatest need in the development of next-generation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systems. Techniques in Electronic Resource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(TERMS) is an attempt to create an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continually developing set of management best practices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electronic resource management in libraries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9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Librarians and information specialists have been finding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 to manage electronic resources for over a decade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now. However, much of this work has been an ad hoc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learn-as-you-go process. Chapter 1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 2)”Techniques for Electronic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Management” shows that the literature 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resource management is segmented into many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areas of traditional librarian roles within the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library. In addition, the literature shows how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resources has driven the development of various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tools in the market, as well as serving as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greatest need in the development of next-generation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systems. Techniques in Electronic Resource Management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(TERMS) is an attempt to create an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ongoing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continually developing set of management best practices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electronic resource management in libraries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9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2 of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Library Technology Reports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(vol. 49, no.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”Techniques for Electronic Resource Management”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 a basic framework that should be considered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every new purchase or addition to content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inclusion in the twenty-first-century library. While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management and development policies help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 the general aspects for collection purchase, in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libraries, many of the standard rules applied to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 acquisition are no longer sufficient. This is especially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with the advent of patron-driven purchasing models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e-books. The selection of purchasing models in themselves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plays a role in how and why specific content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selected for inclusion in any given collection of library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material. Before any e-resources are purchased or selected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addition, there are some basic guidelines to consider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making selection decisions for content.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21AF-1C0D-4091-9365-0D270CE9FCB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3333CD-8F90-40E7-B311-F97CCB3142F0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DA18F4-FA3B-4133-A68A-5D4297226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ibrary.hud.ac.uk/wikiterms/Main_P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ary.hud.ac.uk/wikiterms/Acquiring_New_Conte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ary.hud.ac.uk/wikiterms/Implement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ary.hud.ac.uk/wikiterms/Ongoing_Evaluation_and_Acces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Main_P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ary.hud.ac.uk/wikiterms/Annual_Revie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rary.hud.ac.uk/wikiterms/Cancellation_and_Replacement_Revie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Main_Pag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jemery@pdx.edu" TargetMode="External"/><Relationship Id="rId3" Type="http://schemas.openxmlformats.org/officeDocument/2006/relationships/hyperlink" Target="mailto:nathan.hosburgh@montana.edu" TargetMode="External"/><Relationship Id="rId7" Type="http://schemas.openxmlformats.org/officeDocument/2006/relationships/hyperlink" Target="mailto:ebeh@library.tamu.edu" TargetMode="External"/><Relationship Id="rId2" Type="http://schemas.openxmlformats.org/officeDocument/2006/relationships/hyperlink" Target="mailto:akucer01@baker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nna.franca@kcl.ac.uk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a.wilcox@ucc.ie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stephen.buck@dcu.ie" TargetMode="External"/><Relationship Id="rId9" Type="http://schemas.openxmlformats.org/officeDocument/2006/relationships/hyperlink" Target="mailto:g.Stone@hud.ac.uk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6terms.tumblr.com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brary.hud.ac.uk/wikiterms/Main_Page" TargetMode="External"/><Relationship Id="rId5" Type="http://schemas.openxmlformats.org/officeDocument/2006/relationships/hyperlink" Target="https://twitter.com/6terms" TargetMode="External"/><Relationship Id="rId4" Type="http://schemas.openxmlformats.org/officeDocument/2006/relationships/hyperlink" Target="https://www.facebook.com/groups/17408616933243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Main_P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Main_P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hyperlink" Target="http://library.hud.ac.uk/wikiterms/Investigating_New_Content_for_purchase/additio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library.hud.ac.uk/wikiterms/Investigating_New_Content_for_purchase/addition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hud.ac.uk/wikiterms/Investigating_New_Content_for_purchase/addi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5" y="933798"/>
            <a:ext cx="7982211" cy="55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0"/>
            <a:ext cx="8229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and conditions apply: </a:t>
            </a:r>
            <a:r>
              <a:rPr lang="en-GB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refining best practice</a:t>
            </a:r>
          </a:p>
          <a:p>
            <a:pPr algn="ctr"/>
            <a:r>
              <a:rPr lang="en-GB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for Electronic Resource Management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2376" y="76200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#6terms</a:t>
            </a:r>
          </a:p>
        </p:txBody>
      </p:sp>
      <p:pic>
        <p:nvPicPr>
          <p:cNvPr id="6" name="Picture 4" descr="88x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8330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010400" y="6011863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800" dirty="0"/>
              <a:t>This work is licensed under a </a:t>
            </a:r>
            <a:r>
              <a:rPr lang="en-GB" sz="800" dirty="0">
                <a:hlinkClick r:id="rId5"/>
              </a:rPr>
              <a:t>Creative Commons Attribution 3.0 </a:t>
            </a:r>
            <a:r>
              <a:rPr lang="en-GB" sz="800" dirty="0" err="1"/>
              <a:t>Unported</a:t>
            </a:r>
            <a:r>
              <a:rPr lang="en-GB" sz="800" dirty="0"/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1594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24744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2: Acquisition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447800"/>
            <a:ext cx="3758184" cy="4800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Compare specifications</a:t>
            </a:r>
          </a:p>
          <a:p>
            <a:endParaRPr lang="en-U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Negotiate license</a:t>
            </a:r>
          </a:p>
          <a:p>
            <a:endParaRPr lang="en-U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the license</a:t>
            </a:r>
          </a:p>
          <a:p>
            <a:endParaRPr lang="en-U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Renegotiate the license</a:t>
            </a:r>
          </a:p>
          <a:p>
            <a:endParaRPr lang="en-U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 the agreement</a:t>
            </a:r>
          </a:p>
          <a:p>
            <a:endParaRPr lang="en-US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Record  metadata</a:t>
            </a:r>
          </a:p>
          <a:p>
            <a:endParaRPr lang="en-US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2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72286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2: </a:t>
            </a:r>
            <a:r>
              <a:rPr lang="en-US" sz="2400" b="1" dirty="0" smtClean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Compare Specifications</a:t>
            </a:r>
            <a:endParaRPr lang="en-US" sz="2400" b="1" dirty="0">
              <a:solidFill>
                <a:srgbClr val="92D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3419856" cy="441960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urchase 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order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needed for invoice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DDA-need a deposit account?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ontract 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that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outlines purchasing </a:t>
            </a:r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Request a license for </a:t>
            </a:r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review</a:t>
            </a: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Annual review process?</a:t>
            </a: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Discounts for multiyear deals?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1959" y="1905000"/>
            <a:ext cx="3419856" cy="2819400"/>
          </a:xfrm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C:\Users\jemery\AppData\Local\Microsoft\Windows\Temporary Internet Files\Content.IE5\JOAIPWL9\MC900311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505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5668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92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7228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2: </a:t>
            </a:r>
            <a:r>
              <a:rPr lang="en-US" sz="2400" b="1" dirty="0" smtClean="0">
                <a:solidFill>
                  <a:srgbClr val="92D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Negotiation Points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3419856" cy="44958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Definition of site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Definition of users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Remote access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IP authentication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Article-level linking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Mutual indemnification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Privacy clauses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Provision of usage statistics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752600"/>
            <a:ext cx="3419856" cy="44958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Content transfer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Use of third party discovery 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tools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Funding out clause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Venue definition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Perpetual access clause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Price cap allowance</a:t>
            </a:r>
          </a:p>
          <a:p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15668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5208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6487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3: Implementation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4672584" cy="420624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</a:t>
            </a: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Market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 Document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Soft Launch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Assess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Feedback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Launch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56680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3: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Market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074">
            <a:off x="1219200" y="1973996"/>
            <a:ext cx="6653212" cy="3502495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8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3: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Train and document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300984" cy="3493008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Use the free training – you’ve paid for it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Tip for vendors – give us CC-BY guides!</a:t>
            </a:r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Libguides</a:t>
            </a:r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4295241" cy="290009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2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3: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Soft launch / launch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300984" cy="3493008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Depending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scale and type of resource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Subscriptions: as soon as the guides are ready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PDA may only be a soft launch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platform may need both to gather feedback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4" y="2438400"/>
            <a:ext cx="2343150" cy="31242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24" y="22682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0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4: Ongoing Evaluation &amp; Access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00200"/>
            <a:ext cx="5967984" cy="4800600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Types of 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the Implementation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Your Users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Changes to Coverage 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Resources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 Platform Migration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Downtime and Availability</a:t>
            </a:r>
          </a:p>
          <a:p>
            <a:endParaRPr lang="en-GB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with the Vendor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4: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the implementation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529584" cy="3493008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Around 1 month in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the access points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including remote access</a:t>
            </a:r>
          </a:p>
          <a:p>
            <a:pPr lvl="1"/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…then afterwards on a monthly, quarterly or half yearly basis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3871170258_2b8371f884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2286000"/>
            <a:ext cx="3414888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4572000"/>
            <a:ext cx="27815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http://www.flickr.com/photos/vestman/3871170258/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018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4: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Ask your users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377184" cy="3493008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evaluation tools such as: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LIBQUAL+, National students Survey results (UK) or other survey techniques</a:t>
            </a:r>
          </a:p>
          <a:p>
            <a:pPr lvl="1"/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Record comments and access queries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Comments pages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Emails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 panels</a:t>
            </a:r>
          </a:p>
          <a:p>
            <a:pPr lvl="1"/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-237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2617316249_6da89b87dc_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2362200"/>
            <a:ext cx="371856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648200"/>
            <a:ext cx="2714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http://www.flickr.com/photos/gabenl/2617316249/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73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338510" cy="6487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Techniques in E-Resources Management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6882384" cy="4419600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</a:t>
            </a:r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Investigating 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New Content for purchase</a:t>
            </a: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2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Acquiring New Content </a:t>
            </a: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3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4</a:t>
            </a:r>
          </a:p>
          <a:p>
            <a:pPr lvl="1"/>
            <a:r>
              <a:rPr lang="en-GB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Ongoing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Evaluation and Access</a:t>
            </a: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5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Annual Review</a:t>
            </a: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6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Cancellation and Replacement Review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6400"/>
            <a:ext cx="1568356" cy="96440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22" y="14614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4: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 with the vendor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5784" cy="3782568"/>
          </a:xfrm>
        </p:spPr>
        <p:txBody>
          <a:bodyPr>
            <a:normAutofit fontScale="62500" lnSpcReduction="20000"/>
          </a:bodyPr>
          <a:lstStyle/>
          <a:p>
            <a:r>
              <a:rPr lang="en-GB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 a dossier of correspondence</a:t>
            </a:r>
          </a:p>
          <a:p>
            <a:pPr lvl="1"/>
            <a:r>
              <a:rPr lang="en-GB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Problems, troubleshooting etc.</a:t>
            </a:r>
          </a:p>
          <a:p>
            <a:pPr lvl="1"/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Talk to the community</a:t>
            </a:r>
          </a:p>
          <a:p>
            <a:pPr lvl="1"/>
            <a:r>
              <a:rPr lang="en-GB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Listservs</a:t>
            </a:r>
            <a:endParaRPr lang="en-GB" sz="2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GB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Shared notes on KB+ or consortia pages</a:t>
            </a:r>
          </a:p>
          <a:p>
            <a:pPr lvl="1"/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User Groups</a:t>
            </a:r>
          </a:p>
          <a:p>
            <a:pPr lvl="1"/>
            <a:r>
              <a:rPr lang="en-GB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 out if there is one</a:t>
            </a:r>
          </a:p>
          <a:p>
            <a:pPr lvl="1"/>
            <a:r>
              <a:rPr lang="en-GB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Talk to colleagues at regional and national meetings</a:t>
            </a:r>
          </a:p>
          <a:p>
            <a:pPr lvl="1"/>
            <a:r>
              <a:rPr lang="en-GB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Feed back ideas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2" y="35208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467996341_3ced5f56c9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2362200"/>
            <a:ext cx="3429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4889956"/>
            <a:ext cx="2743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http://www.flickr.com/photos/lenore-m/467996341/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1850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5: Annual Review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3419856" cy="44958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Schedule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Confirm ongoing costs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Usage statistics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 to stakeholders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choice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Renew or cancel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0200"/>
            <a:ext cx="1566808" cy="10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57253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5: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Set a Schedule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3419856" cy="3505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August-October</a:t>
            </a:r>
          </a:p>
          <a:p>
            <a:pPr marL="68580" indent="0">
              <a:buNone/>
            </a:pP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November-January</a:t>
            </a:r>
          </a:p>
          <a:p>
            <a:pPr marL="68580" indent="0">
              <a:buNone/>
            </a:pP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February-April</a:t>
            </a:r>
          </a:p>
          <a:p>
            <a:pPr marL="68580" indent="0">
              <a:buNone/>
            </a:pP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May-July</a:t>
            </a:r>
          </a:p>
          <a:p>
            <a:pPr marL="68580" indent="0">
              <a:buNone/>
            </a:pP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 descr="C:\Users\jemery\AppData\Local\Microsoft\Windows\Temporary Internet Files\Content.IE5\X4UJ8C5Z\MC9002372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429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69490"/>
            <a:ext cx="15668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94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21" y="838200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5: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 of resource report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599"/>
            <a:ext cx="1366062" cy="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85" y="1338523"/>
            <a:ext cx="6571429" cy="41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24744" cy="41806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5: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Example of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usage workflow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36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7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0" y="1676400"/>
            <a:ext cx="807038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6: Cancellation &amp; Replacement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4062984" cy="4572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Consult with stakeholders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Notify provider/vendor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Notify patron base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Notate records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Investigate open access options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Evaluate replacement options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>
            <a:hlinkClick r:id="rId2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0156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2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6: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Consultations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24384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Stakeholders</a:t>
            </a:r>
          </a:p>
          <a:p>
            <a:pPr marL="68580" indent="0">
              <a:buNone/>
            </a:pP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Provider/Vendor</a:t>
            </a:r>
          </a:p>
          <a:p>
            <a:pPr marL="68580" indent="0">
              <a:buNone/>
            </a:pP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Patron Base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6" name="Picture 4" descr="C:\Users\jemery\AppData\Local\Microsoft\Windows\Temporary Internet Files\Content.IE5\X4UJ8C5Z\MC900231004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609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 of Cancellation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99086"/>
            <a:ext cx="15668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19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62" y="1591168"/>
            <a:ext cx="6946876" cy="3807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308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Shared </a:t>
            </a:r>
            <a:r>
              <a:rPr lang="en-GB" sz="1200" dirty="0"/>
              <a:t>by </a:t>
            </a:r>
            <a:r>
              <a:rPr lang="en-GB" sz="1200" dirty="0" smtClean="0"/>
              <a:t>staff at </a:t>
            </a:r>
            <a:r>
              <a:rPr lang="en-GB" sz="1200" dirty="0"/>
              <a:t>Texas A&amp;M </a:t>
            </a:r>
            <a:r>
              <a:rPr lang="en-GB" sz="1200" dirty="0" smtClean="0"/>
              <a:t>University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091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49633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6: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Explore OA Options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447800"/>
            <a:ext cx="3419856" cy="47244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DOAB</a:t>
            </a: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DOAJ</a:t>
            </a: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 Humanities Now</a:t>
            </a:r>
          </a:p>
          <a:p>
            <a:pPr marL="68580" indent="0">
              <a:buNone/>
            </a:pP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OJS Publishing</a:t>
            </a: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Repository Publishing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5668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7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 descr="4049306395_f4e789b9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83" y="1485378"/>
            <a:ext cx="237751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41234" y="5072062"/>
            <a:ext cx="236916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800" dirty="0"/>
              <a:t>http://www.flickr.com/photos/24343741@N06/4049306395/</a:t>
            </a:r>
          </a:p>
        </p:txBody>
      </p:sp>
    </p:spTree>
    <p:extLst>
      <p:ext uri="{BB962C8B-B14F-4D97-AF65-F5344CB8AC3E}">
        <p14:creationId xmlns:p14="http://schemas.microsoft.com/office/powerpoint/2010/main" val="36454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 CONSIDERATIONS</a:t>
            </a:r>
            <a:endParaRPr lang="en-US" sz="2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3505200" cy="45720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E-Book Management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Article Publishing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New Forms of Scholarship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Next-Gen Library Management Systems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 Scale Management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Workflow Versions</a:t>
            </a:r>
          </a:p>
          <a:p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4408009361_1032aa170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28800"/>
            <a:ext cx="37338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585156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http://www.flickr.com/photos/chrisinplymouth/4408009361/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808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6096000" cy="4572000"/>
          </a:xfrm>
        </p:spPr>
      </p:pic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97" y="5465513"/>
            <a:ext cx="1568450" cy="963613"/>
          </a:xfrm>
        </p:spPr>
      </p:pic>
      <p:sp>
        <p:nvSpPr>
          <p:cNvPr id="3" name="TextBox 2"/>
          <p:cNvSpPr txBox="1"/>
          <p:nvPr/>
        </p:nvSpPr>
        <p:spPr>
          <a:xfrm>
            <a:off x="1911097" y="5562600"/>
            <a:ext cx="5113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Pesch’s</a:t>
            </a:r>
            <a:r>
              <a:rPr lang="en-GB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electronic resources life cycle. Source: Oliver </a:t>
            </a:r>
            <a:r>
              <a:rPr lang="en-GB" sz="11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Pesch</a:t>
            </a:r>
            <a:r>
              <a:rPr lang="en-GB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r>
              <a:rPr lang="en-GB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“Library Standards and E-Resource Management: A Survey</a:t>
            </a:r>
          </a:p>
          <a:p>
            <a:r>
              <a:rPr lang="en-GB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of Current Initiatives and Standards Efforts,” </a:t>
            </a:r>
            <a:r>
              <a:rPr lang="en-GB" sz="11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Serials Librarian</a:t>
            </a:r>
          </a:p>
          <a:p>
            <a:r>
              <a:rPr lang="pt-BR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55, no. 3 (2008): 482, doi:10.1080/03615260802059965.</a:t>
            </a:r>
            <a:endParaRPr lang="en-GB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1055" y="7620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#6terms</a:t>
            </a:r>
          </a:p>
        </p:txBody>
      </p:sp>
    </p:spTree>
    <p:extLst>
      <p:ext uri="{BB962C8B-B14F-4D97-AF65-F5344CB8AC3E}">
        <p14:creationId xmlns:p14="http://schemas.microsoft.com/office/powerpoint/2010/main" val="11241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5725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 Information</a:t>
            </a:r>
            <a:endParaRPr lang="en-US" sz="2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24000"/>
            <a:ext cx="7339584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TERMS1 EDITOR: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Kucera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akucer01@baker.edu</a:t>
            </a:r>
            <a:r>
              <a:rPr lang="en-US" sz="1600" dirty="0" smtClean="0"/>
              <a:t>)</a:t>
            </a:r>
          </a:p>
          <a:p>
            <a:pPr marL="68580" indent="0">
              <a:buNone/>
            </a:pPr>
            <a:endParaRPr lang="en-US" sz="1600" dirty="0" smtClean="0"/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TERMS2 EDITOR: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Nathan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Hosburgh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nathan.hosburgh@montana.edu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TERMS3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EDITOR: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Stephen Buck (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stephen.buck@dcu.ie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8580" indent="0"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TERMS4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EDITOR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Anita Wilcox (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a.wilcox@ucc.ie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TERMS5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EDITOR: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Anna Franca (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anna.franca@kcl.ac.uk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TERMS6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EDITOR: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Eugenia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Beh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ebeh@library.tamu.edu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68580" indent="0">
              <a:buNone/>
            </a:pPr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Jill Emery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jemery@pdx.edu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Graham 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Stone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g.stone@hud.ac.uk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" indent="0">
              <a:buNone/>
            </a:pP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Where to find us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295400"/>
            <a:ext cx="6882384" cy="4511040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</a:t>
            </a:r>
            <a:r>
              <a:rPr lang="en-GB" sz="1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Tumblr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blog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6terms.tumblr.com</a:t>
            </a:r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lvl="1" indent="0">
              <a:buNone/>
            </a:pPr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TERMS Facebook group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www.facebook.com/groups/174086169332439</a:t>
            </a:r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6TERMS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on Twitter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https://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twitter.com/6terms</a:t>
            </a:r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TERMS </a:t>
            </a:r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Wiki: Main Page</a:t>
            </a:r>
          </a:p>
          <a:p>
            <a:pPr lvl="1"/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http://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library.hud.ac.uk/wikiterms/Main_Page</a:t>
            </a:r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" lvl="1" indent="0">
              <a:buNone/>
            </a:pPr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Library Technology Reports</a:t>
            </a:r>
          </a:p>
          <a:p>
            <a:pPr lvl="1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Forthcoming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>
            <a:hlinkClick r:id="rId6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6400"/>
            <a:ext cx="1568356" cy="96440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156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24744" cy="57046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sz="2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371600"/>
            <a:ext cx="7339584" cy="4800600"/>
          </a:xfrm>
        </p:spPr>
        <p:txBody>
          <a:bodyPr>
            <a:normAutofit fontScale="92500" lnSpcReduction="20000"/>
          </a:bodyPr>
          <a:lstStyle/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Suzanne </a:t>
            </a:r>
            <a:r>
              <a:rPr lang="en-GB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Mangrum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and Mary Ellen </a:t>
            </a:r>
            <a:r>
              <a:rPr lang="en-GB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Pozzebon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"Use of collection development policies in electronic resource management," Collection Building 31, no.3 (2012: 113. http://dx.doi.org/10.1108/01604951211243506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8580" indent="0">
              <a:buNone/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Marcia L. Thomas, “Disruption and Disintermediation: A Review of the Collection Development and Management Literature, 2009–10,” Library Resources and Technical Services 56, no. 3 (2012): 192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68580" indent="0">
              <a:buNone/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Janice </a:t>
            </a:r>
            <a:r>
              <a:rPr lang="en-GB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Adlington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“Electronic Resources Management Systems: Potentials for </a:t>
            </a:r>
            <a:r>
              <a:rPr lang="en-GB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Eresource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Management,” White paper to Vanderbilt Library (Nashville, TN, Vanderbilt Library, 2006), http://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libstaff.library.vanderbilt.edu/rs/techserv/E-Resources/ERMSystems_Jan2007.pdf</a:t>
            </a:r>
          </a:p>
          <a:p>
            <a:pPr marL="68580" indent="0">
              <a:buNone/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Maria Collins and Jill E. </a:t>
            </a:r>
            <a:r>
              <a:rPr lang="en-GB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Grogg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“Building a better ERMS,” Library journal 136, no.4 (2011): 22. 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Ning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Han and Rick Kerns, “Rethinking Electronic Resources Workflows,” Serials Librarian, 61, no.2 (2011): 208. http://dx.doi.org/10.1080/0361526X.2011.591042</a:t>
            </a: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presentation: http</a:t>
            </a:r>
            <a:r>
              <a:rPr lang="en-GB" sz="1600">
                <a:latin typeface="Verdana" pitchFamily="34" charset="0"/>
                <a:ea typeface="Verdana" pitchFamily="34" charset="0"/>
                <a:cs typeface="Verdana" pitchFamily="34" charset="0"/>
              </a:rPr>
              <a:t>://</a:t>
            </a:r>
            <a:r>
              <a:rPr lang="en-GB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eprints.hud.ac.uk/17129</a:t>
            </a:r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247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 assessment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6882384" cy="4053840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Collection development</a:t>
            </a:r>
          </a:p>
          <a:p>
            <a:pPr marL="68580" indent="0" algn="ctr">
              <a:buNone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“Over half of the libraries tried to address ER [Electronic Resources] in some way. However, most policies contain traditional language with a section on library ER inserted into the latter portion of the document”</a:t>
            </a:r>
          </a:p>
          <a:p>
            <a:pPr marL="68580" indent="0" algn="r">
              <a:buNone/>
            </a:pPr>
            <a:r>
              <a:rPr lang="en-GB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Mangrum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and Mary Ellen </a:t>
            </a:r>
            <a:r>
              <a:rPr lang="en-GB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Pozzebon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(2012)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" indent="0" algn="ctr">
              <a:buNone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“a lack of established policies and procedures for assessment puts a library at risk for financial loss…”</a:t>
            </a:r>
          </a:p>
          <a:p>
            <a:pPr marL="68580" indent="0" algn="r">
              <a:buNone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Thomas (2012)</a:t>
            </a:r>
          </a:p>
          <a:p>
            <a:pPr marL="68580" indent="0" algn="ctr">
              <a:buNone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“Many procedures are not documented and rely on informal channels of communication”</a:t>
            </a:r>
          </a:p>
          <a:p>
            <a:pPr marL="68580" indent="0" algn="r">
              <a:buNone/>
            </a:pPr>
            <a:r>
              <a:rPr lang="en-GB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Adlington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(2006)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6400"/>
            <a:ext cx="1568356" cy="964406"/>
          </a:xfrm>
        </p:spPr>
      </p:pic>
      <p:sp>
        <p:nvSpPr>
          <p:cNvPr id="2" name="Rectangle 1"/>
          <p:cNvSpPr/>
          <p:nvPr/>
        </p:nvSpPr>
        <p:spPr>
          <a:xfrm>
            <a:off x="5562600" y="7620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#6terms</a:t>
            </a:r>
          </a:p>
        </p:txBody>
      </p:sp>
    </p:spTree>
    <p:extLst>
      <p:ext uri="{BB962C8B-B14F-4D97-AF65-F5344CB8AC3E}">
        <p14:creationId xmlns:p14="http://schemas.microsoft.com/office/powerpoint/2010/main" val="24084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486400"/>
            <a:ext cx="1568356" cy="9644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7249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 assessment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6882384" cy="4053840"/>
          </a:xfrm>
        </p:spPr>
        <p:txBody>
          <a:bodyPr>
            <a:noAutofit/>
          </a:bodyPr>
          <a:lstStyle/>
          <a:p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ERMs</a:t>
            </a:r>
            <a:r>
              <a:rPr lang="en-GB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workflows</a:t>
            </a:r>
          </a:p>
          <a:p>
            <a:pPr marL="68580" indent="0" algn="ctr"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less like a silver bullet and more that a round of buckshot.”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" indent="0" algn="r">
              <a:buNone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Collins and </a:t>
            </a:r>
            <a:r>
              <a:rPr lang="en-US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Grogg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(2011)</a:t>
            </a:r>
          </a:p>
          <a:p>
            <a:pPr marL="68580" indent="0" algn="ctr"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“[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o]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ver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 third of librarians surveyed prioritized workflow or communications management, and they called it one of the biggest deficiencies (and disappointments) of ERMS functionality.”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" indent="0" algn="r">
              <a:buNone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Collins and </a:t>
            </a:r>
            <a:r>
              <a:rPr lang="en-US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Grogg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(2011)</a:t>
            </a:r>
          </a:p>
          <a:p>
            <a:pPr marL="68580" indent="0" algn="ctr">
              <a:buNone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“rethinking e-resources workﬂows and developing practical tools to streamline and enhance various inelegant processes have become the priorities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.”</a:t>
            </a:r>
          </a:p>
          <a:p>
            <a:pPr marL="68580" indent="0" algn="r">
              <a:buNone/>
            </a:pP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Han and Kerns (2011) </a:t>
            </a:r>
          </a:p>
          <a:p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6829"/>
            <a:ext cx="170021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572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1: Investigation of New Content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24000"/>
            <a:ext cx="5586984" cy="472440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Know what you want to achieve</a:t>
            </a:r>
          </a:p>
          <a:p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Write Your Specification Document</a:t>
            </a:r>
          </a:p>
          <a:p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Get the Right Team</a:t>
            </a:r>
          </a:p>
          <a:p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 a Desktop Review of Market and Literature and Then a Trial Set-Up</a:t>
            </a:r>
          </a:p>
          <a:p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Talk to Suppliers or Vendors</a:t>
            </a:r>
          </a:p>
          <a:p>
            <a:endParaRPr lang="en-GB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Make Your Choice</a:t>
            </a:r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47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1: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Write your specification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316">
            <a:off x="1152512" y="1897504"/>
            <a:ext cx="5985961" cy="3837046"/>
          </a:xfrm>
        </p:spPr>
      </p:pic>
      <p:pic>
        <p:nvPicPr>
          <p:cNvPr id="2050" name="Picture 2">
            <a:hlinkClick r:id="rId4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5208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5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1: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Sustainability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5586984" cy="45720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kind of resource are you buying?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Does it need to be sustainable?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do you measure sustainability</a:t>
            </a:r>
          </a:p>
          <a:p>
            <a:pPr lvl="1"/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Publisher platforms vs. aggregators</a:t>
            </a:r>
          </a:p>
          <a:p>
            <a:pPr lvl="1"/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 cancellation access</a:t>
            </a:r>
          </a:p>
          <a:p>
            <a:pPr lvl="1"/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LOCKSS, CLOCKSS or Portico</a:t>
            </a:r>
          </a:p>
          <a:p>
            <a:pPr lvl="2"/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-5219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LOCK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3810000"/>
            <a:ext cx="914400" cy="768096"/>
          </a:xfrm>
          <a:prstGeom prst="rect">
            <a:avLst/>
          </a:prstGeom>
        </p:spPr>
      </p:pic>
      <p:pic>
        <p:nvPicPr>
          <p:cNvPr id="7" name="Picture 6" descr="lock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4343400"/>
            <a:ext cx="895350" cy="895350"/>
          </a:xfrm>
          <a:prstGeom prst="rect">
            <a:avLst/>
          </a:prstGeom>
        </p:spPr>
      </p:pic>
      <p:pic>
        <p:nvPicPr>
          <p:cNvPr id="8" name="Picture 7" descr="LOGO_PORTIC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0" y="4724400"/>
            <a:ext cx="121678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5725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TERMS 1: </a:t>
            </a: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Desk top review and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trial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4748784" cy="46482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Fiscal responsibility</a:t>
            </a:r>
          </a:p>
          <a:p>
            <a:pPr lvl="1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the product hasn’t already been purchased</a:t>
            </a:r>
          </a:p>
          <a:p>
            <a:pPr lvl="1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overlap tool available from the vendors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platforms</a:t>
            </a:r>
          </a:p>
          <a:p>
            <a:pPr lvl="1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there a preferred choice?</a:t>
            </a:r>
          </a:p>
          <a:p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Trial</a:t>
            </a:r>
          </a:p>
          <a:p>
            <a:pPr lvl="1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month is not enough!</a:t>
            </a:r>
          </a:p>
          <a:p>
            <a:pPr lvl="2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Sponsored trials?</a:t>
            </a:r>
          </a:p>
          <a:p>
            <a:pPr lvl="1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Timing and dissemination are crucial</a:t>
            </a:r>
          </a:p>
          <a:p>
            <a:pPr lvl="1"/>
            <a:r>
              <a:rPr lang="en-US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Record the feedback</a:t>
            </a:r>
          </a:p>
          <a:p>
            <a:pPr lvl="2"/>
            <a:endParaRPr lang="en-US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566808" cy="96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1700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209945979_84ff4dffa1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752600"/>
            <a:ext cx="2750516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3581400"/>
            <a:ext cx="2752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http://www.flickr.com/photos/dalboz17/209945979/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9563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TERMS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4A6300"/>
      </a:accent2>
      <a:accent3>
        <a:srgbClr val="0070C0"/>
      </a:accent3>
      <a:accent4>
        <a:srgbClr val="00B0F0"/>
      </a:accent4>
      <a:accent5>
        <a:srgbClr val="956B43"/>
      </a:accent5>
      <a:accent6>
        <a:srgbClr val="A5A5A5"/>
      </a:accent6>
      <a:hlink>
        <a:srgbClr val="002060"/>
      </a:hlink>
      <a:folHlink>
        <a:srgbClr val="3F3F3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834</TotalTime>
  <Words>3195</Words>
  <Application>Microsoft Office PowerPoint</Application>
  <PresentationFormat>On-screen Show (4:3)</PresentationFormat>
  <Paragraphs>533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PowerPoint Presentation</vt:lpstr>
      <vt:lpstr>Techniques in E-Resources Management</vt:lpstr>
      <vt:lpstr>PowerPoint Presentation</vt:lpstr>
      <vt:lpstr>Needs assessment</vt:lpstr>
      <vt:lpstr>Needs assessment</vt:lpstr>
      <vt:lpstr>TERMS 1: Investigation of New Content</vt:lpstr>
      <vt:lpstr>TERMS 1: Write your specification document</vt:lpstr>
      <vt:lpstr>TERMS 1: Sustainability</vt:lpstr>
      <vt:lpstr>TERMS 1: Desk top review and trial</vt:lpstr>
      <vt:lpstr>TERMS 2: Acquisition</vt:lpstr>
      <vt:lpstr>TERMS 2: Compare Specifications</vt:lpstr>
      <vt:lpstr>TERMS 2: Negotiation Points</vt:lpstr>
      <vt:lpstr>TERMS 3: Implementation</vt:lpstr>
      <vt:lpstr>TERMS 3: Market</vt:lpstr>
      <vt:lpstr>TERMS 3: Train and document</vt:lpstr>
      <vt:lpstr>TERMS 3: Soft launch / launch</vt:lpstr>
      <vt:lpstr>TERMS 4: Ongoing Evaluation &amp; Access</vt:lpstr>
      <vt:lpstr>TERMS 4: Check the implementation</vt:lpstr>
      <vt:lpstr>TERMS 4: Ask your users</vt:lpstr>
      <vt:lpstr>TERMS 4: Communicate with the vendor</vt:lpstr>
      <vt:lpstr>TERMS 5: Annual Review</vt:lpstr>
      <vt:lpstr>TERMS 5: Set a Schedule</vt:lpstr>
      <vt:lpstr>TERMS 5: Example of resource report</vt:lpstr>
      <vt:lpstr>TERMS 5: Example of usage workflow</vt:lpstr>
      <vt:lpstr>TERMS 6: Cancellation &amp; Replacement</vt:lpstr>
      <vt:lpstr>TERMS 6: Consultations</vt:lpstr>
      <vt:lpstr>TERMS 6: Example of Cancellation</vt:lpstr>
      <vt:lpstr>TERMS 6: Explore OA Options</vt:lpstr>
      <vt:lpstr>FUTURE CONSIDERATIONS</vt:lpstr>
      <vt:lpstr>Contact Information</vt:lpstr>
      <vt:lpstr>Where to find us</vt:lpstr>
      <vt:lpstr>References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Technologies</dc:creator>
  <cp:lastModifiedBy>Graham</cp:lastModifiedBy>
  <cp:revision>60</cp:revision>
  <dcterms:created xsi:type="dcterms:W3CDTF">2013-02-08T23:12:04Z</dcterms:created>
  <dcterms:modified xsi:type="dcterms:W3CDTF">2013-04-02T10:39:46Z</dcterms:modified>
</cp:coreProperties>
</file>