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7B880-0848-3B4F-9A29-094C7E012801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B550D-5549-C94E-89E0-B963C16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9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B550D-5549-C94E-89E0-B963C16501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18/04/2012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Walled Garden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Integrating the online learning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3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Online design and offline design should be </a:t>
            </a:r>
            <a:r>
              <a:rPr lang="en-US" dirty="0" smtClean="0"/>
              <a:t>integrated. Openness and sharing needs to be structured and integrated, with good design. Digital Literacy is a key driver here.</a:t>
            </a:r>
            <a:endParaRPr lang="en-US" dirty="0" smtClean="0"/>
          </a:p>
          <a:p>
            <a:r>
              <a:rPr lang="en-US" dirty="0" smtClean="0"/>
              <a:t>Students are hesitant to engage with their studies through their own social networks</a:t>
            </a:r>
          </a:p>
          <a:p>
            <a:r>
              <a:rPr lang="en-US" dirty="0" smtClean="0"/>
              <a:t>Students perceive the online and offline experience as one and do not differentiate. </a:t>
            </a:r>
          </a:p>
          <a:p>
            <a:r>
              <a:rPr lang="en-US" dirty="0" smtClean="0"/>
              <a:t>The role of the academic is shifting to more moderation, monitoring and signposting.</a:t>
            </a:r>
          </a:p>
          <a:p>
            <a:r>
              <a:rPr lang="en-US" dirty="0" smtClean="0"/>
              <a:t>Students are hesitant to leave the VLE as they can find it confusing, preferring to stay in the walled garden of the VLE.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8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>
                <a:effectLst/>
              </a:rPr>
              <a:t>Academic assumptions about student </a:t>
            </a:r>
            <a:r>
              <a:rPr lang="en-GB" dirty="0" smtClean="0">
                <a:effectLst/>
              </a:rPr>
              <a:t>digital literacy. </a:t>
            </a:r>
            <a:r>
              <a:rPr lang="en-GB" dirty="0" smtClean="0">
                <a:effectLst/>
              </a:rPr>
              <a:t>To often there is confusion between awareness and understanding. </a:t>
            </a:r>
          </a:p>
          <a:p>
            <a:pPr lvl="0"/>
            <a:r>
              <a:rPr lang="en-GB" dirty="0" smtClean="0">
                <a:effectLst/>
              </a:rPr>
              <a:t>The </a:t>
            </a:r>
            <a:r>
              <a:rPr lang="en-GB" dirty="0" smtClean="0">
                <a:effectLst/>
              </a:rPr>
              <a:t>VLE experience; academic ease or student usage.</a:t>
            </a:r>
          </a:p>
          <a:p>
            <a:pPr lvl="0"/>
            <a:r>
              <a:rPr lang="en-GB" dirty="0" smtClean="0">
                <a:effectLst/>
              </a:rPr>
              <a:t>Student perceptions of the virtual learning environment.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772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What elements of the virtual learning environment do learners recognize as helpful in the learning process?</a:t>
            </a:r>
            <a:r>
              <a:rPr lang="en-GB" dirty="0">
                <a:effectLst/>
              </a:rPr>
              <a:t> </a:t>
            </a:r>
            <a:endParaRPr lang="en-GB" dirty="0" smtClean="0">
              <a:effectLst/>
            </a:endParaRPr>
          </a:p>
          <a:p>
            <a:r>
              <a:rPr lang="en-US" dirty="0">
                <a:effectLst/>
              </a:rPr>
              <a:t>How does the virtual learning environment </a:t>
            </a:r>
            <a:r>
              <a:rPr lang="en-US" dirty="0" smtClean="0">
                <a:effectLst/>
              </a:rPr>
              <a:t>support </a:t>
            </a:r>
            <a:r>
              <a:rPr lang="en-US" smtClean="0">
                <a:effectLst/>
              </a:rPr>
              <a:t>the learners </a:t>
            </a:r>
            <a:r>
              <a:rPr lang="en-US" dirty="0" smtClean="0">
                <a:effectLst/>
              </a:rPr>
              <a:t>offline experience? </a:t>
            </a:r>
          </a:p>
          <a:p>
            <a:r>
              <a:rPr lang="en-GB" dirty="0" smtClean="0">
                <a:effectLst/>
              </a:rPr>
              <a:t> </a:t>
            </a:r>
            <a:r>
              <a:rPr lang="en-US" dirty="0">
                <a:effectLst/>
              </a:rPr>
              <a:t>How do learners react when asked to engage with tools and technologies located outside of the virtual learning environment?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8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68% of students use their VLE at least once a day</a:t>
            </a:r>
          </a:p>
          <a:p>
            <a:r>
              <a:rPr lang="en-US" dirty="0" smtClean="0"/>
              <a:t>73% of students </a:t>
            </a:r>
            <a:r>
              <a:rPr lang="en-US" dirty="0" smtClean="0"/>
              <a:t>found </a:t>
            </a:r>
            <a:r>
              <a:rPr lang="en-US" dirty="0" smtClean="0"/>
              <a:t>the VLE easy or extremely easy to use</a:t>
            </a:r>
          </a:p>
          <a:p>
            <a:r>
              <a:rPr lang="en-US" dirty="0" smtClean="0"/>
              <a:t>69% of students feel that their VLE experience has improved since they enrolled</a:t>
            </a:r>
          </a:p>
          <a:p>
            <a:r>
              <a:rPr lang="en-US" dirty="0" smtClean="0"/>
              <a:t>“</a:t>
            </a:r>
            <a:r>
              <a:rPr lang="en-GB" dirty="0" smtClean="0"/>
              <a:t>Its really easy to use and I can access it easily wherever I am....even while I am socialising.”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2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do you use </a:t>
            </a:r>
            <a:r>
              <a:rPr lang="en-US" dirty="0" smtClean="0"/>
              <a:t>your learning environment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71% use it for accessing “My Grades”</a:t>
            </a:r>
          </a:p>
          <a:p>
            <a:pPr lvl="1"/>
            <a:r>
              <a:rPr lang="en-US" dirty="0" smtClean="0"/>
              <a:t>89% use it for reviewing lectures</a:t>
            </a:r>
          </a:p>
          <a:p>
            <a:pPr lvl="1"/>
            <a:r>
              <a:rPr lang="en-US" dirty="0" smtClean="0"/>
              <a:t>98% use it for submitting assignments</a:t>
            </a:r>
          </a:p>
          <a:p>
            <a:pPr lvl="1"/>
            <a:r>
              <a:rPr lang="en-US" dirty="0" smtClean="0"/>
              <a:t>76% use it to access the reading list</a:t>
            </a:r>
          </a:p>
          <a:p>
            <a:pPr lvl="1"/>
            <a:r>
              <a:rPr lang="en-US" dirty="0" smtClean="0"/>
              <a:t>44% use it for online </a:t>
            </a:r>
            <a:r>
              <a:rPr lang="en-US" dirty="0" smtClean="0"/>
              <a:t>tests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GB" dirty="0" smtClean="0"/>
              <a:t>“Online feedback on assignments is a great, it saves me time and I get my feedback quickly”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352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students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“Whilst I have been at university there have been many improvements in the Unilearn experience, mainly due to my </a:t>
            </a:r>
            <a:r>
              <a:rPr lang="en-GB" dirty="0" smtClean="0">
                <a:solidFill>
                  <a:srgbClr val="FF0000"/>
                </a:solidFill>
              </a:rPr>
              <a:t>lecturers</a:t>
            </a:r>
            <a:r>
              <a:rPr lang="en-GB" dirty="0" smtClean="0"/>
              <a:t> getting better at using and uploading to this, although some of them still appear to have no idea how to use it.”</a:t>
            </a:r>
          </a:p>
          <a:p>
            <a:r>
              <a:rPr lang="en-GB" dirty="0" smtClean="0"/>
              <a:t>“In the majority, things were nicely laid out, info was clear, but this all depends on the </a:t>
            </a:r>
            <a:r>
              <a:rPr lang="en-GB" dirty="0" smtClean="0">
                <a:solidFill>
                  <a:srgbClr val="FF0000"/>
                </a:solidFill>
              </a:rPr>
              <a:t>lecturer</a:t>
            </a:r>
            <a:r>
              <a:rPr lang="en-GB" dirty="0" smtClean="0"/>
              <a:t> who is posting it.”</a:t>
            </a:r>
          </a:p>
          <a:p>
            <a:r>
              <a:rPr lang="en-GB" dirty="0" smtClean="0"/>
              <a:t>“Things are getting better, but depends on the </a:t>
            </a:r>
            <a:r>
              <a:rPr lang="en-GB" dirty="0" smtClean="0">
                <a:solidFill>
                  <a:srgbClr val="FF0000"/>
                </a:solidFill>
              </a:rPr>
              <a:t>lecturer, </a:t>
            </a:r>
            <a:r>
              <a:rPr lang="en-GB" dirty="0" smtClean="0"/>
              <a:t>some </a:t>
            </a:r>
            <a:r>
              <a:rPr lang="en-GB" dirty="0" smtClean="0">
                <a:solidFill>
                  <a:srgbClr val="FF0000"/>
                </a:solidFill>
              </a:rPr>
              <a:t>lecturers</a:t>
            </a:r>
            <a:r>
              <a:rPr lang="en-GB" dirty="0" smtClean="0"/>
              <a:t> uploaded the documents or grades on time, some </a:t>
            </a:r>
            <a:r>
              <a:rPr lang="en-GB" dirty="0" smtClean="0">
                <a:solidFill>
                  <a:srgbClr val="FF0000"/>
                </a:solidFill>
              </a:rPr>
              <a:t>lecturers</a:t>
            </a:r>
            <a:r>
              <a:rPr lang="en-GB" dirty="0" smtClean="0"/>
              <a:t> do not.”</a:t>
            </a:r>
          </a:p>
          <a:p>
            <a:r>
              <a:rPr lang="en-GB" dirty="0" smtClean="0"/>
              <a:t>“The system is much better ... previously my </a:t>
            </a:r>
            <a:r>
              <a:rPr lang="en-GB" dirty="0" smtClean="0">
                <a:solidFill>
                  <a:srgbClr val="FF0000"/>
                </a:solidFill>
              </a:rPr>
              <a:t>lecturers</a:t>
            </a:r>
            <a:r>
              <a:rPr lang="en-GB" dirty="0" smtClean="0"/>
              <a:t> didn't use Unilearn so if hand-outs were given out and you didn't attend the lesson then you couldn't get them...ever...unless they one day decide to put it online which was hardly ever.”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8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 rot="8357945">
            <a:off x="6500393" y="4479999"/>
            <a:ext cx="2515502" cy="1949577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 flipH="1">
            <a:off x="464095" y="303726"/>
            <a:ext cx="2766243" cy="1924181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Learn"/>
          <p:cNvPicPr>
            <a:picLocks noChangeAspect="1" noChangeArrowheads="1"/>
          </p:cNvPicPr>
          <p:nvPr/>
        </p:nvPicPr>
        <p:blipFill>
          <a:blip r:embed="rId2" cstate="print"/>
          <a:srcRect t="19736" b="19258"/>
          <a:stretch>
            <a:fillRect/>
          </a:stretch>
        </p:blipFill>
        <p:spPr bwMode="auto">
          <a:xfrm>
            <a:off x="3014185" y="3426797"/>
            <a:ext cx="2857500" cy="958788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ASEBAQEBASEBAVEBAQDxAPEBAQDRAPFBEWFRUQFRQXHCYeGBkkGRISHy8gIycpLS0sFR4yNTAqQSYrLSkBCQoKDgwOGg8PGiwlHyQpKSoqKSksLCksLCkpLCwsLSwsLCwsKTUpLCosKSosLCksKSksLCwsLCwsLCwsKSwsNf/AABEIANwA5gMBIgACEQEDEQH/xAAcAAEAAAcBAAAAAAAAAAAAAAAAAQIDBAUGBwj/xABIEAABAwICBQYJCAkDBQAAAAABAAIDBBESIQUGEzFRB0FhcYGRFCIyQlKSocHRFRYjU2JygrEkM2Nkc7LC4fCDs9I0Q3STov/EABsBAQACAwEBAAAAAAAAAAAAAAAEBQECBgMH/8QALBEAAgIBAgQFAwUBAAAAAAAAAAECAwQRIQUSMUETIjJRYXGRwRQVI4Gxof/aAAwDAQACEQMRAD8A7iiIgCIiAIiIAiIgCIiAIiIAiIgCKBULoCZFIHpjQxqTopMaiChkmREQBERAEREAREQBERAEREAREQBERAEREAREQBERAFAlRUpKAOctQ1r5QIqZxhiAnqOdoP0cfS93uGao8o2uRpIhFEf0iQHCd+zZuL7cb5BcbFS7M3uSbknxiTzkk86hZGTyeWPU6Xg/BllLxrvT2Xv9fZG0aR17rnk3qHMvuZDaNo6LjPvJWMZrVXA3FVOD/FeR3ElYZzlPDKL57lWu6b7nb14OLXHlUI/ZG76I5Tq2K23DamPnJAbKB1iwPaF0zV7WenrI8cLsx5cbhaRh4Fvv3Lgckthdp7OKq6I07JTTNnhOF4ObfNe3nYRwKkU5UovSXQo+IcBpui50Lll/xno8FRWL0BpplVBHPH5Lhcg72uG9p6ism1W63WpwEouLcZLdEUREMBERAEREAREQBERAEREAREQEHKF1CV9gT2riumuVCqdM58MuzhDiGMayM42g5E4gd9r9q8rbY19SfhYFuY2q9Nuup21FqeoOugr4SX2bPGcMrBuIPkyN6D7D2LZJ6xjGl0j2saN7nkNaO0lbqSa1IllU65uuS3RcIqUFQ17Q5jg5pFw5pDmnqI3qqtjzCke6ynVCs8hxG/CfyRmUtXoeeNb9MGoraiUnLaFkfRGwlo77X7ViI35q2D/79aB6o5rmk2fUqJKquMI9EkXMsikEqoGRC5acp7+KZSV7dmLb/arW6oGbJBInKPGOocjWmyJZ6QnxXN20YPM5uTgOsFp7F1sLgfJTIflWEDnjmB6sF/cF3xqt8Z/xo+e8ajGOXJx77kURFIKcIiIAiIgCIiAIiIAiIgCIiAkmbcEFeb9L6M2VVUQOy2cz2tvldmIltvwkL0k5aBykaj+Et8Iph+ksGbRYbZg837w5u5Rcmp2R26ou+C50MW5qz0y2/vsc20XWyU7xNA8xPblzYCPRc3c4dBWS1s12fXR08dg0sdJtQwnZPJAwuF8x52RWqve4nA+7HA4XNIIzG+4O48VWbRlmeIW5+lVvPKCcdTuJYtF9kb0t10Z1Pkc0mDFPTE+M14laN9mPABt+Jp7xxXSFxbkqJGkm+Nk6mnFugOjIHsXaArXHlzVo4LjNKqzJpd9yKkeL3HQp1Ar3Kk8zaX0UYaipgcLGOZ7APs3u0+rh7wsS+PNdW5XtV3NcNIxC4wiOqAG4DyJT0bmn8K5cb796q51uMjucPMVtUX37lFzLKQPU004tZWeNacpLdxdYlKXqgJFWpIHyvZFG0vke4NY1ubnOO4D/ADJFE1d6S1bOmciGinOqp6kjxY4tkDzbSQg29VntC7U1a9qRq02ho44MjJ5c7hudK62I9QsGjoathCs648kdDh8y/wAe5zIoiL0IoREQBERAEREAREQBERAEREAREQGo61cndNW/SfqZ7frmDyjzY25Yu8HpXLNY9U6ygGKZgmp7228RJa2/pg5t7rL0BZWukKBksckUgxMe0te087SM14WUQmt+pZ4fFL8VpRfl9jzhonWF0E8U8Is5jg4DdiHnMJ4EXHavQmgNPw1cLZ4XAggBzfOY7nY4cxC836X0U6mnmhO+ORzDfnAOTh1j8wshq5rHNSSCanfhdcbSN19nI3gfjzKJVZ4L5X0Ohz8P9wirY+rT7npZFzOPlti86klvz4ZGEd5sppOWmK3i0rr/AG5APyaVM8ev3Oe/aczXTw2dFqImuaWuAc1wLXNcAWuBGYI4LiXKByfeBE1FPnSl3jMJ8aAk5AX3svYDhkstUcrdVJcRMgj4XD5HDtJaPYtY0/pypqQfCKh0jd4jaGsjB33wttftuo9t9bW3UtcDhGZVYpS0S7rqadNDfnzzyVsYyssWdym5rZdyh+LodI8H5LHQ+gqmql2VNE6V/Ph8lo9JztzR0kru3J7yZx0A20xbNVubYvA+jiBGbI759bjmegLnequvVTQt2cbIpIsWIse3A+53nGzM9ZxHsXVdV+UKmrCGC8M9v1MhF3ZZ4Hbnfn0KdRKt99zleKUZdaesfJ7r8m2IpQVEKYc6RREQBERAEREAREQBERAEREAREQBERAFBRVCqq2Rgue4NbxPHmHSegIDkfK1qlN4R4ZDG58b2NE2BpcWPYLYnAZ2LQ3PoXMWRkvwt38F6cNbNJlFHgb9bOCCRxbF5R/FhVrNqZRy4jUQtqHutjfI0BxtnlhthF+CjzoUnqXGPxaymChp06HnORmHLaNLudozt2qG2O4hdur+RjRb7ljJID+ykJbf7r8XsWqax8kDoIZZoakSNYxz3MkjLZMLRcgFpIJsOAXhZjvqi2w+NJtRse7+DQo5FVdISrZhyVZu66rmdjGWxEqW6lc5VILWLnbhuHErCRlzSKZmsrilrDlhJDgQ5rhkQRusfesZVVGe6yjFIQV6cmi1RDWTGUuRnoXk+1p8NpgXkbePxJhuufNfbpA7wVtbV581L1j8DrI5v+0/6OYXNsDnZu/CbHsK9AwvBAIzBzB4hWtFviR+TgeLYX6S9pel7onREUgqQiIgCIiAIiIAiIgCIiAIiIApXyAbzZTLXNc6ySJkT2ODRjLXFwuLkeL1bigM74UziO8fFWUlnTiQluBkZDPGaSJHO8Y2vl4oAv0laH85JvrWeqU+cs31rPVK13M7HSfCmcR3t+KeFN4jvb8Vzj5yS/WR+qfinzll+sj9U/FNWDo/hTOI72/FWOm/pKaojYQXPhljaC4AFzo3AC/NvWjfOWX6yP1XKI1kl9OP1Sm7MrZ6mkt5MtJWH0Uf/AL4viqdbqJXxMLnxNtwbLG5xyvkAVvfzkm9KLuKstJaYfIGte5hGdsNwb71FeLAvY8eyV10+xy11xcHIjIg5EHgVBzsgOm/sW4aa0E2YFzbNlz8bmeODvjvWn1EDmOwPaWuF7g7+tRJ1ODZ0mJxGGVHbZ90WFaMrrctf9URQyQ4BaKSGNzd+UjWtbKLnfdxDvxrUKptwe1d31mohpTQ8U8IxSCJk8QGZxhpbJEOm2MdYCkVx54NFVl3PHyYS7PqcVpZN45vyXbuS7WTbU/gz3AzQ2a3PN8PmnPhu7lwuNxaej3LM6H01JTysmhNnsILeBHOw9BCj1z8KevYtc3Fjn43IvUt0elCFSqq6ONpdK9sbRvc8hre8rQajlipxTh7Y3unLf1WQY11t5f6PZdct1g1tqauQvmfi9CNtxEzoa33nNT55EUttzlcbg91kv5fKvn8HYNO8qlFC0iF3hMnMGXEfWXnK3VdYzULlCqa2tfDK2PZ7J0gwNcDHYtAF753xexc51Y1KrtIkuiDY4Q7C+eUkR4udrQM3nq712bUjUKHRzHlrjLM+wkmcA24G5jW54W3z3nrWIOybUn0N8qOFRXKqtc0/d9vwbSApkRSSjCIiAIiIAiIgCIiAKnNA14LXtDmkWLXAFp6wVURAafpjk3p5LugcYH8zR40JP3TmOw9i0rSOqVTTu+lYTGctrHdzB1neO1dlUj4gQQRcEEHpB3hAcQ+TxxPeo/Jw4nvWc0hQ7OWSM+a4gdLb5HuIVsY1nUGK+ThxKgdG/ad7FldmmzTUzqYr5M+072LCz1uF7mOJABIBuSO0LcQxahpGC8j8vOP5rAL2n0ocrnEOb+xVWtpoaltibOHkusMTej7Q6FrElTsjbDiuL2va1lBmnvsG/wB4LxnKD2ZYY2PkaqypFDSWjnxOwvH3SL4XDiF1HkM0wTFU0jjfZvbLEODH5OHUHAH8S5vXaaMsYYW7nXBJBK2bkaqsGk8HNJBK3tGF/wCTCotTSs0XQu82E7sTnsjpJG965clcNTjmp7QVBu4i30EruLgPJJ9IdoO9ca0loyalldFKwxvBsWu4cxB529I+K9RELV9etS46+AgWbUNBMMh479m77J9m8KRbTGS2Krh/Ep0SUZPb/Dzs6UlRjNjdV62gkgkfDMx0cjTZzXCx6xxB4qgQq5rTY7OElJKSZt2q2v8AU0eFjCHwAk7F4GEXNzhIzbn1712HVnXikrGgMdgltd0L7CQdXpDqXnEScyuaWtcwhwJBBxAgkOHSDzFetV8obdUQMzhePlayXll7r8nqYOUywWpVdJNQUsspvI+Fpc473c2LtAB7VnVZp6rU4aUeWTj7BERZNQiIgCIiAIiIAiIgCIiA0vXSjtKyUec3CfvN3ewrXC1b5rbTYqYuG9jmu7CcJ/O/YtFxrGpnQlwJgUcSYk1GjAatUq2eO77zvzW2hwWr1A8Z33j+awZSNP0o3FO8NPkhre4X/qVpKzjvG/pWc1R1WdpLSb4w5zIg58k7272xh1g1vNcmwHbwWM0nRmN743eVHK+Jx4lji2/sUOxdzp8SzTyd0kW0bltPJzPh0rRHjK5nrxvb/UtTjK2HUt1tI0B/e4fa63vXhDaaLTIXNRNfD/w9MqBUUVqcEa5rTqXT17MMzcMgB2czLCVh4X5x0HLqXG9P8mWkKdxtGaiO/iyQNxG3Szyh7etehrKBYF5TqjPqTsbPux9ovb2PK/yVPfCYpQ70djJj9W11sOqvJzWVc7BLDLT0wOKWWVjo3Ob6DA7MuPVkvQ+AJswvNY8UyXbxi6yPKloUqWmbGxjGANY1oYxo3NaAAAOwKuoWUVJKYIiIAiIgCIiAIiIAiIgCIiAt9IQY4pGekxzR1kZe1cm2q7AVyDTEeConZwlf3YifetWbIbVNqrTGmNYNi9EqwVS6xceFyeoXPuPcsiJFT0dQtmqI4n+TJK1jhxa51nDuJ71ka6M3Pkl1a8FoGyPbaeptPLfeGEfRs7Gm/W9y5JygRYdI6Qb+8l/rta4+1xXpJrQBYbu6y86cplORpOuvzvjcOowsI/NeNy0iWfDZOVzb9jU2HNZ3VL/rqL/yoP8AcasCzeti1LZevoRxqof5wfcVDXqX1Omsf8M/oz0yFFQCirQ4IIiIAiIgCIiAIiIAiIgCIiAIiIAiIgCIiAg5cq1yjw1s3Tgd3sF/bddVK5nygMtWX4xRnuJCwzKNcxJiUFAlam5MHLJaoxYq+nH23O9Vpd/SFi7rOaisvXxdDZT/APBHvWTDOqrgvLVHg0jf06aInrBe33LvS4hy8R/plKeNM4d0p/5BaW+km8Oel6+TmbCtg1Mkw11EeFVB7Xge9YGMLYdSYcWkaFv71EewOv7lAj6kdZZtTL6M9MhFAKKtDgwiIgCIiAIiIAiIgIJdSKBQFS6hiUl1AuQFS6YlTxJjQFS6XVIyBQ2iArXS6o7RQMqAr4lzrlEH6Uw/sW+xz1v+1Wga/OvUs6IW/wAzlhmUasGqNlUwqGFam5TwrYOT9v6aOiKU/wAqwgas1qHIBV5kC8UoHSbtNh2BZMM6fiXFuXnOpo/4Mv8AuNXYJKgAEk2AFySQAAOe5XCuUzTsNbVxyQvxRRRGLFmA9+NxJbxHki68rpJR3LHhVUp5CaXQ0lrN3Ytp5OmX0rRfxSe0Rv8AgsLHDY4iDbmv71fat14p62mnPkxzsc+3MwmzvYSexV8JeZHYZNMvAkl7M9L3S6oCYHMG45jvv09SjtVbnzsrXS6o7VNogK90VEPUcaAqoqeJMSAqXRU8SICQuUpeikIQE+NSmRSkKUtQETIm0VMhSOaUBUMqldMqWAqRzCgKpnUjqrp+CsK9k9hsQwuvntL2tbo6VjZPDD5VNA/tPxQGWn01G3e8dQzPsWn6xVzZZsbTcYGjPLME8VliJvOoGH7kllSf9rRz+yS/uRmUa5YcQllnXNg86hqG9ViPaqZZRc9PUN/02la6G3MjEMZn383QptBSBtRFISfo8TgG2zJY5lj0eOT2BZPBo/8AbN64/gp2OoxlFDLOeLWYGnrKzoOb2LflA0+91BMyO4LixrzuIiLvG7wLdpXHjJhyK7js6h4LY6WGFpBB2gxkg/5wUo1IpHAY6WFzrC52bd/OvGynneupZYXEP00eXQ4sa69r2yFr36VPTtfKcMcb5DwY0n+y7ZBqTRNzbSQj/Tb71lYdFMbk1gaOAAA7l4rFXdlhPj89NIx+5Q1UmkZRUzJv1rYmtfnitYZAnnIGEdizQqVatplVESm/BzknzNy/suBOpxMqDWKo1qGpVEpURIqdlPhQE+NTByphqqWQEQ5FABEBVLFAtVRLIClgTAqqICjs1LslcWSyAt9kobJXNlDCgLXZKGxV2WqFkBaeDp4MrwtUuFAWfgw/wKBpQr6yWQFiaMcB3BQFGOACvkQFl4KgplekJZAWXg6iKdXZCBAWghU4hVyWqFkBQESiIlWspgEBRwJgVayWQFJrVNhU9ksgJLIqtl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data:image/jpeg;base64,/9j/4AAQSkZJRgABAQAAAQABAAD/2wCEAAkGBhASEBAQEBASEBAVEBAQDxAPEBAQDRAPFBEWFRUQFRQXHCYeGBkkGRISHy8gIycpLS0sFR4yNTAqQSYrLSkBCQoKDgwOGg8PGiwlHyQpKSoqKSksLCksLCkpLCwsLSwsLCwsKTUpLCosKSosLCksKSksLCwsLCwsLCwsKSwsNf/AABEIANwA5gMBIgACEQEDEQH/xAAcAAEAAAcBAAAAAAAAAAAAAAAAAQIDBAUGBwj/xABIEAABAwICBQYJCAkDBQAAAAABAAIDBBESIQUGEzFRB0FhcYGRFCIyQlKSocHRFRYjU2JygrEkM2Nkc7LC4fCDs9I0Q3STov/EABsBAQACAwEBAAAAAAAAAAAAAAAEBQECBgMH/8QALBEAAgIBAgQFAwUBAAAAAAAAAAECAwQRIQUSMUETIjJRYXGRwRQVI4Gxof/aAAwDAQACEQMRAD8A7iiIgCIiAIiIAiIgCIiAIiIAiIgCKBULoCZFIHpjQxqTopMaiChkmREQBERAEREAREQBERAEREAREQBERAEREAREQBERAFAlRUpKAOctQ1r5QIqZxhiAnqOdoP0cfS93uGao8o2uRpIhFEf0iQHCd+zZuL7cb5BcbFS7M3uSbknxiTzkk86hZGTyeWPU6Xg/BllLxrvT2Xv9fZG0aR17rnk3qHMvuZDaNo6LjPvJWMZrVXA3FVOD/FeR3ElYZzlPDKL57lWu6b7nb14OLXHlUI/ZG76I5Tq2K23DamPnJAbKB1iwPaF0zV7WenrI8cLsx5cbhaRh4Fvv3Lgckthdp7OKq6I07JTTNnhOF4ObfNe3nYRwKkU5UovSXQo+IcBpui50Lll/xno8FRWL0BpplVBHPH5Lhcg72uG9p6ism1W63WpwEouLcZLdEUREMBERAEREAREQBERAEREAREQEHKF1CV9gT2riumuVCqdM58MuzhDiGMayM42g5E4gd9r9q8rbY19SfhYFuY2q9Nuup21FqeoOugr4SX2bPGcMrBuIPkyN6D7D2LZJ6xjGl0j2saN7nkNaO0lbqSa1IllU65uuS3RcIqUFQ17Q5jg5pFw5pDmnqI3qqtjzCke6ynVCs8hxG/CfyRmUtXoeeNb9MGoraiUnLaFkfRGwlo77X7ViI35q2D/79aB6o5rmk2fUqJKquMI9EkXMsikEqoGRC5acp7+KZSV7dmLb/arW6oGbJBInKPGOocjWmyJZ6QnxXN20YPM5uTgOsFp7F1sLgfJTIflWEDnjmB6sF/cF3xqt8Z/xo+e8ajGOXJx77kURFIKcIiIAiIgCIiAIiIAiIgCIiAkmbcEFeb9L6M2VVUQOy2cz2tvldmIltvwkL0k5aBykaj+Et8Iph+ksGbRYbZg837w5u5Rcmp2R26ou+C50MW5qz0y2/vsc20XWyU7xNA8xPblzYCPRc3c4dBWS1s12fXR08dg0sdJtQwnZPJAwuF8x52RWqve4nA+7HA4XNIIzG+4O48VWbRlmeIW5+lVvPKCcdTuJYtF9kb0t10Z1Pkc0mDFPTE+M14laN9mPABt+Jp7xxXSFxbkqJGkm+Nk6mnFugOjIHsXaArXHlzVo4LjNKqzJpd9yKkeL3HQp1Ar3Kk8zaX0UYaipgcLGOZ7APs3u0+rh7wsS+PNdW5XtV3NcNIxC4wiOqAG4DyJT0bmn8K5cb796q51uMjucPMVtUX37lFzLKQPU004tZWeNacpLdxdYlKXqgJFWpIHyvZFG0vke4NY1ubnOO4D/ADJFE1d6S1bOmciGinOqp6kjxY4tkDzbSQg29VntC7U1a9qRq02ho44MjJ5c7hudK62I9QsGjoathCs648kdDh8y/wAe5zIoiL0IoREQBERAEREAREQBERAEREAREQGo61cndNW/SfqZ7frmDyjzY25Yu8HpXLNY9U6ygGKZgmp7228RJa2/pg5t7rL0BZWukKBksckUgxMe0te087SM14WUQmt+pZ4fFL8VpRfl9jzhonWF0E8U8Is5jg4DdiHnMJ4EXHavQmgNPw1cLZ4XAggBzfOY7nY4cxC836X0U6mnmhO+ORzDfnAOTh1j8wshq5rHNSSCanfhdcbSN19nI3gfjzKJVZ4L5X0Ohz8P9wirY+rT7npZFzOPlti86klvz4ZGEd5sppOWmK3i0rr/AG5APyaVM8ev3Oe/aczXTw2dFqImuaWuAc1wLXNcAWuBGYI4LiXKByfeBE1FPnSl3jMJ8aAk5AX3svYDhkstUcrdVJcRMgj4XD5HDtJaPYtY0/pypqQfCKh0jd4jaGsjB33wttftuo9t9bW3UtcDhGZVYpS0S7rqadNDfnzzyVsYyssWdym5rZdyh+LodI8H5LHQ+gqmql2VNE6V/Ph8lo9JztzR0kru3J7yZx0A20xbNVubYvA+jiBGbI759bjmegLnequvVTQt2cbIpIsWIse3A+53nGzM9ZxHsXVdV+UKmrCGC8M9v1MhF3ZZ4Hbnfn0KdRKt99zleKUZdaesfJ7r8m2IpQVEKYc6RREQBERAEREAREQBERAEREAREQBERAFBRVCqq2Rgue4NbxPHmHSegIDkfK1qlN4R4ZDG58b2NE2BpcWPYLYnAZ2LQ3PoXMWRkvwt38F6cNbNJlFHgb9bOCCRxbF5R/FhVrNqZRy4jUQtqHutjfI0BxtnlhthF+CjzoUnqXGPxaymChp06HnORmHLaNLudozt2qG2O4hdur+RjRb7ljJID+ykJbf7r8XsWqax8kDoIZZoakSNYxz3MkjLZMLRcgFpIJsOAXhZjvqi2w+NJtRse7+DQo5FVdISrZhyVZu66rmdjGWxEqW6lc5VILWLnbhuHErCRlzSKZmsrilrDlhJDgQ5rhkQRusfesZVVGe6yjFIQV6cmi1RDWTGUuRnoXk+1p8NpgXkbePxJhuufNfbpA7wVtbV581L1j8DrI5v+0/6OYXNsDnZu/CbHsK9AwvBAIzBzB4hWtFviR+TgeLYX6S9pel7onREUgqQiIgCIiAIiIAiIgCIiAIiIApXyAbzZTLXNc6ySJkT2ODRjLXFwuLkeL1bigM74UziO8fFWUlnTiQluBkZDPGaSJHO8Y2vl4oAv0laH85JvrWeqU+cs31rPVK13M7HSfCmcR3t+KeFN4jvb8Vzj5yS/WR+qfinzll+sj9U/FNWDo/hTOI72/FWOm/pKaojYQXPhljaC4AFzo3AC/NvWjfOWX6yP1XKI1kl9OP1Sm7MrZ6mkt5MtJWH0Uf/AL4viqdbqJXxMLnxNtwbLG5xyvkAVvfzkm9KLuKstJaYfIGte5hGdsNwb71FeLAvY8eyV10+xy11xcHIjIg5EHgVBzsgOm/sW4aa0E2YFzbNlz8bmeODvjvWn1EDmOwPaWuF7g7+tRJ1ODZ0mJxGGVHbZ90WFaMrrctf9URQyQ4BaKSGNzd+UjWtbKLnfdxDvxrUKptwe1d31mohpTQ8U8IxSCJk8QGZxhpbJEOm2MdYCkVx54NFVl3PHyYS7PqcVpZN45vyXbuS7WTbU/gz3AzQ2a3PN8PmnPhu7lwuNxaej3LM6H01JTysmhNnsILeBHOw9BCj1z8KevYtc3Fjn43IvUt0elCFSqq6ONpdK9sbRvc8hre8rQajlipxTh7Y3unLf1WQY11t5f6PZdct1g1tqauQvmfi9CNtxEzoa33nNT55EUttzlcbg91kv5fKvn8HYNO8qlFC0iF3hMnMGXEfWXnK3VdYzULlCqa2tfDK2PZ7J0gwNcDHYtAF753xexc51Y1KrtIkuiDY4Q7C+eUkR4udrQM3nq712bUjUKHRzHlrjLM+wkmcA24G5jW54W3z3nrWIOybUn0N8qOFRXKqtc0/d9vwbSApkRSSjCIiAIiIAiIgCIiAKnNA14LXtDmkWLXAFp6wVURAafpjk3p5LugcYH8zR40JP3TmOw9i0rSOqVTTu+lYTGctrHdzB1neO1dlUj4gQQRcEEHpB3hAcQ+TxxPeo/Jw4nvWc0hQ7OWSM+a4gdLb5HuIVsY1nUGK+ThxKgdG/ad7FldmmzTUzqYr5M+072LCz1uF7mOJABIBuSO0LcQxahpGC8j8vOP5rAL2n0ocrnEOb+xVWtpoaltibOHkusMTej7Q6FrElTsjbDiuL2va1lBmnvsG/wB4LxnKD2ZYY2PkaqypFDSWjnxOwvH3SL4XDiF1HkM0wTFU0jjfZvbLEODH5OHUHAH8S5vXaaMsYYW7nXBJBK2bkaqsGk8HNJBK3tGF/wCTCotTSs0XQu82E7sTnsjpJG965clcNTjmp7QVBu4i30EruLgPJJ9IdoO9ca0loyalldFKwxvBsWu4cxB529I+K9RELV9etS46+AgWbUNBMMh479m77J9m8KRbTGS2Krh/Ep0SUZPb/Dzs6UlRjNjdV62gkgkfDMx0cjTZzXCx6xxB4qgQq5rTY7OElJKSZt2q2v8AU0eFjCHwAk7F4GEXNzhIzbn1712HVnXikrGgMdgltd0L7CQdXpDqXnEScyuaWtcwhwJBBxAgkOHSDzFetV8obdUQMzhePlayXll7r8nqYOUywWpVdJNQUsspvI+Fpc473c2LtAB7VnVZp6rU4aUeWTj7BERZNQiIgCIiAIiIAiIgCIiA0vXSjtKyUec3CfvN3ewrXC1b5rbTYqYuG9jmu7CcJ/O/YtFxrGpnQlwJgUcSYk1GjAatUq2eO77zvzW2hwWr1A8Z33j+awZSNP0o3FO8NPkhre4X/qVpKzjvG/pWc1R1WdpLSb4w5zIg58k7272xh1g1vNcmwHbwWM0nRmN743eVHK+Jx4lji2/sUOxdzp8SzTyd0kW0bltPJzPh0rRHjK5nrxvb/UtTjK2HUt1tI0B/e4fa63vXhDaaLTIXNRNfD/w9MqBUUVqcEa5rTqXT17MMzcMgB2czLCVh4X5x0HLqXG9P8mWkKdxtGaiO/iyQNxG3Szyh7etehrKBYF5TqjPqTsbPux9ovb2PK/yVPfCYpQ70djJj9W11sOqvJzWVc7BLDLT0wOKWWVjo3Ob6DA7MuPVkvQ+AJswvNY8UyXbxi6yPKloUqWmbGxjGANY1oYxo3NaAAAOwKuoWUVJKYIiIAiIgCIiAIiIAiIgCIiAt9IQY4pGekxzR1kZe1cm2q7AVyDTEeConZwlf3YifetWbIbVNqrTGmNYNi9EqwVS6xceFyeoXPuPcsiJFT0dQtmqI4n+TJK1jhxa51nDuJ71ka6M3Pkl1a8FoGyPbaeptPLfeGEfRs7Gm/W9y5JygRYdI6Qb+8l/rta4+1xXpJrQBYbu6y86cplORpOuvzvjcOowsI/NeNy0iWfDZOVzb9jU2HNZ3VL/rqL/yoP8AcasCzeti1LZevoRxqof5wfcVDXqX1Omsf8M/oz0yFFQCirQ4IIiIAiIgCIiAIiIAiIgCIiAIiIAiIgCIiAg5cq1yjw1s3Tgd3sF/bddVK5nygMtWX4xRnuJCwzKNcxJiUFAlam5MHLJaoxYq+nH23O9Vpd/SFi7rOaisvXxdDZT/APBHvWTDOqrgvLVHg0jf06aInrBe33LvS4hy8R/plKeNM4d0p/5BaW+km8Oel6+TmbCtg1Mkw11EeFVB7Xge9YGMLYdSYcWkaFv71EewOv7lAj6kdZZtTL6M9MhFAKKtDgwiIgCIiAIiIAiIgIJdSKBQFS6hiUl1AuQFS6YlTxJjQFS6XVIyBQ2iArXS6o7RQMqAr4lzrlEH6Uw/sW+xz1v+1Wga/OvUs6IW/wAzlhmUasGqNlUwqGFam5TwrYOT9v6aOiKU/wAqwgas1qHIBV5kC8UoHSbtNh2BZMM6fiXFuXnOpo/4Mv8AuNXYJKgAEk2AFySQAAOe5XCuUzTsNbVxyQvxRRRGLFmA9+NxJbxHki68rpJR3LHhVUp5CaXQ0lrN3Ytp5OmX0rRfxSe0Rv8AgsLHDY4iDbmv71fat14p62mnPkxzsc+3MwmzvYSexV8JeZHYZNMvAkl7M9L3S6oCYHMG45jvv09SjtVbnzsrXS6o7VNogK90VEPUcaAqoqeJMSAqXRU8SICQuUpeikIQE+NSmRSkKUtQETIm0VMhSOaUBUMqldMqWAqRzCgKpnUjqrp+CsK9k9hsQwuvntL2tbo6VjZPDD5VNA/tPxQGWn01G3e8dQzPsWn6xVzZZsbTcYGjPLME8VliJvOoGH7kllSf9rRz+yS/uRmUa5YcQllnXNg86hqG9ViPaqZZRc9PUN/02la6G3MjEMZn383QptBSBtRFISfo8TgG2zJY5lj0eOT2BZPBo/8AbN64/gp2OoxlFDLOeLWYGnrKzoOb2LflA0+91BMyO4LixrzuIiLvG7wLdpXHjJhyK7js6h4LY6WGFpBB2gxkg/5wUo1IpHAY6WFzrC52bd/OvGynneupZYXEP00eXQ4sa69r2yFr36VPTtfKcMcb5DwY0n+y7ZBqTRNzbSQj/Tb71lYdFMbk1gaOAAA7l4rFXdlhPj89NIx+5Q1UmkZRUzJv1rYmtfnitYZAnnIGEdizQqVatplVESm/BzknzNy/suBOpxMqDWKo1qGpVEpURIqdlPhQE+NTByphqqWQEQ5FABEBVLFAtVRLIClgTAqqICjs1LslcWSyAt9kobJXNlDCgLXZKGxV2WqFkBaeDp4MrwtUuFAWfgw/wKBpQr6yWQFiaMcB3BQFGOACvkQFl4KgplekJZAWXg6iKdXZCBAWghU4hVyWqFkBQESiIlWspgEBRwJgVayWQFJrVNhU9ksgJLIqtl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data:image/jpeg;base64,/9j/4AAQSkZJRgABAQAAAQABAAD/2wCEAAkGBhASEBAQEBASEBAVEBAQDxAPEBAQDRAPFBEWFRUQFRQXHCYeGBkkGRISHy8gIycpLS0sFR4yNTAqQSYrLSkBCQoKDgwOGg8PGiwlHyQpKSoqKSksLCksLCkpLCwsLSwsLCwsKTUpLCosKSosLCksKSksLCwsLCwsLCwsKSwsNf/AABEIANwA5gMBIgACEQEDEQH/xAAcAAEAAAcBAAAAAAAAAAAAAAAAAQIDBAUGBwj/xABIEAABAwICBQYJCAkDBQAAAAABAAIDBBESIQUGEzFRB0FhcYGRFCIyQlKSocHRFRYjU2JygrEkM2Nkc7LC4fCDs9I0Q3STov/EABsBAQACAwEBAAAAAAAAAAAAAAAEBQECBgMH/8QALBEAAgIBAgQFAwUBAAAAAAAAAAECAwQRIQUSMUETIjJRYXGRwRQVI4Gxof/aAAwDAQACEQMRAD8A7iiIgCIiAIiIAiIgCIiAIiIAiIgCKBULoCZFIHpjQxqTopMaiChkmREQBERAEREAREQBERAEREAREQBERAEREAREQBERAFAlRUpKAOctQ1r5QIqZxhiAnqOdoP0cfS93uGao8o2uRpIhFEf0iQHCd+zZuL7cb5BcbFS7M3uSbknxiTzkk86hZGTyeWPU6Xg/BllLxrvT2Xv9fZG0aR17rnk3qHMvuZDaNo6LjPvJWMZrVXA3FVOD/FeR3ElYZzlPDKL57lWu6b7nb14OLXHlUI/ZG76I5Tq2K23DamPnJAbKB1iwPaF0zV7WenrI8cLsx5cbhaRh4Fvv3Lgckthdp7OKq6I07JTTNnhOF4ObfNe3nYRwKkU5UovSXQo+IcBpui50Lll/xno8FRWL0BpplVBHPH5Lhcg72uG9p6ism1W63WpwEouLcZLdEUREMBERAEREAREQBERAEREAREQEHKF1CV9gT2riumuVCqdM58MuzhDiGMayM42g5E4gd9r9q8rbY19SfhYFuY2q9Nuup21FqeoOugr4SX2bPGcMrBuIPkyN6D7D2LZJ6xjGl0j2saN7nkNaO0lbqSa1IllU65uuS3RcIqUFQ17Q5jg5pFw5pDmnqI3qqtjzCke6ynVCs8hxG/CfyRmUtXoeeNb9MGoraiUnLaFkfRGwlo77X7ViI35q2D/79aB6o5rmk2fUqJKquMI9EkXMsikEqoGRC5acp7+KZSV7dmLb/arW6oGbJBInKPGOocjWmyJZ6QnxXN20YPM5uTgOsFp7F1sLgfJTIflWEDnjmB6sF/cF3xqt8Z/xo+e8ajGOXJx77kURFIKcIiIAiIgCIiAIiIAiIgCIiAkmbcEFeb9L6M2VVUQOy2cz2tvldmIltvwkL0k5aBykaj+Et8Iph+ksGbRYbZg837w5u5Rcmp2R26ou+C50MW5qz0y2/vsc20XWyU7xNA8xPblzYCPRc3c4dBWS1s12fXR08dg0sdJtQwnZPJAwuF8x52RWqve4nA+7HA4XNIIzG+4O48VWbRlmeIW5+lVvPKCcdTuJYtF9kb0t10Z1Pkc0mDFPTE+M14laN9mPABt+Jp7xxXSFxbkqJGkm+Nk6mnFugOjIHsXaArXHlzVo4LjNKqzJpd9yKkeL3HQp1Ar3Kk8zaX0UYaipgcLGOZ7APs3u0+rh7wsS+PNdW5XtV3NcNIxC4wiOqAG4DyJT0bmn8K5cb796q51uMjucPMVtUX37lFzLKQPU004tZWeNacpLdxdYlKXqgJFWpIHyvZFG0vke4NY1ubnOO4D/ADJFE1d6S1bOmciGinOqp6kjxY4tkDzbSQg29VntC7U1a9qRq02ho44MjJ5c7hudK62I9QsGjoathCs648kdDh8y/wAe5zIoiL0IoREQBERAEREAREQBERAEREAREQGo61cndNW/SfqZ7frmDyjzY25Yu8HpXLNY9U6ygGKZgmp7228RJa2/pg5t7rL0BZWukKBksckUgxMe0te087SM14WUQmt+pZ4fFL8VpRfl9jzhonWF0E8U8Is5jg4DdiHnMJ4EXHavQmgNPw1cLZ4XAggBzfOY7nY4cxC836X0U6mnmhO+ORzDfnAOTh1j8wshq5rHNSSCanfhdcbSN19nI3gfjzKJVZ4L5X0Ohz8P9wirY+rT7npZFzOPlti86klvz4ZGEd5sppOWmK3i0rr/AG5APyaVM8ev3Oe/aczXTw2dFqImuaWuAc1wLXNcAWuBGYI4LiXKByfeBE1FPnSl3jMJ8aAk5AX3svYDhkstUcrdVJcRMgj4XD5HDtJaPYtY0/pypqQfCKh0jd4jaGsjB33wttftuo9t9bW3UtcDhGZVYpS0S7rqadNDfnzzyVsYyssWdym5rZdyh+LodI8H5LHQ+gqmql2VNE6V/Ph8lo9JztzR0kru3J7yZx0A20xbNVubYvA+jiBGbI759bjmegLnequvVTQt2cbIpIsWIse3A+53nGzM9ZxHsXVdV+UKmrCGC8M9v1MhF3ZZ4Hbnfn0KdRKt99zleKUZdaesfJ7r8m2IpQVEKYc6RREQBERAEREAREQBERAEREAREQBERAFBRVCqq2Rgue4NbxPHmHSegIDkfK1qlN4R4ZDG58b2NE2BpcWPYLYnAZ2LQ3PoXMWRkvwt38F6cNbNJlFHgb9bOCCRxbF5R/FhVrNqZRy4jUQtqHutjfI0BxtnlhthF+CjzoUnqXGPxaymChp06HnORmHLaNLudozt2qG2O4hdur+RjRb7ljJID+ykJbf7r8XsWqax8kDoIZZoakSNYxz3MkjLZMLRcgFpIJsOAXhZjvqi2w+NJtRse7+DQo5FVdISrZhyVZu66rmdjGWxEqW6lc5VILWLnbhuHErCRlzSKZmsrilrDlhJDgQ5rhkQRusfesZVVGe6yjFIQV6cmi1RDWTGUuRnoXk+1p8NpgXkbePxJhuufNfbpA7wVtbV581L1j8DrI5v+0/6OYXNsDnZu/CbHsK9AwvBAIzBzB4hWtFviR+TgeLYX6S9pel7onREUgqQiIgCIiAIiIAiIgCIiAIiIApXyAbzZTLXNc6ySJkT2ODRjLXFwuLkeL1bigM74UziO8fFWUlnTiQluBkZDPGaSJHO8Y2vl4oAv0laH85JvrWeqU+cs31rPVK13M7HSfCmcR3t+KeFN4jvb8Vzj5yS/WR+qfinzll+sj9U/FNWDo/hTOI72/FWOm/pKaojYQXPhljaC4AFzo3AC/NvWjfOWX6yP1XKI1kl9OP1Sm7MrZ6mkt5MtJWH0Uf/AL4viqdbqJXxMLnxNtwbLG5xyvkAVvfzkm9KLuKstJaYfIGte5hGdsNwb71FeLAvY8eyV10+xy11xcHIjIg5EHgVBzsgOm/sW4aa0E2YFzbNlz8bmeODvjvWn1EDmOwPaWuF7g7+tRJ1ODZ0mJxGGVHbZ90WFaMrrctf9URQyQ4BaKSGNzd+UjWtbKLnfdxDvxrUKptwe1d31mohpTQ8U8IxSCJk8QGZxhpbJEOm2MdYCkVx54NFVl3PHyYS7PqcVpZN45vyXbuS7WTbU/gz3AzQ2a3PN8PmnPhu7lwuNxaej3LM6H01JTysmhNnsILeBHOw9BCj1z8KevYtc3Fjn43IvUt0elCFSqq6ONpdK9sbRvc8hre8rQajlipxTh7Y3unLf1WQY11t5f6PZdct1g1tqauQvmfi9CNtxEzoa33nNT55EUttzlcbg91kv5fKvn8HYNO8qlFC0iF3hMnMGXEfWXnK3VdYzULlCqa2tfDK2PZ7J0gwNcDHYtAF753xexc51Y1KrtIkuiDY4Q7C+eUkR4udrQM3nq712bUjUKHRzHlrjLM+wkmcA24G5jW54W3z3nrWIOybUn0N8qOFRXKqtc0/d9vwbSApkRSSjCIiAIiIAiIgCIiAKnNA14LXtDmkWLXAFp6wVURAafpjk3p5LugcYH8zR40JP3TmOw9i0rSOqVTTu+lYTGctrHdzB1neO1dlUj4gQQRcEEHpB3hAcQ+TxxPeo/Jw4nvWc0hQ7OWSM+a4gdLb5HuIVsY1nUGK+ThxKgdG/ad7FldmmzTUzqYr5M+072LCz1uF7mOJABIBuSO0LcQxahpGC8j8vOP5rAL2n0ocrnEOb+xVWtpoaltibOHkusMTej7Q6FrElTsjbDiuL2va1lBmnvsG/wB4LxnKD2ZYY2PkaqypFDSWjnxOwvH3SL4XDiF1HkM0wTFU0jjfZvbLEODH5OHUHAH8S5vXaaMsYYW7nXBJBK2bkaqsGk8HNJBK3tGF/wCTCotTSs0XQu82E7sTnsjpJG965clcNTjmp7QVBu4i30EruLgPJJ9IdoO9ca0loyalldFKwxvBsWu4cxB529I+K9RELV9etS46+AgWbUNBMMh479m77J9m8KRbTGS2Krh/Ep0SUZPb/Dzs6UlRjNjdV62gkgkfDMx0cjTZzXCx6xxB4qgQq5rTY7OElJKSZt2q2v8AU0eFjCHwAk7F4GEXNzhIzbn1712HVnXikrGgMdgltd0L7CQdXpDqXnEScyuaWtcwhwJBBxAgkOHSDzFetV8obdUQMzhePlayXll7r8nqYOUywWpVdJNQUsspvI+Fpc473c2LtAB7VnVZp6rU4aUeWTj7BERZNQiIgCIiAIiIAiIgCIiA0vXSjtKyUec3CfvN3ewrXC1b5rbTYqYuG9jmu7CcJ/O/YtFxrGpnQlwJgUcSYk1GjAatUq2eO77zvzW2hwWr1A8Z33j+awZSNP0o3FO8NPkhre4X/qVpKzjvG/pWc1R1WdpLSb4w5zIg58k7272xh1g1vNcmwHbwWM0nRmN743eVHK+Jx4lji2/sUOxdzp8SzTyd0kW0bltPJzPh0rRHjK5nrxvb/UtTjK2HUt1tI0B/e4fa63vXhDaaLTIXNRNfD/w9MqBUUVqcEa5rTqXT17MMzcMgB2czLCVh4X5x0HLqXG9P8mWkKdxtGaiO/iyQNxG3Szyh7etehrKBYF5TqjPqTsbPux9ovb2PK/yVPfCYpQ70djJj9W11sOqvJzWVc7BLDLT0wOKWWVjo3Ob6DA7MuPVkvQ+AJswvNY8UyXbxi6yPKloUqWmbGxjGANY1oYxo3NaAAAOwKuoWUVJKYIiIAiIgCIiAIiIAiIgCIiAt9IQY4pGekxzR1kZe1cm2q7AVyDTEeConZwlf3YifetWbIbVNqrTGmNYNi9EqwVS6xceFyeoXPuPcsiJFT0dQtmqI4n+TJK1jhxa51nDuJ71ka6M3Pkl1a8FoGyPbaeptPLfeGEfRs7Gm/W9y5JygRYdI6Qb+8l/rta4+1xXpJrQBYbu6y86cplORpOuvzvjcOowsI/NeNy0iWfDZOVzb9jU2HNZ3VL/rqL/yoP8AcasCzeti1LZevoRxqof5wfcVDXqX1Omsf8M/oz0yFFQCirQ4IIiIAiIgCIiAIiIAiIgCIiAIiIAiIgCIiAg5cq1yjw1s3Tgd3sF/bddVK5nygMtWX4xRnuJCwzKNcxJiUFAlam5MHLJaoxYq+nH23O9Vpd/SFi7rOaisvXxdDZT/APBHvWTDOqrgvLVHg0jf06aInrBe33LvS4hy8R/plKeNM4d0p/5BaW+km8Oel6+TmbCtg1Mkw11EeFVB7Xge9YGMLYdSYcWkaFv71EewOv7lAj6kdZZtTL6M9MhFAKKtDgwiIgCIiAIiIAiIgIJdSKBQFS6hiUl1AuQFS6YlTxJjQFS6XVIyBQ2iArXS6o7RQMqAr4lzrlEH6Uw/sW+xz1v+1Wga/OvUs6IW/wAzlhmUasGqNlUwqGFam5TwrYOT9v6aOiKU/wAqwgas1qHIBV5kC8UoHSbtNh2BZMM6fiXFuXnOpo/4Mv8AuNXYJKgAEk2AFySQAAOe5XCuUzTsNbVxyQvxRRRGLFmA9+NxJbxHki68rpJR3LHhVUp5CaXQ0lrN3Ytp5OmX0rRfxSe0Rv8AgsLHDY4iDbmv71fat14p62mnPkxzsc+3MwmzvYSexV8JeZHYZNMvAkl7M9L3S6oCYHMG45jvv09SjtVbnzsrXS6o7VNogK90VEPUcaAqoqeJMSAqXRU8SICQuUpeikIQE+NSmRSkKUtQETIm0VMhSOaUBUMqldMqWAqRzCgKpnUjqrp+CsK9k9hsQwuvntL2tbo6VjZPDD5VNA/tPxQGWn01G3e8dQzPsWn6xVzZZsbTcYGjPLME8VliJvOoGH7kllSf9rRz+yS/uRmUa5YcQllnXNg86hqG9ViPaqZZRc9PUN/02la6G3MjEMZn383QptBSBtRFISfo8TgG2zJY5lj0eOT2BZPBo/8AbN64/gp2OoxlFDLOeLWYGnrKzoOb2LflA0+91BMyO4LixrzuIiLvG7wLdpXHjJhyK7js6h4LY6WGFpBB2gxkg/5wUo1IpHAY6WFzrC52bd/OvGynneupZYXEP00eXQ4sa69r2yFr36VPTtfKcMcb5DwY0n+y7ZBqTRNzbSQj/Tb71lYdFMbk1gaOAAA7l4rFXdlhPj89NIx+5Q1UmkZRUzJv1rYmtfnitYZAnnIGEdizQqVatplVESm/BzknzNy/suBOpxMqDWKo1qGpVEpURIqdlPhQE+NTByphqqWQEQ5FABEBVLFAtVRLIClgTAqqICjs1LslcWSyAt9kobJXNlDCgLXZKGxV2WqFkBaeDp4MrwtUuFAWfgw/wKBpQr6yWQFiaMcB3BQFGOACvkQFl4KgplekJZAWXg6iKdXZCBAWghU4hVyWqFkBQESiIlWspgEBRwJgVayWQFJrVNhU9ksgJLIqtl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677572" y="3242131"/>
            <a:ext cx="13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My Grades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987515" y="438558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Submission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001042" y="2953996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Lectures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590627" y="4541801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Reading List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727876" y="3242131"/>
            <a:ext cx="15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Online Tests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1507853" y="2098472"/>
            <a:ext cx="5944668" cy="328576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loud Callout 1"/>
          <p:cNvSpPr/>
          <p:nvPr/>
        </p:nvSpPr>
        <p:spPr>
          <a:xfrm>
            <a:off x="5865434" y="160339"/>
            <a:ext cx="3066316" cy="206756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93681" y="633740"/>
            <a:ext cx="2303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Clear structure &amp; layout. Lectures </a:t>
            </a:r>
            <a:r>
              <a:rPr lang="en-US" sz="1200" dirty="0">
                <a:solidFill>
                  <a:schemeClr val="bg1"/>
                </a:solidFill>
              </a:rPr>
              <a:t>and tutorials are easy to locate. The reading list is extensive and there </a:t>
            </a:r>
            <a:r>
              <a:rPr lang="en-US" sz="1200" dirty="0" smtClean="0">
                <a:solidFill>
                  <a:schemeClr val="bg1"/>
                </a:solidFill>
              </a:rPr>
              <a:t>are </a:t>
            </a:r>
            <a:r>
              <a:rPr lang="en-US" sz="1200" dirty="0">
                <a:solidFill>
                  <a:schemeClr val="bg1"/>
                </a:solidFill>
              </a:rPr>
              <a:t>plenty of support materials available.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884864" y="661352"/>
            <a:ext cx="215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Due to the large amounts of time sifting through online journals and articles </a:t>
            </a:r>
            <a:r>
              <a:rPr lang="en-US" sz="1200" dirty="0" smtClean="0">
                <a:solidFill>
                  <a:srgbClr val="FFFFFF"/>
                </a:solidFill>
              </a:rPr>
              <a:t>Unilearn makes </a:t>
            </a:r>
            <a:r>
              <a:rPr lang="en-US" sz="1200" dirty="0">
                <a:solidFill>
                  <a:srgbClr val="FFFFFF"/>
                </a:solidFill>
              </a:rPr>
              <a:t>it easier to </a:t>
            </a:r>
            <a:r>
              <a:rPr lang="en-US" sz="1200" dirty="0" smtClean="0">
                <a:solidFill>
                  <a:srgbClr val="FFFFFF"/>
                </a:solidFill>
              </a:rPr>
              <a:t>access </a:t>
            </a:r>
            <a:r>
              <a:rPr lang="en-US" sz="1200" dirty="0">
                <a:solidFill>
                  <a:srgbClr val="FFFFFF"/>
                </a:solidFill>
              </a:rPr>
              <a:t>university work.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37620" y="4911133"/>
            <a:ext cx="189413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 smtClean="0">
                <a:solidFill>
                  <a:srgbClr val="FFFFFF"/>
                </a:solidFill>
              </a:rPr>
              <a:t>This was my best </a:t>
            </a:r>
          </a:p>
          <a:p>
            <a:r>
              <a:rPr lang="en-GB" sz="1300" dirty="0" smtClean="0">
                <a:solidFill>
                  <a:srgbClr val="FFFFFF"/>
                </a:solidFill>
              </a:rPr>
              <a:t>module as there was</a:t>
            </a:r>
          </a:p>
          <a:p>
            <a:r>
              <a:rPr lang="en-GB" sz="1300" dirty="0" smtClean="0">
                <a:solidFill>
                  <a:srgbClr val="FFFFFF"/>
                </a:solidFill>
              </a:rPr>
              <a:t>easy </a:t>
            </a:r>
            <a:r>
              <a:rPr lang="en-GB" sz="1300" dirty="0">
                <a:solidFill>
                  <a:srgbClr val="FFFFFF"/>
                </a:solidFill>
              </a:rPr>
              <a:t>access </a:t>
            </a:r>
            <a:r>
              <a:rPr lang="en-GB" sz="1300" dirty="0" smtClean="0">
                <a:solidFill>
                  <a:srgbClr val="FFFFFF"/>
                </a:solidFill>
              </a:rPr>
              <a:t>to the </a:t>
            </a:r>
          </a:p>
          <a:p>
            <a:r>
              <a:rPr lang="en-GB" sz="1300" dirty="0" smtClean="0">
                <a:solidFill>
                  <a:srgbClr val="FFFFFF"/>
                </a:solidFill>
              </a:rPr>
              <a:t>Unilearn wiki and the  </a:t>
            </a:r>
          </a:p>
          <a:p>
            <a:r>
              <a:rPr lang="en-GB" sz="1300" dirty="0" smtClean="0">
                <a:solidFill>
                  <a:srgbClr val="FFFFFF"/>
                </a:solidFill>
              </a:rPr>
              <a:t>discussion </a:t>
            </a:r>
            <a:r>
              <a:rPr lang="en-GB" sz="1300" dirty="0">
                <a:solidFill>
                  <a:srgbClr val="FFFFFF"/>
                </a:solidFill>
              </a:rPr>
              <a:t>boards.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loss of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use in social media in H.E.</a:t>
            </a:r>
          </a:p>
          <a:p>
            <a:r>
              <a:rPr lang="en-US" dirty="0" smtClean="0"/>
              <a:t>Lack of openness </a:t>
            </a:r>
          </a:p>
          <a:p>
            <a:r>
              <a:rPr lang="en-US" dirty="0" smtClean="0"/>
              <a:t>Lack of inventiveness and </a:t>
            </a:r>
            <a:r>
              <a:rPr lang="en-US" dirty="0"/>
              <a:t>c</a:t>
            </a:r>
            <a:r>
              <a:rPr lang="en-US" dirty="0" smtClean="0"/>
              <a:t>reativity</a:t>
            </a:r>
          </a:p>
          <a:p>
            <a:r>
              <a:rPr lang="en-US" dirty="0" smtClean="0"/>
              <a:t>Is the experience to controlled and constraining?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9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me outside the VLE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perceptions on engaging outside of the VLE for academic purposes:</a:t>
            </a:r>
          </a:p>
          <a:p>
            <a:pPr lvl="1"/>
            <a:r>
              <a:rPr lang="en-US" dirty="0" smtClean="0"/>
              <a:t>62% of students did not want Facebook contact</a:t>
            </a:r>
          </a:p>
          <a:p>
            <a:pPr lvl="1"/>
            <a:r>
              <a:rPr lang="en-US" dirty="0" smtClean="0"/>
              <a:t>58% of students did not want twitter contact</a:t>
            </a:r>
          </a:p>
          <a:p>
            <a:pPr lvl="1"/>
            <a:r>
              <a:rPr lang="en-US" dirty="0" smtClean="0"/>
              <a:t>60% of students did want mobile phone contact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9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5343</TotalTime>
  <Words>622</Words>
  <Application>Microsoft Macintosh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Sky</vt:lpstr>
      <vt:lpstr>The Walled Garden </vt:lpstr>
      <vt:lpstr>Key themes</vt:lpstr>
      <vt:lpstr>Key questions</vt:lpstr>
      <vt:lpstr>Student experience</vt:lpstr>
      <vt:lpstr>Student tasks</vt:lpstr>
      <vt:lpstr>What students think</vt:lpstr>
      <vt:lpstr>PowerPoint Presentation</vt:lpstr>
      <vt:lpstr> loss of opportunities</vt:lpstr>
      <vt:lpstr>Meet me outside the VLE</vt:lpstr>
      <vt:lpstr>Key findings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Walled Garden </dc:title>
  <dc:creator>Abdul Jabbar</dc:creator>
  <cp:lastModifiedBy>Abdul Jabbar</cp:lastModifiedBy>
  <cp:revision>40</cp:revision>
  <dcterms:created xsi:type="dcterms:W3CDTF">2012-04-11T17:44:47Z</dcterms:created>
  <dcterms:modified xsi:type="dcterms:W3CDTF">2012-04-19T13:31:24Z</dcterms:modified>
</cp:coreProperties>
</file>