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7" r:id="rId5"/>
    <p:sldMasterId id="2147483658" r:id="rId6"/>
    <p:sldMasterId id="2147483659" r:id="rId7"/>
    <p:sldMasterId id="2147483660" r:id="rId8"/>
    <p:sldMasterId id="2147483661" r:id="rId9"/>
    <p:sldMasterId id="2147483662" r:id="rId10"/>
    <p:sldMasterId id="2147483663" r:id="rId11"/>
    <p:sldMasterId id="2147483664" r:id="rId12"/>
  </p:sldMasterIdLst>
  <p:notesMasterIdLst>
    <p:notesMasterId r:id="rId39"/>
  </p:notesMasterIdLst>
  <p:sldIdLst>
    <p:sldId id="256" r:id="rId13"/>
    <p:sldId id="258" r:id="rId14"/>
    <p:sldId id="259" r:id="rId15"/>
    <p:sldId id="260" r:id="rId16"/>
    <p:sldId id="261" r:id="rId17"/>
    <p:sldId id="262" r:id="rId18"/>
    <p:sldId id="263" r:id="rId19"/>
    <p:sldId id="264" r:id="rId20"/>
    <p:sldId id="265" r:id="rId21"/>
    <p:sldId id="280"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82" r:id="rId35"/>
    <p:sldId id="278" r:id="rId36"/>
    <p:sldId id="279" r:id="rId37"/>
    <p:sldId id="281" r:id="rId38"/>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72"/>
    <a:srgbClr val="005A84"/>
    <a:srgbClr val="6254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74014" autoAdjust="0"/>
  </p:normalViewPr>
  <p:slideViewPr>
    <p:cSldViewPr>
      <p:cViewPr varScale="1">
        <p:scale>
          <a:sx n="80" d="100"/>
          <a:sy n="80" d="100"/>
        </p:scale>
        <p:origin x="-11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GB"/>
          </a:p>
        </p:txBody>
      </p:sp>
      <p:sp>
        <p:nvSpPr>
          <p:cNvPr id="4915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GB"/>
          </a:p>
        </p:txBody>
      </p:sp>
      <p:sp>
        <p:nvSpPr>
          <p:cNvPr id="4096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GB"/>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016C5116-8528-4E93-9ACA-482499C8868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GB" smtClean="0"/>
              <a:t>Some librarians felt uncomfortable with the proactive approach</a:t>
            </a:r>
          </a:p>
        </p:txBody>
      </p:sp>
      <p:sp>
        <p:nvSpPr>
          <p:cNvPr id="50180" name="Slide Number Placeholder 3"/>
          <p:cNvSpPr>
            <a:spLocks noGrp="1"/>
          </p:cNvSpPr>
          <p:nvPr>
            <p:ph type="sldNum" sz="quarter" idx="5"/>
          </p:nvPr>
        </p:nvSpPr>
        <p:spPr>
          <a:noFill/>
        </p:spPr>
        <p:txBody>
          <a:bodyPr/>
          <a:lstStyle/>
          <a:p>
            <a:fld id="{1CF2D20F-B349-4E5E-9681-9708F6146E49}" type="slidenum">
              <a:rPr lang="en-GB"/>
              <a:pPr/>
              <a:t>21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t>Some student are non users.  Others don’t perceive they </a:t>
            </a:r>
            <a:r>
              <a:rPr lang="en-US" smtClean="0"/>
              <a:t>need help.</a:t>
            </a:r>
            <a:endParaRPr lang="en-US" dirty="0" smtClean="0"/>
          </a:p>
        </p:txBody>
      </p:sp>
      <p:sp>
        <p:nvSpPr>
          <p:cNvPr id="51204" name="Slide Number Placeholder 3"/>
          <p:cNvSpPr>
            <a:spLocks noGrp="1"/>
          </p:cNvSpPr>
          <p:nvPr>
            <p:ph type="sldNum" sz="quarter" idx="5"/>
          </p:nvPr>
        </p:nvSpPr>
        <p:spPr>
          <a:noFill/>
        </p:spPr>
        <p:txBody>
          <a:bodyPr/>
          <a:lstStyle/>
          <a:p>
            <a:fld id="{6F253325-B0C7-47ED-9470-FA1B602C1070}" type="slidenum">
              <a:rPr lang="en-GB"/>
              <a:pPr/>
              <a:t>22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GB" smtClean="0"/>
              <a:t>Contrasting styles – Martin stops people in the street.  Uncomfortable with talking with students in coffee shop – feels he is infringing upon their free time</a:t>
            </a:r>
          </a:p>
          <a:p>
            <a:pPr eaLnBrk="1" hangingPunct="1"/>
            <a:r>
              <a:rPr lang="en-GB" smtClean="0"/>
              <a:t>I don’t like stopping people in the street as much – prefer to make my way round the cafe and talk to people.  Never been turned away.  Had good conversations with people</a:t>
            </a:r>
          </a:p>
        </p:txBody>
      </p:sp>
      <p:sp>
        <p:nvSpPr>
          <p:cNvPr id="52228" name="Slide Number Placeholder 3"/>
          <p:cNvSpPr>
            <a:spLocks noGrp="1"/>
          </p:cNvSpPr>
          <p:nvPr>
            <p:ph type="sldNum" sz="quarter" idx="5"/>
          </p:nvPr>
        </p:nvSpPr>
        <p:spPr>
          <a:noFill/>
        </p:spPr>
        <p:txBody>
          <a:bodyPr/>
          <a:lstStyle/>
          <a:p>
            <a:fld id="{C6AB162C-0CA4-4CE2-908B-9DFAD6C7B1AD}" type="slidenum">
              <a:rPr lang="en-GB"/>
              <a:pPr/>
              <a:t>24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GB" smtClean="0"/>
              <a:t>Pair librarians up – put someone who is not as confident with someone who is enthusiastic </a:t>
            </a:r>
          </a:p>
        </p:txBody>
      </p:sp>
      <p:sp>
        <p:nvSpPr>
          <p:cNvPr id="53252" name="Slide Number Placeholder 3"/>
          <p:cNvSpPr>
            <a:spLocks noGrp="1"/>
          </p:cNvSpPr>
          <p:nvPr>
            <p:ph type="sldNum" sz="quarter" idx="5"/>
          </p:nvPr>
        </p:nvSpPr>
        <p:spPr>
          <a:noFill/>
        </p:spPr>
        <p:txBody>
          <a:bodyPr/>
          <a:lstStyle/>
          <a:p>
            <a:fld id="{3D0F0227-6D12-43C8-A63F-8F820E3743FE}" type="slidenum">
              <a:rPr lang="en-GB"/>
              <a:pPr/>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GB" smtClean="0"/>
              <a:t>Based on an analysis of our EZProxy logs.</a:t>
            </a:r>
          </a:p>
        </p:txBody>
      </p:sp>
      <p:sp>
        <p:nvSpPr>
          <p:cNvPr id="41988" name="Slide Number Placeholder 3"/>
          <p:cNvSpPr>
            <a:spLocks noGrp="1"/>
          </p:cNvSpPr>
          <p:nvPr>
            <p:ph type="sldNum" sz="quarter" idx="5"/>
          </p:nvPr>
        </p:nvSpPr>
        <p:spPr>
          <a:noFill/>
        </p:spPr>
        <p:txBody>
          <a:bodyPr/>
          <a:lstStyle/>
          <a:p>
            <a:fld id="{701133A5-15A4-43F9-8A83-2459B4CA62F2}" type="slidenum">
              <a:rPr lang="en-GB"/>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GB" smtClean="0"/>
              <a:t>The graph shows 6 separate years of honours degree graduates and the average number of total items they borrowed during the 3 years up to their graduation (i.e. their loans during the final year of study, plus the previous 2 years).</a:t>
            </a:r>
          </a:p>
          <a:p>
            <a:pPr eaLnBrk="1" hangingPunct="1"/>
            <a:r>
              <a:rPr lang="en-GB" smtClean="0"/>
              <a:t>Interestingly, the gradual decline we saw in borrowing by those who got a Third has been dramatically reversed by the 2010/11 graduates.</a:t>
            </a:r>
          </a:p>
          <a:p>
            <a:pPr eaLnBrk="1" hangingPunct="1"/>
            <a:endParaRPr lang="en-GB" smtClean="0"/>
          </a:p>
        </p:txBody>
      </p:sp>
      <p:sp>
        <p:nvSpPr>
          <p:cNvPr id="43012" name="Slide Number Placeholder 3"/>
          <p:cNvSpPr>
            <a:spLocks noGrp="1"/>
          </p:cNvSpPr>
          <p:nvPr>
            <p:ph type="sldNum" sz="quarter" idx="5"/>
          </p:nvPr>
        </p:nvSpPr>
        <p:spPr>
          <a:noFill/>
        </p:spPr>
        <p:txBody>
          <a:bodyPr/>
          <a:lstStyle/>
          <a:p>
            <a:fld id="{58307AA2-4CE0-4902-B123-D31AA406C904}" type="slidenum">
              <a:rPr lang="en-GB"/>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marL="0" lvl="1" eaLnBrk="1" hangingPunct="1"/>
            <a:r>
              <a:rPr lang="en-GB" smtClean="0"/>
              <a:t>Android tablet: Asus Eee Pad Transformer: Winner of Stuff’s Magazine’s Gadget of the Year 2011</a:t>
            </a:r>
          </a:p>
          <a:p>
            <a:pPr eaLnBrk="1" hangingPunct="1"/>
            <a:r>
              <a:rPr lang="en-GB" smtClean="0"/>
              <a:t>Most librarians selected the Asus Eeee transformer as the added keyboard gave greater flexibility but librarians from Human and Health chose the iPad as some students within the School had been given iPads as part of a long running commitment to supporting their placement students with new technologies.  The tablets are extremely portable and would allow flexible roaming rather than staff having to be fixed to a desk.  They require little set-up, are easily connected to the university network and thus allow us to roam anywhere but still have access to the electronic resources. </a:t>
            </a:r>
          </a:p>
          <a:p>
            <a:pPr eaLnBrk="1" hangingPunct="1"/>
            <a:endParaRPr lang="en-GB" smtClean="0"/>
          </a:p>
        </p:txBody>
      </p:sp>
      <p:sp>
        <p:nvSpPr>
          <p:cNvPr id="44036" name="Slide Number Placeholder 3"/>
          <p:cNvSpPr>
            <a:spLocks noGrp="1"/>
          </p:cNvSpPr>
          <p:nvPr>
            <p:ph type="sldNum" sz="quarter" idx="5"/>
          </p:nvPr>
        </p:nvSpPr>
        <p:spPr>
          <a:noFill/>
        </p:spPr>
        <p:txBody>
          <a:bodyPr/>
          <a:lstStyle/>
          <a:p>
            <a:fld id="{708800F2-DB7B-40B7-A29C-9B77430012F8}" type="slidenum">
              <a:rPr lang="en-GB"/>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0"/>
              </a:spcBef>
            </a:pPr>
            <a:r>
              <a:rPr lang="en-GB" smtClean="0"/>
              <a:t> Indeed, each librarian was encouraged to use the tablets as much as possible prior to roving, experiment with downloading apps, making notes and generally exploring the capabilities of these mobile devices.  We found like Cheetham and Gray (2007) that it is vital to allow staff to have “‘time to ‘play’ with the new technology is invaluable for staff to get used to it.” To facilitate this preparation, meetings were scheduled for staff to share any apps or tools they had found useful as well as talk about the practice of roving.</a:t>
            </a:r>
          </a:p>
          <a:p>
            <a:pPr eaLnBrk="1" hangingPunct="1">
              <a:spcBef>
                <a:spcPct val="0"/>
              </a:spcBef>
            </a:pPr>
            <a:endParaRPr lang="en-GB" smtClean="0"/>
          </a:p>
          <a:p>
            <a:pPr eaLnBrk="1" hangingPunct="1">
              <a:spcBef>
                <a:spcPct val="0"/>
              </a:spcBef>
            </a:pPr>
            <a:r>
              <a:rPr lang="en-GB" smtClean="0"/>
              <a:t>As an additional benefit of equipping staff with tablet computers, our librarians are now better equipped to support mobile learning within the university and have a better understanding of staff and student needs as they use these types of devices themselves. </a:t>
            </a:r>
          </a:p>
          <a:p>
            <a:pPr eaLnBrk="1" hangingPunct="1"/>
            <a:endParaRPr lang="en-GB" smtClean="0"/>
          </a:p>
        </p:txBody>
      </p:sp>
      <p:sp>
        <p:nvSpPr>
          <p:cNvPr id="45060" name="Slide Number Placeholder 3"/>
          <p:cNvSpPr>
            <a:spLocks noGrp="1"/>
          </p:cNvSpPr>
          <p:nvPr>
            <p:ph type="sldNum" sz="quarter" idx="5"/>
          </p:nvPr>
        </p:nvSpPr>
        <p:spPr>
          <a:noFill/>
        </p:spPr>
        <p:txBody>
          <a:bodyPr/>
          <a:lstStyle/>
          <a:p>
            <a:fld id="{7E1D6566-6255-4544-A51F-1F404A2896C4}" type="slidenum">
              <a:rPr lang="en-GB"/>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GB" smtClean="0"/>
              <a:t> It was decided to use this as the logo and create stickers for the backs of the tablets that students would see when they encountered a roving librarian.  The graphic designer produced a poster version of the logo for us to add the location and times when we would be roving.  This was adapted so that it could be displayed on the School plasma screens.</a:t>
            </a:r>
          </a:p>
          <a:p>
            <a:pPr eaLnBrk="1" hangingPunct="1"/>
            <a:endParaRPr lang="en-GB" smtClean="0"/>
          </a:p>
        </p:txBody>
      </p:sp>
      <p:sp>
        <p:nvSpPr>
          <p:cNvPr id="46084" name="Slide Number Placeholder 3"/>
          <p:cNvSpPr>
            <a:spLocks noGrp="1"/>
          </p:cNvSpPr>
          <p:nvPr>
            <p:ph type="sldNum" sz="quarter" idx="5"/>
          </p:nvPr>
        </p:nvSpPr>
        <p:spPr>
          <a:noFill/>
        </p:spPr>
        <p:txBody>
          <a:bodyPr/>
          <a:lstStyle/>
          <a:p>
            <a:fld id="{73AC9EB7-DC29-49C3-ABC2-FB7102B033F3}" type="slidenum">
              <a:rPr lang="en-GB"/>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GB" smtClean="0"/>
              <a:t>Invaluable – getting to know Learning Technologists, people responsible for Marketing in the Schools plus the general support of academic staff.   </a:t>
            </a:r>
          </a:p>
          <a:p>
            <a:pPr eaLnBrk="1" hangingPunct="1"/>
            <a:r>
              <a:rPr lang="en-GB" smtClean="0"/>
              <a:t>This approach has worked and several times roving librarians have arrived at their post to be greeted by students awaiting their help.  Having a student presence also helps to create a bit of a buzz and helps encourage other students to ask for help.   Academic staff were also contacted inviting them to come and see us and asking them to promote the service to their students.  Staff were generally very supportive and did publicise our services, </a:t>
            </a:r>
          </a:p>
          <a:p>
            <a:pPr eaLnBrk="1" hangingPunct="1"/>
            <a:endParaRPr lang="en-GB" smtClean="0"/>
          </a:p>
          <a:p>
            <a:pPr eaLnBrk="1" hangingPunct="1"/>
            <a:r>
              <a:rPr lang="en-GB" smtClean="0"/>
              <a:t>For example...</a:t>
            </a:r>
          </a:p>
        </p:txBody>
      </p:sp>
      <p:sp>
        <p:nvSpPr>
          <p:cNvPr id="47108" name="Slide Number Placeholder 3"/>
          <p:cNvSpPr>
            <a:spLocks noGrp="1"/>
          </p:cNvSpPr>
          <p:nvPr>
            <p:ph type="sldNum" sz="quarter" idx="5"/>
          </p:nvPr>
        </p:nvSpPr>
        <p:spPr>
          <a:noFill/>
        </p:spPr>
        <p:txBody>
          <a:bodyPr/>
          <a:lstStyle/>
          <a:p>
            <a:fld id="{42D6DB4E-0C85-476C-AC61-B09AC27F0FE8}" type="slidenum">
              <a:rPr lang="en-GB"/>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B2224AE4-B6FC-4CFF-BF55-0C7E4A2EBB93}" type="slidenum">
              <a:rPr lang="en-GB"/>
              <a:pPr/>
              <a:t>19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GB" smtClean="0"/>
              <a:t>The subject librarians have arranged times and locations to rove in the Schools that they represent.  Their choice of location depended upon the School and the available facilities.  The space quite often determines the method of roving.  Some Schools have resource centres which seem to be an ideal place to just get on with your work and wait to be approached by the students.  The librarian roving in the Applied Sciences resource centre after successfully helping a student with his work received the brilliant feedback, “You must have been sent by God”!   </a:t>
            </a:r>
          </a:p>
          <a:p>
            <a:pPr eaLnBrk="1" hangingPunct="1"/>
            <a:r>
              <a:rPr lang="en-GB" smtClean="0"/>
              <a:t>In social spaces such as the Business School’s Street Cafe students were approached as they walked past the stand and asked questions such as “do you use Summon?”.   Some librarians went to chat to students as they were drinking their coffee and talking in groups.  Approaching the students with the question “Do you use Summon?” always seems to lead to further discussion, with draws in other elements of using the library’s resources and other issues the students may require assistance with.  Usually students had never used Summon or they had used it and encountered some problem with viewing the retrieved article or not found what they were looking form.  In such cases, librarians were able to produce their tablet and repeat the search previously conducted by the student and then either help them view the articles or by a series of questions to the student, improve the search strategy to find relevant articles. </a:t>
            </a:r>
          </a:p>
          <a:p>
            <a:pPr eaLnBrk="1" hangingPunct="1"/>
            <a:endParaRPr lang="en-GB" smtClean="0"/>
          </a:p>
          <a:p>
            <a:pPr eaLnBrk="1" hangingPunct="1"/>
            <a:endParaRPr lang="en-GB" smtClean="0"/>
          </a:p>
        </p:txBody>
      </p:sp>
      <p:sp>
        <p:nvSpPr>
          <p:cNvPr id="49156" name="Slide Number Placeholder 3"/>
          <p:cNvSpPr>
            <a:spLocks noGrp="1"/>
          </p:cNvSpPr>
          <p:nvPr>
            <p:ph type="sldNum" sz="quarter" idx="5"/>
          </p:nvPr>
        </p:nvSpPr>
        <p:spPr>
          <a:noFill/>
        </p:spPr>
        <p:txBody>
          <a:bodyPr/>
          <a:lstStyle/>
          <a:p>
            <a:fld id="{A9810F84-5C75-4D22-84DE-F9B0048985FF}" type="slidenum">
              <a:rPr lang="en-GB"/>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US" smtClean="0"/>
              <a:t>Click to edit Master title style</a:t>
            </a:r>
            <a:endParaRPr lang="en-GB"/>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696CCB-6ABE-46D4-A569-C565C74AF101}"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1F8538-1730-48C3-B06A-96425DB720E5}"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20C7CD-9B8D-4A86-8042-FFC7E50ED302}"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383389-4E2A-44A1-A5D0-5D0610B20D50}"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B687E2-47B7-4D73-B023-2CBAB20F3DE2}"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F4213BB-649C-4E37-A461-DC3EFE3D9683}"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4433BF9-2D2E-453D-BBEF-96EE3619F7BD}"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ADC33AB-DB22-43E8-80FC-18FCDC66E6EC}"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78F04A-F197-497F-980B-E072AC9EE0DB}" type="slidenum">
              <a:rPr lang="en-GB"/>
              <a:pPr>
                <a:defRPr/>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6580E5-B63C-4502-8336-FE4A4CEA540E}" type="slidenum">
              <a:rPr lang="en-GB"/>
              <a:pPr>
                <a:defRPr/>
              </a:pPr>
              <a:t>‹#›</a:t>
            </a:fld>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B0DB06-0CAB-4575-95E4-37907D266C3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A46660-0740-433D-A429-64431D145DAE}"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542BEE-A0D9-42F8-BF2A-8E6E19B4C95E}" type="slidenum">
              <a:rPr lang="en-GB"/>
              <a:pPr>
                <a:defRPr/>
              </a:pPr>
              <a:t>‹#›</a:t>
            </a:fld>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030EDD-9BF2-4B37-B890-5C91AF6F393F}" type="slidenum">
              <a:rPr lang="en-GB"/>
              <a:pPr>
                <a:defRPr/>
              </a:pPr>
              <a:t>‹#›</a:t>
            </a:fld>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1C0ED7-7726-4029-B30A-27B32FB221D9}" type="slidenum">
              <a:rPr lang="en-GB"/>
              <a:pPr>
                <a:defRPr/>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22685B-4245-4076-902C-FEAD814A643C}" type="slidenum">
              <a:rPr lang="en-GB"/>
              <a:pPr>
                <a:defRPr/>
              </a:pPr>
              <a:t>‹#›</a:t>
            </a:fld>
            <a:endParaRPr lang="en-GB"/>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7F4D35-26F0-460D-A822-95683C279BD0}" type="slidenum">
              <a:rPr lang="en-GB"/>
              <a:pPr>
                <a:defRPr/>
              </a:pPr>
              <a:t>‹#›</a:t>
            </a:fld>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CD52CDD-F85D-4317-A312-30732A193C8F}" type="slidenum">
              <a:rPr lang="en-GB"/>
              <a:pPr>
                <a:defRPr/>
              </a:pPr>
              <a:t>‹#›</a:t>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E4E355A-284B-4F70-885D-8D2B4FB72D0A}" type="slidenum">
              <a:rPr lang="en-GB"/>
              <a:pPr>
                <a:defRPr/>
              </a:pPr>
              <a:t>‹#›</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EFE0EB5-4A7F-4274-804F-B1E557590E27}" type="slidenum">
              <a:rPr lang="en-GB"/>
              <a:pPr>
                <a:defRPr/>
              </a:pPr>
              <a:t>‹#›</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3B3644-B9CE-46A4-B571-F37C1D88580D}" type="slidenum">
              <a:rPr lang="en-GB"/>
              <a:pPr>
                <a:defRPr/>
              </a:pPr>
              <a:t>‹#›</a:t>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1D4943-5089-4E22-A57C-6B3D0A29D56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GB"/>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7DDE3BC-9FB6-4987-9028-2BC2ECDD2C29}"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29A0BE-9629-4262-9816-EC13628FFF65}" type="slidenum">
              <a:rPr lang="en-GB"/>
              <a:pPr>
                <a:defRPr/>
              </a:pPr>
              <a:t>‹#›</a:t>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3E5E32-E0EF-453F-BAE2-137AE9EB5FB0}" type="slidenum">
              <a:rPr lang="en-GB"/>
              <a:pPr>
                <a:defRPr/>
              </a:pPr>
              <a:t>‹#›</a:t>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DD2314-8A80-4B3E-B29A-1E89D1D8E1B8}" type="slidenum">
              <a:rPr lang="en-GB"/>
              <a:pPr>
                <a:defRPr/>
              </a:pPr>
              <a:t>‹#›</a:t>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99F7B7-E967-4A64-B41E-20CE18E59B75}" type="slidenum">
              <a:rPr lang="en-GB"/>
              <a:pPr>
                <a:defRPr/>
              </a:pPr>
              <a:t>‹#›</a:t>
            </a:fld>
            <a:endParaRPr lang="en-GB"/>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66CCD5-6F24-4103-AE63-ED598F68B133}" type="slidenum">
              <a:rPr lang="en-GB"/>
              <a:pPr>
                <a:defRPr/>
              </a:pPr>
              <a:t>‹#›</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0EFD158-6364-4B90-9F8B-20918874B74D}" type="slidenum">
              <a:rPr lang="en-GB"/>
              <a:pPr>
                <a:defRPr/>
              </a:pPr>
              <a:t>‹#›</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374C22F-9BC7-4172-822B-C28E40A360C9}" type="slidenum">
              <a:rPr lang="en-GB"/>
              <a:pPr>
                <a:defRPr/>
              </a:pPr>
              <a:t>‹#›</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31BF8C7-ED0B-4587-9B7C-C83562E55241}" type="slidenum">
              <a:rPr lang="en-GB"/>
              <a:pPr>
                <a:defRPr/>
              </a:pPr>
              <a:t>‹#›</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560BE6-DE80-4A9E-9980-68B665E16A7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E4398F-23BD-4512-BC24-1B6E28A0CD51}" type="slidenum">
              <a:rPr lang="en-GB"/>
              <a:pPr>
                <a:defRPr/>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62E1457-8595-461E-A890-2A3F13F0D6C0}" type="slidenum">
              <a:rPr lang="en-GB"/>
              <a:pPr>
                <a:defRPr/>
              </a:pPr>
              <a:t>‹#›</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C9CED5-1A37-4F92-BE2E-A77CA49383A3}" type="slidenum">
              <a:rPr lang="en-GB"/>
              <a:pPr>
                <a:defRPr/>
              </a:pPr>
              <a:t>‹#›</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816A03-98D4-476B-99B4-F87FD500B28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B5EC2C-41D6-4779-98E4-1A6CBF74C56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A4CD5B-91E4-4C72-AADF-09DFDDF9EFA3}"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75583A1-C935-433D-9EC4-61AC74089A29}"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31543E-482D-4053-B25E-54D1F3C4426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9105FA7-B33D-4CC9-ACB0-C851C086EBE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18BE5C-16DA-4E55-97FF-5F0C5DA0C5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A6FA0B-DCBC-439F-974A-9852443844B4}"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F3D327-5219-4FB3-AE4F-AC9445A4A1B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C2C64A-A42F-4539-9816-54793983F851}"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67B8D4-45A8-4ED0-AF84-F066C05A876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r>
              <a:rPr lang="en-GB"/>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4B0D19-C7CA-4205-BCD2-39AE34800EA4}"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056CCA3-6A5D-46D2-A45E-A1FD5D9C635C}"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5FF712A-9064-45F2-8622-76A46665E060}"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5509B9E7-BC12-4492-A41A-448C2F4A32A0}" type="slidenum">
              <a:rPr lang="en-GB"/>
              <a:pPr>
                <a:defRPr/>
              </a:pPr>
              <a:t>‹#›</a:t>
            </a:fld>
            <a:endParaRPr lang="en-GB"/>
          </a:p>
        </p:txBody>
      </p:sp>
      <p:sp>
        <p:nvSpPr>
          <p:cNvPr id="8" name="Rectangle 11"/>
          <p:cNvSpPr>
            <a:spLocks noGrp="1" noChangeArrowheads="1"/>
          </p:cNvSpPr>
          <p:nvPr>
            <p:ph type="ftr" sz="quarter" idx="11"/>
          </p:nvPr>
        </p:nvSpPr>
        <p:spPr>
          <a:ln/>
        </p:spPr>
        <p:txBody>
          <a:bodyPr/>
          <a:lstStyle>
            <a:lvl1pPr>
              <a:defRPr/>
            </a:lvl1pPr>
          </a:lstStyle>
          <a:p>
            <a:pPr>
              <a:defRPr/>
            </a:pPr>
            <a:endParaRPr lang="en-GB"/>
          </a:p>
        </p:txBody>
      </p:sp>
      <p:sp>
        <p:nvSpPr>
          <p:cNvPr id="9"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C4B7704-1961-433A-92ED-17374AAB417B}" type="slidenum">
              <a:rPr lang="en-GB"/>
              <a:pPr>
                <a:defRPr/>
              </a:pPr>
              <a:t>‹#›</a:t>
            </a:fld>
            <a:endParaRPr lang="en-GB"/>
          </a:p>
        </p:txBody>
      </p:sp>
      <p:sp>
        <p:nvSpPr>
          <p:cNvPr id="4" name="Rectangle 11"/>
          <p:cNvSpPr>
            <a:spLocks noGrp="1" noChangeArrowheads="1"/>
          </p:cNvSpPr>
          <p:nvPr>
            <p:ph type="ftr" sz="quarter" idx="11"/>
          </p:nvPr>
        </p:nvSpPr>
        <p:spPr>
          <a:ln/>
        </p:spPr>
        <p:txBody>
          <a:bodyPr/>
          <a:lstStyle>
            <a:lvl1pPr>
              <a:defRPr/>
            </a:lvl1pPr>
          </a:lstStyle>
          <a:p>
            <a:pPr>
              <a:defRPr/>
            </a:pPr>
            <a:endParaRPr lang="en-GB"/>
          </a:p>
        </p:txBody>
      </p:sp>
      <p:sp>
        <p:nvSpPr>
          <p:cNvPr id="5"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6B0D98F-FA02-45F6-9AC2-0229D0B07F5F}" type="slidenum">
              <a:rPr lang="en-GB"/>
              <a:pPr>
                <a:defRPr/>
              </a:pPr>
              <a:t>‹#›</a:t>
            </a:fld>
            <a:endParaRPr lang="en-GB"/>
          </a:p>
        </p:txBody>
      </p:sp>
      <p:sp>
        <p:nvSpPr>
          <p:cNvPr id="3" name="Rectangle 11"/>
          <p:cNvSpPr>
            <a:spLocks noGrp="1" noChangeArrowheads="1"/>
          </p:cNvSpPr>
          <p:nvPr>
            <p:ph type="ftr" sz="quarter" idx="11"/>
          </p:nvPr>
        </p:nvSpPr>
        <p:spPr>
          <a:ln/>
        </p:spPr>
        <p:txBody>
          <a:bodyPr/>
          <a:lstStyle>
            <a:lvl1pPr>
              <a:defRPr/>
            </a:lvl1pPr>
          </a:lstStyle>
          <a:p>
            <a:pPr>
              <a:defRPr/>
            </a:pPr>
            <a:endParaRPr lang="en-GB"/>
          </a:p>
        </p:txBody>
      </p:sp>
      <p:sp>
        <p:nvSpPr>
          <p:cNvPr id="4"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A61CD1-92F7-4A80-ADF0-CE635AA544A5}"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860DFB3-D510-40E6-87AD-452420D14978}"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3D50877-3475-4423-A882-7F3D637A2723}"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C984ED6-FE95-4957-B874-8BB2BBA26BB2}"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A6FA580-F40C-40D1-963F-570538190CC3}"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656FA7-E27D-4AB1-A9BC-EE646BB1E204}"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84425B-41E8-4BF7-89A0-0CC2FA066974}"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CE272B-2BCB-4FEE-A1C4-789FF80E1E1D}"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E38510-4F62-4346-89D8-7405402C347D}"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C61D3E2-25E1-4870-BBA3-90E4FE61297E}"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14B4A10-A650-4ED1-B467-3EFEDF9D20D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293B3B-17DF-4009-970E-9D87EEC6D479}"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2F93724-C276-4343-9A62-90910B5CCFF2}"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540A3CA-DC4E-4A38-A99B-677CFE1B9280}"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4B786E-D038-497A-9026-36A1899F16FD}"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9A51E6-BF9E-4E30-9A94-726367CF3ED6}"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89995A-A547-45EC-A2F2-ED3785F8463B}"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ACCFC2B8-5A6D-4462-BCF7-E7A24703DAAE}"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65212B4B-5631-4FD0-ACAE-337F8CFCEEB9}"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5912F942-7BD3-4A02-85A5-2CA9CB3AE528}"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BCA3FEC2-98DA-4153-9492-6170C5994A1B}"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fld id="{5398BF37-0D1D-4A7E-89C7-BAB368CBB74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F034B96-2CDE-4661-AD96-470921AD5E8D}"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fld id="{8F9B5400-C8DF-453B-A951-31D1F43F1D09}"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fld id="{97AD110C-DB75-4350-B6CA-30835ED080EE}"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5819CA15-BB02-4B8C-833C-C16AE246A6E9}"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94FB5307-D45F-4B3D-B085-FD43617D0F4E}"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0362D6C2-1038-49F9-82C9-67D8DA42EC63}"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16C14F7E-7C8F-4E8F-9B52-A3AFF0FD3FAA}"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AAD998-B46C-4996-A0F4-84A59B34DA66}"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E5C487-2CBC-430A-B3B4-EF163CB49CE9}"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133209-61CB-4CB6-B33A-CEDDA5E6B5AE}"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3FC0FC-E11F-4B31-A802-128CE174EE7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6AD8BF5-2344-4A74-8BE3-6E977FF9C633}"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2025967-B7E9-43AE-8397-3D110F70068D}"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4C907E9-54E5-48E1-96CF-A48EA2ECD148}"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3EAAF67-E276-4EAF-89D6-99ADC4512FD8}"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4F0F12-45E7-4C10-BD34-A4DAB65651AC}"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CED8BB4-DC51-4689-98F2-BF5C526B9FEC}"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ADCD12-334D-445E-9363-68A47F4DAC04}"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025301-68BF-42F9-822D-4B153A844136}"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5859A2-6AB4-49C6-964D-20910D877EE1}"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4B59579-7E77-4F55-95F9-3FEC40D70331}"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376184-4FAB-4D9F-B1B0-3CBF77827BD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CB17423-6D08-4915-8AFC-BBD1ABCB5387}"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D599BC-E80F-423A-863D-6523A7F26C3C}"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2201DFE-1845-4C02-98F8-D0BE897E4389}"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3380C0B-389F-4EBA-95D2-F52B03327E40}"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C764817-FBD2-43C2-8E84-02ABF9D6CD4D}"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D5EABA-F477-4A18-871A-F835AE8D12BB}"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E3A4B1-3DBC-4A7D-81F5-3400A949F6CB}"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ABA078A-80D0-46AF-B167-5408B9D968FE}"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089E703-8E8B-41DB-85DB-78A6E9F3078E}"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C9CC33-AC2C-46D4-B952-FF1875FEE6DE}"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4D5501-8917-4E52-97B9-CCEC88A0D55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1C12FA7-BC64-40E4-875F-D14887C0CB1A}"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BB5C34D-F540-4EEA-AD1B-578662444504}"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41B2B9-1F78-4B8B-9B91-BF62386D0372}"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4416710-493F-4EBD-A1C9-5E0E14DDE160}"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7121055-F855-4393-B614-EB8790E499AB}"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3EFFA80-24B9-40DE-BCBB-A620C5A328FB}"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A6EE43-00A1-41A4-9538-2C836F3E46E5}"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3147BCC-E271-4871-833F-1E9CB1955C25}"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C3A2D8-9E86-40DE-8E0A-49E2765E0987}"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C4F45F-2772-406F-B2EA-62A49BC61CC0}"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123C1D-639D-4473-8B67-31AF3E21967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81D652-2E85-4956-9BBF-E6B6AF042FBC}"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45499C-EE26-426E-B295-466795D92308}"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A4A755-C387-4973-954B-E1F2F686E8C7}"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C447FD-A956-4109-BA2F-BDBAFAE7D34F}"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7BBC08-40C3-4B99-A82C-9339078EAA32}"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90BDEE-D80C-41C1-8B85-D966FF2983B5}"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521FCB0-EADE-4688-B9A6-9D87C852901E}"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1908FD-648B-4BEC-99FE-B7137E726447}"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ED682B3-128B-47E0-90DB-B3814C1F89EE}"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C14E9F-98E1-47CF-9640-79CC26A490DD}"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7E35C1-B5B8-4DB3-8D68-D25173F8343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ACBFFDE6-666E-4488-A458-072D8879BB5D}" type="slidenum">
              <a:rPr lang="en-GB"/>
              <a:pPr>
                <a:defRPr/>
              </a:pPr>
              <a:t>‹#›</a:t>
            </a:fld>
            <a:endParaRPr lang="en-GB"/>
          </a:p>
        </p:txBody>
      </p:sp>
      <p:pic>
        <p:nvPicPr>
          <p:cNvPr id="1031" name="Picture 8"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0" descr="pms151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4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4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67FE3D65-7439-474F-9818-C3413CF5499D}" type="slidenum">
              <a:rPr lang="en-GB"/>
              <a:pPr>
                <a:defRPr/>
              </a:pPr>
              <a:t>‹#›</a:t>
            </a:fld>
            <a:endParaRPr lang="en-GB"/>
          </a:p>
        </p:txBody>
      </p:sp>
      <p:sp>
        <p:nvSpPr>
          <p:cNvPr id="10247"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48"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0249"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magenta"/>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1267"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ACC711E3-04BC-4AF9-99E1-ACF9AF87D1F7}" type="slidenum">
              <a:rPr lang="en-GB"/>
              <a:pPr>
                <a:defRPr/>
              </a:pPr>
              <a:t>‹#›</a:t>
            </a:fld>
            <a:endParaRPr lang="en-GB"/>
          </a:p>
        </p:txBody>
      </p:sp>
      <p:sp>
        <p:nvSpPr>
          <p:cNvPr id="11271"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1272"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1273"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0" descr="cyan"/>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12291"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6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6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865692CF-73CF-4B2C-A46A-C3A894B60C9F}" type="slidenum">
              <a:rPr lang="en-GB"/>
              <a:pPr>
                <a:defRPr/>
              </a:pPr>
              <a:t>‹#›</a:t>
            </a:fld>
            <a:endParaRPr lang="en-GB"/>
          </a:p>
        </p:txBody>
      </p:sp>
      <p:sp>
        <p:nvSpPr>
          <p:cNvPr id="12295"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2296"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2297"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0C31CB34-51E1-4454-A2DA-1C9F33847BEE}" type="slidenum">
              <a:rPr lang="en-GB"/>
              <a:pPr>
                <a:defRPr/>
              </a:pPr>
              <a:t>‹#›</a:t>
            </a:fld>
            <a:endParaRPr lang="en-GB"/>
          </a:p>
        </p:txBody>
      </p:sp>
      <p:pic>
        <p:nvPicPr>
          <p:cNvPr id="2055" name="Picture 7"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7"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5821D332-AA66-45E0-951D-34999D635886}" type="slidenum">
              <a:rPr lang="en-GB"/>
              <a:pPr>
                <a:defRPr/>
              </a:pPr>
              <a:t>‹#›</a:t>
            </a:fld>
            <a:endParaRPr lang="en-GB"/>
          </a:p>
        </p:txBody>
      </p:sp>
      <p:sp>
        <p:nvSpPr>
          <p:cNvPr id="3075" name="Rectangle 9"/>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6" name="Rectangle 10"/>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pic>
        <p:nvPicPr>
          <p:cNvPr id="3079" name="Picture 13"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8"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209243BE-698B-4FD9-BF7D-634A96D05F52}" type="slidenum">
              <a:rPr lang="en-GB"/>
              <a:pPr>
                <a:defRPr/>
              </a:pPr>
              <a:t>‹#›</a:t>
            </a:fld>
            <a:endParaRPr lang="en-GB"/>
          </a:p>
        </p:txBody>
      </p:sp>
      <p:sp>
        <p:nvSpPr>
          <p:cNvPr id="4102"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103" name="Picture 9" descr="Inspiring tomorrows profs 400"/>
          <p:cNvPicPr>
            <a:picLocks noChangeAspect="1" noChangeArrowheads="1"/>
          </p:cNvPicPr>
          <p:nvPr/>
        </p:nvPicPr>
        <p:blipFill>
          <a:blip r:embed="rId13" cstate="print"/>
          <a:srcRect/>
          <a:stretch>
            <a:fillRect/>
          </a:stretch>
        </p:blipFill>
        <p:spPr bwMode="auto">
          <a:xfrm>
            <a:off x="0" y="5757863"/>
            <a:ext cx="3598863" cy="695325"/>
          </a:xfrm>
          <a:prstGeom prst="rect">
            <a:avLst/>
          </a:prstGeom>
          <a:noFill/>
          <a:ln w="9525">
            <a:noFill/>
            <a:miter lim="800000"/>
            <a:headEnd/>
            <a:tailEnd/>
          </a:ln>
        </p:spPr>
      </p:pic>
      <p:pic>
        <p:nvPicPr>
          <p:cNvPr id="4104" name="Picture 10" descr="UofH"/>
          <p:cNvPicPr>
            <a:picLocks noChangeAspect="1" noChangeArrowheads="1"/>
          </p:cNvPicPr>
          <p:nvPr/>
        </p:nvPicPr>
        <p:blipFill>
          <a:blip r:embed="rId14" cstate="print"/>
          <a:srcRect/>
          <a:stretch>
            <a:fillRect/>
          </a:stretch>
        </p:blipFill>
        <p:spPr bwMode="auto">
          <a:xfrm>
            <a:off x="7197725" y="358775"/>
            <a:ext cx="14859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spcBef>
          <a:spcPct val="0"/>
        </a:spcBef>
        <a:spcAft>
          <a:spcPct val="0"/>
        </a:spcAft>
        <a:defRPr sz="3100">
          <a:solidFill>
            <a:srgbClr val="003772"/>
          </a:solidFill>
          <a:latin typeface="+mj-lt"/>
          <a:ea typeface="+mj-ea"/>
          <a:cs typeface="+mj-cs"/>
        </a:defRPr>
      </a:lvl1pPr>
      <a:lvl2pPr algn="l" rtl="0" eaLnBrk="0" fontAlgn="base" hangingPunct="0">
        <a:spcBef>
          <a:spcPct val="0"/>
        </a:spcBef>
        <a:spcAft>
          <a:spcPct val="0"/>
        </a:spcAft>
        <a:defRPr sz="3100">
          <a:solidFill>
            <a:srgbClr val="003772"/>
          </a:solidFill>
          <a:latin typeface="Arial" charset="0"/>
        </a:defRPr>
      </a:lvl2pPr>
      <a:lvl3pPr algn="l" rtl="0" eaLnBrk="0" fontAlgn="base" hangingPunct="0">
        <a:spcBef>
          <a:spcPct val="0"/>
        </a:spcBef>
        <a:spcAft>
          <a:spcPct val="0"/>
        </a:spcAft>
        <a:defRPr sz="3100">
          <a:solidFill>
            <a:srgbClr val="003772"/>
          </a:solidFill>
          <a:latin typeface="Arial" charset="0"/>
        </a:defRPr>
      </a:lvl3pPr>
      <a:lvl4pPr algn="l" rtl="0" eaLnBrk="0" fontAlgn="base" hangingPunct="0">
        <a:spcBef>
          <a:spcPct val="0"/>
        </a:spcBef>
        <a:spcAft>
          <a:spcPct val="0"/>
        </a:spcAft>
        <a:defRPr sz="3100">
          <a:solidFill>
            <a:srgbClr val="003772"/>
          </a:solidFill>
          <a:latin typeface="Arial" charset="0"/>
        </a:defRPr>
      </a:lvl4pPr>
      <a:lvl5pPr algn="l" rtl="0" eaLnBrk="0" fontAlgn="base" hangingPunct="0">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9" descr="pms2725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5123"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8979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89797"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4054807E-0E90-405B-8B30-988EDF6B5BF9}" type="slidenum">
              <a:rPr lang="en-GB"/>
              <a:pPr>
                <a:defRPr/>
              </a:pPr>
              <a:t>‹#›</a:t>
            </a:fld>
            <a:endParaRPr lang="en-GB"/>
          </a:p>
        </p:txBody>
      </p:sp>
      <p:sp>
        <p:nvSpPr>
          <p:cNvPr id="5127" name="Rectangle 6"/>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5128" name="Picture 7"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5129" name="Picture 10"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0" descr="pms410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6147"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0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0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B709BF76-D96B-4F95-AFE8-A455E25B19DF}" type="slidenum">
              <a:rPr lang="en-GB"/>
              <a:pPr>
                <a:defRPr/>
              </a:pPr>
              <a:t>‹#›</a:t>
            </a:fld>
            <a:endParaRPr lang="en-GB"/>
          </a:p>
        </p:txBody>
      </p:sp>
      <p:sp>
        <p:nvSpPr>
          <p:cNvPr id="6151"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6152"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6153"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descr="pms376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7171"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4E427AB2-DEFF-46CB-8F00-BA40D13DC464}" type="slidenum">
              <a:rPr lang="en-GB"/>
              <a:pPr>
                <a:defRPr/>
              </a:pPr>
              <a:t>‹#›</a:t>
            </a:fld>
            <a:endParaRPr lang="en-GB"/>
          </a:p>
        </p:txBody>
      </p:sp>
      <p:sp>
        <p:nvSpPr>
          <p:cNvPr id="7175"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7176"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7177"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0" descr="pms281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8195"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2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2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6AF35B8F-4024-438C-AADA-9DADD18A7E92}" type="slidenum">
              <a:rPr lang="en-GB"/>
              <a:pPr>
                <a:defRPr/>
              </a:pPr>
              <a:t>‹#›</a:t>
            </a:fld>
            <a:endParaRPr lang="en-GB"/>
          </a:p>
        </p:txBody>
      </p:sp>
      <p:sp>
        <p:nvSpPr>
          <p:cNvPr id="8199"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200"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8201"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pms186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3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3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B06543BD-A5F4-4DEA-8200-2F1088A40E87}" type="slidenum">
              <a:rPr lang="en-GB"/>
              <a:pPr>
                <a:defRPr/>
              </a:pPr>
              <a:t>‹#›</a:t>
            </a:fld>
            <a:endParaRPr lang="en-GB"/>
          </a:p>
        </p:txBody>
      </p:sp>
      <p:sp>
        <p:nvSpPr>
          <p:cNvPr id="9223"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9224"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9225"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6656388" y="6116638"/>
            <a:ext cx="2159000" cy="539750"/>
          </a:xfrm>
          <a:prstGeom prst="rect">
            <a:avLst/>
          </a:prstGeom>
          <a:noFill/>
          <a:ln w="9525">
            <a:noFill/>
            <a:miter lim="800000"/>
            <a:headEnd/>
            <a:tailEnd/>
          </a:ln>
        </p:spPr>
        <p:txBody>
          <a:bodyPr/>
          <a:lstStyle/>
          <a:p>
            <a:pPr algn="r">
              <a:spcBef>
                <a:spcPct val="0"/>
              </a:spcBef>
            </a:pPr>
            <a:r>
              <a:rPr lang="en-GB"/>
              <a:t>LILAC 2012</a:t>
            </a:r>
          </a:p>
        </p:txBody>
      </p:sp>
      <p:sp>
        <p:nvSpPr>
          <p:cNvPr id="11" name="Subtitle 2"/>
          <p:cNvSpPr txBox="1">
            <a:spLocks/>
          </p:cNvSpPr>
          <p:nvPr/>
        </p:nvSpPr>
        <p:spPr bwMode="auto">
          <a:xfrm>
            <a:off x="1357313" y="4429125"/>
            <a:ext cx="6400800" cy="1752600"/>
          </a:xfrm>
          <a:prstGeom prst="rect">
            <a:avLst/>
          </a:prstGeom>
          <a:noFill/>
          <a:ln w="9525">
            <a:noFill/>
            <a:miter lim="800000"/>
            <a:headEnd/>
            <a:tailEnd/>
          </a:ln>
          <a:effectLst/>
        </p:spPr>
        <p:txBody>
          <a:bodyPr>
            <a:normAutofit fontScale="85000" lnSpcReduction="10000"/>
          </a:bodyPr>
          <a:lstStyle/>
          <a:p>
            <a:pPr algn="ctr">
              <a:defRPr/>
            </a:pPr>
            <a:r>
              <a:rPr lang="en-GB" sz="4700" b="1" kern="0" dirty="0">
                <a:latin typeface="Bookman Old Style" pitchFamily="18" charset="0"/>
              </a:rPr>
              <a:t>Keep taking the tablets</a:t>
            </a:r>
          </a:p>
          <a:p>
            <a:pPr algn="ctr">
              <a:defRPr/>
            </a:pPr>
            <a:r>
              <a:rPr lang="en-GB" sz="3800" b="1" kern="0" dirty="0">
                <a:solidFill>
                  <a:srgbClr val="003772"/>
                </a:solidFill>
                <a:latin typeface="Bookman Old Style" pitchFamily="18" charset="0"/>
              </a:rPr>
              <a:t>Alison Sharman</a:t>
            </a:r>
          </a:p>
          <a:p>
            <a:pPr algn="ctr">
              <a:defRPr/>
            </a:pPr>
            <a:r>
              <a:rPr lang="en-GB" sz="3800" kern="0" dirty="0">
                <a:solidFill>
                  <a:srgbClr val="003772"/>
                </a:solidFill>
                <a:latin typeface="Bookman Old Style" pitchFamily="18" charset="0"/>
              </a:rPr>
              <a:t>@</a:t>
            </a:r>
            <a:r>
              <a:rPr lang="en-GB" sz="3800" kern="0" dirty="0" err="1" smtClean="0">
                <a:solidFill>
                  <a:srgbClr val="003772"/>
                </a:solidFill>
                <a:latin typeface="Bookman Old Style" pitchFamily="18" charset="0"/>
              </a:rPr>
              <a:t>asharman</a:t>
            </a:r>
            <a:endParaRPr lang="en-GB" sz="3800" kern="0" dirty="0">
              <a:solidFill>
                <a:srgbClr val="003772"/>
              </a:solidFill>
              <a:latin typeface="Bookman Old Style" pitchFamily="18" charset="0"/>
            </a:endParaRPr>
          </a:p>
        </p:txBody>
      </p:sp>
      <p:pic>
        <p:nvPicPr>
          <p:cNvPr id="16388" name="Picture 2" descr="C:\Users\alisha\AppData\Local\Microsoft\Windows\Temporary Internet Files\Content.IE5\KXHMKIT2\Roving-Librarian-Logo.png"/>
          <p:cNvPicPr>
            <a:picLocks noChangeAspect="1" noChangeArrowheads="1"/>
          </p:cNvPicPr>
          <p:nvPr/>
        </p:nvPicPr>
        <p:blipFill>
          <a:blip r:embed="rId3" cstate="print"/>
          <a:srcRect/>
          <a:stretch>
            <a:fillRect/>
          </a:stretch>
        </p:blipFill>
        <p:spPr bwMode="auto">
          <a:xfrm>
            <a:off x="1143000" y="0"/>
            <a:ext cx="6572250"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z="3600" b="1" dirty="0" smtClean="0"/>
              <a:t>What does the literature say?</a:t>
            </a:r>
          </a:p>
        </p:txBody>
      </p:sp>
      <p:pic>
        <p:nvPicPr>
          <p:cNvPr id="25603" name="Content Placeholder 3" descr="literature.jpg"/>
          <p:cNvPicPr>
            <a:picLocks noGrp="1" noChangeAspect="1"/>
          </p:cNvPicPr>
          <p:nvPr>
            <p:ph idx="1"/>
          </p:nvPr>
        </p:nvPicPr>
        <p:blipFill>
          <a:blip r:embed="rId2" cstate="print"/>
          <a:srcRect/>
          <a:stretch>
            <a:fillRect/>
          </a:stretch>
        </p:blipFill>
        <p:spPr>
          <a:xfrm>
            <a:off x="2000250" y="1357313"/>
            <a:ext cx="4325938" cy="4071937"/>
          </a:xfrm>
        </p:spPr>
      </p:pic>
      <p:sp>
        <p:nvSpPr>
          <p:cNvPr id="25604" name="Rectangle 4"/>
          <p:cNvSpPr>
            <a:spLocks noChangeArrowheads="1"/>
          </p:cNvSpPr>
          <p:nvPr/>
        </p:nvSpPr>
        <p:spPr bwMode="auto">
          <a:xfrm>
            <a:off x="2071688" y="5500688"/>
            <a:ext cx="4572000" cy="276225"/>
          </a:xfrm>
          <a:prstGeom prst="rect">
            <a:avLst/>
          </a:prstGeom>
          <a:noFill/>
          <a:ln w="9525">
            <a:noFill/>
            <a:miter lim="800000"/>
            <a:headEnd/>
            <a:tailEnd/>
          </a:ln>
        </p:spPr>
        <p:txBody>
          <a:bodyPr>
            <a:spAutoFit/>
          </a:bodyPr>
          <a:lstStyle/>
          <a:p>
            <a:r>
              <a:rPr lang="en-GB" sz="1200"/>
              <a:t>http://www.flickr.com/photos/carowallis1/4297460415/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p:txBody>
          <a:bodyPr/>
          <a:lstStyle/>
          <a:p>
            <a:pPr eaLnBrk="1" hangingPunct="1"/>
            <a:r>
              <a:rPr lang="en-GB" sz="3600" b="1" dirty="0" smtClean="0"/>
              <a:t>Tablets: choice of two</a:t>
            </a:r>
          </a:p>
        </p:txBody>
      </p:sp>
      <p:pic>
        <p:nvPicPr>
          <p:cNvPr id="26627" name="Content Placeholder 5" descr="iPad.jpg"/>
          <p:cNvPicPr>
            <a:picLocks noGrp="1" noChangeAspect="1"/>
          </p:cNvPicPr>
          <p:nvPr>
            <p:ph sz="half" idx="1"/>
          </p:nvPr>
        </p:nvPicPr>
        <p:blipFill>
          <a:blip r:embed="rId3" cstate="print"/>
          <a:srcRect/>
          <a:stretch>
            <a:fillRect/>
          </a:stretch>
        </p:blipFill>
        <p:spPr>
          <a:xfrm>
            <a:off x="285750" y="1571625"/>
            <a:ext cx="2587625" cy="1724025"/>
          </a:xfrm>
        </p:spPr>
      </p:pic>
      <p:pic>
        <p:nvPicPr>
          <p:cNvPr id="26628" name="Content Placeholder 11" descr="Asus.jpg"/>
          <p:cNvPicPr>
            <a:picLocks noGrp="1" noChangeAspect="1"/>
          </p:cNvPicPr>
          <p:nvPr>
            <p:ph sz="half" idx="2"/>
          </p:nvPr>
        </p:nvPicPr>
        <p:blipFill>
          <a:blip r:embed="rId4" cstate="print"/>
          <a:srcRect/>
          <a:stretch>
            <a:fillRect/>
          </a:stretch>
        </p:blipFill>
        <p:spPr>
          <a:xfrm>
            <a:off x="1571625" y="3643313"/>
            <a:ext cx="2333625" cy="1931987"/>
          </a:xfrm>
        </p:spPr>
      </p:pic>
      <p:sp>
        <p:nvSpPr>
          <p:cNvPr id="26629" name="Rectangle 10"/>
          <p:cNvSpPr>
            <a:spLocks noChangeArrowheads="1"/>
          </p:cNvSpPr>
          <p:nvPr/>
        </p:nvSpPr>
        <p:spPr bwMode="auto">
          <a:xfrm>
            <a:off x="214313" y="3143250"/>
            <a:ext cx="2297112" cy="338138"/>
          </a:xfrm>
          <a:prstGeom prst="rect">
            <a:avLst/>
          </a:prstGeom>
          <a:noFill/>
          <a:ln w="9525">
            <a:noFill/>
            <a:miter lim="800000"/>
            <a:headEnd/>
            <a:tailEnd/>
          </a:ln>
        </p:spPr>
        <p:txBody>
          <a:bodyPr wrap="none">
            <a:spAutoFit/>
          </a:bodyPr>
          <a:lstStyle/>
          <a:p>
            <a:r>
              <a:rPr lang="en-GB" sz="800" dirty="0"/>
              <a:t>http://www.flickr.com/photos/yto/4891249900</a:t>
            </a:r>
            <a:r>
              <a:rPr lang="en-GB" dirty="0"/>
              <a:t>/</a:t>
            </a:r>
          </a:p>
        </p:txBody>
      </p:sp>
      <p:sp>
        <p:nvSpPr>
          <p:cNvPr id="26630" name="Rectangle 12"/>
          <p:cNvSpPr>
            <a:spLocks noChangeArrowheads="1"/>
          </p:cNvSpPr>
          <p:nvPr/>
        </p:nvSpPr>
        <p:spPr bwMode="auto">
          <a:xfrm>
            <a:off x="1285875" y="5572125"/>
            <a:ext cx="3786188" cy="246063"/>
          </a:xfrm>
          <a:prstGeom prst="rect">
            <a:avLst/>
          </a:prstGeom>
          <a:noFill/>
          <a:ln w="9525">
            <a:noFill/>
            <a:miter lim="800000"/>
            <a:headEnd/>
            <a:tailEnd/>
          </a:ln>
        </p:spPr>
        <p:txBody>
          <a:bodyPr>
            <a:spAutoFit/>
          </a:bodyPr>
          <a:lstStyle/>
          <a:p>
            <a:r>
              <a:rPr lang="en-GB" sz="800" dirty="0"/>
              <a:t>http://www.flickr.com/photos/whichtechnology/5337338563</a:t>
            </a:r>
            <a:r>
              <a:rPr lang="en-GB" sz="1000" dirty="0"/>
              <a:t>/</a:t>
            </a:r>
          </a:p>
        </p:txBody>
      </p:sp>
      <p:sp>
        <p:nvSpPr>
          <p:cNvPr id="14" name="Rectangle 13"/>
          <p:cNvSpPr/>
          <p:nvPr/>
        </p:nvSpPr>
        <p:spPr>
          <a:xfrm>
            <a:off x="5214938" y="1571625"/>
            <a:ext cx="3286125" cy="2406650"/>
          </a:xfrm>
          <a:prstGeom prst="rect">
            <a:avLst/>
          </a:prstGeom>
        </p:spPr>
        <p:txBody>
          <a:bodyPr>
            <a:spAutoFit/>
          </a:bodyPr>
          <a:lstStyle/>
          <a:p>
            <a:pPr lvl="1">
              <a:defRPr/>
            </a:pPr>
            <a:endParaRPr lang="en-GB" dirty="0"/>
          </a:p>
          <a:p>
            <a:pPr>
              <a:defRPr/>
            </a:pPr>
            <a:r>
              <a:rPr lang="en-GB" sz="3200" dirty="0">
                <a:effectLst>
                  <a:outerShdw blurRad="38100" dist="38100" dir="2700000" algn="tl">
                    <a:srgbClr val="000000">
                      <a:alpha val="43137"/>
                    </a:srgbClr>
                  </a:outerShdw>
                </a:effectLst>
              </a:rPr>
              <a:t>Most librarians chose the Android tablet over the </a:t>
            </a:r>
            <a:r>
              <a:rPr lang="en-GB" sz="3200" dirty="0" err="1">
                <a:effectLst>
                  <a:outerShdw blurRad="38100" dist="38100" dir="2700000" algn="tl">
                    <a:srgbClr val="000000">
                      <a:alpha val="43137"/>
                    </a:srgbClr>
                  </a:outerShdw>
                </a:effectLst>
              </a:rPr>
              <a:t>iPad</a:t>
            </a:r>
            <a:endParaRPr lang="en-GB" sz="3200" dirty="0">
              <a:effectLst>
                <a:outerShdw blurRad="38100" dist="38100" dir="2700000" algn="tl">
                  <a:srgbClr val="000000">
                    <a:alpha val="43137"/>
                  </a:srgbClr>
                </a:outerShdw>
              </a:effectLst>
            </a:endParaRPr>
          </a:p>
        </p:txBody>
      </p:sp>
      <p:sp>
        <p:nvSpPr>
          <p:cNvPr id="26632" name="Rectangle 14"/>
          <p:cNvSpPr>
            <a:spLocks noChangeArrowheads="1"/>
          </p:cNvSpPr>
          <p:nvPr/>
        </p:nvSpPr>
        <p:spPr bwMode="auto">
          <a:xfrm>
            <a:off x="2428875" y="2071688"/>
            <a:ext cx="1466850" cy="584200"/>
          </a:xfrm>
          <a:prstGeom prst="rect">
            <a:avLst/>
          </a:prstGeom>
          <a:noFill/>
          <a:ln w="9525">
            <a:noFill/>
            <a:miter lim="800000"/>
            <a:headEnd/>
            <a:tailEnd/>
          </a:ln>
        </p:spPr>
        <p:txBody>
          <a:bodyPr wrap="none">
            <a:spAutoFit/>
          </a:bodyPr>
          <a:lstStyle/>
          <a:p>
            <a:pPr lvl="1"/>
            <a:r>
              <a:rPr lang="en-GB" sz="3200">
                <a:solidFill>
                  <a:srgbClr val="000000"/>
                </a:solidFill>
              </a:rPr>
              <a:t>iPad</a:t>
            </a:r>
          </a:p>
        </p:txBody>
      </p:sp>
      <p:sp>
        <p:nvSpPr>
          <p:cNvPr id="26633" name="Rectangle 15"/>
          <p:cNvSpPr>
            <a:spLocks noChangeArrowheads="1"/>
          </p:cNvSpPr>
          <p:nvPr/>
        </p:nvSpPr>
        <p:spPr bwMode="auto">
          <a:xfrm>
            <a:off x="3929063" y="4357688"/>
            <a:ext cx="2286000" cy="1200150"/>
          </a:xfrm>
          <a:prstGeom prst="rect">
            <a:avLst/>
          </a:prstGeom>
          <a:noFill/>
          <a:ln w="9525">
            <a:noFill/>
            <a:miter lim="800000"/>
            <a:headEnd/>
            <a:tailEnd/>
          </a:ln>
        </p:spPr>
        <p:txBody>
          <a:bodyPr>
            <a:spAutoFit/>
          </a:bodyPr>
          <a:lstStyle/>
          <a:p>
            <a:r>
              <a:rPr lang="en-GB" sz="2400">
                <a:solidFill>
                  <a:srgbClr val="000000"/>
                </a:solidFill>
              </a:rPr>
              <a:t>Android tablet: Asus Eee Pad Transformer</a:t>
            </a:r>
            <a:endParaRPr lang="en-GB"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z="3600" b="1" dirty="0" smtClean="0"/>
              <a:t>Time to play...</a:t>
            </a:r>
          </a:p>
        </p:txBody>
      </p:sp>
      <p:pic>
        <p:nvPicPr>
          <p:cNvPr id="27651" name="Content Placeholder 4" descr="playtime.jpg"/>
          <p:cNvPicPr>
            <a:picLocks noGrp="1" noChangeAspect="1"/>
          </p:cNvPicPr>
          <p:nvPr>
            <p:ph sz="half" idx="1"/>
          </p:nvPr>
        </p:nvPicPr>
        <p:blipFill>
          <a:blip r:embed="rId3" cstate="print"/>
          <a:srcRect/>
          <a:stretch>
            <a:fillRect/>
          </a:stretch>
        </p:blipFill>
        <p:spPr>
          <a:xfrm>
            <a:off x="412750" y="2659063"/>
            <a:ext cx="4038600" cy="2690812"/>
          </a:xfrm>
        </p:spPr>
      </p:pic>
      <p:sp>
        <p:nvSpPr>
          <p:cNvPr id="27652" name="Content Placeholder 3"/>
          <p:cNvSpPr>
            <a:spLocks noGrp="1"/>
          </p:cNvSpPr>
          <p:nvPr>
            <p:ph sz="half" idx="2"/>
          </p:nvPr>
        </p:nvSpPr>
        <p:spPr/>
        <p:txBody>
          <a:bodyPr/>
          <a:lstStyle/>
          <a:p>
            <a:pPr eaLnBrk="1" hangingPunct="1"/>
            <a:r>
              <a:rPr lang="en-GB" smtClean="0"/>
              <a:t>Time to play with new technology</a:t>
            </a:r>
          </a:p>
          <a:p>
            <a:pPr eaLnBrk="1" hangingPunct="1"/>
            <a:r>
              <a:rPr lang="en-GB" smtClean="0"/>
              <a:t>Use tablets</a:t>
            </a:r>
          </a:p>
          <a:p>
            <a:pPr eaLnBrk="1" hangingPunct="1"/>
            <a:r>
              <a:rPr lang="en-GB" smtClean="0"/>
              <a:t>Compare apps/tools</a:t>
            </a:r>
          </a:p>
          <a:p>
            <a:pPr eaLnBrk="1" hangingPunct="1"/>
            <a:r>
              <a:rPr lang="en-GB" smtClean="0"/>
              <a:t>Librarians better equipped to support mobile technology</a:t>
            </a:r>
          </a:p>
          <a:p>
            <a:pPr eaLnBrk="1" hangingPunct="1"/>
            <a:endParaRPr lang="en-GB" smtClean="0"/>
          </a:p>
        </p:txBody>
      </p:sp>
      <p:sp>
        <p:nvSpPr>
          <p:cNvPr id="27653" name="Rectangle 5"/>
          <p:cNvSpPr>
            <a:spLocks noChangeArrowheads="1"/>
          </p:cNvSpPr>
          <p:nvPr/>
        </p:nvSpPr>
        <p:spPr bwMode="auto">
          <a:xfrm>
            <a:off x="285750" y="5286375"/>
            <a:ext cx="4572000" cy="276225"/>
          </a:xfrm>
          <a:prstGeom prst="rect">
            <a:avLst/>
          </a:prstGeom>
          <a:noFill/>
          <a:ln w="9525">
            <a:noFill/>
            <a:miter lim="800000"/>
            <a:headEnd/>
            <a:tailEnd/>
          </a:ln>
        </p:spPr>
        <p:txBody>
          <a:bodyPr>
            <a:spAutoFit/>
          </a:bodyPr>
          <a:lstStyle/>
          <a:p>
            <a:r>
              <a:rPr lang="en-GB" sz="1200"/>
              <a:t>http://www.flickr.com/photos/andrewpescod/272080926/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pPr eaLnBrk="1" hangingPunct="1"/>
            <a:r>
              <a:rPr lang="en-GB" sz="3600" dirty="0" smtClean="0"/>
              <a:t>Need a recognisable brand</a:t>
            </a:r>
          </a:p>
        </p:txBody>
      </p:sp>
      <p:pic>
        <p:nvPicPr>
          <p:cNvPr id="28675" name="Content Placeholder 9" descr="brand.jpg"/>
          <p:cNvPicPr>
            <a:picLocks noGrp="1" noChangeAspect="1"/>
          </p:cNvPicPr>
          <p:nvPr>
            <p:ph sz="half" idx="1"/>
          </p:nvPr>
        </p:nvPicPr>
        <p:blipFill>
          <a:blip r:embed="rId2" cstate="print"/>
          <a:srcRect/>
          <a:stretch>
            <a:fillRect/>
          </a:stretch>
        </p:blipFill>
        <p:spPr>
          <a:xfrm>
            <a:off x="285750" y="2571750"/>
            <a:ext cx="3808413" cy="2117725"/>
          </a:xfrm>
        </p:spPr>
      </p:pic>
      <p:sp>
        <p:nvSpPr>
          <p:cNvPr id="28676" name="Content Placeholder 8"/>
          <p:cNvSpPr>
            <a:spLocks noGrp="1"/>
          </p:cNvSpPr>
          <p:nvPr>
            <p:ph sz="half" idx="2"/>
          </p:nvPr>
        </p:nvSpPr>
        <p:spPr>
          <a:xfrm>
            <a:off x="4429125" y="1785938"/>
            <a:ext cx="4213225" cy="4017962"/>
          </a:xfrm>
        </p:spPr>
        <p:txBody>
          <a:bodyPr/>
          <a:lstStyle/>
          <a:p>
            <a:pPr eaLnBrk="1" hangingPunct="1"/>
            <a:r>
              <a:rPr lang="en-GB" smtClean="0"/>
              <a:t>Librarians out of context may not be recognised</a:t>
            </a:r>
          </a:p>
          <a:p>
            <a:pPr eaLnBrk="1" hangingPunct="1"/>
            <a:r>
              <a:rPr lang="en-GB" smtClean="0"/>
              <a:t>Need a logo/image that students can associate with the roving librarian</a:t>
            </a:r>
          </a:p>
          <a:p>
            <a:pPr eaLnBrk="1" hangingPunct="1"/>
            <a:r>
              <a:rPr lang="en-GB" smtClean="0"/>
              <a:t>Martini advertising slogan: information anytime, anyplace, anywhere  </a:t>
            </a:r>
          </a:p>
          <a:p>
            <a:pPr eaLnBrk="1" hangingPunct="1"/>
            <a:endParaRPr lang="en-GB" smtClean="0"/>
          </a:p>
        </p:txBody>
      </p:sp>
      <p:sp>
        <p:nvSpPr>
          <p:cNvPr id="28677" name="Rectangle 10"/>
          <p:cNvSpPr>
            <a:spLocks noChangeArrowheads="1"/>
          </p:cNvSpPr>
          <p:nvPr/>
        </p:nvSpPr>
        <p:spPr bwMode="auto">
          <a:xfrm>
            <a:off x="357188" y="4643438"/>
            <a:ext cx="4572000" cy="276225"/>
          </a:xfrm>
          <a:prstGeom prst="rect">
            <a:avLst/>
          </a:prstGeom>
          <a:noFill/>
          <a:ln w="9525">
            <a:noFill/>
            <a:miter lim="800000"/>
            <a:headEnd/>
            <a:tailEnd/>
          </a:ln>
        </p:spPr>
        <p:txBody>
          <a:bodyPr>
            <a:spAutoFit/>
          </a:bodyPr>
          <a:lstStyle/>
          <a:p>
            <a:r>
              <a:rPr lang="en-GB" sz="1200"/>
              <a:t>http://www.flickr.com/photos/grahamsblog/5169357774/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The Result!</a:t>
            </a:r>
          </a:p>
        </p:txBody>
      </p:sp>
      <p:pic>
        <p:nvPicPr>
          <p:cNvPr id="29699" name="Picture 2"/>
          <p:cNvPicPr>
            <a:picLocks noChangeAspect="1" noChangeArrowheads="1"/>
          </p:cNvPicPr>
          <p:nvPr/>
        </p:nvPicPr>
        <p:blipFill>
          <a:blip r:embed="rId2" cstate="print"/>
          <a:srcRect/>
          <a:stretch>
            <a:fillRect/>
          </a:stretch>
        </p:blipFill>
        <p:spPr bwMode="auto">
          <a:xfrm>
            <a:off x="1714500" y="1643063"/>
            <a:ext cx="5473700" cy="386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Logo</a:t>
            </a:r>
          </a:p>
        </p:txBody>
      </p:sp>
      <p:pic>
        <p:nvPicPr>
          <p:cNvPr id="30723" name="Content Placeholder 3" descr="SharmanLRTImage1.jpg"/>
          <p:cNvPicPr>
            <a:picLocks noChangeAspect="1"/>
          </p:cNvPicPr>
          <p:nvPr/>
        </p:nvPicPr>
        <p:blipFill>
          <a:blip r:embed="rId3" cstate="print"/>
          <a:srcRect/>
          <a:stretch>
            <a:fillRect/>
          </a:stretch>
        </p:blipFill>
        <p:spPr bwMode="auto">
          <a:xfrm>
            <a:off x="450850" y="2000250"/>
            <a:ext cx="3821113" cy="2706688"/>
          </a:xfrm>
          <a:prstGeom prst="rect">
            <a:avLst/>
          </a:prstGeom>
          <a:noFill/>
          <a:ln w="9525">
            <a:noFill/>
            <a:miter lim="800000"/>
            <a:headEnd/>
            <a:tailEnd/>
          </a:ln>
        </p:spPr>
      </p:pic>
      <p:sp>
        <p:nvSpPr>
          <p:cNvPr id="4" name="Content Placeholder 5"/>
          <p:cNvSpPr txBox="1">
            <a:spLocks/>
          </p:cNvSpPr>
          <p:nvPr/>
        </p:nvSpPr>
        <p:spPr>
          <a:xfrm>
            <a:off x="4648200" y="1600200"/>
            <a:ext cx="4038600" cy="4525963"/>
          </a:xfrm>
          <a:prstGeom prst="rect">
            <a:avLst/>
          </a:prstGeom>
        </p:spPr>
        <p:txBody>
          <a:bodyPr/>
          <a:lstStyle/>
          <a:p>
            <a:pPr marL="342900" indent="-342900">
              <a:defRPr/>
            </a:pPr>
            <a:r>
              <a:rPr lang="en-GB" sz="2400" kern="0">
                <a:solidFill>
                  <a:srgbClr val="003772"/>
                </a:solidFill>
                <a:latin typeface="+mn-lt"/>
              </a:rPr>
              <a:t>Used this logo for</a:t>
            </a:r>
          </a:p>
          <a:p>
            <a:pPr marL="342900" indent="-342900">
              <a:buFontTx/>
              <a:buChar char="•"/>
              <a:defRPr/>
            </a:pPr>
            <a:r>
              <a:rPr lang="en-GB" sz="2400" kern="0">
                <a:solidFill>
                  <a:srgbClr val="003772"/>
                </a:solidFill>
                <a:latin typeface="+mn-lt"/>
              </a:rPr>
              <a:t>Stickers</a:t>
            </a:r>
          </a:p>
          <a:p>
            <a:pPr marL="342900" indent="-342900">
              <a:buFontTx/>
              <a:buChar char="•"/>
              <a:defRPr/>
            </a:pPr>
            <a:r>
              <a:rPr lang="en-GB" sz="2400" kern="0">
                <a:solidFill>
                  <a:srgbClr val="003772"/>
                </a:solidFill>
                <a:latin typeface="+mn-lt"/>
              </a:rPr>
              <a:t>Adapted for School Plasma screens</a:t>
            </a:r>
          </a:p>
          <a:p>
            <a:pPr marL="342900" indent="-342900">
              <a:buFontTx/>
              <a:buChar char="•"/>
              <a:defRPr/>
            </a:pPr>
            <a:r>
              <a:rPr lang="en-GB" sz="2400" kern="0">
                <a:solidFill>
                  <a:srgbClr val="003772"/>
                </a:solidFill>
                <a:latin typeface="+mn-lt"/>
              </a:rPr>
              <a:t>Advertising on library Facebook page</a:t>
            </a:r>
            <a:endParaRPr lang="en-GB" sz="2400" kern="0" dirty="0">
              <a:solidFill>
                <a:srgbClr val="003772"/>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Plasma Screen Advert</a:t>
            </a:r>
          </a:p>
        </p:txBody>
      </p:sp>
      <p:pic>
        <p:nvPicPr>
          <p:cNvPr id="31747" name="Content Placeholder 3" descr="SharmanLTRImage2.jpg"/>
          <p:cNvPicPr>
            <a:picLocks noChangeAspect="1"/>
          </p:cNvPicPr>
          <p:nvPr/>
        </p:nvPicPr>
        <p:blipFill>
          <a:blip r:embed="rId2" cstate="print"/>
          <a:srcRect/>
          <a:stretch>
            <a:fillRect/>
          </a:stretch>
        </p:blipFill>
        <p:spPr bwMode="auto">
          <a:xfrm>
            <a:off x="1554163" y="1600200"/>
            <a:ext cx="6035675"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67544" y="404664"/>
            <a:ext cx="5486400" cy="566738"/>
          </a:xfrm>
          <a:prstGeom prst="rect">
            <a:avLst/>
          </a:prstGeom>
        </p:spPr>
        <p:txBody>
          <a:bodyPr/>
          <a:lstStyle/>
          <a:p>
            <a:pPr>
              <a:spcBef>
                <a:spcPct val="0"/>
              </a:spcBef>
              <a:defRPr/>
            </a:pPr>
            <a:r>
              <a:rPr lang="en-GB" sz="3600" b="1" kern="0" dirty="0" smtClean="0">
                <a:solidFill>
                  <a:srgbClr val="003772"/>
                </a:solidFill>
                <a:latin typeface="+mj-lt"/>
                <a:ea typeface="+mj-ea"/>
                <a:cs typeface="+mj-cs"/>
              </a:rPr>
              <a:t>Library </a:t>
            </a:r>
            <a:r>
              <a:rPr lang="en-GB" sz="3600" b="1" kern="0" dirty="0" err="1" smtClean="0">
                <a:solidFill>
                  <a:srgbClr val="003772"/>
                </a:solidFill>
                <a:latin typeface="+mj-lt"/>
                <a:ea typeface="+mj-ea"/>
                <a:cs typeface="+mj-cs"/>
              </a:rPr>
              <a:t>Facebook</a:t>
            </a:r>
            <a:r>
              <a:rPr lang="en-GB" sz="3600" b="1" kern="0" dirty="0" smtClean="0">
                <a:solidFill>
                  <a:srgbClr val="003772"/>
                </a:solidFill>
                <a:latin typeface="+mj-lt"/>
                <a:ea typeface="+mj-ea"/>
                <a:cs typeface="+mj-cs"/>
              </a:rPr>
              <a:t> page</a:t>
            </a:r>
            <a:endParaRPr lang="en-GB" sz="3600" b="1" kern="0" dirty="0">
              <a:solidFill>
                <a:srgbClr val="003772"/>
              </a:solidFill>
              <a:latin typeface="+mj-lt"/>
              <a:ea typeface="+mj-ea"/>
              <a:cs typeface="+mj-cs"/>
            </a:endParaRPr>
          </a:p>
        </p:txBody>
      </p:sp>
      <p:pic>
        <p:nvPicPr>
          <p:cNvPr id="8" name="Content Placeholder 3" descr="SharmanLTRImage3.jpg"/>
          <p:cNvPicPr>
            <a:picLocks noChangeAspect="1"/>
          </p:cNvPicPr>
          <p:nvPr/>
        </p:nvPicPr>
        <p:blipFill>
          <a:blip r:embed="rId2" cstate="print"/>
          <a:srcRect l="9140" r="9140"/>
          <a:stretch>
            <a:fillRect/>
          </a:stretch>
        </p:blipFill>
        <p:spPr bwMode="auto">
          <a:xfrm>
            <a:off x="1691680" y="1628800"/>
            <a:ext cx="5486400" cy="4114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332656"/>
            <a:ext cx="8229600" cy="1143000"/>
          </a:xfrm>
          <a:prstGeom prst="rect">
            <a:avLst/>
          </a:prstGeom>
        </p:spPr>
        <p:txBody>
          <a:bodyPr>
            <a:noAutofit/>
          </a:bodyPr>
          <a:lstStyle/>
          <a:p>
            <a:pPr>
              <a:spcBef>
                <a:spcPct val="0"/>
              </a:spcBef>
              <a:defRPr/>
            </a:pPr>
            <a:r>
              <a:rPr lang="en-GB" sz="3600" b="1" kern="0" dirty="0">
                <a:solidFill>
                  <a:srgbClr val="003772"/>
                </a:solidFill>
                <a:latin typeface="+mj-lt"/>
                <a:ea typeface="+mj-ea"/>
                <a:cs typeface="+mj-cs"/>
              </a:rPr>
              <a:t>Spread the word: Roving librarian</a:t>
            </a:r>
          </a:p>
          <a:p>
            <a:pPr>
              <a:spcBef>
                <a:spcPct val="0"/>
              </a:spcBef>
              <a:defRPr/>
            </a:pPr>
            <a:r>
              <a:rPr lang="en-GB" sz="3600" b="1" kern="0" dirty="0">
                <a:solidFill>
                  <a:srgbClr val="003772"/>
                </a:solidFill>
                <a:latin typeface="+mj-lt"/>
                <a:ea typeface="+mj-ea"/>
                <a:cs typeface="+mj-cs"/>
              </a:rPr>
              <a:t> is coming to YOU! </a:t>
            </a:r>
          </a:p>
        </p:txBody>
      </p:sp>
      <p:sp>
        <p:nvSpPr>
          <p:cNvPr id="3" name="Content Placeholder 4"/>
          <p:cNvSpPr txBox="1">
            <a:spLocks/>
          </p:cNvSpPr>
          <p:nvPr/>
        </p:nvSpPr>
        <p:spPr>
          <a:xfrm>
            <a:off x="4643438" y="2332038"/>
            <a:ext cx="4038600" cy="3025775"/>
          </a:xfrm>
          <a:prstGeom prst="rect">
            <a:avLst/>
          </a:prstGeom>
        </p:spPr>
        <p:txBody>
          <a:bodyPr/>
          <a:lstStyle/>
          <a:p>
            <a:pPr marL="342900" indent="-342900">
              <a:buFontTx/>
              <a:buChar char="•"/>
              <a:defRPr/>
            </a:pPr>
            <a:r>
              <a:rPr lang="en-GB" sz="2400" kern="0">
                <a:solidFill>
                  <a:srgbClr val="003772"/>
                </a:solidFill>
                <a:latin typeface="+mn-lt"/>
              </a:rPr>
              <a:t>Tweet on Hudlib</a:t>
            </a:r>
          </a:p>
          <a:p>
            <a:pPr marL="342900" indent="-342900">
              <a:buFontTx/>
              <a:buChar char="•"/>
              <a:defRPr/>
            </a:pPr>
            <a:r>
              <a:rPr lang="en-GB" sz="2400" kern="0">
                <a:solidFill>
                  <a:srgbClr val="003772"/>
                </a:solidFill>
                <a:latin typeface="+mn-lt"/>
              </a:rPr>
              <a:t>Retweeted by other Uni tweeters</a:t>
            </a:r>
          </a:p>
          <a:p>
            <a:pPr marL="342900" indent="-342900">
              <a:buFontTx/>
              <a:buChar char="•"/>
              <a:defRPr/>
            </a:pPr>
            <a:r>
              <a:rPr lang="en-GB" sz="2400" kern="0">
                <a:solidFill>
                  <a:srgbClr val="003772"/>
                </a:solidFill>
                <a:latin typeface="+mn-lt"/>
              </a:rPr>
              <a:t>UniLearn</a:t>
            </a:r>
          </a:p>
          <a:p>
            <a:pPr marL="342900" indent="-342900">
              <a:buFontTx/>
              <a:buChar char="•"/>
              <a:defRPr/>
            </a:pPr>
            <a:r>
              <a:rPr lang="en-GB" sz="2400" kern="0">
                <a:solidFill>
                  <a:srgbClr val="003772"/>
                </a:solidFill>
                <a:latin typeface="+mn-lt"/>
              </a:rPr>
              <a:t>Emails to academic staff</a:t>
            </a:r>
          </a:p>
          <a:p>
            <a:pPr marL="342900" indent="-342900">
              <a:buFontTx/>
              <a:buChar char="•"/>
              <a:defRPr/>
            </a:pPr>
            <a:r>
              <a:rPr lang="en-GB" sz="2400" kern="0">
                <a:solidFill>
                  <a:srgbClr val="003772"/>
                </a:solidFill>
                <a:latin typeface="+mn-lt"/>
              </a:rPr>
              <a:t>Emails to students</a:t>
            </a:r>
            <a:endParaRPr lang="en-GB" sz="2400" kern="0" dirty="0">
              <a:solidFill>
                <a:srgbClr val="003772"/>
              </a:solidFill>
              <a:latin typeface="+mn-lt"/>
            </a:endParaRPr>
          </a:p>
        </p:txBody>
      </p:sp>
      <p:pic>
        <p:nvPicPr>
          <p:cNvPr id="33796" name="Picture 2" descr="C:\Users\alisha\Downloads\456554634_15756aaa2b.jpg"/>
          <p:cNvPicPr>
            <a:picLocks noChangeAspect="1" noChangeArrowheads="1"/>
          </p:cNvPicPr>
          <p:nvPr/>
        </p:nvPicPr>
        <p:blipFill>
          <a:blip r:embed="rId3" cstate="print"/>
          <a:srcRect l="5600" r="5600"/>
          <a:stretch>
            <a:fillRect/>
          </a:stretch>
        </p:blipFill>
        <p:spPr bwMode="auto">
          <a:xfrm>
            <a:off x="484188" y="2286000"/>
            <a:ext cx="4095750" cy="3071813"/>
          </a:xfrm>
          <a:prstGeom prst="rect">
            <a:avLst/>
          </a:prstGeom>
          <a:noFill/>
          <a:ln w="9525">
            <a:noFill/>
            <a:miter lim="800000"/>
            <a:headEnd/>
            <a:tailEnd/>
          </a:ln>
        </p:spPr>
      </p:pic>
      <p:sp>
        <p:nvSpPr>
          <p:cNvPr id="33797" name="Rectangle 4"/>
          <p:cNvSpPr>
            <a:spLocks noChangeArrowheads="1"/>
          </p:cNvSpPr>
          <p:nvPr/>
        </p:nvSpPr>
        <p:spPr bwMode="auto">
          <a:xfrm>
            <a:off x="428625" y="5429250"/>
            <a:ext cx="4572000" cy="276225"/>
          </a:xfrm>
          <a:prstGeom prst="rect">
            <a:avLst/>
          </a:prstGeom>
          <a:noFill/>
          <a:ln w="9525">
            <a:noFill/>
            <a:miter lim="800000"/>
            <a:headEnd/>
            <a:tailEnd/>
          </a:ln>
        </p:spPr>
        <p:txBody>
          <a:bodyPr>
            <a:spAutoFit/>
          </a:bodyPr>
          <a:lstStyle/>
          <a:p>
            <a:r>
              <a:rPr lang="en-GB" sz="1200"/>
              <a:t>http://www.flickr.com/photos/59461128@N00/456554634/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Email from Computing Lecturer</a:t>
            </a:r>
          </a:p>
        </p:txBody>
      </p:sp>
      <p:sp>
        <p:nvSpPr>
          <p:cNvPr id="3" name="Content Placeholder 2"/>
          <p:cNvSpPr txBox="1">
            <a:spLocks/>
          </p:cNvSpPr>
          <p:nvPr/>
        </p:nvSpPr>
        <p:spPr>
          <a:xfrm>
            <a:off x="179512" y="980728"/>
            <a:ext cx="8507288" cy="4525963"/>
          </a:xfrm>
          <a:prstGeom prst="rect">
            <a:avLst/>
          </a:prstGeom>
        </p:spPr>
        <p:txBody>
          <a:bodyPr/>
          <a:lstStyle/>
          <a:p>
            <a:pPr marL="342900" indent="-342900">
              <a:defRPr/>
            </a:pPr>
            <a:r>
              <a:rPr lang="en-US" sz="2400" b="1" dirty="0"/>
              <a:t>Sent:</a:t>
            </a:r>
            <a:r>
              <a:rPr lang="en-US" sz="2400" dirty="0"/>
              <a:t> 10 November 2011 09:14</a:t>
            </a:r>
            <a:br>
              <a:rPr lang="en-US" sz="2400" dirty="0"/>
            </a:br>
            <a:r>
              <a:rPr lang="en-US" sz="2400" b="1" dirty="0"/>
              <a:t>To:</a:t>
            </a:r>
            <a:r>
              <a:rPr lang="en-US" sz="2400" dirty="0"/>
              <a:t> N455 - </a:t>
            </a:r>
            <a:r>
              <a:rPr lang="en-US" sz="2400" dirty="0" err="1"/>
              <a:t>BSc</a:t>
            </a:r>
            <a:r>
              <a:rPr lang="en-US" sz="2400" dirty="0"/>
              <a:t> (</a:t>
            </a:r>
            <a:r>
              <a:rPr lang="en-US" sz="2400" dirty="0" err="1"/>
              <a:t>Hons</a:t>
            </a:r>
            <a:r>
              <a:rPr lang="en-US" sz="2400" dirty="0"/>
              <a:t>) Computer Games Programming; N655 - </a:t>
            </a:r>
            <a:r>
              <a:rPr lang="en-US" sz="2400" dirty="0" err="1"/>
              <a:t>BSc</a:t>
            </a:r>
            <a:r>
              <a:rPr lang="en-US" sz="2400" dirty="0"/>
              <a:t> (</a:t>
            </a:r>
            <a:r>
              <a:rPr lang="en-US" sz="2400" dirty="0" err="1"/>
              <a:t>Hons</a:t>
            </a:r>
            <a:r>
              <a:rPr lang="en-US" sz="2400" dirty="0"/>
              <a:t>) Computer Games Programming FT </a:t>
            </a:r>
            <a:r>
              <a:rPr lang="en-US" sz="2400" dirty="0" smtClean="0"/>
              <a:t>route</a:t>
            </a:r>
            <a:r>
              <a:rPr lang="en-US" sz="2400" dirty="0"/>
              <a:t/>
            </a:r>
            <a:br>
              <a:rPr lang="en-US" sz="2400" dirty="0"/>
            </a:br>
            <a:r>
              <a:rPr lang="en-US" sz="2400" b="1" dirty="0"/>
              <a:t>Subject:</a:t>
            </a:r>
            <a:r>
              <a:rPr lang="en-US" sz="2400" dirty="0"/>
              <a:t> FW: Roving librarian coming to </a:t>
            </a:r>
            <a:r>
              <a:rPr lang="en-US" sz="2400" dirty="0" err="1"/>
              <a:t>Canalside</a:t>
            </a:r>
            <a:r>
              <a:rPr lang="en-US" sz="2400" dirty="0"/>
              <a:t> West on Monday 14th Nov 11-1</a:t>
            </a:r>
            <a:br>
              <a:rPr lang="en-US" sz="2400" dirty="0"/>
            </a:br>
            <a:r>
              <a:rPr lang="en-US" sz="2400" b="1" dirty="0"/>
              <a:t>Importance:</a:t>
            </a:r>
            <a:r>
              <a:rPr lang="en-US" sz="2400" dirty="0"/>
              <a:t> High</a:t>
            </a:r>
            <a:endParaRPr lang="en-GB" sz="2400" dirty="0"/>
          </a:p>
          <a:p>
            <a:pPr marL="342900" indent="-342900">
              <a:defRPr/>
            </a:pPr>
            <a:r>
              <a:rPr lang="en-GB" sz="2400" kern="0" dirty="0" smtClean="0">
                <a:solidFill>
                  <a:srgbClr val="003772"/>
                </a:solidFill>
                <a:latin typeface="Calibri" pitchFamily="34" charset="0"/>
              </a:rPr>
              <a:t>Do </a:t>
            </a:r>
            <a:r>
              <a:rPr lang="en-GB" sz="2400" kern="0" dirty="0">
                <a:solidFill>
                  <a:srgbClr val="003772"/>
                </a:solidFill>
                <a:latin typeface="Calibri" pitchFamily="34" charset="0"/>
              </a:rPr>
              <a:t>you know what a library is? Did you know we have one? Do you understand the concept of a book, with actual old fashioned paper in it!? So retro!</a:t>
            </a:r>
          </a:p>
          <a:p>
            <a:pPr marL="342900" indent="-342900">
              <a:defRPr/>
            </a:pPr>
            <a:r>
              <a:rPr lang="en-GB" sz="2400" kern="0" dirty="0">
                <a:solidFill>
                  <a:srgbClr val="003772"/>
                </a:solidFill>
                <a:latin typeface="Calibri" pitchFamily="34" charset="0"/>
              </a:rPr>
              <a:t>Only kidding guys, but if you don’t use our library you are probably missing out on some pretty awesome services, check out the below, and go see them if you have questions.</a:t>
            </a:r>
          </a:p>
          <a:p>
            <a:pPr marL="342900" indent="-342900">
              <a:buFontTx/>
              <a:buChar char="•"/>
              <a:defRPr/>
            </a:pPr>
            <a:endParaRPr lang="en-GB" sz="2400" kern="0" dirty="0">
              <a:solidFill>
                <a:srgbClr val="003772"/>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z="3600" b="1" dirty="0" smtClean="0"/>
              <a:t>Library Impact Data Project</a:t>
            </a:r>
          </a:p>
        </p:txBody>
      </p:sp>
      <p:sp>
        <p:nvSpPr>
          <p:cNvPr id="17411" name="Content Placeholder 2"/>
          <p:cNvSpPr>
            <a:spLocks noGrp="1"/>
          </p:cNvSpPr>
          <p:nvPr>
            <p:ph idx="1"/>
          </p:nvPr>
        </p:nvSpPr>
        <p:spPr/>
        <p:txBody>
          <a:bodyPr/>
          <a:lstStyle/>
          <a:p>
            <a:pPr eaLnBrk="1" hangingPunct="1"/>
            <a:r>
              <a:rPr lang="en-GB" sz="3200" dirty="0" smtClean="0"/>
              <a:t>“There is a statistically significant</a:t>
            </a:r>
            <a:br>
              <a:rPr lang="en-GB" sz="3200" dirty="0" smtClean="0"/>
            </a:br>
            <a:r>
              <a:rPr lang="en-GB" sz="3200" dirty="0" smtClean="0"/>
              <a:t>  correlation across a number of</a:t>
            </a:r>
            <a:br>
              <a:rPr lang="en-GB" sz="3200" dirty="0" smtClean="0"/>
            </a:br>
            <a:r>
              <a:rPr lang="en-GB" sz="3200" dirty="0" smtClean="0"/>
              <a:t>  universities between library activity</a:t>
            </a:r>
            <a:br>
              <a:rPr lang="en-GB" sz="3200" dirty="0" smtClean="0"/>
            </a:br>
            <a:r>
              <a:rPr lang="en-GB" sz="3200" dirty="0" smtClean="0"/>
              <a:t>  data and student attainment.”</a:t>
            </a:r>
          </a:p>
          <a:p>
            <a:pPr lvl="1" eaLnBrk="1" hangingPunct="1"/>
            <a:r>
              <a:rPr lang="en-GB" sz="3200" dirty="0" smtClean="0"/>
              <a:t>http://library.hud.ac.uk/lidp</a:t>
            </a:r>
          </a:p>
          <a:p>
            <a:pPr eaLnBrk="1" hangingPunct="1"/>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lstStyle/>
          <a:p>
            <a:pPr eaLnBrk="1" hangingPunct="1"/>
            <a:r>
              <a:rPr lang="en-GB" sz="3600" b="1" dirty="0" smtClean="0"/>
              <a:t>Roving</a:t>
            </a:r>
            <a:r>
              <a:rPr lang="en-GB" sz="5400" b="1" dirty="0" smtClean="0"/>
              <a:t> </a:t>
            </a:r>
            <a:r>
              <a:rPr lang="en-GB" sz="3600" b="1" dirty="0" smtClean="0"/>
              <a:t>Strategies</a:t>
            </a:r>
          </a:p>
        </p:txBody>
      </p:sp>
      <p:pic>
        <p:nvPicPr>
          <p:cNvPr id="35843" name="Content Placeholder 9" descr="Tactics.jpg"/>
          <p:cNvPicPr>
            <a:picLocks noGrp="1" noChangeAspect="1"/>
          </p:cNvPicPr>
          <p:nvPr>
            <p:ph sz="half" idx="1"/>
          </p:nvPr>
        </p:nvPicPr>
        <p:blipFill>
          <a:blip r:embed="rId3" cstate="print"/>
          <a:srcRect/>
          <a:stretch>
            <a:fillRect/>
          </a:stretch>
        </p:blipFill>
        <p:spPr>
          <a:xfrm>
            <a:off x="412750" y="2357438"/>
            <a:ext cx="4038600" cy="2992437"/>
          </a:xfrm>
        </p:spPr>
      </p:pic>
      <p:sp>
        <p:nvSpPr>
          <p:cNvPr id="35844" name="Content Placeholder 8"/>
          <p:cNvSpPr>
            <a:spLocks noGrp="1"/>
          </p:cNvSpPr>
          <p:nvPr>
            <p:ph sz="half" idx="2"/>
          </p:nvPr>
        </p:nvSpPr>
        <p:spPr>
          <a:xfrm>
            <a:off x="4572000" y="2286000"/>
            <a:ext cx="4038600" cy="3598863"/>
          </a:xfrm>
        </p:spPr>
        <p:txBody>
          <a:bodyPr/>
          <a:lstStyle/>
          <a:p>
            <a:pPr eaLnBrk="1" hangingPunct="1"/>
            <a:r>
              <a:rPr lang="en-GB" smtClean="0"/>
              <a:t>Times and locations </a:t>
            </a:r>
          </a:p>
          <a:p>
            <a:pPr eaLnBrk="1" hangingPunct="1"/>
            <a:r>
              <a:rPr lang="en-GB" smtClean="0"/>
              <a:t>Regularity</a:t>
            </a:r>
          </a:p>
          <a:p>
            <a:pPr eaLnBrk="1" hangingPunct="1"/>
            <a:r>
              <a:rPr lang="en-GB" smtClean="0"/>
              <a:t>Method of roving</a:t>
            </a:r>
          </a:p>
          <a:p>
            <a:pPr eaLnBrk="1" hangingPunct="1"/>
            <a:r>
              <a:rPr lang="en-GB" smtClean="0"/>
              <a:t>Opening line</a:t>
            </a:r>
          </a:p>
          <a:p>
            <a:pPr eaLnBrk="1" hangingPunct="1"/>
            <a:r>
              <a:rPr lang="en-GB" smtClean="0"/>
              <a:t>Questionnaire</a:t>
            </a:r>
          </a:p>
          <a:p>
            <a:pPr eaLnBrk="1" hangingPunct="1"/>
            <a:r>
              <a:rPr lang="en-GB" smtClean="0"/>
              <a:t>Freebies</a:t>
            </a:r>
          </a:p>
        </p:txBody>
      </p:sp>
      <p:sp>
        <p:nvSpPr>
          <p:cNvPr id="35845" name="Rectangle 10"/>
          <p:cNvSpPr>
            <a:spLocks noChangeArrowheads="1"/>
          </p:cNvSpPr>
          <p:nvPr/>
        </p:nvSpPr>
        <p:spPr bwMode="auto">
          <a:xfrm>
            <a:off x="428625" y="5286375"/>
            <a:ext cx="4572000" cy="276225"/>
          </a:xfrm>
          <a:prstGeom prst="rect">
            <a:avLst/>
          </a:prstGeom>
          <a:noFill/>
          <a:ln w="9525">
            <a:noFill/>
            <a:miter lim="800000"/>
            <a:headEnd/>
            <a:tailEnd/>
          </a:ln>
        </p:spPr>
        <p:txBody>
          <a:bodyPr>
            <a:spAutoFit/>
          </a:bodyPr>
          <a:lstStyle/>
          <a:p>
            <a:r>
              <a:rPr lang="en-GB" sz="1200"/>
              <a:t>http://www.flickr.com/photos/mawts-1comcam/6256228473/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pPr eaLnBrk="1" hangingPunct="1"/>
            <a:r>
              <a:rPr lang="en-GB" sz="3600" b="1" dirty="0" smtClean="0"/>
              <a:t>Roving, roving, roving</a:t>
            </a:r>
          </a:p>
        </p:txBody>
      </p:sp>
      <p:pic>
        <p:nvPicPr>
          <p:cNvPr id="36867" name="Content Placeholder 9" descr="martin.jpg"/>
          <p:cNvPicPr>
            <a:picLocks noGrp="1" noChangeAspect="1"/>
          </p:cNvPicPr>
          <p:nvPr>
            <p:ph sz="half" idx="1"/>
          </p:nvPr>
        </p:nvPicPr>
        <p:blipFill>
          <a:blip r:embed="rId3" cstate="print"/>
          <a:srcRect/>
          <a:stretch>
            <a:fillRect/>
          </a:stretch>
        </p:blipFill>
        <p:spPr>
          <a:xfrm>
            <a:off x="428625" y="1714500"/>
            <a:ext cx="3352800" cy="4089400"/>
          </a:xfrm>
        </p:spPr>
      </p:pic>
      <p:sp>
        <p:nvSpPr>
          <p:cNvPr id="36868" name="Content Placeholder 8"/>
          <p:cNvSpPr>
            <a:spLocks noGrp="1"/>
          </p:cNvSpPr>
          <p:nvPr>
            <p:ph sz="half" idx="2"/>
          </p:nvPr>
        </p:nvSpPr>
        <p:spPr>
          <a:xfrm>
            <a:off x="4000500" y="1714500"/>
            <a:ext cx="4641850" cy="4089400"/>
          </a:xfrm>
        </p:spPr>
        <p:txBody>
          <a:bodyPr/>
          <a:lstStyle/>
          <a:p>
            <a:pPr eaLnBrk="1" hangingPunct="1"/>
            <a:r>
              <a:rPr lang="en-GB" smtClean="0"/>
              <a:t>All librarians have been roving</a:t>
            </a:r>
          </a:p>
          <a:p>
            <a:pPr eaLnBrk="1" hangingPunct="1"/>
            <a:r>
              <a:rPr lang="en-GB" smtClean="0"/>
              <a:t>Varying degrees of success</a:t>
            </a:r>
          </a:p>
          <a:p>
            <a:pPr eaLnBrk="1" hangingPunct="1"/>
            <a:r>
              <a:rPr lang="en-GB" smtClean="0"/>
              <a:t>Proactive approach</a:t>
            </a:r>
          </a:p>
          <a:p>
            <a:pPr eaLnBrk="1" hangingPunct="1"/>
            <a:r>
              <a:rPr lang="en-GB" smtClean="0"/>
              <a:t>Trial and error</a:t>
            </a:r>
          </a:p>
          <a:p>
            <a:pPr eaLnBrk="1" hangingPunct="1"/>
            <a:r>
              <a:rPr lang="en-GB" smtClean="0"/>
              <a:t>Mostly positive response from academics</a:t>
            </a:r>
          </a:p>
          <a:p>
            <a:pPr eaLnBrk="1" hangingPunct="1"/>
            <a:r>
              <a:rPr lang="en-GB" smtClean="0"/>
              <a:t>Relationships established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sz="3600" b="1" dirty="0" smtClean="0"/>
              <a:t>Response from students</a:t>
            </a:r>
          </a:p>
        </p:txBody>
      </p:sp>
      <p:pic>
        <p:nvPicPr>
          <p:cNvPr id="6" name="Content Placeholder 5" descr="SharmanLRTImage4.jpg"/>
          <p:cNvPicPr>
            <a:picLocks noGrp="1" noChangeAspect="1"/>
          </p:cNvPicPr>
          <p:nvPr>
            <p:ph idx="1"/>
          </p:nvPr>
        </p:nvPicPr>
        <p:blipFill>
          <a:blip r:embed="rId3" cstate="print"/>
          <a:stretch>
            <a:fillRect/>
          </a:stretch>
        </p:blipFill>
        <p:spPr>
          <a:xfrm>
            <a:off x="323528" y="1412776"/>
            <a:ext cx="8229600" cy="2185675"/>
          </a:xfrm>
        </p:spPr>
      </p:pic>
      <p:sp>
        <p:nvSpPr>
          <p:cNvPr id="37892" name="Content Placeholder 7"/>
          <p:cNvSpPr>
            <a:spLocks noGrp="1"/>
          </p:cNvSpPr>
          <p:nvPr>
            <p:ph sz="half" idx="4294967295"/>
          </p:nvPr>
        </p:nvSpPr>
        <p:spPr>
          <a:xfrm>
            <a:off x="395536" y="4149080"/>
            <a:ext cx="7992888" cy="1584176"/>
          </a:xfrm>
        </p:spPr>
        <p:txBody>
          <a:bodyPr/>
          <a:lstStyle/>
          <a:p>
            <a:pPr eaLnBrk="1" hangingPunct="1"/>
            <a:r>
              <a:rPr lang="en-GB" dirty="0" smtClean="0"/>
              <a:t>Questionnaire: will encounter with roving librarian result in increased resource usage?</a:t>
            </a:r>
          </a:p>
          <a:p>
            <a:pPr eaLnBrk="1" hangingPunct="1">
              <a:buNone/>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6769000" cy="900112"/>
          </a:xfrm>
        </p:spPr>
        <p:txBody>
          <a:bodyPr/>
          <a:lstStyle/>
          <a:p>
            <a:r>
              <a:rPr lang="en-GB" sz="3200" b="1" dirty="0" smtClean="0"/>
              <a:t>Effectiveness of tablets in supporting teaching on the move</a:t>
            </a:r>
            <a:endParaRPr lang="en-GB" sz="3200" b="1" dirty="0"/>
          </a:p>
        </p:txBody>
      </p:sp>
      <p:sp>
        <p:nvSpPr>
          <p:cNvPr id="4" name="Content Placeholder 3"/>
          <p:cNvSpPr>
            <a:spLocks noGrp="1"/>
          </p:cNvSpPr>
          <p:nvPr>
            <p:ph sz="half" idx="2"/>
          </p:nvPr>
        </p:nvSpPr>
        <p:spPr>
          <a:xfrm>
            <a:off x="4211960" y="1268760"/>
            <a:ext cx="4608512" cy="4535140"/>
          </a:xfrm>
        </p:spPr>
        <p:txBody>
          <a:bodyPr/>
          <a:lstStyle/>
          <a:p>
            <a:r>
              <a:rPr lang="en-GB" sz="2400" dirty="0" smtClean="0"/>
              <a:t>Highly portable (both)</a:t>
            </a:r>
          </a:p>
          <a:p>
            <a:r>
              <a:rPr lang="en-GB" sz="2400" dirty="0" smtClean="0"/>
              <a:t>Flexible (both)</a:t>
            </a:r>
          </a:p>
          <a:p>
            <a:r>
              <a:rPr lang="en-GB" sz="2400" dirty="0" smtClean="0"/>
              <a:t>Attractive to students/ Conversation starter (both)</a:t>
            </a:r>
          </a:p>
          <a:p>
            <a:r>
              <a:rPr lang="en-GB" sz="2400" dirty="0" smtClean="0"/>
              <a:t>Can do other work (both)</a:t>
            </a:r>
          </a:p>
          <a:p>
            <a:r>
              <a:rPr lang="en-GB" sz="2400" dirty="0" smtClean="0"/>
              <a:t>Sometimes problems with network strength/Speed(both)</a:t>
            </a:r>
          </a:p>
          <a:p>
            <a:r>
              <a:rPr lang="en-GB" sz="2400" dirty="0" smtClean="0"/>
              <a:t>Disadvantage not having a keyboard (</a:t>
            </a:r>
            <a:r>
              <a:rPr lang="en-GB" sz="2400" dirty="0" err="1" smtClean="0"/>
              <a:t>iPad</a:t>
            </a:r>
            <a:r>
              <a:rPr lang="en-GB" sz="2400" dirty="0" smtClean="0"/>
              <a:t>)</a:t>
            </a:r>
          </a:p>
          <a:p>
            <a:r>
              <a:rPr lang="en-GB" sz="2400" dirty="0" smtClean="0"/>
              <a:t>Screen not as responsive as </a:t>
            </a:r>
            <a:r>
              <a:rPr lang="en-GB" sz="2400" dirty="0" err="1" smtClean="0"/>
              <a:t>iPAd</a:t>
            </a:r>
            <a:r>
              <a:rPr lang="en-GB" sz="2400" dirty="0" smtClean="0"/>
              <a:t> (Asus)</a:t>
            </a:r>
          </a:p>
          <a:p>
            <a:r>
              <a:rPr lang="en-GB" sz="2400" dirty="0" smtClean="0"/>
              <a:t>Problems charging it up (Asus) </a:t>
            </a:r>
            <a:endParaRPr lang="en-GB" sz="2400" dirty="0"/>
          </a:p>
        </p:txBody>
      </p:sp>
      <p:pic>
        <p:nvPicPr>
          <p:cNvPr id="5" name="Content Placeholder 5" descr="iPad.jpg"/>
          <p:cNvPicPr>
            <a:picLocks noGrp="1" noChangeAspect="1"/>
          </p:cNvPicPr>
          <p:nvPr>
            <p:ph sz="half" idx="1"/>
          </p:nvPr>
        </p:nvPicPr>
        <p:blipFill>
          <a:blip r:embed="rId2" cstate="print"/>
          <a:srcRect/>
          <a:stretch>
            <a:fillRect/>
          </a:stretch>
        </p:blipFill>
        <p:spPr>
          <a:xfrm>
            <a:off x="611560" y="1556792"/>
            <a:ext cx="2719090" cy="2020261"/>
          </a:xfrm>
        </p:spPr>
      </p:pic>
      <p:pic>
        <p:nvPicPr>
          <p:cNvPr id="6" name="Content Placeholder 11" descr="Asus.jpg"/>
          <p:cNvPicPr>
            <a:picLocks noChangeAspect="1"/>
          </p:cNvPicPr>
          <p:nvPr/>
        </p:nvPicPr>
        <p:blipFill>
          <a:blip r:embed="rId3" cstate="print"/>
          <a:srcRect/>
          <a:stretch>
            <a:fillRect/>
          </a:stretch>
        </p:blipFill>
        <p:spPr bwMode="auto">
          <a:xfrm>
            <a:off x="1547664" y="3861048"/>
            <a:ext cx="2333625" cy="1931987"/>
          </a:xfrm>
          <a:prstGeom prst="rect">
            <a:avLst/>
          </a:prstGeom>
          <a:noFill/>
          <a:ln w="9525">
            <a:noFill/>
            <a:miter lim="800000"/>
            <a:headEnd/>
            <a:tailEnd/>
          </a:ln>
        </p:spPr>
      </p:pic>
      <p:sp>
        <p:nvSpPr>
          <p:cNvPr id="7" name="Rectangle 10"/>
          <p:cNvSpPr>
            <a:spLocks noChangeArrowheads="1"/>
          </p:cNvSpPr>
          <p:nvPr/>
        </p:nvSpPr>
        <p:spPr bwMode="auto">
          <a:xfrm>
            <a:off x="611560" y="3501008"/>
            <a:ext cx="2297112" cy="338138"/>
          </a:xfrm>
          <a:prstGeom prst="rect">
            <a:avLst/>
          </a:prstGeom>
          <a:noFill/>
          <a:ln w="9525">
            <a:noFill/>
            <a:miter lim="800000"/>
            <a:headEnd/>
            <a:tailEnd/>
          </a:ln>
        </p:spPr>
        <p:txBody>
          <a:bodyPr wrap="none">
            <a:spAutoFit/>
          </a:bodyPr>
          <a:lstStyle/>
          <a:p>
            <a:r>
              <a:rPr lang="en-GB" sz="800" dirty="0"/>
              <a:t>http://www.flickr.com/photos/yto/4891249900</a:t>
            </a:r>
            <a:r>
              <a:rPr lang="en-GB" dirty="0"/>
              <a:t>/</a:t>
            </a:r>
          </a:p>
        </p:txBody>
      </p:sp>
      <p:sp>
        <p:nvSpPr>
          <p:cNvPr id="8" name="Rectangle 7"/>
          <p:cNvSpPr/>
          <p:nvPr/>
        </p:nvSpPr>
        <p:spPr>
          <a:xfrm>
            <a:off x="1475656" y="5805264"/>
            <a:ext cx="4572000" cy="230832"/>
          </a:xfrm>
          <a:prstGeom prst="rect">
            <a:avLst/>
          </a:prstGeom>
        </p:spPr>
        <p:txBody>
          <a:bodyPr>
            <a:spAutoFit/>
          </a:bodyPr>
          <a:lstStyle/>
          <a:p>
            <a:r>
              <a:rPr lang="en-GB" sz="800" dirty="0" smtClean="0"/>
              <a:t>http://www.flickr.com/photos/whichtechnology/5337338563</a:t>
            </a:r>
            <a:r>
              <a:rPr lang="en-GB" sz="900" dirty="0" smtClean="0"/>
              <a:t>/</a:t>
            </a:r>
            <a:endParaRPr lang="en-GB"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p:cNvSpPr>
            <a:spLocks noGrp="1"/>
          </p:cNvSpPr>
          <p:nvPr>
            <p:ph type="title"/>
          </p:nvPr>
        </p:nvSpPr>
        <p:spPr/>
        <p:txBody>
          <a:bodyPr/>
          <a:lstStyle/>
          <a:p>
            <a:pPr eaLnBrk="1" hangingPunct="1"/>
            <a:r>
              <a:rPr lang="en-GB" sz="4800" b="1" dirty="0" smtClean="0"/>
              <a:t>Some keys to success</a:t>
            </a:r>
          </a:p>
        </p:txBody>
      </p:sp>
      <p:pic>
        <p:nvPicPr>
          <p:cNvPr id="38915" name="Content Placeholder 9" descr="keys.jpg"/>
          <p:cNvPicPr>
            <a:picLocks noGrp="1" noChangeAspect="1"/>
          </p:cNvPicPr>
          <p:nvPr>
            <p:ph sz="half" idx="1"/>
          </p:nvPr>
        </p:nvPicPr>
        <p:blipFill>
          <a:blip r:embed="rId3" cstate="print"/>
          <a:srcRect/>
          <a:stretch>
            <a:fillRect/>
          </a:stretch>
        </p:blipFill>
        <p:spPr>
          <a:xfrm>
            <a:off x="141288" y="2286000"/>
            <a:ext cx="4000500" cy="3000375"/>
          </a:xfrm>
        </p:spPr>
      </p:pic>
      <p:sp>
        <p:nvSpPr>
          <p:cNvPr id="38916" name="Content Placeholder 8"/>
          <p:cNvSpPr>
            <a:spLocks noGrp="1"/>
          </p:cNvSpPr>
          <p:nvPr>
            <p:ph sz="half" idx="2"/>
          </p:nvPr>
        </p:nvSpPr>
        <p:spPr>
          <a:xfrm>
            <a:off x="4286250" y="1500188"/>
            <a:ext cx="4252913" cy="3813175"/>
          </a:xfrm>
        </p:spPr>
        <p:txBody>
          <a:bodyPr/>
          <a:lstStyle/>
          <a:p>
            <a:pPr eaLnBrk="1" hangingPunct="1"/>
            <a:r>
              <a:rPr lang="en-GB" smtClean="0"/>
              <a:t>Be proactive</a:t>
            </a:r>
          </a:p>
          <a:p>
            <a:pPr eaLnBrk="1" hangingPunct="1"/>
            <a:r>
              <a:rPr lang="en-GB" smtClean="0"/>
              <a:t>Engage the students in conversation</a:t>
            </a:r>
          </a:p>
          <a:p>
            <a:pPr eaLnBrk="1" hangingPunct="1"/>
            <a:r>
              <a:rPr lang="en-GB" smtClean="0"/>
              <a:t>Know your subject</a:t>
            </a:r>
          </a:p>
          <a:p>
            <a:pPr eaLnBrk="1" hangingPunct="1"/>
            <a:r>
              <a:rPr lang="en-GB" smtClean="0"/>
              <a:t>Experiment</a:t>
            </a:r>
          </a:p>
          <a:p>
            <a:pPr eaLnBrk="1" hangingPunct="1"/>
            <a:r>
              <a:rPr lang="en-GB" smtClean="0"/>
              <a:t>Timing</a:t>
            </a:r>
          </a:p>
          <a:p>
            <a:pPr eaLnBrk="1" hangingPunct="1"/>
            <a:r>
              <a:rPr lang="en-GB" smtClean="0"/>
              <a:t>Go out in pairs</a:t>
            </a:r>
          </a:p>
          <a:p>
            <a:pPr eaLnBrk="1" hangingPunct="1"/>
            <a:r>
              <a:rPr lang="en-GB" smtClean="0"/>
              <a:t>Freebies help</a:t>
            </a:r>
          </a:p>
          <a:p>
            <a:pPr eaLnBrk="1" hangingPunct="1"/>
            <a:r>
              <a:rPr lang="en-GB" smtClean="0"/>
              <a:t>Use colleagues</a:t>
            </a:r>
          </a:p>
          <a:p>
            <a:pPr eaLnBrk="1" hangingPunct="1">
              <a:buFontTx/>
              <a:buNone/>
            </a:pPr>
            <a:endParaRPr lang="en-GB" smtClean="0"/>
          </a:p>
        </p:txBody>
      </p:sp>
      <p:sp>
        <p:nvSpPr>
          <p:cNvPr id="38917" name="Rectangle 10"/>
          <p:cNvSpPr>
            <a:spLocks noChangeArrowheads="1"/>
          </p:cNvSpPr>
          <p:nvPr/>
        </p:nvSpPr>
        <p:spPr bwMode="auto">
          <a:xfrm>
            <a:off x="0" y="5572125"/>
            <a:ext cx="4572000" cy="276225"/>
          </a:xfrm>
          <a:prstGeom prst="rect">
            <a:avLst/>
          </a:prstGeom>
          <a:noFill/>
          <a:ln w="9525">
            <a:noFill/>
            <a:miter lim="800000"/>
            <a:headEnd/>
            <a:tailEnd/>
          </a:ln>
        </p:spPr>
        <p:txBody>
          <a:bodyPr>
            <a:spAutoFit/>
          </a:bodyPr>
          <a:lstStyle/>
          <a:p>
            <a:r>
              <a:rPr lang="en-GB" sz="1200"/>
              <a:t>http://www.flickr.com/photos/happylobster/3228866041/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sz="3600" b="1" dirty="0" smtClean="0"/>
              <a:t>Roving</a:t>
            </a:r>
            <a:r>
              <a:rPr lang="en-GB" b="1" dirty="0" smtClean="0"/>
              <a:t> </a:t>
            </a:r>
            <a:r>
              <a:rPr lang="en-GB" sz="3600" b="1" dirty="0" smtClean="0"/>
              <a:t>librarian: the future</a:t>
            </a:r>
          </a:p>
        </p:txBody>
      </p:sp>
      <p:pic>
        <p:nvPicPr>
          <p:cNvPr id="39939" name="Content Placeholder 4" descr="crystal ball.jpg"/>
          <p:cNvPicPr>
            <a:picLocks noGrp="1" noChangeAspect="1"/>
          </p:cNvPicPr>
          <p:nvPr>
            <p:ph sz="half" idx="1"/>
          </p:nvPr>
        </p:nvPicPr>
        <p:blipFill>
          <a:blip r:embed="rId3" cstate="print"/>
          <a:srcRect/>
          <a:stretch>
            <a:fillRect/>
          </a:stretch>
        </p:blipFill>
        <p:spPr>
          <a:xfrm>
            <a:off x="141288" y="2071688"/>
            <a:ext cx="4310062" cy="3384550"/>
          </a:xfrm>
        </p:spPr>
      </p:pic>
      <p:sp>
        <p:nvSpPr>
          <p:cNvPr id="39940" name="Content Placeholder 3"/>
          <p:cNvSpPr>
            <a:spLocks noGrp="1"/>
          </p:cNvSpPr>
          <p:nvPr>
            <p:ph sz="half" idx="2"/>
          </p:nvPr>
        </p:nvSpPr>
        <p:spPr>
          <a:xfrm>
            <a:off x="4572000" y="2000250"/>
            <a:ext cx="4038600" cy="3598863"/>
          </a:xfrm>
        </p:spPr>
        <p:txBody>
          <a:bodyPr/>
          <a:lstStyle/>
          <a:p>
            <a:pPr eaLnBrk="1" hangingPunct="1"/>
            <a:r>
              <a:rPr lang="en-GB" dirty="0" smtClean="0"/>
              <a:t>Work on the brand</a:t>
            </a:r>
          </a:p>
          <a:p>
            <a:pPr eaLnBrk="1" hangingPunct="1"/>
            <a:r>
              <a:rPr lang="en-GB" dirty="0" smtClean="0"/>
              <a:t>More call for roving in library?</a:t>
            </a:r>
          </a:p>
          <a:p>
            <a:pPr eaLnBrk="1" hangingPunct="1"/>
            <a:r>
              <a:rPr lang="en-GB" dirty="0" smtClean="0"/>
              <a:t>Develop the strategy</a:t>
            </a:r>
          </a:p>
          <a:p>
            <a:pPr eaLnBrk="1" hangingPunct="1"/>
            <a:r>
              <a:rPr lang="en-GB" dirty="0" smtClean="0"/>
              <a:t>Continue to up skill librarians in using tablets</a:t>
            </a:r>
          </a:p>
          <a:p>
            <a:pPr eaLnBrk="1" hangingPunct="1">
              <a:buNone/>
            </a:pPr>
            <a:endParaRPr lang="en-GB" dirty="0" smtClean="0"/>
          </a:p>
          <a:p>
            <a:pPr eaLnBrk="1" hangingPunct="1"/>
            <a:endParaRPr lang="en-GB" dirty="0" smtClean="0"/>
          </a:p>
          <a:p>
            <a:pPr eaLnBrk="1" hangingPunct="1"/>
            <a:endParaRPr lang="en-GB" dirty="0" smtClean="0"/>
          </a:p>
        </p:txBody>
      </p:sp>
      <p:sp>
        <p:nvSpPr>
          <p:cNvPr id="39941" name="Rectangle 5"/>
          <p:cNvSpPr>
            <a:spLocks noChangeArrowheads="1"/>
          </p:cNvSpPr>
          <p:nvPr/>
        </p:nvSpPr>
        <p:spPr bwMode="auto">
          <a:xfrm>
            <a:off x="214313" y="5572125"/>
            <a:ext cx="4572000" cy="276225"/>
          </a:xfrm>
          <a:prstGeom prst="rect">
            <a:avLst/>
          </a:prstGeom>
          <a:noFill/>
          <a:ln w="9525">
            <a:noFill/>
            <a:miter lim="800000"/>
            <a:headEnd/>
            <a:tailEnd/>
          </a:ln>
        </p:spPr>
        <p:txBody>
          <a:bodyPr>
            <a:spAutoFit/>
          </a:bodyPr>
          <a:lstStyle/>
          <a:p>
            <a:r>
              <a:rPr lang="en-GB" sz="1200"/>
              <a:t>http://www.flickr.com/photos/42438552@N00/6762367425/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More sources</a:t>
            </a:r>
            <a:endParaRPr lang="en-GB" b="1" dirty="0"/>
          </a:p>
        </p:txBody>
      </p:sp>
      <p:sp>
        <p:nvSpPr>
          <p:cNvPr id="3" name="Content Placeholder 2"/>
          <p:cNvSpPr>
            <a:spLocks noGrp="1"/>
          </p:cNvSpPr>
          <p:nvPr>
            <p:ph idx="1"/>
          </p:nvPr>
        </p:nvSpPr>
        <p:spPr>
          <a:xfrm>
            <a:off x="323528" y="1484784"/>
            <a:ext cx="8229600" cy="3598862"/>
          </a:xfrm>
        </p:spPr>
        <p:txBody>
          <a:bodyPr/>
          <a:lstStyle/>
          <a:p>
            <a:r>
              <a:rPr lang="en-GB" i="1" dirty="0" err="1" smtClean="0"/>
              <a:t>Sharmana</a:t>
            </a:r>
            <a:r>
              <a:rPr lang="en-GB" dirty="0" smtClean="0"/>
              <a:t> http://sharmana.wordpress.com/</a:t>
            </a:r>
          </a:p>
          <a:p>
            <a:r>
              <a:rPr lang="en-GB" i="1" dirty="0" smtClean="0"/>
              <a:t>Library Impact Data Project</a:t>
            </a:r>
            <a:r>
              <a:rPr lang="en-GB" dirty="0" smtClean="0"/>
              <a:t>: Just another JISC Activity Data project blog!  http://library.hud.ac.uk/blogs/projects/lidp</a:t>
            </a:r>
          </a:p>
          <a:p>
            <a:pPr lvl="0"/>
            <a:r>
              <a:rPr lang="en-US" dirty="0" smtClean="0"/>
              <a:t>Sharman, A. and Walsh, A. (2013) Roving librarian at a mid-sized, UK based university.  </a:t>
            </a:r>
            <a:r>
              <a:rPr lang="en-US" i="1" dirty="0" smtClean="0"/>
              <a:t>Library Technical Reports</a:t>
            </a:r>
            <a:r>
              <a:rPr lang="en-US" dirty="0" smtClean="0"/>
              <a:t>: tablets in reference and instruction. ALA  Jan 2013 </a:t>
            </a:r>
          </a:p>
          <a:p>
            <a:pPr lvl="0"/>
            <a:endParaRPr lang="en-GB" dirty="0" smtClean="0"/>
          </a:p>
          <a:p>
            <a:pPr>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z="3600" b="1" dirty="0" smtClean="0"/>
              <a:t>E-resource usage</a:t>
            </a:r>
          </a:p>
        </p:txBody>
      </p:sp>
      <p:pic>
        <p:nvPicPr>
          <p:cNvPr id="18435" name="Picture Placeholder 4" descr="eresources.jpg"/>
          <p:cNvPicPr>
            <a:picLocks noGrp="1" noChangeAspect="1"/>
          </p:cNvPicPr>
          <p:nvPr>
            <p:ph idx="1"/>
          </p:nvPr>
        </p:nvPicPr>
        <p:blipFill>
          <a:blip r:embed="rId3" cstate="print"/>
          <a:srcRect/>
          <a:stretch>
            <a:fillRect/>
          </a:stretch>
        </p:blipFill>
        <p:spPr>
          <a:xfrm>
            <a:off x="1428750" y="1571625"/>
            <a:ext cx="6335713" cy="3598863"/>
          </a:xfrm>
        </p:spPr>
      </p:pic>
      <p:sp>
        <p:nvSpPr>
          <p:cNvPr id="18436" name="Rectangle 5"/>
          <p:cNvSpPr>
            <a:spLocks noChangeArrowheads="1"/>
          </p:cNvSpPr>
          <p:nvPr/>
        </p:nvSpPr>
        <p:spPr bwMode="auto">
          <a:xfrm>
            <a:off x="1785938" y="5357813"/>
            <a:ext cx="5643562" cy="261937"/>
          </a:xfrm>
          <a:prstGeom prst="rect">
            <a:avLst/>
          </a:prstGeom>
          <a:noFill/>
          <a:ln w="9525">
            <a:noFill/>
            <a:miter lim="800000"/>
            <a:headEnd/>
            <a:tailEnd/>
          </a:ln>
        </p:spPr>
        <p:txBody>
          <a:bodyPr>
            <a:spAutoFit/>
          </a:bodyPr>
          <a:lstStyle/>
          <a:p>
            <a:r>
              <a:rPr lang="en-GB" sz="1100"/>
              <a:t>http://www.flickr.com/photos/davepattern/6928727589/in/set-72157629087302688/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z="3600" b="1" dirty="0" smtClean="0"/>
              <a:t>Average number of library loans</a:t>
            </a:r>
          </a:p>
        </p:txBody>
      </p:sp>
      <p:pic>
        <p:nvPicPr>
          <p:cNvPr id="19459" name="Content Placeholder 3" descr="Book loans.jpg"/>
          <p:cNvPicPr>
            <a:picLocks noGrp="1" noChangeAspect="1"/>
          </p:cNvPicPr>
          <p:nvPr>
            <p:ph idx="1"/>
          </p:nvPr>
        </p:nvPicPr>
        <p:blipFill>
          <a:blip r:embed="rId3" cstate="print"/>
          <a:srcRect/>
          <a:stretch>
            <a:fillRect/>
          </a:stretch>
        </p:blipFill>
        <p:spPr>
          <a:xfrm>
            <a:off x="1357313" y="1450975"/>
            <a:ext cx="6394450" cy="4257675"/>
          </a:xfrm>
        </p:spPr>
      </p:pic>
      <p:sp>
        <p:nvSpPr>
          <p:cNvPr id="19460" name="Rectangle 4"/>
          <p:cNvSpPr>
            <a:spLocks noChangeArrowheads="1"/>
          </p:cNvSpPr>
          <p:nvPr/>
        </p:nvSpPr>
        <p:spPr bwMode="auto">
          <a:xfrm>
            <a:off x="1785938" y="5643563"/>
            <a:ext cx="5500687" cy="246062"/>
          </a:xfrm>
          <a:prstGeom prst="rect">
            <a:avLst/>
          </a:prstGeom>
          <a:noFill/>
          <a:ln w="9525">
            <a:noFill/>
            <a:miter lim="800000"/>
            <a:headEnd/>
            <a:tailEnd/>
          </a:ln>
        </p:spPr>
        <p:txBody>
          <a:bodyPr>
            <a:spAutoFit/>
          </a:bodyPr>
          <a:lstStyle/>
          <a:p>
            <a:r>
              <a:rPr lang="en-GB" sz="1000"/>
              <a:t>http://www.flickr.com/photos/davepattern/6785023236/in/set-72157629087302688/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258763"/>
            <a:ext cx="8229600" cy="1312862"/>
          </a:xfrm>
        </p:spPr>
        <p:txBody>
          <a:bodyPr/>
          <a:lstStyle/>
          <a:p>
            <a:pPr eaLnBrk="1" hangingPunct="1"/>
            <a:r>
              <a:rPr lang="en-GB" sz="3600" b="1" dirty="0" smtClean="0">
                <a:latin typeface="Bookman Old Style" pitchFamily="18" charset="0"/>
              </a:rPr>
              <a:t>Visits to the Library</a:t>
            </a:r>
            <a:r>
              <a:rPr lang="en-GB" sz="3600" dirty="0" smtClean="0"/>
              <a:t/>
            </a:r>
            <a:br>
              <a:rPr lang="en-GB" sz="3600" dirty="0" smtClean="0"/>
            </a:br>
            <a:r>
              <a:rPr lang="en-GB" i="1" dirty="0" smtClean="0"/>
              <a:t> </a:t>
            </a:r>
            <a:r>
              <a:rPr lang="en-GB" sz="3600" i="1" dirty="0" smtClean="0"/>
              <a:t>2007/8 &amp; 2008/9</a:t>
            </a:r>
          </a:p>
        </p:txBody>
      </p:sp>
      <p:pic>
        <p:nvPicPr>
          <p:cNvPr id="20483" name="Content Placeholder 3"/>
          <p:cNvPicPr>
            <a:picLocks noGrp="1" noChangeAspect="1" noChangeArrowheads="1"/>
          </p:cNvPicPr>
          <p:nvPr>
            <p:ph idx="1"/>
          </p:nvPr>
        </p:nvPicPr>
        <p:blipFill>
          <a:blip r:embed="rId2" cstate="print"/>
          <a:srcRect/>
          <a:stretch>
            <a:fillRect/>
          </a:stretch>
        </p:blipFill>
        <p:spPr>
          <a:xfrm>
            <a:off x="1217613" y="2205038"/>
            <a:ext cx="6619875" cy="35988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p>
            <a:pPr>
              <a:spcBef>
                <a:spcPct val="0"/>
              </a:spcBef>
              <a:defRPr/>
            </a:pPr>
            <a:r>
              <a:rPr lang="en-GB" sz="3600" kern="0" dirty="0">
                <a:solidFill>
                  <a:srgbClr val="003772"/>
                </a:solidFill>
                <a:latin typeface="Bookman Old Style" pitchFamily="18" charset="0"/>
                <a:ea typeface="+mj-ea"/>
                <a:cs typeface="+mj-cs"/>
              </a:rPr>
              <a:t>But...</a:t>
            </a:r>
          </a:p>
        </p:txBody>
      </p:sp>
      <p:sp>
        <p:nvSpPr>
          <p:cNvPr id="6" name="Content Placeholder 2"/>
          <p:cNvSpPr txBox="1">
            <a:spLocks/>
          </p:cNvSpPr>
          <p:nvPr/>
        </p:nvSpPr>
        <p:spPr>
          <a:xfrm>
            <a:off x="457200" y="1600200"/>
            <a:ext cx="8229600" cy="4525963"/>
          </a:xfrm>
          <a:prstGeom prst="rect">
            <a:avLst/>
          </a:prstGeom>
        </p:spPr>
        <p:txBody>
          <a:bodyPr/>
          <a:lstStyle/>
          <a:p>
            <a:pPr marL="342900" indent="-342900">
              <a:defRPr/>
            </a:pPr>
            <a:endParaRPr lang="en-GB" sz="2400" kern="0">
              <a:solidFill>
                <a:srgbClr val="FF0000"/>
              </a:solidFill>
              <a:latin typeface="+mn-lt"/>
            </a:endParaRPr>
          </a:p>
          <a:p>
            <a:pPr marL="342900" indent="-342900">
              <a:defRPr/>
            </a:pPr>
            <a:endParaRPr lang="en-GB" sz="2400" kern="0">
              <a:solidFill>
                <a:srgbClr val="FF0000"/>
              </a:solidFill>
              <a:latin typeface="+mn-lt"/>
            </a:endParaRPr>
          </a:p>
          <a:p>
            <a:pPr marL="342900" indent="-342900" algn="ctr">
              <a:defRPr/>
            </a:pPr>
            <a:r>
              <a:rPr lang="en-GB" sz="4000" kern="0">
                <a:solidFill>
                  <a:srgbClr val="FF0000"/>
                </a:solidFill>
                <a:latin typeface="Bookman Old Style" pitchFamily="18" charset="0"/>
              </a:rPr>
              <a:t>Many students are missing out on the resources we provide</a:t>
            </a:r>
          </a:p>
          <a:p>
            <a:pPr marL="342900" indent="-342900">
              <a:defRPr/>
            </a:pPr>
            <a:endParaRPr lang="en-GB" sz="2400" kern="0" dirty="0">
              <a:solidFill>
                <a:srgbClr val="003772"/>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25000" lnSpcReduction="20000"/>
          </a:bodyPr>
          <a:lstStyle/>
          <a:p>
            <a:pPr>
              <a:spcBef>
                <a:spcPct val="0"/>
              </a:spcBef>
              <a:defRPr/>
            </a:pPr>
            <a:r>
              <a:rPr lang="en-GB" sz="3100" kern="0" dirty="0">
                <a:solidFill>
                  <a:srgbClr val="003772"/>
                </a:solidFill>
                <a:latin typeface="+mj-lt"/>
                <a:ea typeface="+mj-ea"/>
                <a:cs typeface="+mj-cs"/>
              </a:rPr>
              <a:t/>
            </a:r>
            <a:br>
              <a:rPr lang="en-GB" sz="3100" kern="0" dirty="0">
                <a:solidFill>
                  <a:srgbClr val="003772"/>
                </a:solidFill>
                <a:latin typeface="+mj-lt"/>
                <a:ea typeface="+mj-ea"/>
                <a:cs typeface="+mj-cs"/>
              </a:rPr>
            </a:br>
            <a:r>
              <a:rPr lang="en-GB" sz="14400" kern="0" dirty="0">
                <a:solidFill>
                  <a:srgbClr val="003772"/>
                </a:solidFill>
                <a:latin typeface="+mj-lt"/>
                <a:ea typeface="+mj-ea"/>
                <a:cs typeface="+mj-cs"/>
              </a:rPr>
              <a:t/>
            </a:r>
            <a:br>
              <a:rPr lang="en-GB" sz="14400" kern="0" dirty="0">
                <a:solidFill>
                  <a:srgbClr val="003772"/>
                </a:solidFill>
                <a:latin typeface="+mj-lt"/>
                <a:ea typeface="+mj-ea"/>
                <a:cs typeface="+mj-cs"/>
              </a:rPr>
            </a:br>
            <a:r>
              <a:rPr lang="en-GB" sz="14400" b="1" kern="0" dirty="0">
                <a:solidFill>
                  <a:srgbClr val="003772"/>
                </a:solidFill>
                <a:latin typeface="+mj-lt"/>
                <a:ea typeface="+mj-ea"/>
                <a:cs typeface="+mj-cs"/>
              </a:rPr>
              <a:t>So, if Mohammed will not go </a:t>
            </a:r>
            <a:endParaRPr lang="en-GB" sz="14400" b="1" kern="0" dirty="0" smtClean="0">
              <a:solidFill>
                <a:srgbClr val="003772"/>
              </a:solidFill>
              <a:latin typeface="+mj-lt"/>
              <a:ea typeface="+mj-ea"/>
              <a:cs typeface="+mj-cs"/>
            </a:endParaRPr>
          </a:p>
          <a:p>
            <a:pPr>
              <a:spcBef>
                <a:spcPct val="0"/>
              </a:spcBef>
              <a:defRPr/>
            </a:pPr>
            <a:r>
              <a:rPr lang="en-GB" sz="14400" b="1" kern="0" dirty="0" smtClean="0">
                <a:solidFill>
                  <a:srgbClr val="003772"/>
                </a:solidFill>
                <a:latin typeface="+mj-lt"/>
                <a:ea typeface="+mj-ea"/>
                <a:cs typeface="+mj-cs"/>
              </a:rPr>
              <a:t>to </a:t>
            </a:r>
            <a:r>
              <a:rPr lang="en-GB" sz="14400" b="1" kern="0" dirty="0">
                <a:solidFill>
                  <a:srgbClr val="003772"/>
                </a:solidFill>
                <a:latin typeface="+mj-lt"/>
                <a:ea typeface="+mj-ea"/>
                <a:cs typeface="+mj-cs"/>
              </a:rPr>
              <a:t>the mountain...</a:t>
            </a:r>
            <a:r>
              <a:rPr lang="en-GB" sz="8000" kern="0" dirty="0">
                <a:solidFill>
                  <a:srgbClr val="003772"/>
                </a:solidFill>
                <a:latin typeface="+mj-lt"/>
                <a:ea typeface="+mj-ea"/>
                <a:cs typeface="+mj-cs"/>
              </a:rPr>
              <a:t/>
            </a:r>
            <a:br>
              <a:rPr lang="en-GB" sz="8000" kern="0" dirty="0">
                <a:solidFill>
                  <a:srgbClr val="003772"/>
                </a:solidFill>
                <a:latin typeface="+mj-lt"/>
                <a:ea typeface="+mj-ea"/>
                <a:cs typeface="+mj-cs"/>
              </a:rPr>
            </a:br>
            <a:endParaRPr lang="en-GB" sz="8000" kern="0" dirty="0">
              <a:solidFill>
                <a:srgbClr val="003772"/>
              </a:solidFill>
              <a:latin typeface="+mj-lt"/>
              <a:ea typeface="+mj-ea"/>
              <a:cs typeface="+mj-cs"/>
            </a:endParaRPr>
          </a:p>
        </p:txBody>
      </p:sp>
      <p:sp>
        <p:nvSpPr>
          <p:cNvPr id="3" name="Content Placeholder 4"/>
          <p:cNvSpPr txBox="1">
            <a:spLocks/>
          </p:cNvSpPr>
          <p:nvPr/>
        </p:nvSpPr>
        <p:spPr>
          <a:xfrm>
            <a:off x="4929188" y="2000250"/>
            <a:ext cx="3857625" cy="4240213"/>
          </a:xfrm>
          <a:prstGeom prst="rect">
            <a:avLst/>
          </a:prstGeom>
        </p:spPr>
        <p:txBody>
          <a:bodyPr/>
          <a:lstStyle/>
          <a:p>
            <a:pPr marL="342900" indent="-342900">
              <a:defRPr/>
            </a:pPr>
            <a:endParaRPr lang="en-GB" sz="2400" kern="0" dirty="0">
              <a:solidFill>
                <a:srgbClr val="003772"/>
              </a:solidFill>
              <a:latin typeface="+mn-lt"/>
            </a:endParaRPr>
          </a:p>
          <a:p>
            <a:pPr marL="342900" indent="-342900">
              <a:buFontTx/>
              <a:buChar char="•"/>
              <a:defRPr/>
            </a:pPr>
            <a:r>
              <a:rPr lang="en-GB" sz="2400" kern="0" dirty="0">
                <a:solidFill>
                  <a:srgbClr val="003772"/>
                </a:solidFill>
                <a:latin typeface="+mn-lt"/>
              </a:rPr>
              <a:t>Students Union Coffee bar </a:t>
            </a:r>
          </a:p>
          <a:p>
            <a:pPr marL="342900" indent="-342900">
              <a:buFontTx/>
              <a:buChar char="•"/>
              <a:defRPr/>
            </a:pPr>
            <a:r>
              <a:rPr lang="en-GB" sz="2400" kern="0" dirty="0">
                <a:solidFill>
                  <a:srgbClr val="003772"/>
                </a:solidFill>
                <a:latin typeface="+mn-lt"/>
              </a:rPr>
              <a:t>Stand with laptops</a:t>
            </a:r>
          </a:p>
          <a:p>
            <a:pPr marL="342900" indent="-342900">
              <a:buFontTx/>
              <a:buChar char="•"/>
              <a:defRPr/>
            </a:pPr>
            <a:r>
              <a:rPr lang="en-GB" sz="2400" kern="0" dirty="0">
                <a:solidFill>
                  <a:srgbClr val="003772"/>
                </a:solidFill>
                <a:latin typeface="+mn-lt"/>
              </a:rPr>
              <a:t>Engaged with the students</a:t>
            </a:r>
          </a:p>
          <a:p>
            <a:pPr marL="342900" indent="-342900">
              <a:buFontTx/>
              <a:buChar char="•"/>
              <a:defRPr/>
            </a:pPr>
            <a:r>
              <a:rPr lang="en-GB" sz="2400" kern="0" dirty="0">
                <a:solidFill>
                  <a:srgbClr val="003772"/>
                </a:solidFill>
                <a:latin typeface="+mn-lt"/>
              </a:rPr>
              <a:t>Tablets required</a:t>
            </a:r>
          </a:p>
        </p:txBody>
      </p:sp>
      <p:pic>
        <p:nvPicPr>
          <p:cNvPr id="22532" name="Picture 4" descr="C:\Users\alisha\AppData\Local\Microsoft\Windows\Temporary Internet Files\Content.IE5\XJY4905T\4476474971_2399a6c22d.jpg"/>
          <p:cNvPicPr>
            <a:picLocks noChangeAspect="1" noChangeArrowheads="1"/>
          </p:cNvPicPr>
          <p:nvPr/>
        </p:nvPicPr>
        <p:blipFill>
          <a:blip r:embed="rId2" cstate="print"/>
          <a:srcRect/>
          <a:stretch>
            <a:fillRect/>
          </a:stretch>
        </p:blipFill>
        <p:spPr bwMode="auto">
          <a:xfrm>
            <a:off x="357188" y="2357438"/>
            <a:ext cx="4244975" cy="2835275"/>
          </a:xfrm>
          <a:prstGeom prst="rect">
            <a:avLst/>
          </a:prstGeom>
          <a:noFill/>
          <a:ln w="9525">
            <a:noFill/>
            <a:miter lim="800000"/>
            <a:headEnd/>
            <a:tailEnd/>
          </a:ln>
        </p:spPr>
      </p:pic>
      <p:sp>
        <p:nvSpPr>
          <p:cNvPr id="22533" name="Rectangle 5"/>
          <p:cNvSpPr>
            <a:spLocks noChangeArrowheads="1"/>
          </p:cNvSpPr>
          <p:nvPr/>
        </p:nvSpPr>
        <p:spPr bwMode="auto">
          <a:xfrm>
            <a:off x="214313" y="5214938"/>
            <a:ext cx="4572000" cy="307975"/>
          </a:xfrm>
          <a:prstGeom prst="rect">
            <a:avLst/>
          </a:prstGeom>
          <a:noFill/>
          <a:ln w="9525">
            <a:noFill/>
            <a:miter lim="800000"/>
            <a:headEnd/>
            <a:tailEnd/>
          </a:ln>
        </p:spPr>
        <p:txBody>
          <a:bodyPr>
            <a:spAutoFit/>
          </a:bodyPr>
          <a:lstStyle/>
          <a:p>
            <a:r>
              <a:rPr lang="en-GB" sz="1400"/>
              <a:t>http://www.flickr.com/photos/corvillegroup/4476474971/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p>
            <a:pPr>
              <a:spcBef>
                <a:spcPct val="0"/>
              </a:spcBef>
              <a:defRPr/>
            </a:pPr>
            <a:r>
              <a:rPr lang="en-GB" sz="3600" b="1" kern="0" dirty="0">
                <a:solidFill>
                  <a:srgbClr val="003772"/>
                </a:solidFill>
                <a:latin typeface="+mj-lt"/>
                <a:ea typeface="+mj-ea"/>
                <a:cs typeface="+mj-cs"/>
              </a:rPr>
              <a:t>Vision of the Roving Librarian</a:t>
            </a:r>
          </a:p>
        </p:txBody>
      </p:sp>
      <p:pic>
        <p:nvPicPr>
          <p:cNvPr id="23555" name="Content Placeholder 5" descr="librarian by day.jpg"/>
          <p:cNvPicPr>
            <a:picLocks noChangeAspect="1"/>
          </p:cNvPicPr>
          <p:nvPr/>
        </p:nvPicPr>
        <p:blipFill>
          <a:blip r:embed="rId2" cstate="print"/>
          <a:srcRect/>
          <a:stretch>
            <a:fillRect/>
          </a:stretch>
        </p:blipFill>
        <p:spPr bwMode="auto">
          <a:xfrm>
            <a:off x="1071563" y="1357313"/>
            <a:ext cx="3001962" cy="4252912"/>
          </a:xfrm>
          <a:prstGeom prst="rect">
            <a:avLst/>
          </a:prstGeom>
          <a:noFill/>
          <a:ln w="9525">
            <a:noFill/>
            <a:miter lim="800000"/>
            <a:headEnd/>
            <a:tailEnd/>
          </a:ln>
        </p:spPr>
      </p:pic>
      <p:sp>
        <p:nvSpPr>
          <p:cNvPr id="4" name="Content Placeholder 4"/>
          <p:cNvSpPr txBox="1">
            <a:spLocks/>
          </p:cNvSpPr>
          <p:nvPr/>
        </p:nvSpPr>
        <p:spPr>
          <a:xfrm>
            <a:off x="4572000" y="1500188"/>
            <a:ext cx="4038600" cy="4525962"/>
          </a:xfrm>
          <a:prstGeom prst="rect">
            <a:avLst/>
          </a:prstGeom>
        </p:spPr>
        <p:txBody>
          <a:bodyPr>
            <a:normAutofit/>
          </a:bodyPr>
          <a:lstStyle/>
          <a:p>
            <a:pPr marL="342900" indent="-342900">
              <a:buFontTx/>
              <a:buChar char="•"/>
              <a:defRPr/>
            </a:pPr>
            <a:r>
              <a:rPr lang="en-GB" sz="2800" kern="0" dirty="0">
                <a:solidFill>
                  <a:srgbClr val="003772"/>
                </a:solidFill>
                <a:latin typeface="+mn-lt"/>
              </a:rPr>
              <a:t>Info on the </a:t>
            </a:r>
            <a:r>
              <a:rPr lang="en-GB" sz="2800" b="1" kern="0" dirty="0">
                <a:solidFill>
                  <a:srgbClr val="003772"/>
                </a:solidFill>
                <a:effectLst>
                  <a:outerShdw blurRad="38100" dist="38100" dir="2700000" algn="tl">
                    <a:srgbClr val="000000">
                      <a:alpha val="43137"/>
                    </a:srgbClr>
                  </a:outerShdw>
                </a:effectLst>
                <a:latin typeface="+mn-lt"/>
              </a:rPr>
              <a:t>move</a:t>
            </a:r>
          </a:p>
          <a:p>
            <a:pPr marL="342900" indent="-342900">
              <a:buFontTx/>
              <a:buChar char="•"/>
              <a:defRPr/>
            </a:pPr>
            <a:r>
              <a:rPr lang="en-GB" sz="2800" kern="0" dirty="0">
                <a:solidFill>
                  <a:srgbClr val="003772"/>
                </a:solidFill>
                <a:latin typeface="+mn-lt"/>
              </a:rPr>
              <a:t>at the point of </a:t>
            </a:r>
            <a:r>
              <a:rPr lang="en-GB" sz="2800" b="1" kern="0" dirty="0">
                <a:solidFill>
                  <a:srgbClr val="003772"/>
                </a:solidFill>
                <a:effectLst>
                  <a:outerShdw blurRad="38100" dist="38100" dir="2700000" algn="tl">
                    <a:srgbClr val="000000">
                      <a:alpha val="43137"/>
                    </a:srgbClr>
                  </a:outerShdw>
                </a:effectLst>
                <a:latin typeface="+mn-lt"/>
              </a:rPr>
              <a:t>need</a:t>
            </a:r>
          </a:p>
          <a:p>
            <a:pPr marL="342900" indent="-342900">
              <a:buFontTx/>
              <a:buChar char="•"/>
              <a:defRPr/>
            </a:pPr>
            <a:r>
              <a:rPr lang="en-GB" sz="2800" kern="0" dirty="0">
                <a:solidFill>
                  <a:srgbClr val="003772"/>
                </a:solidFill>
                <a:latin typeface="+mn-lt"/>
              </a:rPr>
              <a:t>Go out </a:t>
            </a:r>
            <a:r>
              <a:rPr lang="en-GB" sz="2800" b="1" kern="0" dirty="0">
                <a:solidFill>
                  <a:srgbClr val="003772"/>
                </a:solidFill>
                <a:effectLst>
                  <a:outerShdw blurRad="38100" dist="38100" dir="2700000" algn="tl">
                    <a:srgbClr val="000000">
                      <a:alpha val="43137"/>
                    </a:srgbClr>
                  </a:outerShdw>
                </a:effectLst>
                <a:latin typeface="+mn-lt"/>
              </a:rPr>
              <a:t>to</a:t>
            </a:r>
            <a:r>
              <a:rPr lang="en-GB" sz="2800" kern="0" dirty="0">
                <a:solidFill>
                  <a:srgbClr val="003772"/>
                </a:solidFill>
                <a:latin typeface="+mn-lt"/>
              </a:rPr>
              <a:t> the students</a:t>
            </a:r>
          </a:p>
          <a:p>
            <a:pPr marL="342900" indent="-342900">
              <a:buFontTx/>
              <a:buChar char="•"/>
              <a:defRPr/>
            </a:pPr>
            <a:r>
              <a:rPr lang="en-GB" sz="2800" kern="0" dirty="0">
                <a:solidFill>
                  <a:srgbClr val="003772"/>
                </a:solidFill>
                <a:latin typeface="+mn-lt"/>
              </a:rPr>
              <a:t>Move </a:t>
            </a:r>
            <a:r>
              <a:rPr lang="en-GB" sz="2800" b="1" kern="0" dirty="0">
                <a:solidFill>
                  <a:srgbClr val="003772"/>
                </a:solidFill>
                <a:effectLst>
                  <a:outerShdw blurRad="38100" dist="38100" dir="2700000" algn="tl">
                    <a:srgbClr val="000000">
                      <a:alpha val="43137"/>
                    </a:srgbClr>
                  </a:outerShdw>
                </a:effectLst>
                <a:latin typeface="+mn-lt"/>
              </a:rPr>
              <a:t>from</a:t>
            </a:r>
            <a:r>
              <a:rPr lang="en-GB" sz="2800" kern="0" dirty="0">
                <a:solidFill>
                  <a:srgbClr val="003772"/>
                </a:solidFill>
                <a:latin typeface="+mn-lt"/>
              </a:rPr>
              <a:t> the traditional library environment</a:t>
            </a:r>
          </a:p>
          <a:p>
            <a:pPr marL="342900" indent="-342900">
              <a:buFontTx/>
              <a:buChar char="•"/>
              <a:defRPr/>
            </a:pPr>
            <a:r>
              <a:rPr lang="en-GB" sz="2800" kern="0" dirty="0">
                <a:solidFill>
                  <a:srgbClr val="003772"/>
                </a:solidFill>
                <a:latin typeface="+mn-lt"/>
              </a:rPr>
              <a:t>Reach potential library </a:t>
            </a:r>
            <a:r>
              <a:rPr lang="en-GB" sz="2800" b="1" kern="0" dirty="0">
                <a:solidFill>
                  <a:srgbClr val="003772"/>
                </a:solidFill>
                <a:effectLst>
                  <a:outerShdw blurRad="38100" dist="38100" dir="2700000" algn="tl">
                    <a:srgbClr val="000000">
                      <a:alpha val="43137"/>
                    </a:srgbClr>
                  </a:outerShdw>
                </a:effectLst>
                <a:latin typeface="+mn-lt"/>
              </a:rPr>
              <a:t>“non users”  </a:t>
            </a:r>
          </a:p>
          <a:p>
            <a:pPr marL="342900" indent="-342900">
              <a:buFontTx/>
              <a:buChar char="•"/>
              <a:defRPr/>
            </a:pPr>
            <a:endParaRPr lang="en-GB" sz="2400" kern="0" dirty="0">
              <a:solidFill>
                <a:srgbClr val="003772"/>
              </a:solidFill>
              <a:latin typeface="+mn-lt"/>
            </a:endParaRPr>
          </a:p>
        </p:txBody>
      </p:sp>
      <p:sp>
        <p:nvSpPr>
          <p:cNvPr id="23557" name="Rectangle 5"/>
          <p:cNvSpPr>
            <a:spLocks noChangeArrowheads="1"/>
          </p:cNvSpPr>
          <p:nvPr/>
        </p:nvSpPr>
        <p:spPr bwMode="auto">
          <a:xfrm>
            <a:off x="500063" y="5643563"/>
            <a:ext cx="4500562" cy="492125"/>
          </a:xfrm>
          <a:prstGeom prst="rect">
            <a:avLst/>
          </a:prstGeom>
          <a:noFill/>
          <a:ln w="9525">
            <a:noFill/>
            <a:miter lim="800000"/>
            <a:headEnd/>
            <a:tailEnd/>
          </a:ln>
        </p:spPr>
        <p:txBody>
          <a:bodyPr>
            <a:spAutoFit/>
          </a:bodyPr>
          <a:lstStyle/>
          <a:p>
            <a:r>
              <a:rPr lang="en-GB" sz="1000"/>
              <a:t>http://www.flickr.com/photos/librarianbyday/2744512265/in/pool-846852@N21</a:t>
            </a:r>
            <a:r>
              <a:rPr lang="en-GB"/>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0"/>
            <a:ext cx="3008313" cy="1162050"/>
          </a:xfrm>
        </p:spPr>
        <p:txBody>
          <a:bodyPr/>
          <a:lstStyle/>
          <a:p>
            <a:pPr eaLnBrk="1" hangingPunct="1"/>
            <a:r>
              <a:rPr lang="en-GB" sz="3600" dirty="0" smtClean="0"/>
              <a:t>The plan...</a:t>
            </a:r>
          </a:p>
        </p:txBody>
      </p:sp>
      <p:sp>
        <p:nvSpPr>
          <p:cNvPr id="24579" name="Content Placeholder 2"/>
          <p:cNvSpPr>
            <a:spLocks noGrp="1"/>
          </p:cNvSpPr>
          <p:nvPr>
            <p:ph idx="1"/>
          </p:nvPr>
        </p:nvSpPr>
        <p:spPr>
          <a:xfrm>
            <a:off x="4143375" y="1928813"/>
            <a:ext cx="4754563" cy="5210175"/>
          </a:xfrm>
        </p:spPr>
        <p:txBody>
          <a:bodyPr/>
          <a:lstStyle/>
          <a:p>
            <a:pPr eaLnBrk="1" hangingPunct="1"/>
            <a:r>
              <a:rPr lang="en-GB" sz="2800" smtClean="0"/>
              <a:t>Apply for internal funding</a:t>
            </a:r>
          </a:p>
          <a:p>
            <a:pPr eaLnBrk="1" hangingPunct="1"/>
            <a:r>
              <a:rPr lang="en-GB" sz="2800" smtClean="0"/>
              <a:t>Set up informal sessions</a:t>
            </a:r>
          </a:p>
          <a:p>
            <a:pPr eaLnBrk="1" hangingPunct="1"/>
            <a:r>
              <a:rPr lang="en-GB" sz="2800" smtClean="0"/>
              <a:t>Equip librarians with slates</a:t>
            </a:r>
          </a:p>
          <a:p>
            <a:pPr eaLnBrk="1" hangingPunct="1"/>
            <a:r>
              <a:rPr lang="en-GB" sz="2800" smtClean="0"/>
              <a:t>Promote sessions</a:t>
            </a:r>
          </a:p>
          <a:p>
            <a:pPr eaLnBrk="1" hangingPunct="1"/>
            <a:r>
              <a:rPr lang="en-GB" sz="2800" smtClean="0"/>
              <a:t>Evaluate the impact</a:t>
            </a:r>
          </a:p>
          <a:p>
            <a:pPr eaLnBrk="1" hangingPunct="1"/>
            <a:r>
              <a:rPr lang="en-GB" sz="2800" smtClean="0"/>
              <a:t>Publish findings</a:t>
            </a:r>
          </a:p>
          <a:p>
            <a:pPr eaLnBrk="1" hangingPunct="1">
              <a:buFontTx/>
              <a:buNone/>
            </a:pPr>
            <a:endParaRPr lang="en-GB" smtClean="0"/>
          </a:p>
        </p:txBody>
      </p:sp>
      <p:sp>
        <p:nvSpPr>
          <p:cNvPr id="24580" name="Text Placeholder 4"/>
          <p:cNvSpPr>
            <a:spLocks noGrp="1"/>
          </p:cNvSpPr>
          <p:nvPr>
            <p:ph type="body" sz="half" idx="2"/>
          </p:nvPr>
        </p:nvSpPr>
        <p:spPr/>
        <p:txBody>
          <a:bodyPr/>
          <a:lstStyle/>
          <a:p>
            <a:pPr eaLnBrk="1" hangingPunct="1"/>
            <a:r>
              <a:rPr lang="en-GB" smtClean="0"/>
              <a:t>http://www.flickr.com/photos/jnicho02/2637002496/</a:t>
            </a:r>
          </a:p>
        </p:txBody>
      </p:sp>
      <p:pic>
        <p:nvPicPr>
          <p:cNvPr id="24581" name="Picture 2" descr="C:\Users\alisha\Downloads\2637002496_53e86ab699.jpg"/>
          <p:cNvPicPr>
            <a:picLocks noChangeAspect="1" noChangeArrowheads="1"/>
          </p:cNvPicPr>
          <p:nvPr/>
        </p:nvPicPr>
        <p:blipFill>
          <a:blip r:embed="rId2" cstate="print"/>
          <a:srcRect/>
          <a:stretch>
            <a:fillRect/>
          </a:stretch>
        </p:blipFill>
        <p:spPr bwMode="auto">
          <a:xfrm>
            <a:off x="428625" y="1285875"/>
            <a:ext cx="3435350" cy="4579938"/>
          </a:xfrm>
          <a:prstGeom prst="rect">
            <a:avLst/>
          </a:prstGeom>
          <a:noFill/>
          <a:ln w="9525">
            <a:noFill/>
            <a:miter lim="800000"/>
            <a:headEnd/>
            <a:tailEnd/>
          </a:ln>
        </p:spPr>
      </p:pic>
      <p:sp>
        <p:nvSpPr>
          <p:cNvPr id="24582" name="Rectangle 7"/>
          <p:cNvSpPr>
            <a:spLocks noChangeArrowheads="1"/>
          </p:cNvSpPr>
          <p:nvPr/>
        </p:nvSpPr>
        <p:spPr bwMode="auto">
          <a:xfrm>
            <a:off x="357188" y="5786438"/>
            <a:ext cx="4572000" cy="276225"/>
          </a:xfrm>
          <a:prstGeom prst="rect">
            <a:avLst/>
          </a:prstGeom>
          <a:noFill/>
          <a:ln w="9525">
            <a:noFill/>
            <a:miter lim="800000"/>
            <a:headEnd/>
            <a:tailEnd/>
          </a:ln>
        </p:spPr>
        <p:txBody>
          <a:bodyPr>
            <a:spAutoFit/>
          </a:bodyPr>
          <a:lstStyle/>
          <a:p>
            <a:r>
              <a:rPr lang="en-GB" sz="1200"/>
              <a:t>http://www.flickr.com/photos/jnicho02/2637002496/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vinglibrarianlilac2012">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Rovinglibrarianlilac2012</Template>
  <TotalTime>92</TotalTime>
  <Words>1440</Words>
  <Application>Microsoft Office PowerPoint</Application>
  <PresentationFormat>On-screen Show (4:3)</PresentationFormat>
  <Paragraphs>162</Paragraphs>
  <Slides>26</Slides>
  <Notes>13</Notes>
  <HiddenSlides>0</HiddenSlides>
  <MMClips>0</MMClips>
  <ScaleCrop>false</ScaleCrop>
  <HeadingPairs>
    <vt:vector size="4" baseType="variant">
      <vt:variant>
        <vt:lpstr>Theme</vt:lpstr>
      </vt:variant>
      <vt:variant>
        <vt:i4>12</vt:i4>
      </vt:variant>
      <vt:variant>
        <vt:lpstr>Slide Titles</vt:lpstr>
      </vt:variant>
      <vt:variant>
        <vt:i4>26</vt:i4>
      </vt:variant>
    </vt:vector>
  </HeadingPairs>
  <TitlesOfParts>
    <vt:vector size="38" baseType="lpstr">
      <vt:lpstr>Rovinglibrarianlilac2012</vt:lpstr>
      <vt:lpstr>Pink</vt:lpstr>
      <vt:lpstr>Green</vt:lpstr>
      <vt:lpstr>White</vt:lpstr>
      <vt:lpstr>1_White</vt:lpstr>
      <vt:lpstr>2_White</vt:lpstr>
      <vt:lpstr>3_White</vt:lpstr>
      <vt:lpstr>4_White</vt:lpstr>
      <vt:lpstr>5_White</vt:lpstr>
      <vt:lpstr>6_White</vt:lpstr>
      <vt:lpstr>7_White</vt:lpstr>
      <vt:lpstr>8_White</vt:lpstr>
      <vt:lpstr>Slide 1</vt:lpstr>
      <vt:lpstr>Library Impact Data Project</vt:lpstr>
      <vt:lpstr>E-resource usage</vt:lpstr>
      <vt:lpstr>Average number of library loans</vt:lpstr>
      <vt:lpstr>Visits to the Library  2007/8 &amp; 2008/9</vt:lpstr>
      <vt:lpstr>Slide 6</vt:lpstr>
      <vt:lpstr>Slide 7</vt:lpstr>
      <vt:lpstr>Slide 8</vt:lpstr>
      <vt:lpstr>The plan...</vt:lpstr>
      <vt:lpstr>What does the literature say?</vt:lpstr>
      <vt:lpstr>Tablets: choice of two</vt:lpstr>
      <vt:lpstr>Time to play...</vt:lpstr>
      <vt:lpstr>Need a recognisable brand</vt:lpstr>
      <vt:lpstr>Slide 14</vt:lpstr>
      <vt:lpstr>Slide 15</vt:lpstr>
      <vt:lpstr>Slide 16</vt:lpstr>
      <vt:lpstr>Slide 17</vt:lpstr>
      <vt:lpstr>Slide 18</vt:lpstr>
      <vt:lpstr>Slide 19</vt:lpstr>
      <vt:lpstr>Roving Strategies</vt:lpstr>
      <vt:lpstr>Roving, roving, roving</vt:lpstr>
      <vt:lpstr>Response from students</vt:lpstr>
      <vt:lpstr>Effectiveness of tablets in supporting teaching on the move</vt:lpstr>
      <vt:lpstr>Some keys to success</vt:lpstr>
      <vt:lpstr>Roving librarian: the future</vt:lpstr>
      <vt:lpstr>More sources</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librajs2</dc:creator>
  <cp:lastModifiedBy>librajs2</cp:lastModifiedBy>
  <cp:revision>16</cp:revision>
  <dcterms:created xsi:type="dcterms:W3CDTF">2012-04-02T17:08:31Z</dcterms:created>
  <dcterms:modified xsi:type="dcterms:W3CDTF">2012-04-02T18:45:07Z</dcterms:modified>
</cp:coreProperties>
</file>