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7" r:id="rId3"/>
  </p:sldIdLst>
  <p:sldSz cx="21388388" cy="30275213"/>
  <p:notesSz cx="6858000" cy="9144000"/>
  <p:defaultText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53">
          <p15:clr>
            <a:srgbClr val="A4A3A4"/>
          </p15:clr>
        </p15:guide>
        <p15:guide id="2" orient="horz" pos="265">
          <p15:clr>
            <a:srgbClr val="A4A3A4"/>
          </p15:clr>
        </p15:guide>
        <p15:guide id="3" orient="horz" pos="18541">
          <p15:clr>
            <a:srgbClr val="A4A3A4"/>
          </p15:clr>
        </p15:guide>
        <p15:guide id="4" orient="horz">
          <p15:clr>
            <a:srgbClr val="A4A3A4"/>
          </p15:clr>
        </p15:guide>
        <p15:guide id="5" pos="1319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95" autoAdjust="0"/>
    <p:restoredTop sz="94476" autoAdjust="0"/>
  </p:normalViewPr>
  <p:slideViewPr>
    <p:cSldViewPr snapToGrid="0" snapToObjects="1" showGuides="1">
      <p:cViewPr>
        <p:scale>
          <a:sx n="40" d="100"/>
          <a:sy n="40" d="100"/>
        </p:scale>
        <p:origin x="-2460" y="1116"/>
      </p:cViewPr>
      <p:guideLst>
        <p:guide orient="horz" pos="3053"/>
        <p:guide orient="horz" pos="265"/>
        <p:guide orient="horz" pos="18541"/>
        <p:guide orient="horz"/>
        <p:guide pos="131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4/26/2017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4/26/2017</a:t>
            </a:fld>
            <a:endParaRPr lang="en-US" dirty="0"/>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3038715" rtl="0" eaLnBrk="1" latinLnBrk="0" hangingPunct="1">
      <a:defRPr sz="4100" kern="1200">
        <a:solidFill>
          <a:schemeClr val="tx1"/>
        </a:solidFill>
        <a:latin typeface="+mn-lt"/>
        <a:ea typeface="+mn-ea"/>
        <a:cs typeface="+mn-cs"/>
      </a:defRPr>
    </a:lvl1pPr>
    <a:lvl2pPr marL="1519358" algn="l" defTabSz="3038715" rtl="0" eaLnBrk="1" latinLnBrk="0" hangingPunct="1">
      <a:defRPr sz="4100" kern="1200">
        <a:solidFill>
          <a:schemeClr val="tx1"/>
        </a:solidFill>
        <a:latin typeface="+mn-lt"/>
        <a:ea typeface="+mn-ea"/>
        <a:cs typeface="+mn-cs"/>
      </a:defRPr>
    </a:lvl2pPr>
    <a:lvl3pPr marL="3038715" algn="l" defTabSz="3038715" rtl="0" eaLnBrk="1" latinLnBrk="0" hangingPunct="1">
      <a:defRPr sz="4100" kern="1200">
        <a:solidFill>
          <a:schemeClr val="tx1"/>
        </a:solidFill>
        <a:latin typeface="+mn-lt"/>
        <a:ea typeface="+mn-ea"/>
        <a:cs typeface="+mn-cs"/>
      </a:defRPr>
    </a:lvl3pPr>
    <a:lvl4pPr marL="4558071" algn="l" defTabSz="3038715" rtl="0" eaLnBrk="1" latinLnBrk="0" hangingPunct="1">
      <a:defRPr sz="4100" kern="1200">
        <a:solidFill>
          <a:schemeClr val="tx1"/>
        </a:solidFill>
        <a:latin typeface="+mn-lt"/>
        <a:ea typeface="+mn-ea"/>
        <a:cs typeface="+mn-cs"/>
      </a:defRPr>
    </a:lvl4pPr>
    <a:lvl5pPr marL="6077429" algn="l" defTabSz="3038715" rtl="0" eaLnBrk="1" latinLnBrk="0" hangingPunct="1">
      <a:defRPr sz="4100" kern="1200">
        <a:solidFill>
          <a:schemeClr val="tx1"/>
        </a:solidFill>
        <a:latin typeface="+mn-lt"/>
        <a:ea typeface="+mn-ea"/>
        <a:cs typeface="+mn-cs"/>
      </a:defRPr>
    </a:lvl5pPr>
    <a:lvl6pPr marL="7596786" algn="l" defTabSz="3038715" rtl="0" eaLnBrk="1" latinLnBrk="0" hangingPunct="1">
      <a:defRPr sz="4100" kern="1200">
        <a:solidFill>
          <a:schemeClr val="tx1"/>
        </a:solidFill>
        <a:latin typeface="+mn-lt"/>
        <a:ea typeface="+mn-ea"/>
        <a:cs typeface="+mn-cs"/>
      </a:defRPr>
    </a:lvl6pPr>
    <a:lvl7pPr marL="9116145" algn="l" defTabSz="3038715" rtl="0" eaLnBrk="1" latinLnBrk="0" hangingPunct="1">
      <a:defRPr sz="4100" kern="1200">
        <a:solidFill>
          <a:schemeClr val="tx1"/>
        </a:solidFill>
        <a:latin typeface="+mn-lt"/>
        <a:ea typeface="+mn-ea"/>
        <a:cs typeface="+mn-cs"/>
      </a:defRPr>
    </a:lvl7pPr>
    <a:lvl8pPr marL="10635501" algn="l" defTabSz="3038715" rtl="0" eaLnBrk="1" latinLnBrk="0" hangingPunct="1">
      <a:defRPr sz="4100" kern="1200">
        <a:solidFill>
          <a:schemeClr val="tx1"/>
        </a:solidFill>
        <a:latin typeface="+mn-lt"/>
        <a:ea typeface="+mn-ea"/>
        <a:cs typeface="+mn-cs"/>
      </a:defRPr>
    </a:lvl8pPr>
    <a:lvl9pPr marL="12154859" algn="l" defTabSz="303871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18346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0616" y="5365571"/>
            <a:ext cx="10101856"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449463" y="4842926"/>
            <a:ext cx="1009388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449461" y="13071318"/>
            <a:ext cx="1009634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10846594" y="4842926"/>
            <a:ext cx="10093752"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10846594" y="5365571"/>
            <a:ext cx="10093752"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0846595" y="13087287"/>
            <a:ext cx="10090978"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10842726" y="13648379"/>
            <a:ext cx="1009484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0854419" y="23617471"/>
            <a:ext cx="10085926"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10846595" y="24192709"/>
            <a:ext cx="1009097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440616" y="13633726"/>
            <a:ext cx="10102728"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2890078" y="3554249"/>
            <a:ext cx="15608232" cy="769233"/>
          </a:xfrm>
          <a:prstGeom prst="rect">
            <a:avLst/>
          </a:prstGeom>
        </p:spPr>
        <p:txBody>
          <a:bodyPr lIns="54681" tIns="27341" rIns="54681" bIns="27341">
            <a:normAutofit/>
          </a:bodyPr>
          <a:lstStyle>
            <a:lvl1pPr marL="0" indent="0" algn="ctr">
              <a:buFontTx/>
              <a:buNone/>
              <a:defRPr sz="43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affiliations</a:t>
            </a:r>
          </a:p>
        </p:txBody>
      </p:sp>
      <p:sp>
        <p:nvSpPr>
          <p:cNvPr id="79" name="Text Placeholder 76"/>
          <p:cNvSpPr>
            <a:spLocks noGrp="1"/>
          </p:cNvSpPr>
          <p:nvPr>
            <p:ph type="body" sz="quarter" idx="151" hasCustomPrompt="1"/>
          </p:nvPr>
        </p:nvSpPr>
        <p:spPr>
          <a:xfrm>
            <a:off x="2890078" y="2235565"/>
            <a:ext cx="15608232" cy="1318684"/>
          </a:xfrm>
          <a:prstGeom prst="rect">
            <a:avLst/>
          </a:prstGeom>
        </p:spPr>
        <p:txBody>
          <a:bodyPr lIns="54681" tIns="27341" rIns="54681" bIns="27341" anchor="t" anchorCtr="1">
            <a:normAutofit/>
          </a:bodyPr>
          <a:lstStyle>
            <a:lvl1pPr marL="0" indent="0" algn="ctr">
              <a:buFontTx/>
              <a:buNone/>
              <a:defRPr sz="69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authors</a:t>
            </a:r>
          </a:p>
        </p:txBody>
      </p:sp>
      <p:sp>
        <p:nvSpPr>
          <p:cNvPr id="80" name="Text Placeholder 76"/>
          <p:cNvSpPr>
            <a:spLocks noGrp="1"/>
          </p:cNvSpPr>
          <p:nvPr>
            <p:ph type="body" sz="quarter" idx="153" hasCustomPrompt="1"/>
          </p:nvPr>
        </p:nvSpPr>
        <p:spPr>
          <a:xfrm>
            <a:off x="2890078" y="348658"/>
            <a:ext cx="15608232" cy="1886907"/>
          </a:xfrm>
          <a:prstGeom prst="rect">
            <a:avLst/>
          </a:prstGeom>
        </p:spPr>
        <p:txBody>
          <a:bodyPr lIns="54681" tIns="27341" rIns="54681" bIns="27341" anchor="t" anchorCtr="1">
            <a:normAutofit/>
          </a:bodyPr>
          <a:lstStyle>
            <a:lvl1pPr marL="0" indent="0" algn="ctr">
              <a:buFontTx/>
              <a:buNone/>
              <a:defRPr sz="9900" b="1">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0616" y="5404020"/>
            <a:ext cx="4900732"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449463" y="4842926"/>
            <a:ext cx="4896865" cy="553829"/>
          </a:xfrm>
          <a:prstGeom prst="rect">
            <a:avLst/>
          </a:prstGeom>
          <a:noFill/>
        </p:spPr>
        <p:txBody>
          <a:bodyPr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439841" y="13602881"/>
            <a:ext cx="4901505"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449461" y="13071318"/>
            <a:ext cx="489763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5646479" y="5396720"/>
            <a:ext cx="1009697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5646481" y="4842926"/>
            <a:ext cx="1009697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5646481" y="19943639"/>
            <a:ext cx="10096977"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5646481" y="19382548"/>
            <a:ext cx="10096977"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6044385" y="4842926"/>
            <a:ext cx="489595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6044385" y="5404020"/>
            <a:ext cx="4895959"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16041612" y="13126708"/>
            <a:ext cx="4895959" cy="566030"/>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6073011" y="13687799"/>
            <a:ext cx="4860425" cy="634878"/>
          </a:xfrm>
          <a:prstGeom prst="rect">
            <a:avLst/>
          </a:prstGeom>
        </p:spPr>
        <p:txBody>
          <a:bodyPr wrap="square" lIns="158267" tIns="158267" rIns="158267" bIns="158267">
            <a:spAutoFit/>
          </a:bodyPr>
          <a:lstStyle>
            <a:lvl1pPr marL="0" indent="0">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16044385" y="24050024"/>
            <a:ext cx="4895959" cy="553829"/>
          </a:xfrm>
          <a:prstGeom prst="rect">
            <a:avLst/>
          </a:prstGeom>
          <a:noFill/>
        </p:spPr>
        <p:txBody>
          <a:bodyPr wrap="square" lIns="63307" tIns="63307" rIns="63307" bIns="63307" anchor="ctr" anchorCtr="0">
            <a:spAutoFit/>
          </a:bodyPr>
          <a:lstStyle>
            <a:lvl1pPr marL="0" indent="0" algn="ctr">
              <a:buNone/>
              <a:defRPr sz="2800" b="1" u="sng" baseline="0">
                <a:solidFill>
                  <a:schemeClr val="accent5">
                    <a:lumMod val="50000"/>
                  </a:schemeClr>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16035023" y="24659708"/>
            <a:ext cx="4898411" cy="634878"/>
          </a:xfrm>
          <a:prstGeom prst="rect">
            <a:avLst/>
          </a:prstGeom>
        </p:spPr>
        <p:txBody>
          <a:bodyPr wrap="square" lIns="158267" tIns="158267" rIns="158267" bIns="158267">
            <a:spAutoFit/>
          </a:bodyPr>
          <a:lstStyle>
            <a:lvl1pPr marL="47625" indent="-47625">
              <a:buNone/>
              <a:defRPr sz="2000">
                <a:solidFill>
                  <a:schemeClr val="accent5">
                    <a:lumMod val="50000"/>
                  </a:schemeClr>
                </a:solidFill>
                <a:latin typeface="Times New Roman" panose="02020603050405020304" pitchFamily="18" charset="0"/>
                <a:cs typeface="Times New Roman" panose="02020603050405020304" pitchFamily="18" charset="0"/>
              </a:defRPr>
            </a:lvl1pPr>
            <a:lvl2pPr marL="1028732" indent="-395666">
              <a:defRPr sz="1700">
                <a:latin typeface="Trebuchet MS" pitchFamily="34" charset="0"/>
              </a:defRPr>
            </a:lvl2pPr>
            <a:lvl3pPr marL="1424397" indent="-395666">
              <a:defRPr sz="1700">
                <a:latin typeface="Trebuchet MS" pitchFamily="34" charset="0"/>
              </a:defRPr>
            </a:lvl3pPr>
            <a:lvl4pPr marL="1859630" indent="-435233">
              <a:defRPr sz="1700">
                <a:latin typeface="Trebuchet MS" pitchFamily="34" charset="0"/>
              </a:defRPr>
            </a:lvl4pPr>
            <a:lvl5pPr marL="2176163" indent="-316533">
              <a:defRPr sz="1700">
                <a:latin typeface="Trebuchet MS" pitchFamily="34" charset="0"/>
              </a:defRPr>
            </a:lvl5pPr>
          </a:lstStyle>
          <a:p>
            <a:pPr lvl="0"/>
            <a:r>
              <a:rPr lang="en-US" dirty="0"/>
              <a:t>Enter your text here</a:t>
            </a:r>
          </a:p>
        </p:txBody>
      </p:sp>
      <p:sp>
        <p:nvSpPr>
          <p:cNvPr id="84" name="Text Placeholder 76"/>
          <p:cNvSpPr>
            <a:spLocks noGrp="1"/>
          </p:cNvSpPr>
          <p:nvPr>
            <p:ph type="body" sz="quarter" idx="150" hasCustomPrompt="1"/>
          </p:nvPr>
        </p:nvSpPr>
        <p:spPr>
          <a:xfrm>
            <a:off x="2890078" y="3554249"/>
            <a:ext cx="15608232" cy="769233"/>
          </a:xfrm>
          <a:prstGeom prst="rect">
            <a:avLst/>
          </a:prstGeom>
        </p:spPr>
        <p:txBody>
          <a:bodyPr lIns="54681" tIns="27341" rIns="54681" bIns="27341">
            <a:normAutofit/>
          </a:bodyPr>
          <a:lstStyle>
            <a:lvl1pPr marL="0" indent="0" algn="ctr">
              <a:buFontTx/>
              <a:buNone/>
              <a:defRPr sz="43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affiliations</a:t>
            </a:r>
          </a:p>
        </p:txBody>
      </p:sp>
      <p:sp>
        <p:nvSpPr>
          <p:cNvPr id="85" name="Text Placeholder 76"/>
          <p:cNvSpPr>
            <a:spLocks noGrp="1"/>
          </p:cNvSpPr>
          <p:nvPr>
            <p:ph type="body" sz="quarter" idx="151" hasCustomPrompt="1"/>
          </p:nvPr>
        </p:nvSpPr>
        <p:spPr>
          <a:xfrm>
            <a:off x="2890078" y="2235565"/>
            <a:ext cx="15608232" cy="1318684"/>
          </a:xfrm>
          <a:prstGeom prst="rect">
            <a:avLst/>
          </a:prstGeom>
        </p:spPr>
        <p:txBody>
          <a:bodyPr lIns="54681" tIns="27341" rIns="54681" bIns="27341" anchor="t" anchorCtr="1">
            <a:normAutofit/>
          </a:bodyPr>
          <a:lstStyle>
            <a:lvl1pPr marL="0" indent="0" algn="ctr">
              <a:buFontTx/>
              <a:buNone/>
              <a:defRPr sz="6900">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authors</a:t>
            </a:r>
          </a:p>
        </p:txBody>
      </p:sp>
      <p:sp>
        <p:nvSpPr>
          <p:cNvPr id="86" name="Text Placeholder 76"/>
          <p:cNvSpPr>
            <a:spLocks noGrp="1"/>
          </p:cNvSpPr>
          <p:nvPr>
            <p:ph type="body" sz="quarter" idx="178" hasCustomPrompt="1"/>
          </p:nvPr>
        </p:nvSpPr>
        <p:spPr>
          <a:xfrm>
            <a:off x="2890078" y="348658"/>
            <a:ext cx="15608232" cy="1886907"/>
          </a:xfrm>
          <a:prstGeom prst="rect">
            <a:avLst/>
          </a:prstGeom>
        </p:spPr>
        <p:txBody>
          <a:bodyPr lIns="54681" tIns="27341" rIns="54681" bIns="27341" anchor="t" anchorCtr="1">
            <a:normAutofit/>
          </a:bodyPr>
          <a:lstStyle>
            <a:lvl1pPr marL="0" indent="0" algn="ctr">
              <a:buFontTx/>
              <a:buNone/>
              <a:defRPr sz="9900" b="1">
                <a:solidFill>
                  <a:schemeClr val="bg1"/>
                </a:solidFill>
                <a:latin typeface="+mj-lt"/>
              </a:defRPr>
            </a:lvl1pPr>
            <a:lvl2pPr>
              <a:buFontTx/>
              <a:buNone/>
              <a:defRPr sz="4300"/>
            </a:lvl2pPr>
            <a:lvl3pPr>
              <a:buFontTx/>
              <a:buNone/>
              <a:defRPr sz="4300"/>
            </a:lvl3pPr>
            <a:lvl4pPr>
              <a:buFontTx/>
              <a:buNone/>
              <a:defRPr sz="4300"/>
            </a:lvl4pPr>
            <a:lvl5pPr>
              <a:buFontTx/>
              <a:buNone/>
              <a:defRPr sz="43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388388" cy="4415135"/>
          </a:xfrm>
          <a:prstGeom prst="rect">
            <a:avLst/>
          </a:prstGeom>
          <a:solidFill>
            <a:schemeClr val="accent5">
              <a:lumMod val="75000"/>
            </a:schemeClr>
          </a:solidFill>
          <a:ln w="9525">
            <a:solidFill>
              <a:schemeClr val="tx1"/>
            </a:solidFill>
            <a:miter lim="800000"/>
            <a:headEnd/>
            <a:tailEnd/>
          </a:ln>
          <a:effectLst/>
        </p:spPr>
        <p:txBody>
          <a:bodyPr wrap="none" lIns="63307" tIns="31653" rIns="63307" bIns="31653" anchor="ctr"/>
          <a:lstStyle/>
          <a:p>
            <a:pPr>
              <a:defRPr/>
            </a:pPr>
            <a:endParaRPr lang="en-US" dirty="0"/>
          </a:p>
        </p:txBody>
      </p:sp>
      <p:sp>
        <p:nvSpPr>
          <p:cNvPr id="9" name="Rectangle 9"/>
          <p:cNvSpPr>
            <a:spLocks noChangeArrowheads="1"/>
          </p:cNvSpPr>
          <p:nvPr/>
        </p:nvSpPr>
        <p:spPr bwMode="auto">
          <a:xfrm>
            <a:off x="0" y="4419518"/>
            <a:ext cx="21388388" cy="140162"/>
          </a:xfrm>
          <a:prstGeom prst="rect">
            <a:avLst/>
          </a:prstGeom>
          <a:solidFill>
            <a:schemeClr val="accent5">
              <a:lumMod val="50000"/>
            </a:schemeClr>
          </a:solidFill>
          <a:ln w="152400">
            <a:noFill/>
            <a:miter lim="800000"/>
            <a:headEnd/>
            <a:tailEnd/>
          </a:ln>
          <a:effectLst/>
        </p:spPr>
        <p:txBody>
          <a:bodyPr wrap="none" lIns="63307" tIns="31653" rIns="63307" bIns="31653" anchor="ctr"/>
          <a:lstStyle/>
          <a:p>
            <a:pPr>
              <a:defRPr/>
            </a:pPr>
            <a:endParaRPr lang="en-US" dirty="0"/>
          </a:p>
        </p:txBody>
      </p:sp>
      <p:sp>
        <p:nvSpPr>
          <p:cNvPr id="16" name="Rectangle 33"/>
          <p:cNvSpPr>
            <a:spLocks noChangeArrowheads="1"/>
          </p:cNvSpPr>
          <p:nvPr/>
        </p:nvSpPr>
        <p:spPr bwMode="auto">
          <a:xfrm>
            <a:off x="448263" y="4830140"/>
            <a:ext cx="10096204" cy="2459861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sp>
        <p:nvSpPr>
          <p:cNvPr id="21" name="Rectangle 33"/>
          <p:cNvSpPr>
            <a:spLocks noChangeArrowheads="1"/>
          </p:cNvSpPr>
          <p:nvPr userDrawn="1"/>
        </p:nvSpPr>
        <p:spPr bwMode="auto">
          <a:xfrm>
            <a:off x="10843922" y="4830140"/>
            <a:ext cx="10096204" cy="24598611"/>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grpSp>
        <p:nvGrpSpPr>
          <p:cNvPr id="23" name="Group 22"/>
          <p:cNvGrpSpPr/>
          <p:nvPr userDrawn="1"/>
        </p:nvGrpSpPr>
        <p:grpSpPr>
          <a:xfrm>
            <a:off x="-12658121" y="-48126"/>
            <a:ext cx="12259293" cy="30323340"/>
            <a:chOff x="-11225189" y="0"/>
            <a:chExt cx="11018865" cy="27255145"/>
          </a:xfrm>
        </p:grpSpPr>
        <p:sp>
          <p:nvSpPr>
            <p:cNvPr id="24" name="Rectangle 23"/>
            <p:cNvSpPr/>
            <p:nvPr/>
          </p:nvSpPr>
          <p:spPr>
            <a:xfrm>
              <a:off x="-11216136" y="0"/>
              <a:ext cx="11009812" cy="2725514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an</a:t>
              </a:r>
              <a:r>
                <a:rPr lang="en-US" sz="2800" i="0" baseline="0" dirty="0">
                  <a:latin typeface="Trebuchet MS" pitchFamily="34" charset="0"/>
                </a:rPr>
                <a:t> A1</a:t>
              </a:r>
              <a:r>
                <a:rPr lang="en-US" sz="2800" i="0" dirty="0">
                  <a:latin typeface="Trebuchet MS" pitchFamily="34" charset="0"/>
                </a:rPr>
                <a:t>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2527300" indent="-650875" algn="l" defTabSz="850900">
                <a:tabLst/>
              </a:pPr>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8732868"/>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3076183"/>
              <a:ext cx="9986808" cy="1053596"/>
            </a:xfrm>
            <a:prstGeom prst="rect">
              <a:avLst/>
            </a:prstGeom>
          </p:spPr>
        </p:pic>
        <p:grpSp>
          <p:nvGrpSpPr>
            <p:cNvPr id="32" name="Group 31"/>
            <p:cNvGrpSpPr/>
            <p:nvPr userDrawn="1"/>
          </p:nvGrpSpPr>
          <p:grpSpPr>
            <a:xfrm>
              <a:off x="-9744993" y="19604585"/>
              <a:ext cx="7531182" cy="2120441"/>
              <a:chOff x="-4470427" y="9208123"/>
              <a:chExt cx="3470785" cy="974221"/>
            </a:xfrm>
          </p:grpSpPr>
          <p:grpSp>
            <p:nvGrpSpPr>
              <p:cNvPr id="46" name="Group 45"/>
              <p:cNvGrpSpPr/>
              <p:nvPr userDrawn="1"/>
            </p:nvGrpSpPr>
            <p:grpSpPr>
              <a:xfrm>
                <a:off x="-2783495" y="9252356"/>
                <a:ext cx="624431" cy="898923"/>
                <a:chOff x="-3958697" y="8525819"/>
                <a:chExt cx="779338" cy="1288150"/>
              </a:xfrm>
            </p:grpSpPr>
            <p:pic>
              <p:nvPicPr>
                <p:cNvPr id="52" name="Picture 51"/>
                <p:cNvPicPr>
                  <a:picLocks noChangeAspect="1"/>
                </p:cNvPicPr>
                <p:nvPr userDrawn="1"/>
              </p:nvPicPr>
              <p:blipFill>
                <a:blip r:embed="rId6"/>
                <a:stretch>
                  <a:fillRect/>
                </a:stretch>
              </p:blipFill>
              <p:spPr>
                <a:xfrm>
                  <a:off x="-3948160" y="8525819"/>
                  <a:ext cx="768801" cy="1090857"/>
                </a:xfrm>
                <a:prstGeom prst="rect">
                  <a:avLst/>
                </a:prstGeom>
              </p:spPr>
            </p:pic>
            <p:sp>
              <p:nvSpPr>
                <p:cNvPr id="53" name="TextBox 52"/>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7" name="Group 46"/>
              <p:cNvGrpSpPr/>
              <p:nvPr userDrawn="1"/>
            </p:nvGrpSpPr>
            <p:grpSpPr>
              <a:xfrm>
                <a:off x="-2033159" y="9252361"/>
                <a:ext cx="1033517" cy="898915"/>
                <a:chOff x="-2921738" y="8714808"/>
                <a:chExt cx="1420279" cy="1235304"/>
              </a:xfrm>
            </p:grpSpPr>
            <p:pic>
              <p:nvPicPr>
                <p:cNvPr id="50" name="Picture 49"/>
                <p:cNvPicPr>
                  <a:picLocks noChangeAspect="1"/>
                </p:cNvPicPr>
                <p:nvPr userDrawn="1"/>
              </p:nvPicPr>
              <p:blipFill>
                <a:blip r:embed="rId6"/>
                <a:stretch>
                  <a:fillRect/>
                </a:stretch>
              </p:blipFill>
              <p:spPr>
                <a:xfrm>
                  <a:off x="-2921738" y="8714808"/>
                  <a:ext cx="1420279" cy="1029694"/>
                </a:xfrm>
                <a:prstGeom prst="rect">
                  <a:avLst/>
                </a:prstGeom>
              </p:spPr>
            </p:pic>
            <p:sp>
              <p:nvSpPr>
                <p:cNvPr id="51" name="TextBox 50"/>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208123"/>
                <a:ext cx="1098742" cy="847761"/>
              </a:xfrm>
              <a:prstGeom prst="rect">
                <a:avLst/>
              </a:prstGeom>
            </p:spPr>
          </p:pic>
          <p:sp>
            <p:nvSpPr>
              <p:cNvPr id="49" name="TextBox 48"/>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7" name="Group 36"/>
            <p:cNvGrpSpPr/>
            <p:nvPr userDrawn="1"/>
          </p:nvGrpSpPr>
          <p:grpSpPr>
            <a:xfrm>
              <a:off x="-10409330" y="23738192"/>
              <a:ext cx="9344084" cy="2453251"/>
              <a:chOff x="-4759852" y="10890293"/>
              <a:chExt cx="4306270" cy="1127128"/>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4230719275"/>
                  </p:ext>
                </p:extLst>
              </p:nvPr>
            </p:nvGraphicFramePr>
            <p:xfrm>
              <a:off x="-4533347" y="10890299"/>
              <a:ext cx="1828800" cy="1117600"/>
            </p:xfrm>
            <a:graphic>
              <a:graphicData uri="http://schemas.openxmlformats.org/presentationml/2006/ole">
                <mc:AlternateContent xmlns:mc="http://schemas.openxmlformats.org/markup-compatibility/2006">
                  <mc:Choice xmlns:v="urn:schemas-microsoft-com:vml" Requires="v">
                    <p:oleObj spid="_x0000_s1077" name="Image" r:id="rId8" imgW="1828440" imgH="1117440" progId="Photoshop.Image.13">
                      <p:embed/>
                    </p:oleObj>
                  </mc:Choice>
                  <mc:Fallback>
                    <p:oleObj name="Image" r:id="rId8" imgW="1828440" imgH="1117440" progId="Photoshop.Image.13">
                      <p:embed/>
                      <p:pic>
                        <p:nvPicPr>
                          <p:cNvPr id="38" name="Object 37"/>
                          <p:cNvPicPr/>
                          <p:nvPr/>
                        </p:nvPicPr>
                        <p:blipFill>
                          <a:blip r:embed="rId9"/>
                          <a:stretch>
                            <a:fillRect/>
                          </a:stretch>
                        </p:blipFill>
                        <p:spPr>
                          <a:xfrm>
                            <a:off x="-4533347" y="10890299"/>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252377615"/>
                  </p:ext>
                </p:extLst>
              </p:nvPr>
            </p:nvGraphicFramePr>
            <p:xfrm>
              <a:off x="-2456641" y="10893992"/>
              <a:ext cx="1828800" cy="1117600"/>
            </p:xfrm>
            <a:graphic>
              <a:graphicData uri="http://schemas.openxmlformats.org/presentationml/2006/ole">
                <mc:AlternateContent xmlns:mc="http://schemas.openxmlformats.org/markup-compatibility/2006">
                  <mc:Choice xmlns:v="urn:schemas-microsoft-com:vml" Requires="v">
                    <p:oleObj spid="_x0000_s1078" name="Image" r:id="rId10" imgW="1828440" imgH="1117440" progId="Photoshop.Image.13">
                      <p:embed/>
                    </p:oleObj>
                  </mc:Choice>
                  <mc:Fallback>
                    <p:oleObj name="Image" r:id="rId10" imgW="1828440" imgH="1117440" progId="Photoshop.Image.13">
                      <p:embed/>
                      <p:pic>
                        <p:nvPicPr>
                          <p:cNvPr id="39" name="Object 38"/>
                          <p:cNvPicPr/>
                          <p:nvPr/>
                        </p:nvPicPr>
                        <p:blipFill>
                          <a:blip r:embed="rId11"/>
                          <a:stretch>
                            <a:fillRect/>
                          </a:stretch>
                        </p:blipFill>
                        <p:spPr>
                          <a:xfrm>
                            <a:off x="-2456641" y="10893992"/>
                            <a:ext cx="1828800" cy="1117600"/>
                          </a:xfrm>
                          <a:prstGeom prst="rect">
                            <a:avLst/>
                          </a:prstGeom>
                        </p:spPr>
                      </p:pic>
                    </p:oleObj>
                  </mc:Fallback>
                </mc:AlternateContent>
              </a:graphicData>
            </a:graphic>
          </p:graphicFrame>
          <p:sp>
            <p:nvSpPr>
              <p:cNvPr id="41" name="TextBox 40"/>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4" name="Group 53"/>
          <p:cNvGrpSpPr/>
          <p:nvPr userDrawn="1"/>
        </p:nvGrpSpPr>
        <p:grpSpPr>
          <a:xfrm>
            <a:off x="21787216" y="1"/>
            <a:ext cx="12284832" cy="30275214"/>
            <a:chOff x="44157839" y="-55064"/>
            <a:chExt cx="11062139" cy="27261962"/>
          </a:xfrm>
        </p:grpSpPr>
        <p:sp>
          <p:nvSpPr>
            <p:cNvPr id="55" name="Rectangle 54"/>
            <p:cNvSpPr/>
            <p:nvPr userDrawn="1"/>
          </p:nvSpPr>
          <p:spPr>
            <a:xfrm>
              <a:off x="44157839" y="-55064"/>
              <a:ext cx="11062139" cy="2726196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429000"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2000250"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3965641253"/>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1079" name="Image" r:id="rId12" imgW="4571280" imgH="1688760" progId="Photoshop.Image.13">
                    <p:embed/>
                  </p:oleObj>
                </mc:Choice>
                <mc:Fallback>
                  <p:oleObj name="Image" r:id="rId12" imgW="4571280" imgH="1688760" progId="Photoshop.Image.13">
                    <p:embed/>
                    <p:pic>
                      <p:nvPicPr>
                        <p:cNvPr id="56" name="Object 55"/>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1049445924"/>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1080" name="Image" r:id="rId15" imgW="1574280" imgH="1053720" progId="Photoshop.Image.13">
                    <p:embed/>
                  </p:oleObj>
                </mc:Choice>
                <mc:Fallback>
                  <p:oleObj name="Image" r:id="rId15" imgW="1574280" imgH="1053720" progId="Photoshop.Image.13">
                    <p:embed/>
                    <p:pic>
                      <p:nvPicPr>
                        <p:cNvPr id="58" name="Object 57"/>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59" name="Group 58"/>
            <p:cNvGrpSpPr/>
            <p:nvPr userDrawn="1"/>
          </p:nvGrpSpPr>
          <p:grpSpPr>
            <a:xfrm>
              <a:off x="44487207" y="23850394"/>
              <a:ext cx="10354213" cy="1265612"/>
              <a:chOff x="44200453" y="23567551"/>
              <a:chExt cx="9771399" cy="1090622"/>
            </a:xfrm>
          </p:grpSpPr>
          <p:sp>
            <p:nvSpPr>
              <p:cNvPr id="61" name="Rounded Rectangle 60"/>
              <p:cNvSpPr/>
              <p:nvPr userDrawn="1"/>
            </p:nvSpPr>
            <p:spPr>
              <a:xfrm>
                <a:off x="44200453" y="23567551"/>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3665884"/>
                <a:ext cx="914401" cy="914399"/>
              </a:xfrm>
              <a:prstGeom prst="rect">
                <a:avLst/>
              </a:prstGeom>
              <a:noFill/>
              <a:ln>
                <a:noFill/>
              </a:ln>
            </p:spPr>
          </p:pic>
          <p:sp>
            <p:nvSpPr>
              <p:cNvPr id="63" name="TextBox 62"/>
              <p:cNvSpPr txBox="1"/>
              <p:nvPr userDrawn="1"/>
            </p:nvSpPr>
            <p:spPr>
              <a:xfrm>
                <a:off x="45300663" y="2375747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487207" y="25568742"/>
              <a:ext cx="6870215" cy="1260334"/>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        </a:t>
              </a:r>
            </a:p>
            <a:p>
              <a:pPr marL="400050" indent="0">
                <a:lnSpc>
                  <a:spcPts val="2600"/>
                </a:lnSpc>
              </a:pPr>
              <a:r>
                <a:rPr lang="en-US" sz="2400" baseline="0" dirty="0">
                  <a:solidFill>
                    <a:schemeClr val="bg1"/>
                  </a:solidFill>
                </a:rPr>
                <a:t>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grpSp>
      <p:sp>
        <p:nvSpPr>
          <p:cNvPr id="36" name="Text Box 14"/>
          <p:cNvSpPr txBox="1">
            <a:spLocks noChangeArrowheads="1"/>
          </p:cNvSpPr>
          <p:nvPr userDrawn="1"/>
        </p:nvSpPr>
        <p:spPr bwMode="auto">
          <a:xfrm>
            <a:off x="1011866" y="29670236"/>
            <a:ext cx="2736269" cy="283084"/>
          </a:xfrm>
          <a:prstGeom prst="rect">
            <a:avLst/>
          </a:prstGeom>
          <a:noFill/>
          <a:ln w="9525">
            <a:noFill/>
            <a:miter lim="800000"/>
            <a:headEnd/>
            <a:tailEnd/>
          </a:ln>
          <a:effectLst/>
        </p:spPr>
        <p:txBody>
          <a:bodyPr wrap="square" lIns="63187" tIns="31588" rIns="63187" bIns="31588">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038715" rtl="0" eaLnBrk="1" latinLnBrk="0" hangingPunct="1">
        <a:spcBef>
          <a:spcPct val="0"/>
        </a:spcBef>
        <a:buNone/>
        <a:defRPr sz="6000" kern="1200">
          <a:solidFill>
            <a:schemeClr val="bg1"/>
          </a:solidFill>
          <a:latin typeface="Trebuchet MS" pitchFamily="34" charset="0"/>
          <a:ea typeface="+mj-ea"/>
          <a:cs typeface="+mj-cs"/>
        </a:defRPr>
      </a:lvl1pPr>
    </p:titleStyle>
    <p:bodyStyle>
      <a:lvl1pPr marL="1139518" indent="-1139518" algn="l" defTabSz="3038715"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1388388" cy="4415135"/>
          </a:xfrm>
          <a:prstGeom prst="rect">
            <a:avLst/>
          </a:prstGeom>
          <a:solidFill>
            <a:schemeClr val="accent5">
              <a:lumMod val="75000"/>
            </a:schemeClr>
          </a:solidFill>
          <a:ln w="9525">
            <a:solidFill>
              <a:schemeClr val="tx1"/>
            </a:solidFill>
            <a:miter lim="800000"/>
            <a:headEnd/>
            <a:tailEnd/>
          </a:ln>
          <a:effectLst/>
        </p:spPr>
        <p:txBody>
          <a:bodyPr wrap="none" lIns="63307" tIns="31653" rIns="63307" bIns="31653" anchor="ctr"/>
          <a:lstStyle/>
          <a:p>
            <a:pPr>
              <a:defRPr/>
            </a:pPr>
            <a:endParaRPr lang="en-US" dirty="0"/>
          </a:p>
        </p:txBody>
      </p:sp>
      <p:sp>
        <p:nvSpPr>
          <p:cNvPr id="8" name="Rectangle 33"/>
          <p:cNvSpPr>
            <a:spLocks noChangeArrowheads="1"/>
          </p:cNvSpPr>
          <p:nvPr/>
        </p:nvSpPr>
        <p:spPr bwMode="auto">
          <a:xfrm>
            <a:off x="445592" y="4835626"/>
            <a:ext cx="20494884" cy="24598611"/>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63307" tIns="31653" rIns="63307" bIns="31653" anchor="ctr"/>
          <a:lstStyle/>
          <a:p>
            <a:pPr>
              <a:defRPr/>
            </a:pPr>
            <a:endParaRPr lang="en-US" dirty="0"/>
          </a:p>
        </p:txBody>
      </p:sp>
      <p:sp>
        <p:nvSpPr>
          <p:cNvPr id="9" name="Rectangle 9"/>
          <p:cNvSpPr>
            <a:spLocks noChangeArrowheads="1"/>
          </p:cNvSpPr>
          <p:nvPr/>
        </p:nvSpPr>
        <p:spPr bwMode="auto">
          <a:xfrm>
            <a:off x="0" y="4419518"/>
            <a:ext cx="21388388" cy="140162"/>
          </a:xfrm>
          <a:prstGeom prst="rect">
            <a:avLst/>
          </a:prstGeom>
          <a:solidFill>
            <a:schemeClr val="accent5">
              <a:lumMod val="50000"/>
            </a:schemeClr>
          </a:solidFill>
          <a:ln w="152400">
            <a:noFill/>
            <a:miter lim="800000"/>
            <a:headEnd/>
            <a:tailEnd/>
          </a:ln>
          <a:effectLst/>
        </p:spPr>
        <p:txBody>
          <a:bodyPr wrap="none" lIns="63307" tIns="31653" rIns="63307" bIns="31653" anchor="ctr"/>
          <a:lstStyle/>
          <a:p>
            <a:pPr>
              <a:defRPr/>
            </a:pPr>
            <a:endParaRPr lang="en-US" dirty="0"/>
          </a:p>
        </p:txBody>
      </p:sp>
      <p:grpSp>
        <p:nvGrpSpPr>
          <p:cNvPr id="22" name="Group 21"/>
          <p:cNvGrpSpPr/>
          <p:nvPr userDrawn="1"/>
        </p:nvGrpSpPr>
        <p:grpSpPr>
          <a:xfrm>
            <a:off x="-12658121" y="-48126"/>
            <a:ext cx="12259293" cy="30323340"/>
            <a:chOff x="-11225189" y="0"/>
            <a:chExt cx="11018865" cy="27255145"/>
          </a:xfrm>
        </p:grpSpPr>
        <p:sp>
          <p:nvSpPr>
            <p:cNvPr id="23" name="Rectangle 22"/>
            <p:cNvSpPr/>
            <p:nvPr/>
          </p:nvSpPr>
          <p:spPr>
            <a:xfrm>
              <a:off x="-11216136" y="0"/>
              <a:ext cx="11009812" cy="2725514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an</a:t>
              </a:r>
              <a:r>
                <a:rPr lang="en-US" sz="2800" i="0" baseline="0" dirty="0">
                  <a:latin typeface="Trebuchet MS" pitchFamily="34" charset="0"/>
                </a:rPr>
                <a:t> A1</a:t>
              </a:r>
              <a:r>
                <a:rPr lang="en-US" sz="2800" i="0" dirty="0">
                  <a:latin typeface="Trebuchet MS" pitchFamily="34" charset="0"/>
                </a:rPr>
                <a:t>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2527300" indent="-650875" algn="l" defTabSz="850900">
                <a:tabLst/>
              </a:pPr>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24" name="Straight Connector 23"/>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4"/>
            <a:stretch>
              <a:fillRect/>
            </a:stretch>
          </p:blipFill>
          <p:spPr>
            <a:xfrm>
              <a:off x="-10479105" y="8732868"/>
              <a:ext cx="1597666" cy="1201935"/>
            </a:xfrm>
            <a:prstGeom prst="rect">
              <a:avLst/>
            </a:prstGeom>
          </p:spPr>
        </p:pic>
        <p:pic>
          <p:nvPicPr>
            <p:cNvPr id="28" name="Picture 27"/>
            <p:cNvPicPr>
              <a:picLocks noChangeAspect="1"/>
            </p:cNvPicPr>
            <p:nvPr userDrawn="1"/>
          </p:nvPicPr>
          <p:blipFill>
            <a:blip r:embed="rId5"/>
            <a:stretch>
              <a:fillRect/>
            </a:stretch>
          </p:blipFill>
          <p:spPr>
            <a:xfrm>
              <a:off x="-10732765" y="13076183"/>
              <a:ext cx="9986808" cy="1053596"/>
            </a:xfrm>
            <a:prstGeom prst="rect">
              <a:avLst/>
            </a:prstGeom>
          </p:spPr>
        </p:pic>
        <p:grpSp>
          <p:nvGrpSpPr>
            <p:cNvPr id="29" name="Group 28"/>
            <p:cNvGrpSpPr/>
            <p:nvPr userDrawn="1"/>
          </p:nvGrpSpPr>
          <p:grpSpPr>
            <a:xfrm>
              <a:off x="-9744993" y="19604585"/>
              <a:ext cx="7531182" cy="2120441"/>
              <a:chOff x="-4470427" y="9208123"/>
              <a:chExt cx="3470785" cy="974221"/>
            </a:xfrm>
          </p:grpSpPr>
          <p:grpSp>
            <p:nvGrpSpPr>
              <p:cNvPr id="35" name="Group 34"/>
              <p:cNvGrpSpPr/>
              <p:nvPr userDrawn="1"/>
            </p:nvGrpSpPr>
            <p:grpSpPr>
              <a:xfrm>
                <a:off x="-2783495" y="9252356"/>
                <a:ext cx="624431" cy="898923"/>
                <a:chOff x="-3958697" y="8525819"/>
                <a:chExt cx="779338" cy="1288150"/>
              </a:xfrm>
            </p:grpSpPr>
            <p:pic>
              <p:nvPicPr>
                <p:cNvPr id="55" name="Picture 54"/>
                <p:cNvPicPr>
                  <a:picLocks noChangeAspect="1"/>
                </p:cNvPicPr>
                <p:nvPr userDrawn="1"/>
              </p:nvPicPr>
              <p:blipFill>
                <a:blip r:embed="rId6"/>
                <a:stretch>
                  <a:fillRect/>
                </a:stretch>
              </p:blipFill>
              <p:spPr>
                <a:xfrm>
                  <a:off x="-3948160" y="8525819"/>
                  <a:ext cx="768801" cy="1090857"/>
                </a:xfrm>
                <a:prstGeom prst="rect">
                  <a:avLst/>
                </a:prstGeom>
              </p:spPr>
            </p:pic>
            <p:sp>
              <p:nvSpPr>
                <p:cNvPr id="56" name="TextBox 55"/>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5" name="Group 44"/>
              <p:cNvGrpSpPr/>
              <p:nvPr userDrawn="1"/>
            </p:nvGrpSpPr>
            <p:grpSpPr>
              <a:xfrm>
                <a:off x="-2033159" y="9252361"/>
                <a:ext cx="1033517" cy="898915"/>
                <a:chOff x="-2921738" y="8714808"/>
                <a:chExt cx="1420279" cy="1235304"/>
              </a:xfrm>
            </p:grpSpPr>
            <p:pic>
              <p:nvPicPr>
                <p:cNvPr id="51" name="Picture 50"/>
                <p:cNvPicPr>
                  <a:picLocks noChangeAspect="1"/>
                </p:cNvPicPr>
                <p:nvPr userDrawn="1"/>
              </p:nvPicPr>
              <p:blipFill>
                <a:blip r:embed="rId6"/>
                <a:stretch>
                  <a:fillRect/>
                </a:stretch>
              </p:blipFill>
              <p:spPr>
                <a:xfrm>
                  <a:off x="-2921738" y="8714808"/>
                  <a:ext cx="1420279" cy="1029694"/>
                </a:xfrm>
                <a:prstGeom prst="rect">
                  <a:avLst/>
                </a:prstGeom>
              </p:spPr>
            </p:pic>
            <p:sp>
              <p:nvSpPr>
                <p:cNvPr id="52" name="TextBox 51"/>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208123"/>
                <a:ext cx="1098742" cy="847761"/>
              </a:xfrm>
              <a:prstGeom prst="rect">
                <a:avLst/>
              </a:prstGeom>
            </p:spPr>
          </p:pic>
          <p:sp>
            <p:nvSpPr>
              <p:cNvPr id="50" name="TextBox 49"/>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0" name="Group 29"/>
            <p:cNvGrpSpPr/>
            <p:nvPr userDrawn="1"/>
          </p:nvGrpSpPr>
          <p:grpSpPr>
            <a:xfrm>
              <a:off x="-10409330" y="23738192"/>
              <a:ext cx="9344084" cy="2453251"/>
              <a:chOff x="-4759852" y="10890293"/>
              <a:chExt cx="4306270" cy="1127128"/>
            </a:xfrm>
          </p:grpSpPr>
          <p:graphicFrame>
            <p:nvGraphicFramePr>
              <p:cNvPr id="31" name="Object 30"/>
              <p:cNvGraphicFramePr>
                <a:graphicFrameLocks noChangeAspect="1"/>
              </p:cNvGraphicFramePr>
              <p:nvPr userDrawn="1">
                <p:extLst>
                  <p:ext uri="{D42A27DB-BD31-4B8C-83A1-F6EECF244321}">
                    <p14:modId xmlns:p14="http://schemas.microsoft.com/office/powerpoint/2010/main" val="780725776"/>
                  </p:ext>
                </p:extLst>
              </p:nvPr>
            </p:nvGraphicFramePr>
            <p:xfrm>
              <a:off x="-4533347" y="10890299"/>
              <a:ext cx="1828800" cy="1117600"/>
            </p:xfrm>
            <a:graphic>
              <a:graphicData uri="http://schemas.openxmlformats.org/presentationml/2006/ole">
                <mc:AlternateContent xmlns:mc="http://schemas.openxmlformats.org/markup-compatibility/2006">
                  <mc:Choice xmlns:v="urn:schemas-microsoft-com:vml" Requires="v">
                    <p:oleObj spid="_x0000_s2101" name="Image" r:id="rId8" imgW="1828440" imgH="1117440" progId="Photoshop.Image.13">
                      <p:embed/>
                    </p:oleObj>
                  </mc:Choice>
                  <mc:Fallback>
                    <p:oleObj name="Image" r:id="rId8" imgW="1828440" imgH="1117440" progId="Photoshop.Image.13">
                      <p:embed/>
                      <p:pic>
                        <p:nvPicPr>
                          <p:cNvPr id="31" name="Object 30"/>
                          <p:cNvPicPr/>
                          <p:nvPr/>
                        </p:nvPicPr>
                        <p:blipFill>
                          <a:blip r:embed="rId9"/>
                          <a:stretch>
                            <a:fillRect/>
                          </a:stretch>
                        </p:blipFill>
                        <p:spPr>
                          <a:xfrm>
                            <a:off x="-4533347" y="10890299"/>
                            <a:ext cx="1828800" cy="1117600"/>
                          </a:xfrm>
                          <a:prstGeom prst="rect">
                            <a:avLst/>
                          </a:prstGeom>
                        </p:spPr>
                      </p:pic>
                    </p:oleObj>
                  </mc:Fallback>
                </mc:AlternateContent>
              </a:graphicData>
            </a:graphic>
          </p:graphicFrame>
          <p:graphicFrame>
            <p:nvGraphicFramePr>
              <p:cNvPr id="32" name="Object 31"/>
              <p:cNvGraphicFramePr>
                <a:graphicFrameLocks noChangeAspect="1"/>
              </p:cNvGraphicFramePr>
              <p:nvPr userDrawn="1">
                <p:extLst>
                  <p:ext uri="{D42A27DB-BD31-4B8C-83A1-F6EECF244321}">
                    <p14:modId xmlns:p14="http://schemas.microsoft.com/office/powerpoint/2010/main" val="1253610385"/>
                  </p:ext>
                </p:extLst>
              </p:nvPr>
            </p:nvGraphicFramePr>
            <p:xfrm>
              <a:off x="-2456641" y="10893992"/>
              <a:ext cx="1828800" cy="1117600"/>
            </p:xfrm>
            <a:graphic>
              <a:graphicData uri="http://schemas.openxmlformats.org/presentationml/2006/ole">
                <mc:AlternateContent xmlns:mc="http://schemas.openxmlformats.org/markup-compatibility/2006">
                  <mc:Choice xmlns:v="urn:schemas-microsoft-com:vml" Requires="v">
                    <p:oleObj spid="_x0000_s2102" name="Image" r:id="rId10" imgW="1828440" imgH="1117440" progId="Photoshop.Image.13">
                      <p:embed/>
                    </p:oleObj>
                  </mc:Choice>
                  <mc:Fallback>
                    <p:oleObj name="Image" r:id="rId10" imgW="1828440" imgH="1117440" progId="Photoshop.Image.13">
                      <p:embed/>
                      <p:pic>
                        <p:nvPicPr>
                          <p:cNvPr id="32" name="Object 31"/>
                          <p:cNvPicPr/>
                          <p:nvPr/>
                        </p:nvPicPr>
                        <p:blipFill>
                          <a:blip r:embed="rId11"/>
                          <a:stretch>
                            <a:fillRect/>
                          </a:stretch>
                        </p:blipFill>
                        <p:spPr>
                          <a:xfrm>
                            <a:off x="-2456641" y="10893992"/>
                            <a:ext cx="1828800" cy="1117600"/>
                          </a:xfrm>
                          <a:prstGeom prst="rect">
                            <a:avLst/>
                          </a:prstGeom>
                        </p:spPr>
                      </p:pic>
                    </p:oleObj>
                  </mc:Fallback>
                </mc:AlternateContent>
              </a:graphicData>
            </a:graphic>
          </p:graphicFrame>
          <p:sp>
            <p:nvSpPr>
              <p:cNvPr id="33" name="TextBox 32"/>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34" name="TextBox 33"/>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7" name="Group 56"/>
          <p:cNvGrpSpPr/>
          <p:nvPr userDrawn="1"/>
        </p:nvGrpSpPr>
        <p:grpSpPr>
          <a:xfrm>
            <a:off x="21787216" y="1"/>
            <a:ext cx="12284832" cy="30275214"/>
            <a:chOff x="44157839" y="-55064"/>
            <a:chExt cx="11062139" cy="27261962"/>
          </a:xfrm>
        </p:grpSpPr>
        <p:sp>
          <p:nvSpPr>
            <p:cNvPr id="58" name="Rectangle 57"/>
            <p:cNvSpPr/>
            <p:nvPr userDrawn="1"/>
          </p:nvSpPr>
          <p:spPr>
            <a:xfrm>
              <a:off x="44157839" y="-55064"/>
              <a:ext cx="11062139" cy="2726196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429000"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2000250"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p:txBody>
        </p:sp>
        <p:graphicFrame>
          <p:nvGraphicFramePr>
            <p:cNvPr id="59" name="Object 58"/>
            <p:cNvGraphicFramePr>
              <a:graphicFrameLocks noChangeAspect="1"/>
            </p:cNvGraphicFramePr>
            <p:nvPr userDrawn="1">
              <p:extLst>
                <p:ext uri="{D42A27DB-BD31-4B8C-83A1-F6EECF244321}">
                  <p14:modId xmlns:p14="http://schemas.microsoft.com/office/powerpoint/2010/main" val="1425904806"/>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2103" name="Image" r:id="rId12" imgW="4571280" imgH="1688760" progId="Photoshop.Image.13">
                    <p:embed/>
                  </p:oleObj>
                </mc:Choice>
                <mc:Fallback>
                  <p:oleObj name="Image" r:id="rId12" imgW="4571280" imgH="1688760" progId="Photoshop.Image.13">
                    <p:embed/>
                    <p:pic>
                      <p:nvPicPr>
                        <p:cNvPr id="59" name="Object 58"/>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60" name="Picture 59"/>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61" name="Object 60"/>
            <p:cNvGraphicFramePr>
              <a:graphicFrameLocks noChangeAspect="1"/>
            </p:cNvGraphicFramePr>
            <p:nvPr userDrawn="1">
              <p:extLst>
                <p:ext uri="{D42A27DB-BD31-4B8C-83A1-F6EECF244321}">
                  <p14:modId xmlns:p14="http://schemas.microsoft.com/office/powerpoint/2010/main" val="3407085520"/>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2104" name="Image" r:id="rId15" imgW="1574280" imgH="1053720" progId="Photoshop.Image.13">
                    <p:embed/>
                  </p:oleObj>
                </mc:Choice>
                <mc:Fallback>
                  <p:oleObj name="Image" r:id="rId15" imgW="1574280" imgH="1053720" progId="Photoshop.Image.13">
                    <p:embed/>
                    <p:pic>
                      <p:nvPicPr>
                        <p:cNvPr id="61" name="Object 60"/>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nvGrpSpPr>
            <p:cNvPr id="62" name="Group 61"/>
            <p:cNvGrpSpPr/>
            <p:nvPr userDrawn="1"/>
          </p:nvGrpSpPr>
          <p:grpSpPr>
            <a:xfrm>
              <a:off x="44487207" y="23850394"/>
              <a:ext cx="10354213" cy="1265612"/>
              <a:chOff x="44200453" y="23567551"/>
              <a:chExt cx="9771399" cy="1090622"/>
            </a:xfrm>
          </p:grpSpPr>
          <p:sp>
            <p:nvSpPr>
              <p:cNvPr id="64" name="Rounded Rectangle 63"/>
              <p:cNvSpPr/>
              <p:nvPr userDrawn="1"/>
            </p:nvSpPr>
            <p:spPr>
              <a:xfrm>
                <a:off x="44200453" y="23567551"/>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3665884"/>
                <a:ext cx="914401" cy="914399"/>
              </a:xfrm>
              <a:prstGeom prst="rect">
                <a:avLst/>
              </a:prstGeom>
              <a:noFill/>
              <a:ln>
                <a:noFill/>
              </a:ln>
            </p:spPr>
          </p:pic>
          <p:sp>
            <p:nvSpPr>
              <p:cNvPr id="66" name="TextBox 65"/>
              <p:cNvSpPr txBox="1"/>
              <p:nvPr userDrawn="1"/>
            </p:nvSpPr>
            <p:spPr>
              <a:xfrm>
                <a:off x="45300663" y="2375747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6" name="TextBox 35"/>
          <p:cNvSpPr txBox="1"/>
          <p:nvPr userDrawn="1"/>
        </p:nvSpPr>
        <p:spPr>
          <a:xfrm>
            <a:off x="22152989" y="28455994"/>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        </a:t>
            </a:r>
          </a:p>
          <a:p>
            <a:pPr marL="400050" indent="0">
              <a:lnSpc>
                <a:spcPts val="2600"/>
              </a:lnSpc>
            </a:pPr>
            <a:r>
              <a:rPr lang="en-US" sz="2400" baseline="0" dirty="0">
                <a:solidFill>
                  <a:schemeClr val="bg1"/>
                </a:solidFill>
              </a:rPr>
              <a:t>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sp>
        <p:nvSpPr>
          <p:cNvPr id="37" name="Text Box 14"/>
          <p:cNvSpPr txBox="1">
            <a:spLocks noChangeArrowheads="1"/>
          </p:cNvSpPr>
          <p:nvPr userDrawn="1"/>
        </p:nvSpPr>
        <p:spPr bwMode="auto">
          <a:xfrm>
            <a:off x="1011866" y="29670236"/>
            <a:ext cx="2736269" cy="283084"/>
          </a:xfrm>
          <a:prstGeom prst="rect">
            <a:avLst/>
          </a:prstGeom>
          <a:noFill/>
          <a:ln w="9525">
            <a:noFill/>
            <a:miter lim="800000"/>
            <a:headEnd/>
            <a:tailEnd/>
          </a:ln>
          <a:effectLst/>
        </p:spPr>
        <p:txBody>
          <a:bodyPr wrap="square" lIns="63187" tIns="31588" rIns="63187" bIns="31588">
            <a:spAutoFit/>
          </a:bodyPr>
          <a:lstStyle/>
          <a:p>
            <a:pPr eaLnBrk="0" hangingPunct="0">
              <a:lnSpc>
                <a:spcPct val="65000"/>
              </a:lnSpc>
              <a:spcBef>
                <a:spcPct val="50000"/>
              </a:spcBef>
              <a:defRPr/>
            </a:pPr>
            <a:r>
              <a:rPr lang="en-US" sz="6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038715" rtl="0" eaLnBrk="1" latinLnBrk="0" hangingPunct="1">
        <a:spcBef>
          <a:spcPct val="0"/>
        </a:spcBef>
        <a:buNone/>
        <a:defRPr sz="6000" kern="1200">
          <a:solidFill>
            <a:schemeClr val="bg1"/>
          </a:solidFill>
          <a:latin typeface="Trebuchet MS" pitchFamily="34" charset="0"/>
          <a:ea typeface="+mj-ea"/>
          <a:cs typeface="+mj-cs"/>
        </a:defRPr>
      </a:lvl1pPr>
    </p:titleStyle>
    <p:bodyStyle>
      <a:lvl1pPr marL="1139518" indent="-1139518" algn="l" defTabSz="3038715"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p:bodyStyle>
    <p:otherStyle>
      <a:defPPr>
        <a:defRPr lang="en-US"/>
      </a:defPPr>
      <a:lvl1pPr marL="0" algn="l" defTabSz="3038715" rtl="0" eaLnBrk="1" latinLnBrk="0" hangingPunct="1">
        <a:defRPr sz="6000" kern="1200">
          <a:solidFill>
            <a:schemeClr val="tx1"/>
          </a:solidFill>
          <a:latin typeface="+mn-lt"/>
          <a:ea typeface="+mn-ea"/>
          <a:cs typeface="+mn-cs"/>
        </a:defRPr>
      </a:lvl1pPr>
      <a:lvl2pPr marL="1519358" algn="l" defTabSz="3038715" rtl="0" eaLnBrk="1" latinLnBrk="0" hangingPunct="1">
        <a:defRPr sz="6000" kern="1200">
          <a:solidFill>
            <a:schemeClr val="tx1"/>
          </a:solidFill>
          <a:latin typeface="+mn-lt"/>
          <a:ea typeface="+mn-ea"/>
          <a:cs typeface="+mn-cs"/>
        </a:defRPr>
      </a:lvl2pPr>
      <a:lvl3pPr marL="3038715" algn="l" defTabSz="3038715" rtl="0" eaLnBrk="1" latinLnBrk="0" hangingPunct="1">
        <a:defRPr sz="6000" kern="1200">
          <a:solidFill>
            <a:schemeClr val="tx1"/>
          </a:solidFill>
          <a:latin typeface="+mn-lt"/>
          <a:ea typeface="+mn-ea"/>
          <a:cs typeface="+mn-cs"/>
        </a:defRPr>
      </a:lvl3pPr>
      <a:lvl4pPr marL="4558071" algn="l" defTabSz="3038715" rtl="0" eaLnBrk="1" latinLnBrk="0" hangingPunct="1">
        <a:defRPr sz="6000" kern="1200">
          <a:solidFill>
            <a:schemeClr val="tx1"/>
          </a:solidFill>
          <a:latin typeface="+mn-lt"/>
          <a:ea typeface="+mn-ea"/>
          <a:cs typeface="+mn-cs"/>
        </a:defRPr>
      </a:lvl4pPr>
      <a:lvl5pPr marL="6077429" algn="l" defTabSz="3038715" rtl="0" eaLnBrk="1" latinLnBrk="0" hangingPunct="1">
        <a:defRPr sz="6000" kern="1200">
          <a:solidFill>
            <a:schemeClr val="tx1"/>
          </a:solidFill>
          <a:latin typeface="+mn-lt"/>
          <a:ea typeface="+mn-ea"/>
          <a:cs typeface="+mn-cs"/>
        </a:defRPr>
      </a:lvl5pPr>
      <a:lvl6pPr marL="7596786" algn="l" defTabSz="3038715" rtl="0" eaLnBrk="1" latinLnBrk="0" hangingPunct="1">
        <a:defRPr sz="6000" kern="1200">
          <a:solidFill>
            <a:schemeClr val="tx1"/>
          </a:solidFill>
          <a:latin typeface="+mn-lt"/>
          <a:ea typeface="+mn-ea"/>
          <a:cs typeface="+mn-cs"/>
        </a:defRPr>
      </a:lvl6pPr>
      <a:lvl7pPr marL="9116145" algn="l" defTabSz="3038715" rtl="0" eaLnBrk="1" latinLnBrk="0" hangingPunct="1">
        <a:defRPr sz="6000" kern="1200">
          <a:solidFill>
            <a:schemeClr val="tx1"/>
          </a:solidFill>
          <a:latin typeface="+mn-lt"/>
          <a:ea typeface="+mn-ea"/>
          <a:cs typeface="+mn-cs"/>
        </a:defRPr>
      </a:lvl7pPr>
      <a:lvl8pPr marL="10635501" algn="l" defTabSz="3038715" rtl="0" eaLnBrk="1" latinLnBrk="0" hangingPunct="1">
        <a:defRPr sz="6000" kern="1200">
          <a:solidFill>
            <a:schemeClr val="tx1"/>
          </a:solidFill>
          <a:latin typeface="+mn-lt"/>
          <a:ea typeface="+mn-ea"/>
          <a:cs typeface="+mn-cs"/>
        </a:defRPr>
      </a:lvl8pPr>
      <a:lvl9pPr marL="12154859" algn="l" defTabSz="3038715"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www.gov.uk/government/publications/phonics-screening-check-evaluation-final-report." TargetMode="External"/><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 Placeholder 231"/>
          <p:cNvSpPr>
            <a:spLocks noGrp="1"/>
          </p:cNvSpPr>
          <p:nvPr>
            <p:ph type="body" sz="quarter" idx="10"/>
          </p:nvPr>
        </p:nvSpPr>
        <p:spPr>
          <a:xfrm>
            <a:off x="407152" y="5546901"/>
            <a:ext cx="10101856" cy="6492084"/>
          </a:xfrm>
        </p:spPr>
        <p:txBody>
          <a:bodyPr/>
          <a:lstStyle/>
          <a:p>
            <a:pPr marL="91440" lvl="0" indent="-91440" defTabSz="914400">
              <a:lnSpc>
                <a:spcPct val="90000"/>
              </a:lnSpc>
              <a:spcBef>
                <a:spcPts val="1200"/>
              </a:spcBef>
              <a:spcAft>
                <a:spcPts val="200"/>
              </a:spcAft>
              <a:buClr>
                <a:srgbClr val="1CADE4"/>
              </a:buClr>
              <a:buSzPct val="100000"/>
              <a:buFont typeface="Tw Cen MT" panose="020B0602020104020603" pitchFamily="34" charset="0"/>
              <a:buChar char=" "/>
            </a:pPr>
            <a:r>
              <a:rPr lang="en-GB" sz="3100" dirty="0">
                <a:solidFill>
                  <a:prstClr val="black"/>
                </a:solidFill>
                <a:latin typeface="+mn-lt"/>
                <a:cs typeface="+mn-cs"/>
              </a:rPr>
              <a:t>To what extent are the children in the study learning to read using systematic synthetic phonics (SSP) as the prime approach (first, fast and foremost)? </a:t>
            </a:r>
          </a:p>
          <a:p>
            <a:pPr marL="91440" lvl="0" indent="-91440" defTabSz="914400">
              <a:lnSpc>
                <a:spcPct val="90000"/>
              </a:lnSpc>
              <a:spcBef>
                <a:spcPts val="1200"/>
              </a:spcBef>
              <a:spcAft>
                <a:spcPts val="200"/>
              </a:spcAft>
              <a:buClr>
                <a:srgbClr val="1CADE4"/>
              </a:buClr>
              <a:buSzPct val="100000"/>
              <a:buFont typeface="Tw Cen MT" panose="020B0602020104020603" pitchFamily="34" charset="0"/>
              <a:buChar char=" "/>
            </a:pPr>
            <a:r>
              <a:rPr lang="en-GB" sz="3100" dirty="0">
                <a:solidFill>
                  <a:prstClr val="black"/>
                </a:solidFill>
                <a:latin typeface="+mn-lt"/>
                <a:cs typeface="+mn-cs"/>
              </a:rPr>
              <a:t>What are the children’s experiences and perceptions about how they are learning to read? </a:t>
            </a:r>
          </a:p>
          <a:p>
            <a:pPr marL="91440" lvl="0" indent="-91440" defTabSz="914400">
              <a:lnSpc>
                <a:spcPct val="90000"/>
              </a:lnSpc>
              <a:spcBef>
                <a:spcPts val="1200"/>
              </a:spcBef>
              <a:spcAft>
                <a:spcPts val="200"/>
              </a:spcAft>
              <a:buClr>
                <a:srgbClr val="1CADE4"/>
              </a:buClr>
              <a:buSzPct val="100000"/>
              <a:buFont typeface="Tw Cen MT" panose="020B0602020104020603" pitchFamily="34" charset="0"/>
              <a:buChar char=" "/>
            </a:pPr>
            <a:r>
              <a:rPr lang="en-GB" sz="3100" dirty="0">
                <a:solidFill>
                  <a:prstClr val="black"/>
                </a:solidFill>
                <a:latin typeface="+mn-lt"/>
                <a:cs typeface="+mn-cs"/>
              </a:rPr>
              <a:t>How do the children feel about reading overall? </a:t>
            </a:r>
          </a:p>
          <a:p>
            <a:pPr marL="91440" lvl="0" indent="-91440" defTabSz="914400">
              <a:lnSpc>
                <a:spcPct val="90000"/>
              </a:lnSpc>
              <a:spcBef>
                <a:spcPts val="1200"/>
              </a:spcBef>
              <a:spcAft>
                <a:spcPts val="200"/>
              </a:spcAft>
              <a:buClr>
                <a:srgbClr val="1CADE4"/>
              </a:buClr>
              <a:buSzPct val="100000"/>
              <a:buFont typeface="Tw Cen MT" panose="020B0602020104020603" pitchFamily="34" charset="0"/>
              <a:buChar char=" "/>
            </a:pPr>
            <a:r>
              <a:rPr lang="en-GB" sz="3100" dirty="0">
                <a:solidFill>
                  <a:prstClr val="black"/>
                </a:solidFill>
                <a:latin typeface="+mn-lt"/>
                <a:cs typeface="+mn-cs"/>
              </a:rPr>
              <a:t>How can the study contribute to an ecological understanding of learning to read, following </a:t>
            </a:r>
            <a:r>
              <a:rPr lang="en-GB" sz="3100" dirty="0" err="1">
                <a:solidFill>
                  <a:prstClr val="black"/>
                </a:solidFill>
                <a:latin typeface="+mn-lt"/>
                <a:cs typeface="+mn-cs"/>
              </a:rPr>
              <a:t>Bronfenbrenner</a:t>
            </a:r>
            <a:r>
              <a:rPr lang="en-GB" sz="3100" dirty="0">
                <a:solidFill>
                  <a:prstClr val="black"/>
                </a:solidFill>
                <a:latin typeface="+mn-lt"/>
                <a:cs typeface="+mn-cs"/>
              </a:rPr>
              <a:t>?</a:t>
            </a:r>
          </a:p>
          <a:p>
            <a:pPr marL="91440" lvl="0" indent="-91440" defTabSz="914400">
              <a:lnSpc>
                <a:spcPct val="90000"/>
              </a:lnSpc>
              <a:spcBef>
                <a:spcPts val="1200"/>
              </a:spcBef>
              <a:spcAft>
                <a:spcPts val="200"/>
              </a:spcAft>
              <a:buClr>
                <a:srgbClr val="1CADE4"/>
              </a:buClr>
              <a:buSzPct val="100000"/>
              <a:buFont typeface="Tw Cen MT" panose="020B0602020104020603" pitchFamily="34" charset="0"/>
              <a:buChar char=" "/>
            </a:pPr>
            <a:endParaRPr lang="en-GB" sz="3000" dirty="0">
              <a:solidFill>
                <a:prstClr val="black"/>
              </a:solidFill>
              <a:latin typeface="Tw Cen MT" panose="020B0602020104020603"/>
              <a:cs typeface="+mn-cs"/>
            </a:endParaRPr>
          </a:p>
          <a:p>
            <a:pPr marL="91440" lvl="0" indent="-91440" defTabSz="914400">
              <a:lnSpc>
                <a:spcPct val="90000"/>
              </a:lnSpc>
              <a:spcBef>
                <a:spcPts val="1200"/>
              </a:spcBef>
              <a:spcAft>
                <a:spcPts val="200"/>
              </a:spcAft>
              <a:buClr>
                <a:srgbClr val="1CADE4"/>
              </a:buClr>
              <a:buSzPct val="100000"/>
              <a:buFont typeface="Tw Cen MT" panose="020B0602020104020603" pitchFamily="34" charset="0"/>
              <a:buChar char=" "/>
            </a:pPr>
            <a:endParaRPr lang="en-GB" sz="3000" dirty="0">
              <a:solidFill>
                <a:prstClr val="black"/>
              </a:solidFill>
              <a:latin typeface="Tw Cen MT" panose="020B0602020104020603"/>
              <a:cs typeface="+mn-cs"/>
            </a:endParaRPr>
          </a:p>
          <a:p>
            <a:endParaRPr lang="en-US" sz="3000" dirty="0"/>
          </a:p>
        </p:txBody>
      </p:sp>
      <p:sp>
        <p:nvSpPr>
          <p:cNvPr id="233" name="Text Placeholder 232"/>
          <p:cNvSpPr>
            <a:spLocks noGrp="1"/>
          </p:cNvSpPr>
          <p:nvPr>
            <p:ph type="body" sz="quarter" idx="11"/>
          </p:nvPr>
        </p:nvSpPr>
        <p:spPr>
          <a:xfrm>
            <a:off x="449463" y="4785018"/>
            <a:ext cx="10093882" cy="681848"/>
          </a:xfrm>
        </p:spPr>
        <p:txBody>
          <a:bodyPr/>
          <a:lstStyle/>
          <a:p>
            <a:r>
              <a:rPr lang="en-US" sz="3600" dirty="0">
                <a:latin typeface="+mj-lt"/>
              </a:rPr>
              <a:t>Research questions</a:t>
            </a:r>
          </a:p>
        </p:txBody>
      </p:sp>
      <p:sp>
        <p:nvSpPr>
          <p:cNvPr id="236" name="Text Placeholder 235"/>
          <p:cNvSpPr>
            <a:spLocks noGrp="1"/>
          </p:cNvSpPr>
          <p:nvPr>
            <p:ph type="body" sz="quarter" idx="20"/>
          </p:nvPr>
        </p:nvSpPr>
        <p:spPr>
          <a:xfrm>
            <a:off x="449461" y="12435898"/>
            <a:ext cx="10096349" cy="681848"/>
          </a:xfrm>
        </p:spPr>
        <p:txBody>
          <a:bodyPr/>
          <a:lstStyle/>
          <a:p>
            <a:r>
              <a:rPr lang="en-US" sz="3600" dirty="0"/>
              <a:t>Why is this research needed?</a:t>
            </a:r>
          </a:p>
        </p:txBody>
      </p:sp>
      <p:sp>
        <p:nvSpPr>
          <p:cNvPr id="237" name="Text Placeholder 236"/>
          <p:cNvSpPr>
            <a:spLocks noGrp="1"/>
          </p:cNvSpPr>
          <p:nvPr>
            <p:ph type="body" sz="quarter" idx="25"/>
          </p:nvPr>
        </p:nvSpPr>
        <p:spPr>
          <a:xfrm>
            <a:off x="10857016" y="14284575"/>
            <a:ext cx="10093752" cy="681848"/>
          </a:xfrm>
        </p:spPr>
        <p:txBody>
          <a:bodyPr/>
          <a:lstStyle/>
          <a:p>
            <a:r>
              <a:rPr lang="en-US" sz="3600" dirty="0"/>
              <a:t>How will the questions be tackled?</a:t>
            </a:r>
          </a:p>
        </p:txBody>
      </p:sp>
      <p:sp>
        <p:nvSpPr>
          <p:cNvPr id="238" name="Text Placeholder 237"/>
          <p:cNvSpPr>
            <a:spLocks noGrp="1"/>
          </p:cNvSpPr>
          <p:nvPr>
            <p:ph type="body" sz="quarter" idx="26"/>
          </p:nvPr>
        </p:nvSpPr>
        <p:spPr>
          <a:xfrm>
            <a:off x="10823111" y="15008656"/>
            <a:ext cx="10093752" cy="12932309"/>
          </a:xfrm>
        </p:spPr>
        <p:txBody>
          <a:bodyPr/>
          <a:lstStyle/>
          <a:p>
            <a:pPr marL="342900" indent="-342900">
              <a:buFont typeface="Arial" panose="020B0604020202020204" pitchFamily="34" charset="0"/>
              <a:buChar char="•"/>
            </a:pPr>
            <a:r>
              <a:rPr lang="en-US" sz="3000" dirty="0">
                <a:solidFill>
                  <a:schemeClr val="tx1"/>
                </a:solidFill>
                <a:latin typeface="+mj-lt"/>
              </a:rPr>
              <a:t>Mosaic approach </a:t>
            </a:r>
            <a:r>
              <a:rPr lang="en-US" sz="3000" dirty="0" smtClean="0">
                <a:solidFill>
                  <a:schemeClr val="tx1"/>
                </a:solidFill>
                <a:latin typeface="+mj-lt"/>
              </a:rPr>
              <a:t>(Clark and Moss, 2005):</a:t>
            </a:r>
            <a:endParaRPr lang="en-US" sz="3000" dirty="0">
              <a:solidFill>
                <a:schemeClr val="tx1"/>
              </a:solidFill>
              <a:latin typeface="+mj-lt"/>
            </a:endParaRPr>
          </a:p>
          <a:p>
            <a:pPr marL="1371632" lvl="1" indent="-342900">
              <a:buFont typeface="Arial" panose="020B0604020202020204" pitchFamily="34" charset="0"/>
              <a:buChar char="•"/>
            </a:pPr>
            <a:r>
              <a:rPr lang="en-GB" sz="3000" i="1" dirty="0">
                <a:solidFill>
                  <a:schemeClr val="tx1"/>
                </a:solidFill>
                <a:latin typeface="+mj-lt"/>
              </a:rPr>
              <a:t>A view of the child or adult as ‘experts in their own lives’</a:t>
            </a:r>
            <a:endParaRPr lang="en-GB" sz="3000" dirty="0">
              <a:solidFill>
                <a:schemeClr val="tx1"/>
              </a:solidFill>
              <a:latin typeface="+mj-lt"/>
            </a:endParaRPr>
          </a:p>
          <a:p>
            <a:pPr marL="1371632" lvl="1" indent="-342900">
              <a:buFont typeface="Arial" panose="020B0604020202020204" pitchFamily="34" charset="0"/>
              <a:buChar char="•"/>
            </a:pPr>
            <a:r>
              <a:rPr lang="en-GB" sz="3000" i="1" dirty="0">
                <a:solidFill>
                  <a:schemeClr val="tx1"/>
                </a:solidFill>
                <a:latin typeface="+mj-lt"/>
              </a:rPr>
              <a:t>Tools that play… to the participants’ strengths </a:t>
            </a:r>
          </a:p>
          <a:p>
            <a:pPr marL="1371632" lvl="1" indent="-342900">
              <a:buFont typeface="Arial" panose="020B0604020202020204" pitchFamily="34" charset="0"/>
              <a:buChar char="•"/>
            </a:pPr>
            <a:r>
              <a:rPr lang="en-GB" sz="3000" i="1" dirty="0">
                <a:solidFill>
                  <a:schemeClr val="tx1"/>
                </a:solidFill>
                <a:latin typeface="+mj-lt"/>
              </a:rPr>
              <a:t>A willingness to construct a platform of communication for children and adults to discuss meaning together</a:t>
            </a:r>
          </a:p>
          <a:p>
            <a:pPr marL="342900" indent="-342900">
              <a:buFont typeface="Arial" panose="020B0604020202020204" pitchFamily="34" charset="0"/>
              <a:buChar char="•"/>
            </a:pPr>
            <a:r>
              <a:rPr lang="en-GB" sz="3000" dirty="0" err="1" smtClean="0">
                <a:solidFill>
                  <a:schemeClr val="tx1"/>
                </a:solidFill>
                <a:latin typeface="+mj-lt"/>
              </a:rPr>
              <a:t>Schutz</a:t>
            </a:r>
            <a:r>
              <a:rPr lang="en-GB" sz="3000" dirty="0">
                <a:solidFill>
                  <a:schemeClr val="tx1"/>
                </a:solidFill>
                <a:latin typeface="+mj-lt"/>
              </a:rPr>
              <a:t>‘ concept of ‘horizon‘: viewing from different perspectives </a:t>
            </a:r>
            <a:r>
              <a:rPr lang="en-GB" sz="3000" dirty="0" smtClean="0">
                <a:solidFill>
                  <a:schemeClr val="tx1"/>
                </a:solidFill>
                <a:latin typeface="+mj-lt"/>
              </a:rPr>
              <a:t>(</a:t>
            </a:r>
            <a:r>
              <a:rPr lang="en-GB" sz="3000" dirty="0" err="1" smtClean="0">
                <a:solidFill>
                  <a:schemeClr val="tx1"/>
                </a:solidFill>
                <a:latin typeface="+mj-lt"/>
              </a:rPr>
              <a:t>Hammersley</a:t>
            </a:r>
            <a:r>
              <a:rPr lang="en-GB" sz="3000" dirty="0" smtClean="0">
                <a:solidFill>
                  <a:schemeClr val="tx1"/>
                </a:solidFill>
                <a:latin typeface="+mj-lt"/>
              </a:rPr>
              <a:t>, 2002)</a:t>
            </a:r>
            <a:endParaRPr lang="en-GB" sz="3000" dirty="0">
              <a:solidFill>
                <a:schemeClr val="tx1"/>
              </a:solidFill>
              <a:latin typeface="+mj-lt"/>
            </a:endParaRPr>
          </a:p>
          <a:p>
            <a:pPr marL="342900" indent="-342900">
              <a:buFont typeface="Arial" panose="020B0604020202020204" pitchFamily="34" charset="0"/>
              <a:buChar char="•"/>
            </a:pPr>
            <a:r>
              <a:rPr lang="en-GB" sz="3000" dirty="0" err="1" smtClean="0">
                <a:solidFill>
                  <a:schemeClr val="tx1"/>
                </a:solidFill>
                <a:latin typeface="+mj-lt"/>
              </a:rPr>
              <a:t>Bronfenbrenner</a:t>
            </a:r>
            <a:r>
              <a:rPr lang="en-GB" sz="3000" dirty="0" smtClean="0">
                <a:solidFill>
                  <a:schemeClr val="tx1"/>
                </a:solidFill>
                <a:latin typeface="+mj-lt"/>
              </a:rPr>
              <a:t> (1974): </a:t>
            </a:r>
            <a:r>
              <a:rPr lang="en-GB" sz="3000" dirty="0">
                <a:solidFill>
                  <a:schemeClr val="tx1"/>
                </a:solidFill>
                <a:latin typeface="+mj-lt"/>
              </a:rPr>
              <a:t>child simultaneously in different contexts – an ecology – e.g. </a:t>
            </a:r>
            <a:r>
              <a:rPr lang="en-GB" sz="3000" dirty="0" smtClean="0">
                <a:solidFill>
                  <a:schemeClr val="tx1"/>
                </a:solidFill>
                <a:latin typeface="+mj-lt"/>
              </a:rPr>
              <a:t>policy, </a:t>
            </a:r>
            <a:r>
              <a:rPr lang="en-GB" sz="3000" dirty="0">
                <a:solidFill>
                  <a:schemeClr val="tx1"/>
                </a:solidFill>
                <a:latin typeface="+mj-lt"/>
              </a:rPr>
              <a:t>school, family, friends….</a:t>
            </a:r>
          </a:p>
          <a:p>
            <a:pPr marL="342900" indent="-342900">
              <a:buFont typeface="Arial" panose="020B0604020202020204" pitchFamily="34" charset="0"/>
              <a:buChar char="•"/>
            </a:pPr>
            <a:r>
              <a:rPr lang="en-GB" sz="3000" dirty="0">
                <a:solidFill>
                  <a:schemeClr val="tx1"/>
                </a:solidFill>
                <a:latin typeface="+mj-lt"/>
              </a:rPr>
              <a:t>Participant observation in three </a:t>
            </a:r>
            <a:r>
              <a:rPr lang="en-GB" sz="3000" dirty="0" smtClean="0">
                <a:solidFill>
                  <a:schemeClr val="tx1"/>
                </a:solidFill>
                <a:latin typeface="+mj-lt"/>
              </a:rPr>
              <a:t>schools over a year</a:t>
            </a:r>
            <a:endParaRPr lang="en-GB" sz="3000" dirty="0">
              <a:solidFill>
                <a:schemeClr val="tx1"/>
              </a:solidFill>
              <a:latin typeface="+mj-lt"/>
            </a:endParaRPr>
          </a:p>
          <a:p>
            <a:pPr marL="342900" indent="-342900">
              <a:buFont typeface="Arial" panose="020B0604020202020204" pitchFamily="34" charset="0"/>
              <a:buChar char="•"/>
            </a:pPr>
            <a:r>
              <a:rPr lang="en-GB" sz="3000" dirty="0">
                <a:solidFill>
                  <a:schemeClr val="tx1"/>
                </a:solidFill>
                <a:latin typeface="+mj-lt"/>
              </a:rPr>
              <a:t>Focus groups with up to 36 children and, later,  their teachers and parents</a:t>
            </a:r>
          </a:p>
          <a:p>
            <a:pPr marL="342900" indent="-342900">
              <a:buFont typeface="Arial" panose="020B0604020202020204" pitchFamily="34" charset="0"/>
              <a:buChar char="•"/>
            </a:pPr>
            <a:r>
              <a:rPr lang="en-GB" sz="3000" dirty="0">
                <a:solidFill>
                  <a:schemeClr val="tx1"/>
                </a:solidFill>
                <a:latin typeface="+mj-lt"/>
              </a:rPr>
              <a:t>Range of techniques: drawing, shared reading, message in a bottle, blob people</a:t>
            </a:r>
            <a:r>
              <a:rPr lang="en-GB" sz="3000" dirty="0" smtClean="0">
                <a:solidFill>
                  <a:schemeClr val="tx1"/>
                </a:solidFill>
                <a:latin typeface="+mj-lt"/>
              </a:rPr>
              <a:t>.....</a:t>
            </a:r>
          </a:p>
          <a:p>
            <a:endParaRPr lang="en-GB" sz="3000" dirty="0">
              <a:solidFill>
                <a:schemeClr val="tx1"/>
              </a:solidFill>
              <a:latin typeface="+mj-lt"/>
            </a:endParaRPr>
          </a:p>
          <a:p>
            <a:endParaRPr lang="en-GB" sz="3000" dirty="0">
              <a:solidFill>
                <a:schemeClr val="tx1"/>
              </a:solidFill>
              <a:latin typeface="+mj-lt"/>
            </a:endParaRPr>
          </a:p>
          <a:p>
            <a:pPr marL="342900" indent="-342900">
              <a:buFont typeface="Arial" panose="020B0604020202020204" pitchFamily="34" charset="0"/>
              <a:buChar char="•"/>
            </a:pPr>
            <a:r>
              <a:rPr lang="en-GB" sz="3000" dirty="0">
                <a:solidFill>
                  <a:schemeClr val="tx1"/>
                </a:solidFill>
                <a:latin typeface="+mj-lt"/>
              </a:rPr>
              <a:t>Ethical </a:t>
            </a:r>
            <a:r>
              <a:rPr lang="en-GB" sz="3000" dirty="0" smtClean="0">
                <a:solidFill>
                  <a:schemeClr val="tx1"/>
                </a:solidFill>
                <a:latin typeface="+mj-lt"/>
              </a:rPr>
              <a:t>issues </a:t>
            </a:r>
            <a:r>
              <a:rPr lang="en-GB" sz="3000" dirty="0">
                <a:solidFill>
                  <a:schemeClr val="tx1"/>
                </a:solidFill>
                <a:latin typeface="+mj-lt"/>
              </a:rPr>
              <a:t>will be of central importance throughout</a:t>
            </a:r>
          </a:p>
          <a:p>
            <a:pPr marL="342900" indent="-342900">
              <a:buFont typeface="Arial" panose="020B0604020202020204" pitchFamily="34" charset="0"/>
              <a:buChar char="•"/>
            </a:pPr>
            <a:endParaRPr lang="en-GB" sz="3200" dirty="0">
              <a:solidFill>
                <a:schemeClr val="tx1"/>
              </a:solidFill>
              <a:latin typeface="+mj-lt"/>
            </a:endParaRPr>
          </a:p>
          <a:p>
            <a:pPr marL="342900" indent="-342900">
              <a:buFont typeface="Arial" panose="020B0604020202020204" pitchFamily="34" charset="0"/>
              <a:buChar char="•"/>
            </a:pPr>
            <a:endParaRPr lang="en-GB" sz="3200" dirty="0">
              <a:latin typeface="+mj-lt"/>
            </a:endParaRPr>
          </a:p>
          <a:p>
            <a:pPr marL="342900" indent="-342900">
              <a:buFont typeface="Arial" panose="020B0604020202020204" pitchFamily="34" charset="0"/>
              <a:buChar char="•"/>
            </a:pPr>
            <a:endParaRPr lang="en-US" sz="3200" dirty="0">
              <a:latin typeface="+mj-lt"/>
            </a:endParaRPr>
          </a:p>
          <a:p>
            <a:pPr marL="342900" indent="-342900">
              <a:buFont typeface="Arial" panose="020B0604020202020204" pitchFamily="34" charset="0"/>
              <a:buChar char="•"/>
            </a:pPr>
            <a:endParaRPr lang="en-US" sz="3200" dirty="0">
              <a:latin typeface="+mj-lt"/>
            </a:endParaRPr>
          </a:p>
        </p:txBody>
      </p:sp>
      <p:sp>
        <p:nvSpPr>
          <p:cNvPr id="239" name="Text Placeholder 238"/>
          <p:cNvSpPr>
            <a:spLocks noGrp="1"/>
          </p:cNvSpPr>
          <p:nvPr>
            <p:ph type="body" sz="quarter" idx="27"/>
          </p:nvPr>
        </p:nvSpPr>
        <p:spPr>
          <a:xfrm rot="10800000" flipV="1">
            <a:off x="10823111" y="24878805"/>
            <a:ext cx="10093752" cy="613081"/>
          </a:xfrm>
        </p:spPr>
        <p:txBody>
          <a:bodyPr/>
          <a:lstStyle/>
          <a:p>
            <a:r>
              <a:rPr lang="en-US" sz="3600" dirty="0"/>
              <a:t>References</a:t>
            </a:r>
          </a:p>
        </p:txBody>
      </p:sp>
      <p:sp>
        <p:nvSpPr>
          <p:cNvPr id="240" name="Text Placeholder 239"/>
          <p:cNvSpPr>
            <a:spLocks noGrp="1"/>
          </p:cNvSpPr>
          <p:nvPr>
            <p:ph type="body" sz="quarter" idx="28"/>
          </p:nvPr>
        </p:nvSpPr>
        <p:spPr>
          <a:xfrm rot="10800000" flipV="1">
            <a:off x="10998795" y="25356605"/>
            <a:ext cx="9740491" cy="4006788"/>
          </a:xfrm>
        </p:spPr>
        <p:txBody>
          <a:bodyPr/>
          <a:lstStyle/>
          <a:p>
            <a:r>
              <a:rPr lang="en-GB" sz="1400" dirty="0" err="1">
                <a:solidFill>
                  <a:schemeClr val="tx1"/>
                </a:solidFill>
                <a:latin typeface="+mj-lt"/>
              </a:rPr>
              <a:t>Bronfenbrenner</a:t>
            </a:r>
            <a:r>
              <a:rPr lang="en-GB" sz="1400" dirty="0">
                <a:solidFill>
                  <a:schemeClr val="tx1"/>
                </a:solidFill>
                <a:latin typeface="+mj-lt"/>
              </a:rPr>
              <a:t>, U. (1974). Developmental Research, Public Policy and the Ecology of Childhood. </a:t>
            </a:r>
            <a:r>
              <a:rPr lang="en-GB" sz="1400" i="1" dirty="0">
                <a:solidFill>
                  <a:schemeClr val="tx1"/>
                </a:solidFill>
                <a:latin typeface="+mj-lt"/>
              </a:rPr>
              <a:t>Child Development, 45</a:t>
            </a:r>
            <a:r>
              <a:rPr lang="en-GB" sz="1400" dirty="0">
                <a:solidFill>
                  <a:schemeClr val="tx1"/>
                </a:solidFill>
                <a:latin typeface="+mj-lt"/>
              </a:rPr>
              <a:t>(1), 1-5. </a:t>
            </a:r>
          </a:p>
          <a:p>
            <a:r>
              <a:rPr lang="en-GB" sz="1400" dirty="0">
                <a:solidFill>
                  <a:schemeClr val="tx1"/>
                </a:solidFill>
                <a:latin typeface="+mj-lt"/>
              </a:rPr>
              <a:t>Clark, A., &amp; Moss, P. (2005). </a:t>
            </a:r>
            <a:r>
              <a:rPr lang="en-GB" sz="1400" i="1" dirty="0">
                <a:solidFill>
                  <a:schemeClr val="tx1"/>
                </a:solidFill>
                <a:latin typeface="+mj-lt"/>
              </a:rPr>
              <a:t>Spaces to play: More listening to young children using the mosaic approach</a:t>
            </a:r>
            <a:r>
              <a:rPr lang="en-GB" sz="1400" dirty="0">
                <a:solidFill>
                  <a:schemeClr val="tx1"/>
                </a:solidFill>
                <a:latin typeface="+mj-lt"/>
              </a:rPr>
              <a:t>. London: National Children's Bureau.</a:t>
            </a:r>
          </a:p>
          <a:p>
            <a:r>
              <a:rPr lang="en-GB" sz="1400" dirty="0">
                <a:solidFill>
                  <a:schemeClr val="tx1"/>
                </a:solidFill>
                <a:latin typeface="+mj-lt"/>
              </a:rPr>
              <a:t>Clark, M. (2016). Learning to be literate: Insights from research for policy and practice. </a:t>
            </a:r>
            <a:r>
              <a:rPr lang="en-GB" sz="1400" i="1" dirty="0">
                <a:solidFill>
                  <a:schemeClr val="tx1"/>
                </a:solidFill>
                <a:latin typeface="+mj-lt"/>
              </a:rPr>
              <a:t>Improving Schools, 19</a:t>
            </a:r>
            <a:r>
              <a:rPr lang="en-GB" sz="1400" dirty="0">
                <a:solidFill>
                  <a:schemeClr val="tx1"/>
                </a:solidFill>
                <a:latin typeface="+mj-lt"/>
              </a:rPr>
              <a:t>(2), 129-140. </a:t>
            </a:r>
          </a:p>
          <a:p>
            <a:r>
              <a:rPr lang="en-GB" sz="1400" dirty="0">
                <a:solidFill>
                  <a:schemeClr val="tx1"/>
                </a:solidFill>
                <a:latin typeface="+mj-lt"/>
              </a:rPr>
              <a:t>Davis, A. (2012). A Monstrous Regimen of Synthetic Phonics: Fantasies of Research‐Based Teaching ‘Methods’ Versus Real Teaching. </a:t>
            </a:r>
            <a:r>
              <a:rPr lang="en-GB" sz="1400" i="1" dirty="0">
                <a:solidFill>
                  <a:schemeClr val="tx1"/>
                </a:solidFill>
                <a:latin typeface="+mj-lt"/>
              </a:rPr>
              <a:t>Journal of Philosophy of Education, 46</a:t>
            </a:r>
            <a:r>
              <a:rPr lang="en-GB" sz="1400" dirty="0">
                <a:solidFill>
                  <a:schemeClr val="tx1"/>
                </a:solidFill>
                <a:latin typeface="+mj-lt"/>
              </a:rPr>
              <a:t>(4), 560-573. doi:10.1111/j.1467-9752.2012.00879.x</a:t>
            </a:r>
          </a:p>
          <a:p>
            <a:r>
              <a:rPr lang="en-GB" sz="1400" dirty="0" err="1">
                <a:solidFill>
                  <a:schemeClr val="tx1"/>
                </a:solidFill>
                <a:latin typeface="+mj-lt"/>
              </a:rPr>
              <a:t>Eide</a:t>
            </a:r>
            <a:r>
              <a:rPr lang="en-GB" sz="1400" dirty="0">
                <a:solidFill>
                  <a:schemeClr val="tx1"/>
                </a:solidFill>
                <a:latin typeface="+mj-lt"/>
              </a:rPr>
              <a:t>, B. J., &amp; Winger, N. (2005). From the children's point of view: methodological and ethical challenges. In A. Clark, A. T. </a:t>
            </a:r>
            <a:r>
              <a:rPr lang="en-GB" sz="1400" dirty="0" err="1">
                <a:solidFill>
                  <a:schemeClr val="tx1"/>
                </a:solidFill>
                <a:latin typeface="+mj-lt"/>
              </a:rPr>
              <a:t>Kjorholt</a:t>
            </a:r>
            <a:r>
              <a:rPr lang="en-GB" sz="1400" dirty="0">
                <a:solidFill>
                  <a:schemeClr val="tx1"/>
                </a:solidFill>
                <a:latin typeface="+mj-lt"/>
              </a:rPr>
              <a:t>, &amp; P. Moss (Eds.), </a:t>
            </a:r>
            <a:r>
              <a:rPr lang="en-GB" sz="1400" i="1" dirty="0">
                <a:solidFill>
                  <a:schemeClr val="tx1"/>
                </a:solidFill>
                <a:latin typeface="+mj-lt"/>
              </a:rPr>
              <a:t>Beyond Listening: Children's perspectives on early childhood services</a:t>
            </a:r>
            <a:r>
              <a:rPr lang="en-GB" sz="1400" dirty="0">
                <a:solidFill>
                  <a:schemeClr val="tx1"/>
                </a:solidFill>
                <a:latin typeface="+mj-lt"/>
              </a:rPr>
              <a:t> (pp. 71-90). Bristol: The Policy Press.</a:t>
            </a:r>
          </a:p>
          <a:p>
            <a:r>
              <a:rPr lang="en-GB" sz="1400" dirty="0" err="1">
                <a:solidFill>
                  <a:schemeClr val="tx1"/>
                </a:solidFill>
                <a:latin typeface="+mj-lt"/>
              </a:rPr>
              <a:t>Hammersley</a:t>
            </a:r>
            <a:r>
              <a:rPr lang="en-GB" sz="1400" dirty="0">
                <a:solidFill>
                  <a:schemeClr val="tx1"/>
                </a:solidFill>
                <a:latin typeface="+mj-lt"/>
              </a:rPr>
              <a:t>, M., &amp; </a:t>
            </a:r>
            <a:r>
              <a:rPr lang="en-GB" sz="1400" dirty="0" err="1">
                <a:solidFill>
                  <a:schemeClr val="tx1"/>
                </a:solidFill>
                <a:latin typeface="+mj-lt"/>
              </a:rPr>
              <a:t>Gomm</a:t>
            </a:r>
            <a:r>
              <a:rPr lang="en-GB" sz="1400" dirty="0">
                <a:solidFill>
                  <a:schemeClr val="tx1"/>
                </a:solidFill>
                <a:latin typeface="+mj-lt"/>
              </a:rPr>
              <a:t>, R. (2002). Two worlds for ever at odds? In M. </a:t>
            </a:r>
            <a:r>
              <a:rPr lang="en-GB" sz="1400" dirty="0" err="1">
                <a:solidFill>
                  <a:schemeClr val="tx1"/>
                </a:solidFill>
                <a:latin typeface="+mj-lt"/>
              </a:rPr>
              <a:t>Hammersely</a:t>
            </a:r>
            <a:r>
              <a:rPr lang="en-GB" sz="1400" dirty="0">
                <a:solidFill>
                  <a:schemeClr val="tx1"/>
                </a:solidFill>
                <a:latin typeface="+mj-lt"/>
              </a:rPr>
              <a:t> (Ed.), </a:t>
            </a:r>
            <a:r>
              <a:rPr lang="en-GB" sz="1400" i="1" dirty="0">
                <a:solidFill>
                  <a:schemeClr val="tx1"/>
                </a:solidFill>
                <a:latin typeface="+mj-lt"/>
              </a:rPr>
              <a:t>Educational Research: Policymaking and Practice</a:t>
            </a:r>
            <a:r>
              <a:rPr lang="en-GB" sz="1400" dirty="0">
                <a:solidFill>
                  <a:schemeClr val="tx1"/>
                </a:solidFill>
                <a:latin typeface="+mj-lt"/>
              </a:rPr>
              <a:t> (pp. 59-82). London: Paul Chapman Publishing.</a:t>
            </a:r>
          </a:p>
          <a:p>
            <a:r>
              <a:rPr lang="en-GB" sz="1400" dirty="0" err="1">
                <a:solidFill>
                  <a:schemeClr val="tx1"/>
                </a:solidFill>
                <a:latin typeface="+mj-lt"/>
              </a:rPr>
              <a:t>McGeown</a:t>
            </a:r>
            <a:r>
              <a:rPr lang="en-GB" sz="1400" dirty="0">
                <a:solidFill>
                  <a:schemeClr val="tx1"/>
                </a:solidFill>
                <a:latin typeface="+mj-lt"/>
              </a:rPr>
              <a:t>, S., Johnston, R., Walker, J., </a:t>
            </a:r>
            <a:r>
              <a:rPr lang="en-GB" sz="1400" dirty="0" err="1">
                <a:solidFill>
                  <a:schemeClr val="tx1"/>
                </a:solidFill>
                <a:latin typeface="+mj-lt"/>
              </a:rPr>
              <a:t>Howatson</a:t>
            </a:r>
            <a:r>
              <a:rPr lang="en-GB" sz="1400" dirty="0">
                <a:solidFill>
                  <a:schemeClr val="tx1"/>
                </a:solidFill>
                <a:latin typeface="+mj-lt"/>
              </a:rPr>
              <a:t>, K., </a:t>
            </a:r>
            <a:r>
              <a:rPr lang="en-GB" sz="1400" dirty="0" err="1">
                <a:solidFill>
                  <a:schemeClr val="tx1"/>
                </a:solidFill>
                <a:latin typeface="+mj-lt"/>
              </a:rPr>
              <a:t>Stockburn</a:t>
            </a:r>
            <a:r>
              <a:rPr lang="en-GB" sz="1400" dirty="0">
                <a:solidFill>
                  <a:schemeClr val="tx1"/>
                </a:solidFill>
                <a:latin typeface="+mj-lt"/>
              </a:rPr>
              <a:t>, A., &amp; </a:t>
            </a:r>
            <a:r>
              <a:rPr lang="en-GB" sz="1400" dirty="0" err="1">
                <a:solidFill>
                  <a:schemeClr val="tx1"/>
                </a:solidFill>
                <a:latin typeface="+mj-lt"/>
              </a:rPr>
              <a:t>Dufton</a:t>
            </a:r>
            <a:r>
              <a:rPr lang="en-GB" sz="1400" dirty="0">
                <a:solidFill>
                  <a:schemeClr val="tx1"/>
                </a:solidFill>
                <a:latin typeface="+mj-lt"/>
              </a:rPr>
              <a:t>, P. (2015). The relationship between young children's enjoyment of learning to read, reading attitudes, confidence and attainment. </a:t>
            </a:r>
            <a:r>
              <a:rPr lang="en-GB" sz="1400" i="1" dirty="0">
                <a:solidFill>
                  <a:schemeClr val="tx1"/>
                </a:solidFill>
                <a:latin typeface="+mj-lt"/>
              </a:rPr>
              <a:t>Educational Research, 57</a:t>
            </a:r>
            <a:r>
              <a:rPr lang="en-GB" sz="1400" dirty="0">
                <a:solidFill>
                  <a:schemeClr val="tx1"/>
                </a:solidFill>
                <a:latin typeface="+mj-lt"/>
              </a:rPr>
              <a:t>(4), 389-402. </a:t>
            </a:r>
          </a:p>
          <a:p>
            <a:r>
              <a:rPr lang="en-GB" sz="1400" dirty="0">
                <a:solidFill>
                  <a:schemeClr val="tx1"/>
                </a:solidFill>
                <a:latin typeface="+mj-lt"/>
              </a:rPr>
              <a:t>Walker, M., Sainsbury, M., Worth, J., </a:t>
            </a:r>
            <a:r>
              <a:rPr lang="en-GB" sz="1400" dirty="0" err="1">
                <a:solidFill>
                  <a:schemeClr val="tx1"/>
                </a:solidFill>
                <a:latin typeface="+mj-lt"/>
              </a:rPr>
              <a:t>Bamforth</a:t>
            </a:r>
            <a:r>
              <a:rPr lang="en-GB" sz="1400" dirty="0">
                <a:solidFill>
                  <a:schemeClr val="tx1"/>
                </a:solidFill>
                <a:latin typeface="+mj-lt"/>
              </a:rPr>
              <a:t>, H., &amp; Betts, H. (2015). </a:t>
            </a:r>
            <a:r>
              <a:rPr lang="en-GB" sz="1400" i="1" dirty="0">
                <a:solidFill>
                  <a:schemeClr val="tx1"/>
                </a:solidFill>
                <a:latin typeface="+mj-lt"/>
              </a:rPr>
              <a:t>Phonics screening Check Evaluation:  Final report</a:t>
            </a:r>
            <a:r>
              <a:rPr lang="en-GB" sz="1400" dirty="0">
                <a:solidFill>
                  <a:schemeClr val="tx1"/>
                </a:solidFill>
                <a:latin typeface="+mj-lt"/>
              </a:rPr>
              <a:t>. London Retrieved from </a:t>
            </a:r>
            <a:r>
              <a:rPr lang="en-GB" sz="1400" dirty="0">
                <a:solidFill>
                  <a:schemeClr val="tx1"/>
                </a:solidFill>
                <a:latin typeface="+mj-lt"/>
                <a:hlinkClick r:id="rId3"/>
              </a:rPr>
              <a:t>https://www.gov.uk/government/publications/phonics-screening-check-evaluation-final-report.</a:t>
            </a:r>
            <a:endParaRPr lang="en-GB" sz="1400" dirty="0">
              <a:solidFill>
                <a:schemeClr val="tx1"/>
              </a:solidFill>
              <a:latin typeface="+mj-lt"/>
            </a:endParaRPr>
          </a:p>
          <a:p>
            <a:endParaRPr lang="en-US" dirty="0">
              <a:solidFill>
                <a:schemeClr val="tx1"/>
              </a:solidFill>
            </a:endParaRPr>
          </a:p>
        </p:txBody>
      </p:sp>
      <p:sp>
        <p:nvSpPr>
          <p:cNvPr id="244" name="Text Placeholder 243"/>
          <p:cNvSpPr>
            <a:spLocks noGrp="1"/>
          </p:cNvSpPr>
          <p:nvPr>
            <p:ph type="body" sz="quarter" idx="96"/>
          </p:nvPr>
        </p:nvSpPr>
        <p:spPr>
          <a:xfrm>
            <a:off x="407152" y="13323638"/>
            <a:ext cx="10102728" cy="14563524"/>
          </a:xfrm>
        </p:spPr>
        <p:txBody>
          <a:bodyPr/>
          <a:lstStyle/>
          <a:p>
            <a:pPr marL="342900" indent="-342900">
              <a:buFont typeface="Arial" panose="020B0604020202020204" pitchFamily="34" charset="0"/>
              <a:buChar char="•"/>
            </a:pPr>
            <a:r>
              <a:rPr lang="en-GB" sz="3100" dirty="0">
                <a:solidFill>
                  <a:schemeClr val="tx1"/>
                </a:solidFill>
                <a:latin typeface="+mn-lt"/>
              </a:rPr>
              <a:t>Policy in England since 2006 </a:t>
            </a:r>
            <a:r>
              <a:rPr lang="en-GB" sz="3100" dirty="0" smtClean="0">
                <a:solidFill>
                  <a:schemeClr val="tx1"/>
                </a:solidFill>
                <a:latin typeface="+mn-lt"/>
              </a:rPr>
              <a:t> steadily promoting </a:t>
            </a:r>
            <a:r>
              <a:rPr lang="en-GB" sz="3100" dirty="0">
                <a:solidFill>
                  <a:schemeClr val="tx1"/>
                </a:solidFill>
                <a:latin typeface="+mn-lt"/>
              </a:rPr>
              <a:t>SSP:</a:t>
            </a:r>
          </a:p>
          <a:p>
            <a:pPr marL="1371632" lvl="1" indent="-342900">
              <a:buFont typeface="Arial" panose="020B0604020202020204" pitchFamily="34" charset="0"/>
              <a:buChar char="•"/>
            </a:pPr>
            <a:r>
              <a:rPr lang="en-GB" sz="2400" dirty="0">
                <a:latin typeface="+mn-lt"/>
              </a:rPr>
              <a:t>2006 Rose Report – Independent Review of Early Reading</a:t>
            </a:r>
          </a:p>
          <a:p>
            <a:pPr marL="1371632" lvl="1" indent="-342900">
              <a:buFont typeface="Arial" panose="020B0604020202020204" pitchFamily="34" charset="0"/>
              <a:buChar char="•"/>
            </a:pPr>
            <a:r>
              <a:rPr lang="en-GB" sz="2400" dirty="0">
                <a:latin typeface="+mn-lt"/>
              </a:rPr>
              <a:t>2010 onwards  - teaching of SSP-as-prime inspected  and monitored specifically in Initial  Teacher Education</a:t>
            </a:r>
          </a:p>
          <a:p>
            <a:pPr marL="1371632" lvl="1" indent="-342900">
              <a:buFont typeface="Arial" panose="020B0604020202020204" pitchFamily="34" charset="0"/>
              <a:buChar char="•"/>
            </a:pPr>
            <a:r>
              <a:rPr lang="en-GB" sz="2400" dirty="0">
                <a:latin typeface="+mn-lt"/>
              </a:rPr>
              <a:t>2012 - Phonics Screening Check introduced nationally for Y1 </a:t>
            </a:r>
          </a:p>
          <a:p>
            <a:pPr marL="1371632" lvl="1" indent="-342900">
              <a:buFont typeface="Arial" panose="020B0604020202020204" pitchFamily="34" charset="0"/>
              <a:buChar char="•"/>
            </a:pPr>
            <a:r>
              <a:rPr lang="en-GB" sz="2400" dirty="0">
                <a:latin typeface="+mn-lt"/>
              </a:rPr>
              <a:t>2012 onwards - funding for all schools for SSP-as-prime schemes</a:t>
            </a:r>
          </a:p>
          <a:p>
            <a:pPr marL="1371632" lvl="1" indent="-342900">
              <a:buFont typeface="Arial" panose="020B0604020202020204" pitchFamily="34" charset="0"/>
              <a:buChar char="•"/>
            </a:pPr>
            <a:r>
              <a:rPr lang="en-GB" sz="2400" dirty="0">
                <a:latin typeface="+mn-lt"/>
              </a:rPr>
              <a:t>2014 - new National Curriculum introduced with SSP-as-prime</a:t>
            </a:r>
          </a:p>
          <a:p>
            <a:pPr lvl="1" indent="0">
              <a:buNone/>
            </a:pPr>
            <a:endParaRPr lang="en-GB" sz="2800" dirty="0">
              <a:latin typeface="+mn-lt"/>
            </a:endParaRPr>
          </a:p>
          <a:p>
            <a:pPr marL="342900" indent="-342900">
              <a:buFont typeface="Arial" panose="020B0604020202020204" pitchFamily="34" charset="0"/>
              <a:buChar char="•"/>
            </a:pPr>
            <a:r>
              <a:rPr lang="en-GB" sz="3100" dirty="0">
                <a:solidFill>
                  <a:schemeClr val="tx1"/>
                </a:solidFill>
                <a:latin typeface="+mn-lt"/>
              </a:rPr>
              <a:t>NFER study (Walker, Sainsbury, Worth, </a:t>
            </a:r>
            <a:r>
              <a:rPr lang="en-GB" sz="3100" dirty="0" err="1">
                <a:solidFill>
                  <a:schemeClr val="tx1"/>
                </a:solidFill>
                <a:latin typeface="+mn-lt"/>
              </a:rPr>
              <a:t>Bamforth</a:t>
            </a:r>
            <a:r>
              <a:rPr lang="en-GB" sz="3100" dirty="0">
                <a:solidFill>
                  <a:schemeClr val="tx1"/>
                </a:solidFill>
                <a:latin typeface="+mn-lt"/>
              </a:rPr>
              <a:t> and Betts, 2015)  - teaching of reading has changed rapidly over the past five years, with a much heavier emphasis on teaching phonics ‘first and fast’ and daily phonics teaching sessions in YR and Y1</a:t>
            </a:r>
            <a:r>
              <a:rPr lang="en-GB" sz="3100" dirty="0">
                <a:latin typeface="+mn-lt"/>
              </a:rPr>
              <a:t>. </a:t>
            </a:r>
          </a:p>
          <a:p>
            <a:pPr marL="1371632" lvl="1" indent="-342900">
              <a:buFont typeface="Arial" panose="020B0604020202020204" pitchFamily="34" charset="0"/>
              <a:buChar char="•"/>
            </a:pPr>
            <a:endParaRPr lang="en-GB" sz="3100" dirty="0">
              <a:latin typeface="+mn-lt"/>
            </a:endParaRPr>
          </a:p>
          <a:p>
            <a:pPr marL="342900" indent="-342900">
              <a:buFont typeface="Arial" panose="020B0604020202020204" pitchFamily="34" charset="0"/>
              <a:buChar char="•"/>
            </a:pPr>
            <a:r>
              <a:rPr lang="en-GB" sz="3100" dirty="0">
                <a:solidFill>
                  <a:schemeClr val="tx1"/>
                </a:solidFill>
                <a:latin typeface="+mn-lt"/>
              </a:rPr>
              <a:t>Plentiful debate and publication about the policy move to SSP as the prime approach for teaching reading (e.g. Davis, 2012; Clark, 2016) </a:t>
            </a:r>
          </a:p>
          <a:p>
            <a:endParaRPr lang="en-GB" sz="3200" dirty="0">
              <a:solidFill>
                <a:schemeClr val="tx1"/>
              </a:solidFill>
              <a:latin typeface="+mn-lt"/>
            </a:endParaRPr>
          </a:p>
          <a:p>
            <a:r>
              <a:rPr lang="en-GB" sz="4000" b="1" dirty="0">
                <a:latin typeface="+mn-lt"/>
              </a:rPr>
              <a:t>BUT</a:t>
            </a:r>
            <a:r>
              <a:rPr lang="en-GB" sz="4000" b="1" dirty="0" smtClean="0">
                <a:latin typeface="+mn-lt"/>
              </a:rPr>
              <a:t>....</a:t>
            </a:r>
            <a:endParaRPr lang="en-GB" sz="4000" b="1" dirty="0">
              <a:latin typeface="+mn-lt"/>
            </a:endParaRPr>
          </a:p>
          <a:p>
            <a:pPr marL="342900" indent="-342900">
              <a:buFont typeface="Arial" panose="020B0604020202020204" pitchFamily="34" charset="0"/>
              <a:buChar char="•"/>
            </a:pPr>
            <a:r>
              <a:rPr lang="en-GB" sz="3100" dirty="0">
                <a:solidFill>
                  <a:schemeClr val="tx1"/>
                </a:solidFill>
                <a:latin typeface="+mn-lt"/>
              </a:rPr>
              <a:t>M</a:t>
            </a:r>
            <a:r>
              <a:rPr lang="en-GB" sz="3100" dirty="0" smtClean="0">
                <a:solidFill>
                  <a:schemeClr val="tx1"/>
                </a:solidFill>
                <a:latin typeface="+mn-lt"/>
              </a:rPr>
              <a:t>ain </a:t>
            </a:r>
            <a:r>
              <a:rPr lang="en-GB" sz="3100" dirty="0">
                <a:solidFill>
                  <a:schemeClr val="tx1"/>
                </a:solidFill>
                <a:latin typeface="+mn-lt"/>
              </a:rPr>
              <a:t>emphasis has been on the views of teachers and educational researchers with the views of children remaining largely unsought </a:t>
            </a:r>
            <a:r>
              <a:rPr lang="en-GB" sz="3100" dirty="0" smtClean="0">
                <a:solidFill>
                  <a:schemeClr val="tx1"/>
                </a:solidFill>
                <a:latin typeface="+mn-lt"/>
              </a:rPr>
              <a:t>(</a:t>
            </a:r>
            <a:r>
              <a:rPr lang="en-GB" sz="3100" dirty="0" err="1" smtClean="0">
                <a:solidFill>
                  <a:schemeClr val="tx1"/>
                </a:solidFill>
                <a:latin typeface="+mn-lt"/>
              </a:rPr>
              <a:t>McGeown</a:t>
            </a:r>
            <a:r>
              <a:rPr lang="en-GB" sz="3100" dirty="0">
                <a:solidFill>
                  <a:schemeClr val="tx1"/>
                </a:solidFill>
                <a:latin typeface="+mn-lt"/>
              </a:rPr>
              <a:t>, Johnston, Walker, </a:t>
            </a:r>
            <a:r>
              <a:rPr lang="en-GB" sz="3100" dirty="0" err="1">
                <a:solidFill>
                  <a:schemeClr val="tx1"/>
                </a:solidFill>
                <a:latin typeface="+mn-lt"/>
              </a:rPr>
              <a:t>Howatson</a:t>
            </a:r>
            <a:r>
              <a:rPr lang="en-GB" sz="3100" dirty="0">
                <a:solidFill>
                  <a:schemeClr val="tx1"/>
                </a:solidFill>
                <a:latin typeface="+mn-lt"/>
              </a:rPr>
              <a:t>, Stockton and </a:t>
            </a:r>
            <a:r>
              <a:rPr lang="en-GB" sz="3100" dirty="0" err="1" smtClean="0">
                <a:solidFill>
                  <a:schemeClr val="tx1"/>
                </a:solidFill>
                <a:latin typeface="+mn-lt"/>
              </a:rPr>
              <a:t>Dufton</a:t>
            </a:r>
            <a:r>
              <a:rPr lang="en-GB" sz="3100" dirty="0" smtClean="0">
                <a:solidFill>
                  <a:schemeClr val="tx1"/>
                </a:solidFill>
                <a:latin typeface="+mn-lt"/>
              </a:rPr>
              <a:t>, 2015). </a:t>
            </a:r>
            <a:r>
              <a:rPr lang="en-GB" sz="3100" dirty="0">
                <a:solidFill>
                  <a:schemeClr val="tx1"/>
                </a:solidFill>
                <a:latin typeface="+mn-lt"/>
              </a:rPr>
              <a:t>This is the gap where the study is situated</a:t>
            </a:r>
            <a:r>
              <a:rPr lang="en-GB" sz="3100" dirty="0" smtClean="0">
                <a:solidFill>
                  <a:schemeClr val="tx1"/>
                </a:solidFill>
                <a:latin typeface="+mn-lt"/>
              </a:rPr>
              <a:t>.</a:t>
            </a:r>
            <a:endParaRPr lang="en-GB" sz="3100" dirty="0">
              <a:solidFill>
                <a:schemeClr val="tx1"/>
              </a:solidFill>
              <a:latin typeface="+mn-lt"/>
            </a:endParaRPr>
          </a:p>
          <a:p>
            <a:endParaRPr lang="en-GB" sz="3200" dirty="0">
              <a:solidFill>
                <a:schemeClr val="tx1"/>
              </a:solidFill>
              <a:latin typeface="+mn-lt"/>
            </a:endParaRPr>
          </a:p>
          <a:p>
            <a:r>
              <a:rPr lang="en-GB" sz="3200" dirty="0"/>
              <a:t> </a:t>
            </a:r>
            <a:endParaRPr lang="en-GB" sz="3200" dirty="0">
              <a:solidFill>
                <a:schemeClr val="tx1"/>
              </a:solidFill>
              <a:latin typeface="+mn-lt"/>
            </a:endParaRP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US" dirty="0"/>
          </a:p>
        </p:txBody>
      </p:sp>
      <p:sp>
        <p:nvSpPr>
          <p:cNvPr id="283" name="Text Placeholder 282"/>
          <p:cNvSpPr>
            <a:spLocks noGrp="1"/>
          </p:cNvSpPr>
          <p:nvPr>
            <p:ph type="body" sz="quarter" idx="153"/>
          </p:nvPr>
        </p:nvSpPr>
        <p:spPr>
          <a:xfrm>
            <a:off x="449463" y="348658"/>
            <a:ext cx="20289823" cy="1886907"/>
          </a:xfrm>
        </p:spPr>
        <p:txBody>
          <a:bodyPr>
            <a:noAutofit/>
          </a:bodyPr>
          <a:lstStyle/>
          <a:p>
            <a:r>
              <a:rPr lang="en-GB" sz="6000" b="0" dirty="0">
                <a:solidFill>
                  <a:srgbClr val="000000"/>
                </a:solidFill>
              </a:rPr>
              <a:t>The views of young children on learning to read using systematic synthetic phonics as the prime approach</a:t>
            </a:r>
            <a:endParaRPr lang="en-US" sz="6000" b="1" dirty="0"/>
          </a:p>
        </p:txBody>
      </p:sp>
      <p:sp>
        <p:nvSpPr>
          <p:cNvPr id="2" name="Text Placeholder 1"/>
          <p:cNvSpPr>
            <a:spLocks noGrp="1"/>
          </p:cNvSpPr>
          <p:nvPr>
            <p:ph type="body" sz="quarter" idx="151"/>
          </p:nvPr>
        </p:nvSpPr>
        <p:spPr>
          <a:xfrm>
            <a:off x="2890078" y="2327812"/>
            <a:ext cx="15608232" cy="1318684"/>
          </a:xfrm>
        </p:spPr>
        <p:txBody>
          <a:bodyPr>
            <a:normAutofit fontScale="92500" lnSpcReduction="20000"/>
          </a:bodyPr>
          <a:lstStyle/>
          <a:p>
            <a:endParaRPr lang="en-GB" sz="4800" dirty="0"/>
          </a:p>
          <a:p>
            <a:r>
              <a:rPr lang="en-GB" sz="4800" dirty="0"/>
              <a:t>Liz Zsargo</a:t>
            </a:r>
          </a:p>
        </p:txBody>
      </p:sp>
      <p:sp>
        <p:nvSpPr>
          <p:cNvPr id="16" name="Text Placeholder 235"/>
          <p:cNvSpPr txBox="1">
            <a:spLocks/>
          </p:cNvSpPr>
          <p:nvPr/>
        </p:nvSpPr>
        <p:spPr>
          <a:xfrm>
            <a:off x="10854419" y="4933439"/>
            <a:ext cx="10096349" cy="681848"/>
          </a:xfrm>
          <a:prstGeom prst="rect">
            <a:avLst/>
          </a:prstGeom>
          <a:noFill/>
        </p:spPr>
        <p:txBody>
          <a:bodyPr wrap="square" lIns="63307" tIns="63307" rIns="63307" bIns="63307" anchor="ctr" anchorCtr="0">
            <a:spAutoFit/>
          </a:bodyPr>
          <a:lstStyle>
            <a:lvl1pPr marL="0" indent="0" algn="ctr" defTabSz="3038715" rtl="0" eaLnBrk="1" latinLnBrk="0" hangingPunct="1">
              <a:spcBef>
                <a:spcPct val="20000"/>
              </a:spcBef>
              <a:buFont typeface="Arial" pitchFamily="34" charset="0"/>
              <a:buNone/>
              <a:defRPr sz="2800" b="1" u="sng" kern="1200" baseline="0">
                <a:solidFill>
                  <a:schemeClr val="accent5">
                    <a:lumMod val="50000"/>
                  </a:schemeClr>
                </a:solidFill>
                <a:latin typeface="+mn-lt"/>
                <a:ea typeface="+mn-ea"/>
                <a:cs typeface="+mn-cs"/>
              </a:defRPr>
            </a:lvl1pPr>
            <a:lvl2pPr marL="2468955" indent="-949598" algn="l" defTabSz="3038715" rtl="0" eaLnBrk="1" latinLnBrk="0" hangingPunct="1">
              <a:spcBef>
                <a:spcPct val="20000"/>
              </a:spcBef>
              <a:buFont typeface="Arial" pitchFamily="34" charset="0"/>
              <a:buChar char="–"/>
              <a:defRPr sz="9400" kern="1200">
                <a:solidFill>
                  <a:schemeClr val="tx1"/>
                </a:solidFill>
                <a:latin typeface="+mn-lt"/>
                <a:ea typeface="+mn-ea"/>
                <a:cs typeface="+mn-cs"/>
              </a:defRPr>
            </a:lvl2pPr>
            <a:lvl3pPr marL="3798394" indent="-759679" algn="l" defTabSz="3038715"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1775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4pPr>
            <a:lvl5pPr marL="683710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5pPr>
            <a:lvl6pPr marL="8356465"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6pPr>
            <a:lvl7pPr marL="9875821"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7pPr>
            <a:lvl8pPr marL="11395179"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8pPr>
            <a:lvl9pPr marL="12914537" indent="-759679" algn="l" defTabSz="3038715" rtl="0" eaLnBrk="1" latinLnBrk="0" hangingPunct="1">
              <a:spcBef>
                <a:spcPct val="20000"/>
              </a:spcBef>
              <a:buFont typeface="Arial" pitchFamily="34" charset="0"/>
              <a:buChar char="•"/>
              <a:defRPr sz="6700" kern="1200">
                <a:solidFill>
                  <a:schemeClr val="tx1"/>
                </a:solidFill>
                <a:latin typeface="+mn-lt"/>
                <a:ea typeface="+mn-ea"/>
                <a:cs typeface="+mn-cs"/>
              </a:defRPr>
            </a:lvl9pPr>
          </a:lstStyle>
          <a:p>
            <a:r>
              <a:rPr lang="en-US" sz="3600" dirty="0"/>
              <a:t>What is systematic synthetic phonics?</a:t>
            </a:r>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4899" y="10198353"/>
            <a:ext cx="5626363" cy="2010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 y="19767550"/>
            <a:ext cx="9932872" cy="400110"/>
          </a:xfrm>
          <a:prstGeom prst="rect">
            <a:avLst/>
          </a:prstGeom>
          <a:noFill/>
        </p:spPr>
        <p:txBody>
          <a:bodyPr wrap="square" rtlCol="0">
            <a:spAutoFit/>
          </a:bodyPr>
          <a:lstStyle/>
          <a:p>
            <a:endParaRPr lang="en-GB" sz="2000" dirty="0">
              <a:latin typeface="Times New Roman" panose="02020603050405020304" pitchFamily="18" charset="0"/>
              <a:cs typeface="Times New Roman" panose="02020603050405020304" pitchFamily="18" charset="0"/>
            </a:endParaRPr>
          </a:p>
        </p:txBody>
      </p:sp>
      <p:sp>
        <p:nvSpPr>
          <p:cNvPr id="6" name="Rectangle 5"/>
          <p:cNvSpPr/>
          <p:nvPr/>
        </p:nvSpPr>
        <p:spPr>
          <a:xfrm>
            <a:off x="601332" y="25929744"/>
            <a:ext cx="9713495" cy="239161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sz="3600" dirty="0"/>
          </a:p>
          <a:p>
            <a:pPr algn="ctr"/>
            <a:r>
              <a:rPr lang="en-GB" sz="3200" i="1" dirty="0"/>
              <a:t>“Grown-ups don’t really know what it’s like to be a child in day care. We children know. That’s why I have to tell you about it</a:t>
            </a:r>
            <a:r>
              <a:rPr lang="en-GB" sz="3200" dirty="0"/>
              <a:t>.” </a:t>
            </a:r>
          </a:p>
          <a:p>
            <a:pPr algn="ctr"/>
            <a:r>
              <a:rPr lang="en-GB" sz="3200" dirty="0"/>
              <a:t>(5-year-old child quoted in </a:t>
            </a:r>
            <a:r>
              <a:rPr lang="en-GB" sz="3200" dirty="0" err="1"/>
              <a:t>Eide</a:t>
            </a:r>
            <a:r>
              <a:rPr lang="en-GB" sz="3200" dirty="0"/>
              <a:t> and Winger, 2005, p86)</a:t>
            </a:r>
          </a:p>
          <a:p>
            <a:pPr algn="ctr"/>
            <a:endParaRPr lang="en-GB" dirty="0"/>
          </a:p>
        </p:txBody>
      </p:sp>
      <p:sp>
        <p:nvSpPr>
          <p:cNvPr id="7" name="TextBox 6"/>
          <p:cNvSpPr txBox="1"/>
          <p:nvPr/>
        </p:nvSpPr>
        <p:spPr>
          <a:xfrm>
            <a:off x="11065898" y="5615287"/>
            <a:ext cx="9673389" cy="6848029"/>
          </a:xfrm>
          <a:prstGeom prst="rect">
            <a:avLst/>
          </a:prstGeom>
          <a:noFill/>
        </p:spPr>
        <p:txBody>
          <a:bodyPr wrap="square" rtlCol="0">
            <a:spAutoFit/>
          </a:bodyPr>
          <a:lstStyle/>
          <a:p>
            <a:pPr marL="457200" indent="-457200">
              <a:buFont typeface="Arial" panose="020B0604020202020204" pitchFamily="34" charset="0"/>
              <a:buChar char="•"/>
            </a:pPr>
            <a:r>
              <a:rPr lang="en-GB" sz="2400" dirty="0">
                <a:cs typeface="Times New Roman" panose="02020603050405020304" pitchFamily="18" charset="0"/>
              </a:rPr>
              <a:t>Language is broken down into the smallest components of sounds – often known as ‘</a:t>
            </a:r>
            <a:r>
              <a:rPr lang="en-GB" sz="2400" i="1" dirty="0">
                <a:cs typeface="Times New Roman" panose="02020603050405020304" pitchFamily="18" charset="0"/>
              </a:rPr>
              <a:t>phonemes</a:t>
            </a:r>
            <a:r>
              <a:rPr lang="en-GB" sz="2400" dirty="0">
                <a:cs typeface="Times New Roman" panose="02020603050405020304" pitchFamily="18" charset="0"/>
              </a:rPr>
              <a:t>’</a:t>
            </a:r>
          </a:p>
          <a:p>
            <a:pPr marL="457200" indent="-457200">
              <a:buFont typeface="Arial" panose="020B0604020202020204" pitchFamily="34" charset="0"/>
              <a:buChar char="•"/>
            </a:pPr>
            <a:r>
              <a:rPr lang="en-GB" sz="2400" dirty="0">
                <a:cs typeface="Times New Roman" panose="02020603050405020304" pitchFamily="18" charset="0"/>
              </a:rPr>
              <a:t>Children learn to separate spoken words into phonemes through playing with sounds</a:t>
            </a:r>
          </a:p>
          <a:p>
            <a:pPr marL="457200" indent="-457200">
              <a:buFont typeface="Arial" panose="020B0604020202020204" pitchFamily="34" charset="0"/>
              <a:buChar char="•"/>
            </a:pPr>
            <a:r>
              <a:rPr lang="en-GB" sz="2400" dirty="0">
                <a:cs typeface="Times New Roman" panose="02020603050405020304" pitchFamily="18" charset="0"/>
              </a:rPr>
              <a:t>Then letters  - ‘graphemes’ – which correspond to these sounds are taught </a:t>
            </a:r>
            <a:r>
              <a:rPr lang="en-GB" sz="2400" i="1" dirty="0">
                <a:cs typeface="Times New Roman" panose="02020603050405020304" pitchFamily="18" charset="0"/>
              </a:rPr>
              <a:t>systematically</a:t>
            </a:r>
          </a:p>
          <a:p>
            <a:pPr marL="457200" indent="-457200">
              <a:buFont typeface="Arial" panose="020B0604020202020204" pitchFamily="34" charset="0"/>
              <a:buChar char="•"/>
            </a:pPr>
            <a:r>
              <a:rPr lang="en-GB" sz="2400" dirty="0">
                <a:cs typeface="Times New Roman" panose="02020603050405020304" pitchFamily="18" charset="0"/>
              </a:rPr>
              <a:t>This starts with simple grapheme-phoneme correspondences  such as s, a, t, p, </a:t>
            </a:r>
            <a:r>
              <a:rPr lang="en-GB" sz="2400" dirty="0" err="1">
                <a:cs typeface="Times New Roman" panose="02020603050405020304" pitchFamily="18" charset="0"/>
              </a:rPr>
              <a:t>i</a:t>
            </a:r>
            <a:r>
              <a:rPr lang="en-GB" sz="2400" dirty="0">
                <a:cs typeface="Times New Roman" panose="02020603050405020304" pitchFamily="18" charset="0"/>
              </a:rPr>
              <a:t>, n and proceeds rapidly to more complex ones  such as </a:t>
            </a:r>
            <a:r>
              <a:rPr lang="en-GB" sz="2400" dirty="0" err="1">
                <a:cs typeface="Times New Roman" panose="02020603050405020304" pitchFamily="18" charset="0"/>
              </a:rPr>
              <a:t>sh</a:t>
            </a:r>
            <a:r>
              <a:rPr lang="en-GB" sz="2400" dirty="0">
                <a:cs typeface="Times New Roman" panose="02020603050405020304" pitchFamily="18" charset="0"/>
              </a:rPr>
              <a:t>, </a:t>
            </a:r>
            <a:r>
              <a:rPr lang="en-GB" sz="2400" dirty="0" err="1">
                <a:cs typeface="Times New Roman" panose="02020603050405020304" pitchFamily="18" charset="0"/>
              </a:rPr>
              <a:t>ow</a:t>
            </a:r>
            <a:r>
              <a:rPr lang="en-GB" sz="2400" dirty="0">
                <a:cs typeface="Times New Roman" panose="02020603050405020304" pitchFamily="18" charset="0"/>
              </a:rPr>
              <a:t>, air, </a:t>
            </a:r>
            <a:r>
              <a:rPr lang="en-GB" sz="2400" dirty="0" err="1">
                <a:cs typeface="Times New Roman" panose="02020603050405020304" pitchFamily="18" charset="0"/>
              </a:rPr>
              <a:t>igh</a:t>
            </a:r>
            <a:r>
              <a:rPr lang="en-GB" sz="2400" dirty="0">
                <a:cs typeface="Times New Roman" panose="02020603050405020304" pitchFamily="18" charset="0"/>
              </a:rPr>
              <a:t> </a:t>
            </a:r>
          </a:p>
          <a:p>
            <a:pPr marL="457200" indent="-457200">
              <a:buFont typeface="Arial" panose="020B0604020202020204" pitchFamily="34" charset="0"/>
              <a:buChar char="•"/>
            </a:pPr>
            <a:r>
              <a:rPr lang="en-GB" sz="2400" dirty="0">
                <a:cs typeface="Times New Roman" panose="02020603050405020304" pitchFamily="18" charset="0"/>
              </a:rPr>
              <a:t>Children learn to blend – </a:t>
            </a:r>
            <a:r>
              <a:rPr lang="en-GB" sz="2400" i="1" dirty="0">
                <a:cs typeface="Times New Roman" panose="02020603050405020304" pitchFamily="18" charset="0"/>
              </a:rPr>
              <a:t>synthesise </a:t>
            </a:r>
            <a:r>
              <a:rPr lang="en-GB" sz="2400" dirty="0">
                <a:cs typeface="Times New Roman" panose="02020603050405020304" pitchFamily="18" charset="0"/>
              </a:rPr>
              <a:t>– the phonemes together to read unknown words</a:t>
            </a:r>
          </a:p>
          <a:p>
            <a:pPr marL="457200" indent="-457200">
              <a:buFont typeface="Arial" panose="020B0604020202020204" pitchFamily="34" charset="0"/>
              <a:buChar char="•"/>
            </a:pPr>
            <a:r>
              <a:rPr lang="en-GB" sz="2400" dirty="0">
                <a:cs typeface="Times New Roman" panose="02020603050405020304" pitchFamily="18" charset="0"/>
              </a:rPr>
              <a:t>Common exception words  (e.g. was, said, he....) are taught at the same time</a:t>
            </a:r>
          </a:p>
          <a:p>
            <a:pPr marL="457200" indent="-457200">
              <a:buFont typeface="Arial" panose="020B0604020202020204" pitchFamily="34" charset="0"/>
              <a:buChar char="•"/>
            </a:pPr>
            <a:r>
              <a:rPr lang="en-GB" sz="2400" dirty="0">
                <a:cs typeface="Times New Roman" panose="02020603050405020304" pitchFamily="18" charset="0"/>
              </a:rPr>
              <a:t>SSP </a:t>
            </a:r>
            <a:r>
              <a:rPr lang="en-GB" sz="2400" dirty="0" smtClean="0">
                <a:cs typeface="Times New Roman" panose="02020603050405020304" pitchFamily="18" charset="0"/>
              </a:rPr>
              <a:t>often seen </a:t>
            </a:r>
            <a:r>
              <a:rPr lang="en-GB" sz="2400" dirty="0">
                <a:cs typeface="Times New Roman" panose="02020603050405020304" pitchFamily="18" charset="0"/>
              </a:rPr>
              <a:t>as one part of a school’s approach, </a:t>
            </a:r>
            <a:r>
              <a:rPr lang="en-GB" sz="2400" b="1" dirty="0">
                <a:cs typeface="Times New Roman" panose="02020603050405020304" pitchFamily="18" charset="0"/>
              </a:rPr>
              <a:t>in the context of a rich and varied language and literacy curriculum</a:t>
            </a:r>
          </a:p>
          <a:p>
            <a:pPr marL="457200" indent="-457200">
              <a:buFont typeface="Arial" panose="020B0604020202020204" pitchFamily="34" charset="0"/>
              <a:buChar char="•"/>
            </a:pPr>
            <a:endParaRPr lang="en-GB" sz="3200" dirty="0">
              <a:cs typeface="Times New Roman" panose="02020603050405020304" pitchFamily="18" charset="0"/>
            </a:endParaRPr>
          </a:p>
          <a:p>
            <a:pPr marL="457200" indent="-457200">
              <a:buFont typeface="Arial" panose="020B0604020202020204" pitchFamily="34" charset="0"/>
              <a:buChar char="•"/>
            </a:pPr>
            <a:endParaRPr lang="en-GB" sz="3200" dirty="0">
              <a:cs typeface="Times New Roman" panose="02020603050405020304" pitchFamily="18" charset="0"/>
            </a:endParaRPr>
          </a:p>
        </p:txBody>
      </p:sp>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90512" y="11368208"/>
            <a:ext cx="5207798" cy="2916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6827334" y="22870937"/>
            <a:ext cx="902525" cy="14606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20" name="Rectangle 19"/>
          <p:cNvSpPr/>
          <p:nvPr/>
        </p:nvSpPr>
        <p:spPr>
          <a:xfrm>
            <a:off x="15198436" y="22870937"/>
            <a:ext cx="902525" cy="14606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11560" y="22931920"/>
            <a:ext cx="676275"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p:nvSpPr>
        <p:spPr>
          <a:xfrm>
            <a:off x="18616550" y="22849093"/>
            <a:ext cx="902525" cy="14606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pic>
        <p:nvPicPr>
          <p:cNvPr id="4"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782062" y="23112894"/>
            <a:ext cx="57150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82629" y="23063279"/>
            <a:ext cx="809625"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2088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637</TotalTime>
  <Words>921</Words>
  <Application>Microsoft Office PowerPoint</Application>
  <PresentationFormat>Custom</PresentationFormat>
  <Paragraphs>62</Paragraphs>
  <Slides>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4" baseType="lpstr">
      <vt:lpstr>PosterPresentations.com-100CMx140CM</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Administrator</cp:lastModifiedBy>
  <cp:revision>56</cp:revision>
  <dcterms:created xsi:type="dcterms:W3CDTF">2012-02-10T00:21:22Z</dcterms:created>
  <dcterms:modified xsi:type="dcterms:W3CDTF">2017-04-26T12:00:24Z</dcterms:modified>
</cp:coreProperties>
</file>