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33"/>
  </p:notesMasterIdLst>
  <p:handoutMasterIdLst>
    <p:handoutMasterId r:id="rId34"/>
  </p:handoutMasterIdLst>
  <p:sldIdLst>
    <p:sldId id="283" r:id="rId14"/>
    <p:sldId id="353" r:id="rId15"/>
    <p:sldId id="363" r:id="rId16"/>
    <p:sldId id="377" r:id="rId17"/>
    <p:sldId id="375" r:id="rId18"/>
    <p:sldId id="376" r:id="rId19"/>
    <p:sldId id="378" r:id="rId20"/>
    <p:sldId id="388" r:id="rId21"/>
    <p:sldId id="379" r:id="rId22"/>
    <p:sldId id="386" r:id="rId23"/>
    <p:sldId id="387" r:id="rId24"/>
    <p:sldId id="380" r:id="rId25"/>
    <p:sldId id="383" r:id="rId26"/>
    <p:sldId id="385" r:id="rId27"/>
    <p:sldId id="362" r:id="rId28"/>
    <p:sldId id="318" r:id="rId29"/>
    <p:sldId id="381" r:id="rId30"/>
    <p:sldId id="382" r:id="rId31"/>
    <p:sldId id="389" r:id="rId32"/>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4650" autoAdjust="0"/>
  </p:normalViewPr>
  <p:slideViewPr>
    <p:cSldViewPr>
      <p:cViewPr varScale="1">
        <p:scale>
          <a:sx n="37" d="100"/>
          <a:sy n="37" d="100"/>
        </p:scale>
        <p:origin x="137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13/06/2017</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7184" name="Picture 16"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1.jpe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1.jpe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1.jpe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1.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image" Target="../media/image12.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1.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1.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5128" name="Picture 8"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4921"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594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819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34611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11277" name="Picture 13"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Uof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5" y="358775"/>
            <a:ext cx="14859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082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4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hyperlink" Target="http://mg.co.za/article/2016-10-13-00-feesmustfall-burns-queer-students" TargetMode="Externa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hyperlink" Target="http://www.ilga.org/" TargetMode="Externa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hyperlink" Target="http://oramrefugee.org/orampublications/" TargetMode="Externa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14679"/>
            <a:ext cx="7772400" cy="1470025"/>
          </a:xfrm>
        </p:spPr>
        <p:txBody>
          <a:bodyPr/>
          <a:lstStyle/>
          <a:p>
            <a:r>
              <a:rPr lang="en-GB" dirty="0" smtClean="0"/>
              <a:t>Biphob</a:t>
            </a:r>
            <a:endParaRPr lang="en-GB" dirty="0"/>
          </a:p>
        </p:txBody>
      </p:sp>
      <p:sp>
        <p:nvSpPr>
          <p:cNvPr id="3" name="Subtitle 2"/>
          <p:cNvSpPr>
            <a:spLocks noGrp="1"/>
          </p:cNvSpPr>
          <p:nvPr>
            <p:ph type="subTitle" idx="1"/>
          </p:nvPr>
        </p:nvSpPr>
        <p:spPr>
          <a:xfrm>
            <a:off x="899592" y="1916832"/>
            <a:ext cx="7048872" cy="3725205"/>
          </a:xfrm>
        </p:spPr>
        <p:txBody>
          <a:bodyPr/>
          <a:lstStyle/>
          <a:p>
            <a:pPr algn="l"/>
            <a:r>
              <a:rPr lang="en-GB" sz="2800" dirty="0"/>
              <a:t>Intersectionality and research methods: </a:t>
            </a:r>
            <a:r>
              <a:rPr lang="en-GB" sz="2800" dirty="0" smtClean="0"/>
              <a:t>The </a:t>
            </a:r>
            <a:r>
              <a:rPr lang="en-GB" sz="2800" dirty="0"/>
              <a:t>case of research about lesbian, gay, bisexual, </a:t>
            </a:r>
            <a:r>
              <a:rPr lang="en-GB" sz="2800" dirty="0" smtClean="0"/>
              <a:t>and transgender issues</a:t>
            </a:r>
            <a:endParaRPr lang="en-GB" sz="2800" dirty="0" smtClean="0">
              <a:solidFill>
                <a:schemeClr val="tx1"/>
              </a:solidFill>
            </a:endParaRPr>
          </a:p>
          <a:p>
            <a:pPr algn="l"/>
            <a:endParaRPr lang="en-GB" sz="2000" dirty="0">
              <a:solidFill>
                <a:schemeClr val="tx1"/>
              </a:solidFill>
            </a:endParaRPr>
          </a:p>
          <a:p>
            <a:pPr algn="l"/>
            <a:endParaRPr lang="en-GB" sz="2000" dirty="0" smtClean="0">
              <a:solidFill>
                <a:schemeClr val="tx1"/>
              </a:solidFill>
            </a:endParaRPr>
          </a:p>
          <a:p>
            <a:pPr algn="l"/>
            <a:r>
              <a:rPr lang="en-GB" sz="2000" dirty="0" smtClean="0">
                <a:solidFill>
                  <a:schemeClr val="tx1"/>
                </a:solidFill>
              </a:rPr>
              <a:t>Professor Surya Monro</a:t>
            </a:r>
            <a:endParaRPr lang="en-GB" sz="2000" dirty="0">
              <a:solidFill>
                <a:schemeClr val="tx1"/>
              </a:solidFill>
            </a:endParaRPr>
          </a:p>
          <a:p>
            <a:pPr algn="l"/>
            <a:endParaRPr lang="en-GB" sz="2000" dirty="0" smtClean="0">
              <a:solidFill>
                <a:schemeClr val="tx1"/>
              </a:solidFill>
            </a:endParaRPr>
          </a:p>
          <a:p>
            <a:pPr algn="l"/>
            <a:r>
              <a:rPr lang="en-GB" sz="2000" dirty="0">
                <a:solidFill>
                  <a:schemeClr val="tx1"/>
                </a:solidFill>
              </a:rPr>
              <a:t>C</a:t>
            </a:r>
            <a:r>
              <a:rPr lang="en-GB" sz="2000" dirty="0" smtClean="0">
                <a:solidFill>
                  <a:schemeClr val="tx1"/>
                </a:solidFill>
              </a:rPr>
              <a:t>ontact s.monro@hud.ac.uk</a:t>
            </a:r>
            <a:endParaRPr lang="en-GB" sz="2000" dirty="0">
              <a:solidFill>
                <a:schemeClr val="tx1"/>
              </a:solidFill>
            </a:endParaRPr>
          </a:p>
        </p:txBody>
      </p:sp>
    </p:spTree>
    <p:extLst>
      <p:ext uri="{BB962C8B-B14F-4D97-AF65-F5344CB8AC3E}">
        <p14:creationId xmlns:p14="http://schemas.microsoft.com/office/powerpoint/2010/main" val="295077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Intersectional analysis</a:t>
            </a: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b="1" dirty="0" smtClean="0"/>
              <a:t>Anticategorical</a:t>
            </a:r>
            <a:r>
              <a:rPr lang="en-GB" sz="2000" dirty="0" smtClean="0"/>
              <a:t> especially pertinent: Bi people sometimes move fluidly between gender and sexual categories. </a:t>
            </a:r>
          </a:p>
          <a:p>
            <a:endParaRPr lang="en-GB" sz="2000" dirty="0" smtClean="0"/>
          </a:p>
          <a:p>
            <a:r>
              <a:rPr lang="en-GB" sz="2000" b="1" dirty="0" smtClean="0"/>
              <a:t>Intracategorical: </a:t>
            </a:r>
            <a:r>
              <a:rPr lang="en-GB" sz="2000" dirty="0" smtClean="0"/>
              <a:t>Biphobia can combine with other forces e.g. material to render some people more vulnerable, but also agency is emphasised.</a:t>
            </a:r>
          </a:p>
          <a:p>
            <a:endParaRPr lang="en-GB" sz="2000" dirty="0"/>
          </a:p>
          <a:p>
            <a:r>
              <a:rPr lang="en-GB" sz="2000" b="1" dirty="0" smtClean="0"/>
              <a:t>Intercategorical: </a:t>
            </a:r>
            <a:r>
              <a:rPr lang="en-GB" sz="2000" dirty="0" smtClean="0"/>
              <a:t>Addressing particular forces can provide analytical purchase, e.g. the interweaving of patriarchy, colonialism and heteronormativity in India.</a:t>
            </a:r>
            <a:endParaRPr lang="en-GB" sz="2000" b="1" dirty="0" smtClean="0"/>
          </a:p>
          <a:p>
            <a:endParaRPr lang="en-GB" sz="2000" dirty="0" smtClean="0"/>
          </a:p>
          <a:p>
            <a:endParaRPr lang="en-GB" sz="2000" dirty="0" smtClean="0"/>
          </a:p>
          <a:p>
            <a:pPr marL="0" indent="0">
              <a:buNone/>
            </a:pPr>
            <a:endParaRPr lang="en-GB" sz="2000" dirty="0"/>
          </a:p>
        </p:txBody>
      </p:sp>
    </p:spTree>
    <p:extLst>
      <p:ext uri="{BB962C8B-B14F-4D97-AF65-F5344CB8AC3E}">
        <p14:creationId xmlns:p14="http://schemas.microsoft.com/office/powerpoint/2010/main" val="167007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Illustrative quote – </a:t>
            </a:r>
            <a:br>
              <a:rPr lang="en-GB" dirty="0" smtClean="0"/>
            </a:br>
            <a:r>
              <a:rPr lang="en-GB" dirty="0" smtClean="0"/>
              <a:t>agency in the UK workplace</a:t>
            </a:r>
            <a:endParaRPr lang="en-GB" dirty="0"/>
          </a:p>
        </p:txBody>
      </p:sp>
      <p:sp>
        <p:nvSpPr>
          <p:cNvPr id="3" name="Content Placeholder 2"/>
          <p:cNvSpPr>
            <a:spLocks noGrp="1"/>
          </p:cNvSpPr>
          <p:nvPr>
            <p:ph idx="1"/>
          </p:nvPr>
        </p:nvSpPr>
        <p:spPr/>
        <p:txBody>
          <a:bodyPr/>
          <a:lstStyle/>
          <a:p>
            <a:r>
              <a:rPr lang="en-GB" sz="1800" dirty="0"/>
              <a:t>Lee: </a:t>
            </a:r>
            <a:r>
              <a:rPr lang="en-GB" sz="1800" i="1" dirty="0"/>
              <a:t>The classic one is going into a new space, workplace, the assumption is that I am a heterosexual male, a cis male, biological male so those assumptions are made, and because I am in a poly relationship, I have a wife and a boyfriend. So if I talk about one, it is assumed that, if its [name] my wife, it’s assumed that I’m heterosexual. If I talk about [name] my boyfriend, it’s assumed I am homosexual. And therefore I try and get both into the conversation so they understand all of it and don’t assume one or the other. </a:t>
            </a:r>
          </a:p>
          <a:p>
            <a:r>
              <a:rPr lang="en-GB" sz="1800" dirty="0"/>
              <a:t>Interviewer: What sort of reactions have you had?</a:t>
            </a:r>
          </a:p>
          <a:p>
            <a:r>
              <a:rPr lang="en-GB" sz="1800" dirty="0"/>
              <a:t>Lee</a:t>
            </a:r>
            <a:r>
              <a:rPr lang="en-GB" sz="1800" i="1" dirty="0"/>
              <a:t>:  Generally shock at first, it was not what they were expecting, especially the trans stuff [laughs] Once they have come back down to earth, interest, and generally wanting to understand where I am coming from...</a:t>
            </a:r>
          </a:p>
          <a:p>
            <a:endParaRPr lang="en-GB" dirty="0"/>
          </a:p>
        </p:txBody>
      </p:sp>
    </p:spTree>
    <p:extLst>
      <p:ext uri="{BB962C8B-B14F-4D97-AF65-F5344CB8AC3E}">
        <p14:creationId xmlns:p14="http://schemas.microsoft.com/office/powerpoint/2010/main" val="26233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3: LGBT forced migrations </a:t>
            </a:r>
            <a:br>
              <a:rPr lang="en-GB" dirty="0" smtClean="0"/>
            </a:br>
            <a:r>
              <a:rPr lang="en-GB" dirty="0" smtClean="0"/>
              <a:t>to South Africa</a:t>
            </a:r>
            <a:endParaRPr lang="en-GB" dirty="0"/>
          </a:p>
        </p:txBody>
      </p:sp>
      <p:sp>
        <p:nvSpPr>
          <p:cNvPr id="3" name="Content Placeholder 2"/>
          <p:cNvSpPr>
            <a:spLocks noGrp="1"/>
          </p:cNvSpPr>
          <p:nvPr>
            <p:ph idx="1"/>
          </p:nvPr>
        </p:nvSpPr>
        <p:spPr>
          <a:xfrm>
            <a:off x="412750" y="1844824"/>
            <a:ext cx="8229600" cy="3959076"/>
          </a:xfrm>
        </p:spPr>
        <p:txBody>
          <a:bodyPr/>
          <a:lstStyle/>
          <a:p>
            <a:r>
              <a:rPr lang="en-GB" sz="2000" dirty="0" smtClean="0"/>
              <a:t>Thematic analysis of existing grey literature and dissertations, provided by/partly authored by Guillian KoKo e.g. PASSOP (2013), ORAM (2013) (see KoKo et al forthcoming 2018).</a:t>
            </a:r>
          </a:p>
          <a:p>
            <a:pPr marL="0" indent="0">
              <a:buNone/>
            </a:pPr>
            <a:endParaRPr lang="en-GB" sz="2000" dirty="0" smtClean="0"/>
          </a:p>
          <a:p>
            <a:r>
              <a:rPr lang="en-GB" sz="2000" dirty="0" smtClean="0"/>
              <a:t>Key themes:</a:t>
            </a:r>
          </a:p>
          <a:p>
            <a:pPr marL="0" indent="0">
              <a:buNone/>
            </a:pPr>
            <a:endParaRPr lang="en-GB" sz="2000" dirty="0" smtClean="0"/>
          </a:p>
          <a:p>
            <a:pPr lvl="1"/>
            <a:r>
              <a:rPr lang="en-GB" sz="1600" dirty="0" smtClean="0"/>
              <a:t>Human Rights frameworks and deficits.</a:t>
            </a:r>
          </a:p>
          <a:p>
            <a:pPr lvl="1"/>
            <a:r>
              <a:rPr lang="en-GB" sz="1600" dirty="0" smtClean="0"/>
              <a:t>The experiences of African people who face homophobia/biphobia/transphobia.</a:t>
            </a:r>
          </a:p>
          <a:p>
            <a:pPr lvl="1"/>
            <a:r>
              <a:rPr lang="en-GB" sz="1600" dirty="0" smtClean="0"/>
              <a:t>Experiences of LGBTQ forced migrants in South Africa.</a:t>
            </a:r>
          </a:p>
          <a:p>
            <a:pPr lvl="1"/>
            <a:r>
              <a:rPr lang="en-GB" sz="1600" dirty="0" smtClean="0"/>
              <a:t>The </a:t>
            </a:r>
            <a:r>
              <a:rPr lang="en-GB" sz="1600" dirty="0"/>
              <a:t>understanding of identities as being ‘routed through’ each other, which characterises intersectionality theory, is highly pertinent to LGBTQ refugees in South Africa. </a:t>
            </a:r>
            <a:endParaRPr lang="en-GB" sz="1600" dirty="0" smtClean="0"/>
          </a:p>
          <a:p>
            <a:pPr lvl="1"/>
            <a:endParaRPr lang="en-GB" sz="1600" dirty="0"/>
          </a:p>
        </p:txBody>
      </p:sp>
    </p:spTree>
    <p:extLst>
      <p:ext uri="{BB962C8B-B14F-4D97-AF65-F5344CB8AC3E}">
        <p14:creationId xmlns:p14="http://schemas.microsoft.com/office/powerpoint/2010/main" val="161785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Intersectional analysis</a:t>
            </a:r>
            <a:endParaRPr lang="en-GB" dirty="0"/>
          </a:p>
        </p:txBody>
      </p:sp>
      <p:sp>
        <p:nvSpPr>
          <p:cNvPr id="3" name="Content Placeholder 2"/>
          <p:cNvSpPr>
            <a:spLocks noGrp="1"/>
          </p:cNvSpPr>
          <p:nvPr>
            <p:ph idx="1"/>
          </p:nvPr>
        </p:nvSpPr>
        <p:spPr>
          <a:xfrm>
            <a:off x="412750" y="1772816"/>
            <a:ext cx="8229600" cy="4031084"/>
          </a:xfrm>
        </p:spPr>
        <p:txBody>
          <a:bodyPr/>
          <a:lstStyle/>
          <a:p>
            <a:r>
              <a:rPr lang="en-GB" sz="2000" b="1" dirty="0" smtClean="0"/>
              <a:t>Anticategorical: </a:t>
            </a:r>
            <a:r>
              <a:rPr lang="en-GB" sz="2000" dirty="0" smtClean="0"/>
              <a:t>Explains some </a:t>
            </a:r>
            <a:r>
              <a:rPr lang="en-GB" sz="2000" dirty="0"/>
              <a:t>aspects of the LGBTQ forced migration context within South Africa, </a:t>
            </a:r>
            <a:r>
              <a:rPr lang="en-GB" sz="2000" dirty="0" smtClean="0"/>
              <a:t>e.g. the </a:t>
            </a:r>
            <a:r>
              <a:rPr lang="en-GB" sz="2000" dirty="0"/>
              <a:t>requirement that individuals have static identities such as ‘gay’ act to ‘freeze’ peoples’ identities in ways that may not be useful for some LGBTQ forced migrants and asylum seekers. </a:t>
            </a:r>
            <a:endParaRPr lang="en-GB" sz="2000" dirty="0" smtClean="0"/>
          </a:p>
          <a:p>
            <a:pPr marL="0" indent="0">
              <a:buNone/>
            </a:pPr>
            <a:endParaRPr lang="en-GB" sz="2000" b="1" dirty="0" smtClean="0"/>
          </a:p>
          <a:p>
            <a:r>
              <a:rPr lang="en-GB" sz="2000" b="1" dirty="0" smtClean="0"/>
              <a:t>Intracategorical:</a:t>
            </a:r>
            <a:r>
              <a:rPr lang="en-GB" sz="2000" b="1" dirty="0"/>
              <a:t> </a:t>
            </a:r>
            <a:r>
              <a:rPr lang="en-GB" sz="2000" dirty="0" smtClean="0"/>
              <a:t>As </a:t>
            </a:r>
            <a:r>
              <a:rPr lang="en-GB" sz="2000" dirty="0"/>
              <a:t>the ORAM report states, </a:t>
            </a:r>
            <a:r>
              <a:rPr lang="en-GB" sz="2000" dirty="0" smtClean="0"/>
              <a:t>‘[LGBT] refugees </a:t>
            </a:r>
            <a:r>
              <a:rPr lang="en-GB" sz="2000" dirty="0"/>
              <a:t>in South Africa face double marginalisation because (1) they are foreigners and (2) because of their sexual orientation or gender identity’ (2013:12</a:t>
            </a:r>
            <a:r>
              <a:rPr lang="en-GB" sz="2000" dirty="0" smtClean="0"/>
              <a:t>). ALSO:</a:t>
            </a:r>
          </a:p>
          <a:p>
            <a:pPr lvl="1"/>
            <a:r>
              <a:rPr lang="en-GB" sz="1600" dirty="0" smtClean="0"/>
              <a:t>Spatial aspects, poverty, violence from community of origin, prejudice from faith groups, exclusion from established LGBT networks……</a:t>
            </a:r>
          </a:p>
          <a:p>
            <a:pPr marL="0" indent="0">
              <a:buNone/>
            </a:pPr>
            <a:endParaRPr lang="en-GB" sz="2000" dirty="0" smtClean="0"/>
          </a:p>
          <a:p>
            <a:endParaRPr lang="en-GB" sz="2000" dirty="0"/>
          </a:p>
        </p:txBody>
      </p:sp>
    </p:spTree>
    <p:extLst>
      <p:ext uri="{BB962C8B-B14F-4D97-AF65-F5344CB8AC3E}">
        <p14:creationId xmlns:p14="http://schemas.microsoft.com/office/powerpoint/2010/main" val="62905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b="1" dirty="0" smtClean="0"/>
              <a:t>Intercategorical </a:t>
            </a:r>
            <a:r>
              <a:rPr lang="en-GB" sz="2000" dirty="0" smtClean="0"/>
              <a:t>– focusing on specific social forces and their effects e.g. transphobia:</a:t>
            </a:r>
          </a:p>
          <a:p>
            <a:endParaRPr lang="en-GB" sz="2000" dirty="0" smtClean="0"/>
          </a:p>
          <a:p>
            <a:pPr marL="0" indent="0">
              <a:buNone/>
            </a:pPr>
            <a:r>
              <a:rPr lang="en-GB" sz="1800" i="1" dirty="0"/>
              <a:t>…the first time when I arrived, I was told that new comers from my country and the SADEC region have their day. That have to come on Thursday, when I arrived there was no queue for people like me, when I went to the female queue, I was pushed and told that ‘I am not a female’, I must go to the male queue who also pushed me and said ‘I’m not a male, I am a female’. In the meantime, the rest of the crowd was yielding at me, call me names, throwing stones saying in my language that I am a disgrace. A lady was pulling me to her and I fall down, the security guards who were there started beating me up and embarrassed me in front of everyone else.</a:t>
            </a:r>
            <a:r>
              <a:rPr lang="en-GB" sz="1800" dirty="0"/>
              <a:t> (Tiwonge, asylum seeker, in Koko, 2016: 30). </a:t>
            </a:r>
          </a:p>
          <a:p>
            <a:endParaRPr lang="en-GB" sz="2000" dirty="0" smtClean="0"/>
          </a:p>
          <a:p>
            <a:endParaRPr lang="en-GB" sz="2000" b="1" dirty="0"/>
          </a:p>
        </p:txBody>
      </p:sp>
    </p:spTree>
    <p:extLst>
      <p:ext uri="{BB962C8B-B14F-4D97-AF65-F5344CB8AC3E}">
        <p14:creationId xmlns:p14="http://schemas.microsoft.com/office/powerpoint/2010/main" val="149329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directions for Intersectionality </a:t>
            </a:r>
            <a:br>
              <a:rPr lang="en-GB" dirty="0" smtClean="0"/>
            </a:br>
            <a:r>
              <a:rPr lang="en-GB" dirty="0" smtClean="0"/>
              <a:t>Studies</a:t>
            </a:r>
            <a:endParaRPr lang="en-GB" dirty="0"/>
          </a:p>
        </p:txBody>
      </p:sp>
      <p:sp>
        <p:nvSpPr>
          <p:cNvPr id="3" name="Content Placeholder 2"/>
          <p:cNvSpPr>
            <a:spLocks noGrp="1"/>
          </p:cNvSpPr>
          <p:nvPr>
            <p:ph idx="1"/>
          </p:nvPr>
        </p:nvSpPr>
        <p:spPr>
          <a:xfrm>
            <a:off x="395536" y="1988840"/>
            <a:ext cx="8229600" cy="3598862"/>
          </a:xfrm>
        </p:spPr>
        <p:txBody>
          <a:bodyPr/>
          <a:lstStyle/>
          <a:p>
            <a:r>
              <a:rPr lang="en-GB" sz="2000" dirty="0" smtClean="0"/>
              <a:t>Needing to maintain political clout – not succumb to ‘intersectionality-wash.’ </a:t>
            </a:r>
          </a:p>
          <a:p>
            <a:r>
              <a:rPr lang="en-GB" sz="2000" dirty="0" smtClean="0"/>
              <a:t>Awareness of context.</a:t>
            </a:r>
          </a:p>
          <a:p>
            <a:r>
              <a:rPr lang="en-GB" sz="2000" dirty="0" smtClean="0"/>
              <a:t>Erasures and extreme marginalities.</a:t>
            </a:r>
          </a:p>
          <a:p>
            <a:r>
              <a:rPr lang="en-GB" sz="2000" dirty="0" smtClean="0"/>
              <a:t>Areas of privilege.</a:t>
            </a:r>
          </a:p>
          <a:p>
            <a:r>
              <a:rPr lang="en-GB" sz="2000" dirty="0" smtClean="0"/>
              <a:t>Importance of materialist perspectives.</a:t>
            </a:r>
            <a:endParaRPr lang="en-GB" sz="2000" dirty="0"/>
          </a:p>
          <a:p>
            <a:r>
              <a:rPr lang="en-GB" sz="2000" dirty="0" smtClean="0"/>
              <a:t>Different approaches at different levels? </a:t>
            </a:r>
          </a:p>
          <a:p>
            <a:r>
              <a:rPr lang="en-GB" sz="2000" dirty="0" smtClean="0"/>
              <a:t>Combining intersectionality with other bodies of theory e.g. citizenship (such as universalist/particularist approaches).</a:t>
            </a:r>
          </a:p>
          <a:p>
            <a:r>
              <a:rPr lang="en-GB" sz="2000" dirty="0" smtClean="0"/>
              <a:t>New(er) aspects such as climate and liveability.</a:t>
            </a:r>
          </a:p>
          <a:p>
            <a:endParaRPr lang="en-GB" sz="2000" dirty="0"/>
          </a:p>
        </p:txBody>
      </p:sp>
    </p:spTree>
    <p:extLst>
      <p:ext uri="{BB962C8B-B14F-4D97-AF65-F5344CB8AC3E}">
        <p14:creationId xmlns:p14="http://schemas.microsoft.com/office/powerpoint/2010/main" val="3449324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12750" y="1916832"/>
            <a:ext cx="8229600" cy="3887068"/>
          </a:xfrm>
        </p:spPr>
        <p:txBody>
          <a:bodyPr/>
          <a:lstStyle/>
          <a:p>
            <a:pPr marL="0" indent="0">
              <a:buNone/>
            </a:pPr>
            <a:r>
              <a:rPr lang="en-GB" sz="1600" dirty="0"/>
              <a:t>Collinson, C. (2016) ‘#</a:t>
            </a:r>
            <a:r>
              <a:rPr lang="en-GB" sz="1600" dirty="0" err="1"/>
              <a:t>FeesMustFall</a:t>
            </a:r>
            <a:r>
              <a:rPr lang="en-GB" sz="1600" dirty="0"/>
              <a:t> “burns” queer students’, </a:t>
            </a:r>
            <a:r>
              <a:rPr lang="en-GB" sz="1600" u="sng" dirty="0">
                <a:hlinkClick r:id="rId2"/>
              </a:rPr>
              <a:t>http://mg.co.za/article/2016-10-13-00-feesmustfall-burns-queer-students</a:t>
            </a:r>
            <a:r>
              <a:rPr lang="en-GB" sz="1600" dirty="0"/>
              <a:t> (accessed 26 October 2016).</a:t>
            </a:r>
          </a:p>
          <a:p>
            <a:pPr marL="0" indent="0">
              <a:buNone/>
            </a:pPr>
            <a:r>
              <a:rPr lang="en-GB" sz="1600" dirty="0"/>
              <a:t>Crenshaw, K. (1989) ‘</a:t>
            </a:r>
            <a:r>
              <a:rPr lang="en-GB" sz="1600" dirty="0" err="1"/>
              <a:t>Demarginalizing</a:t>
            </a:r>
            <a:r>
              <a:rPr lang="en-GB" sz="1600" dirty="0"/>
              <a:t> the Intersection of Race and Sex: A Black Feminist Critique of Antidiscrimination Doctrine, Feminist Theory, and Antiracist Politics’. </a:t>
            </a:r>
            <a:r>
              <a:rPr lang="en-GB" sz="1600" i="1" dirty="0"/>
              <a:t>University of Chicago Legal Forum</a:t>
            </a:r>
            <a:r>
              <a:rPr lang="en-GB" sz="1600" dirty="0"/>
              <a:t> 1989:139–67.</a:t>
            </a:r>
          </a:p>
          <a:p>
            <a:pPr marL="0" indent="0">
              <a:buNone/>
            </a:pPr>
            <a:r>
              <a:rPr lang="en-GB" sz="1600" dirty="0"/>
              <a:t>Crenshaw, K.W. (1991) ‘Mapping the Margins: Intersectionality, Identity Politics, and Violence against Women of Colour’, </a:t>
            </a:r>
            <a:r>
              <a:rPr lang="en-GB" sz="1600" i="1" dirty="0"/>
              <a:t>Stanford Law Review, </a:t>
            </a:r>
            <a:r>
              <a:rPr lang="en-GB" sz="1600" dirty="0"/>
              <a:t>43(6): 1241-99</a:t>
            </a:r>
            <a:r>
              <a:rPr lang="en-GB" sz="1600" dirty="0" smtClean="0"/>
              <a:t>.</a:t>
            </a:r>
          </a:p>
          <a:p>
            <a:pPr marL="0" indent="0">
              <a:buNone/>
            </a:pPr>
            <a:r>
              <a:rPr lang="en-US" sz="1600" dirty="0"/>
              <a:t>FRA (2016) Professionally speaking: Challenges to achieving equality for LGBT people.</a:t>
            </a:r>
            <a:r>
              <a:rPr lang="en-GB" sz="1600" dirty="0"/>
              <a:t> Vienna: Fundamental Rights Agency</a:t>
            </a:r>
            <a:r>
              <a:rPr lang="en-GB" sz="1600" dirty="0" smtClean="0"/>
              <a:t>.</a:t>
            </a:r>
          </a:p>
          <a:p>
            <a:pPr marL="0" indent="0">
              <a:buNone/>
            </a:pPr>
            <a:r>
              <a:rPr lang="en-GB" sz="1600" dirty="0" smtClean="0"/>
              <a:t>KoKo</a:t>
            </a:r>
            <a:r>
              <a:rPr lang="en-GB" sz="1600" dirty="0"/>
              <a:t>, </a:t>
            </a:r>
            <a:r>
              <a:rPr lang="en-GB" sz="1600" dirty="0" smtClean="0"/>
              <a:t>G., Monro, S. and Smith, K. (forthcoming 2018) ‘Lesbian</a:t>
            </a:r>
            <a:r>
              <a:rPr lang="en-GB" sz="1600" dirty="0"/>
              <a:t>, Gay, Bisexual, Transgender, Queer (LGBTQ) Forced Migrants </a:t>
            </a:r>
            <a:r>
              <a:rPr lang="en-GB" sz="1600" dirty="0" smtClean="0"/>
              <a:t>and Asylum </a:t>
            </a:r>
            <a:r>
              <a:rPr lang="en-GB" sz="1600" dirty="0"/>
              <a:t>Seekers: Multiple </a:t>
            </a:r>
            <a:r>
              <a:rPr lang="en-GB" sz="1600" dirty="0" smtClean="0"/>
              <a:t>Discriminations’ in: Matebeni, Z., Monro, S., and Reddy, V. (</a:t>
            </a:r>
            <a:r>
              <a:rPr lang="en-GB" sz="1600" dirty="0" err="1" smtClean="0"/>
              <a:t>eds</a:t>
            </a:r>
            <a:r>
              <a:rPr lang="en-GB" sz="1600" dirty="0" smtClean="0"/>
              <a:t>) </a:t>
            </a:r>
            <a:r>
              <a:rPr lang="en-GB" sz="1600" i="1" dirty="0" smtClean="0"/>
              <a:t>Queer </a:t>
            </a:r>
            <a:r>
              <a:rPr lang="en-GB" sz="1600" i="1" dirty="0"/>
              <a:t>in Africa: LGBTQI identities, citizenship, and </a:t>
            </a:r>
            <a:r>
              <a:rPr lang="en-GB" sz="1600" i="1" dirty="0" smtClean="0"/>
              <a:t>activism. London, New York: Routledge. </a:t>
            </a:r>
            <a:endParaRPr lang="en-GB" sz="1600" i="1" dirty="0"/>
          </a:p>
          <a:p>
            <a:pPr marL="0" indent="0">
              <a:buNone/>
            </a:pPr>
            <a:r>
              <a:rPr lang="en-GB" sz="1600" dirty="0" smtClean="0"/>
              <a:t>Hurtado</a:t>
            </a:r>
            <a:r>
              <a:rPr lang="en-GB" sz="1600" dirty="0"/>
              <a:t>, A. and Sinha, M. (2008) ‘More than Men: Latino Feminist Masculinities and Intersectionality’, </a:t>
            </a:r>
            <a:r>
              <a:rPr lang="en-GB" sz="1600" i="1" dirty="0"/>
              <a:t>Sex Roles</a:t>
            </a:r>
            <a:r>
              <a:rPr lang="en-GB" sz="1600" dirty="0"/>
              <a:t>, 59: 337-349</a:t>
            </a:r>
            <a:r>
              <a:rPr lang="en-GB" sz="1600" dirty="0" smtClean="0"/>
              <a:t>.</a:t>
            </a:r>
            <a:endParaRPr lang="en-GB" sz="1600" dirty="0"/>
          </a:p>
          <a:p>
            <a:endParaRPr lang="en-US" sz="1800" u="sng" dirty="0" smtClean="0"/>
          </a:p>
          <a:p>
            <a:endParaRPr lang="en-US" sz="1800" u="sng" dirty="0"/>
          </a:p>
          <a:p>
            <a:endParaRPr lang="en-US" sz="1800" dirty="0" smtClean="0"/>
          </a:p>
          <a:p>
            <a:endParaRPr lang="en-GB" sz="1800" dirty="0"/>
          </a:p>
        </p:txBody>
      </p:sp>
    </p:spTree>
    <p:extLst>
      <p:ext uri="{BB962C8B-B14F-4D97-AF65-F5344CB8AC3E}">
        <p14:creationId xmlns:p14="http://schemas.microsoft.com/office/powerpoint/2010/main" val="107876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a:xfrm>
            <a:off x="412750" y="1772816"/>
            <a:ext cx="8229600" cy="4031084"/>
          </a:xfrm>
        </p:spPr>
        <p:txBody>
          <a:bodyPr/>
          <a:lstStyle/>
          <a:p>
            <a:pPr marL="0" indent="0">
              <a:buNone/>
            </a:pPr>
            <a:r>
              <a:rPr lang="en-GB" sz="1600" dirty="0"/>
              <a:t>Itaborahy, L.P. and Zhu, J. (2014) </a:t>
            </a:r>
            <a:r>
              <a:rPr lang="en-GB" sz="1600" i="1" dirty="0"/>
              <a:t>State-Sponsored Homophobia. A World Survey of Laws: Criminalisation, Protection, and Recognition of Same-Sex Love. </a:t>
            </a:r>
            <a:r>
              <a:rPr lang="en-GB" sz="1600" dirty="0"/>
              <a:t>International Lesbian, Gay, Bisexual, Transgender and Intersex Association (</a:t>
            </a:r>
            <a:r>
              <a:rPr lang="en-GB" sz="1600" u="sng" dirty="0">
                <a:hlinkClick r:id="rId2"/>
              </a:rPr>
              <a:t>www.ilga.org</a:t>
            </a:r>
            <a:r>
              <a:rPr lang="en-GB" sz="1600" dirty="0"/>
              <a:t> accessed 7.10.14).</a:t>
            </a:r>
          </a:p>
          <a:p>
            <a:pPr marL="0" indent="0">
              <a:buNone/>
            </a:pPr>
            <a:r>
              <a:rPr lang="en-GB" sz="1600" dirty="0" smtClean="0"/>
              <a:t>Kaggwa</a:t>
            </a:r>
            <a:r>
              <a:rPr lang="en-GB" sz="1600" dirty="0"/>
              <a:t>, J. (2013) ‘The Struggle for Intersex Rights in Africa’, pp. 203-208 in </a:t>
            </a:r>
            <a:r>
              <a:rPr lang="en-GB" sz="1600" dirty="0" err="1"/>
              <a:t>Ekine</a:t>
            </a:r>
            <a:r>
              <a:rPr lang="en-GB" sz="1600" dirty="0"/>
              <a:t>, S., and Abbas, H. (</a:t>
            </a:r>
            <a:r>
              <a:rPr lang="en-GB" sz="1600" dirty="0" err="1"/>
              <a:t>eds</a:t>
            </a:r>
            <a:r>
              <a:rPr lang="en-GB" sz="1600" dirty="0"/>
              <a:t>) Dakar, Nairobi and Oxford: </a:t>
            </a:r>
            <a:r>
              <a:rPr lang="en-GB" sz="1600" dirty="0" err="1"/>
              <a:t>Pambazuka</a:t>
            </a:r>
            <a:r>
              <a:rPr lang="en-GB" sz="1600" dirty="0"/>
              <a:t> Press. </a:t>
            </a:r>
            <a:r>
              <a:rPr lang="en-GB" sz="1600" i="1" dirty="0"/>
              <a:t>Queer African Reader.</a:t>
            </a:r>
            <a:endParaRPr lang="en-GB" sz="1800" dirty="0"/>
          </a:p>
          <a:p>
            <a:pPr marL="0" indent="0">
              <a:buNone/>
            </a:pPr>
            <a:r>
              <a:rPr lang="en-GB" sz="1600" dirty="0" smtClean="0"/>
              <a:t>Koko</a:t>
            </a:r>
            <a:r>
              <a:rPr lang="en-GB" sz="1600" dirty="0"/>
              <a:t>, G.C. (2016) </a:t>
            </a:r>
            <a:r>
              <a:rPr lang="en-GB" sz="1600" i="1" dirty="0"/>
              <a:t>A legal analysis of the implementation of non-</a:t>
            </a:r>
            <a:r>
              <a:rPr lang="en-GB" sz="1600" i="1" dirty="0" err="1"/>
              <a:t>refoulement</a:t>
            </a:r>
            <a:r>
              <a:rPr lang="en-GB" sz="1600" i="1" dirty="0"/>
              <a:t> principle as applied to claims based on Sexual Orientation and Gender Identity under article 2 of the South African Refugee Act of 1998. </a:t>
            </a:r>
            <a:r>
              <a:rPr lang="en-GB" sz="1600" dirty="0"/>
              <a:t>Unpublished LLM Dissertation, Pretoria: Centre for Human Rights, University of Pretoria. </a:t>
            </a:r>
          </a:p>
          <a:p>
            <a:pPr marL="0" indent="0">
              <a:buNone/>
            </a:pPr>
            <a:r>
              <a:rPr lang="en-GB" sz="1600" dirty="0"/>
              <a:t>Kuhar, R and Paternotte D (2017) </a:t>
            </a:r>
            <a:r>
              <a:rPr lang="en-GB" sz="1600" i="1" dirty="0"/>
              <a:t>Anti-Gender Campaigns in Europe Mobilizing against Equality</a:t>
            </a:r>
            <a:r>
              <a:rPr lang="en-GB" sz="1600" dirty="0"/>
              <a:t>. Rowman &amp; Littlefield International</a:t>
            </a:r>
            <a:r>
              <a:rPr lang="en-GB" sz="1600" dirty="0" smtClean="0"/>
              <a:t>.</a:t>
            </a:r>
          </a:p>
          <a:p>
            <a:pPr marL="0" indent="0">
              <a:buNone/>
            </a:pPr>
            <a:r>
              <a:rPr lang="en-GB" sz="1600" dirty="0"/>
              <a:t>McCall, L. (2005) ‘The Complexity of Intersectionality’, </a:t>
            </a:r>
            <a:r>
              <a:rPr lang="en-GB" sz="1600" i="1" dirty="0"/>
              <a:t>Signs</a:t>
            </a:r>
            <a:r>
              <a:rPr lang="en-GB" sz="1600" dirty="0"/>
              <a:t>, 30(3): 1771-1800</a:t>
            </a:r>
            <a:r>
              <a:rPr lang="en-GB" sz="1600" dirty="0" smtClean="0"/>
              <a:t>.</a:t>
            </a:r>
          </a:p>
          <a:p>
            <a:pPr marL="0" indent="0">
              <a:buNone/>
            </a:pPr>
            <a:r>
              <a:rPr lang="en-GB" sz="1600" dirty="0"/>
              <a:t>Monro, S. (2015) </a:t>
            </a:r>
            <a:r>
              <a:rPr lang="en-GB" sz="1600" i="1" dirty="0"/>
              <a:t>Bisexuality: Identities, Politics and Theories. </a:t>
            </a:r>
            <a:r>
              <a:rPr lang="en-GB" sz="1600" dirty="0"/>
              <a:t>Basingstoke: Palgrave Macmillan </a:t>
            </a:r>
            <a:endParaRPr lang="en-GB" sz="1600" dirty="0" smtClean="0"/>
          </a:p>
          <a:p>
            <a:pPr marL="0" indent="0">
              <a:buNone/>
            </a:pPr>
            <a:endParaRPr lang="en-GB" sz="1600" dirty="0" smtClean="0"/>
          </a:p>
        </p:txBody>
      </p:sp>
    </p:spTree>
    <p:extLst>
      <p:ext uri="{BB962C8B-B14F-4D97-AF65-F5344CB8AC3E}">
        <p14:creationId xmlns:p14="http://schemas.microsoft.com/office/powerpoint/2010/main" val="148699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a:xfrm>
            <a:off x="412750" y="1772816"/>
            <a:ext cx="8229600" cy="4031084"/>
          </a:xfrm>
        </p:spPr>
        <p:txBody>
          <a:bodyPr/>
          <a:lstStyle/>
          <a:p>
            <a:pPr marL="0" indent="0">
              <a:buNone/>
            </a:pPr>
            <a:r>
              <a:rPr lang="en-GB" sz="1600" dirty="0"/>
              <a:t>Monro, S, and Richardson, D.  (2013) ‘Crossroads or Categories?  Intersectionality Theory and the Case of Lesbian, Gay, and Bisexual Equalities Initiatives in UK Local Government’ in: A. Wilson (</a:t>
            </a:r>
            <a:r>
              <a:rPr lang="en-GB" sz="1600" dirty="0" err="1"/>
              <a:t>ed</a:t>
            </a:r>
            <a:r>
              <a:rPr lang="en-GB" sz="1600" dirty="0"/>
              <a:t>) Situating Intersectionality. Basingstoke: Palgrave MacMillan.</a:t>
            </a:r>
          </a:p>
          <a:p>
            <a:pPr marL="0" indent="0">
              <a:buNone/>
            </a:pPr>
            <a:r>
              <a:rPr lang="en-GB" sz="1600" dirty="0" smtClean="0"/>
              <a:t>ORAM </a:t>
            </a:r>
            <a:r>
              <a:rPr lang="en-GB" sz="1600" dirty="0"/>
              <a:t>(Organisation for Refugee, Asylum and Migration) (2013) </a:t>
            </a:r>
            <a:r>
              <a:rPr lang="en-GB" sz="1600" i="1" dirty="0"/>
              <a:t>Blind Alleys: The Unseen Struggles of Lesbian, Gay, Bisexual, Transgender and Intersex Urban Refugees in Mexico, Uganda and South Africa. Part II Country Findings: South Africa. </a:t>
            </a:r>
            <a:r>
              <a:rPr lang="en-GB" sz="1600" dirty="0"/>
              <a:t>Via </a:t>
            </a:r>
            <a:r>
              <a:rPr lang="en-GB" sz="1600" u="sng" dirty="0">
                <a:hlinkClick r:id="rId2"/>
              </a:rPr>
              <a:t>http://oramrefugee.org/orampublications/</a:t>
            </a:r>
            <a:r>
              <a:rPr lang="en-GB" sz="1600" dirty="0"/>
              <a:t> (last accessed 12.12.2016).</a:t>
            </a:r>
          </a:p>
          <a:p>
            <a:pPr marL="0" indent="0">
              <a:buNone/>
            </a:pPr>
            <a:r>
              <a:rPr lang="en-GB" sz="1600" dirty="0" smtClean="0"/>
              <a:t>PASSOP </a:t>
            </a:r>
            <a:r>
              <a:rPr lang="en-GB" sz="1600" dirty="0"/>
              <a:t>(People Against Suffering Oppression and Poverty)/</a:t>
            </a:r>
            <a:r>
              <a:rPr lang="en-GB" sz="1600" dirty="0" err="1"/>
              <a:t>Leitner</a:t>
            </a:r>
            <a:r>
              <a:rPr lang="en-GB" sz="1600" dirty="0"/>
              <a:t> Centre/Open Society Foundation for South Africa (2013) ‘Economic Injustice: Employment and Housing Discrimination against LGBTQ Refugees and Asylum Seekers in South Africa. </a:t>
            </a:r>
            <a:r>
              <a:rPr lang="en-GB" sz="1600" dirty="0" err="1"/>
              <a:t>Wynberg</a:t>
            </a:r>
            <a:r>
              <a:rPr lang="en-GB" sz="1600" dirty="0"/>
              <a:t>/New York: </a:t>
            </a:r>
            <a:r>
              <a:rPr lang="en-GB" sz="1600" dirty="0" err="1"/>
              <a:t>PASSOP.Leitner</a:t>
            </a:r>
            <a:r>
              <a:rPr lang="en-GB" sz="1600" dirty="0"/>
              <a:t> Centre for International Law and Justice. </a:t>
            </a:r>
            <a:endParaRPr lang="en-GB" sz="1600" dirty="0" smtClean="0"/>
          </a:p>
          <a:p>
            <a:pPr marL="0" indent="0">
              <a:buNone/>
            </a:pPr>
            <a:r>
              <a:rPr lang="en-GB" sz="1600" dirty="0"/>
              <a:t>Richardson, D. and Monro, S. (2012) </a:t>
            </a:r>
            <a:r>
              <a:rPr lang="en-GB" sz="1600" i="1" dirty="0"/>
              <a:t>Sexuality, Diversity, and Equality.  </a:t>
            </a:r>
            <a:r>
              <a:rPr lang="en-GB" sz="1600" dirty="0"/>
              <a:t>Basingstoke: Palgrave </a:t>
            </a:r>
            <a:r>
              <a:rPr lang="en-GB" sz="1600" dirty="0" smtClean="0"/>
              <a:t>Macmillan. </a:t>
            </a:r>
          </a:p>
          <a:p>
            <a:endParaRPr lang="en-GB" dirty="0"/>
          </a:p>
        </p:txBody>
      </p:sp>
    </p:spTree>
    <p:extLst>
      <p:ext uri="{BB962C8B-B14F-4D97-AF65-F5344CB8AC3E}">
        <p14:creationId xmlns:p14="http://schemas.microsoft.com/office/powerpoint/2010/main" val="228878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a:xfrm>
            <a:off x="412750" y="1916832"/>
            <a:ext cx="8229600" cy="3887068"/>
          </a:xfrm>
        </p:spPr>
        <p:txBody>
          <a:bodyPr/>
          <a:lstStyle/>
          <a:p>
            <a:pPr marL="0" indent="0">
              <a:buNone/>
            </a:pPr>
            <a:r>
              <a:rPr lang="en-GB" sz="1600" dirty="0"/>
              <a:t>Trahan, A. (2011) ‘</a:t>
            </a:r>
            <a:r>
              <a:rPr lang="en-GB" sz="1600" dirty="0" err="1"/>
              <a:t>Qualitiative</a:t>
            </a:r>
            <a:r>
              <a:rPr lang="en-GB" sz="1600" dirty="0"/>
              <a:t> Research and </a:t>
            </a:r>
            <a:r>
              <a:rPr lang="en-GB" sz="1600" dirty="0" err="1"/>
              <a:t>Intersectionality’,</a:t>
            </a:r>
            <a:r>
              <a:rPr lang="en-GB" sz="1600" i="1" dirty="0" err="1"/>
              <a:t>Critical</a:t>
            </a:r>
            <a:r>
              <a:rPr lang="en-GB" sz="1600" i="1" dirty="0"/>
              <a:t> Criminology, </a:t>
            </a:r>
            <a:r>
              <a:rPr lang="en-GB" sz="1600" dirty="0"/>
              <a:t>19: 1-14.</a:t>
            </a:r>
          </a:p>
          <a:p>
            <a:pPr marL="0" indent="0">
              <a:buNone/>
            </a:pPr>
            <a:r>
              <a:rPr lang="en-GB" sz="1600" dirty="0"/>
              <a:t>Walby, S., Armstrong, J. and </a:t>
            </a:r>
            <a:r>
              <a:rPr lang="en-GB" sz="1600" dirty="0" err="1"/>
              <a:t>Strid</a:t>
            </a:r>
            <a:r>
              <a:rPr lang="en-GB" sz="1600" dirty="0"/>
              <a:t>, S. (2012) ‘Intersectionality: Multiple Inequalities in Social Theory’, </a:t>
            </a:r>
            <a:r>
              <a:rPr lang="en-GB" sz="1600" i="1" dirty="0"/>
              <a:t>Sociology, </a:t>
            </a:r>
            <a:r>
              <a:rPr lang="en-GB" sz="1600" dirty="0"/>
              <a:t>46(2): 224-240. </a:t>
            </a:r>
          </a:p>
          <a:p>
            <a:endParaRPr lang="en-GB" dirty="0"/>
          </a:p>
        </p:txBody>
      </p:sp>
    </p:spTree>
    <p:extLst>
      <p:ext uri="{BB962C8B-B14F-4D97-AF65-F5344CB8AC3E}">
        <p14:creationId xmlns:p14="http://schemas.microsoft.com/office/powerpoint/2010/main" val="153896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and aims</a:t>
            </a: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dirty="0" smtClean="0"/>
              <a:t>Rising popularity of intersectionality theory in the UK.</a:t>
            </a:r>
          </a:p>
          <a:p>
            <a:endParaRPr lang="en-GB" sz="1000" dirty="0" smtClean="0"/>
          </a:p>
          <a:p>
            <a:r>
              <a:rPr lang="en-GB" sz="2000" dirty="0" smtClean="0"/>
              <a:t>Talk provides </a:t>
            </a:r>
            <a:r>
              <a:rPr lang="en-GB" sz="2000" dirty="0"/>
              <a:t>an overview of different ways of implementing intersectional research, using a conceptual </a:t>
            </a:r>
            <a:r>
              <a:rPr lang="en-GB" sz="2000" dirty="0" smtClean="0"/>
              <a:t>framework </a:t>
            </a:r>
            <a:r>
              <a:rPr lang="en-GB" sz="2000" dirty="0"/>
              <a:t>primarily located within Leslie McCall's </a:t>
            </a:r>
            <a:r>
              <a:rPr lang="en-GB" sz="2000" dirty="0" smtClean="0"/>
              <a:t>schema.</a:t>
            </a:r>
          </a:p>
          <a:p>
            <a:endParaRPr lang="en-GB" sz="1000" dirty="0" smtClean="0"/>
          </a:p>
          <a:p>
            <a:r>
              <a:rPr lang="en-GB" sz="2000" dirty="0" smtClean="0"/>
              <a:t>Caveat – does not address intersex (see e.g. Kaggwa 2013).</a:t>
            </a:r>
          </a:p>
          <a:p>
            <a:pPr marL="0" indent="0">
              <a:buNone/>
            </a:pPr>
            <a:endParaRPr lang="en-GB" sz="1000" dirty="0" smtClean="0"/>
          </a:p>
          <a:p>
            <a:r>
              <a:rPr lang="en-GB" sz="2000" dirty="0" smtClean="0"/>
              <a:t>Acknowledgements to the ESRC, to all research contributors, to colleagues especially Diane Richardson, Vasu Reddy, Zethu Matebeni, Guillian Koko, Kate Smith, Ahonaa Roy and Camilo Tamayo-Gomez.</a:t>
            </a:r>
            <a:endParaRPr lang="en-GB" sz="2000" dirty="0"/>
          </a:p>
        </p:txBody>
      </p:sp>
    </p:spTree>
    <p:extLst>
      <p:ext uri="{BB962C8B-B14F-4D97-AF65-F5344CB8AC3E}">
        <p14:creationId xmlns:p14="http://schemas.microsoft.com/office/powerpoint/2010/main" val="1012399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Content Placeholder 2"/>
          <p:cNvSpPr>
            <a:spLocks noGrp="1"/>
          </p:cNvSpPr>
          <p:nvPr>
            <p:ph idx="1"/>
          </p:nvPr>
        </p:nvSpPr>
        <p:spPr>
          <a:xfrm>
            <a:off x="412750" y="1988840"/>
            <a:ext cx="8229600" cy="3815060"/>
          </a:xfrm>
        </p:spPr>
        <p:txBody>
          <a:bodyPr/>
          <a:lstStyle/>
          <a:p>
            <a:r>
              <a:rPr lang="en-GB" sz="2000" dirty="0" smtClean="0"/>
              <a:t>Very brief note of some key international issues</a:t>
            </a:r>
          </a:p>
          <a:p>
            <a:r>
              <a:rPr lang="en-GB" sz="2000" dirty="0"/>
              <a:t>Overall introduction to </a:t>
            </a:r>
            <a:r>
              <a:rPr lang="en-GB" sz="2000" dirty="0" smtClean="0"/>
              <a:t>intersectionality</a:t>
            </a:r>
          </a:p>
          <a:p>
            <a:r>
              <a:rPr lang="en-GB" sz="2000" dirty="0"/>
              <a:t>Leslie McCall’s </a:t>
            </a:r>
            <a:r>
              <a:rPr lang="en-GB" sz="2000" dirty="0" smtClean="0"/>
              <a:t>typology</a:t>
            </a:r>
          </a:p>
          <a:p>
            <a:r>
              <a:rPr lang="en-GB" sz="2000" dirty="0"/>
              <a:t>Case study 1: Sexuality and Equality </a:t>
            </a:r>
            <a:br>
              <a:rPr lang="en-GB" sz="2000" dirty="0"/>
            </a:br>
            <a:r>
              <a:rPr lang="en-GB" sz="2000" dirty="0"/>
              <a:t>in Local Government </a:t>
            </a:r>
            <a:endParaRPr lang="en-GB" sz="2000" dirty="0" smtClean="0"/>
          </a:p>
          <a:p>
            <a:r>
              <a:rPr lang="en-GB" sz="2000" dirty="0"/>
              <a:t>Case Study 2: </a:t>
            </a:r>
            <a:r>
              <a:rPr lang="en-GB" sz="2000" dirty="0" smtClean="0"/>
              <a:t>Bisexuality</a:t>
            </a:r>
          </a:p>
          <a:p>
            <a:r>
              <a:rPr lang="en-GB" sz="2000" dirty="0"/>
              <a:t>Case Study 3: LGBT forced migrations </a:t>
            </a:r>
            <a:br>
              <a:rPr lang="en-GB" sz="2000" dirty="0"/>
            </a:br>
            <a:r>
              <a:rPr lang="en-GB" sz="2000" dirty="0"/>
              <a:t>to South </a:t>
            </a:r>
            <a:r>
              <a:rPr lang="en-GB" sz="2000" dirty="0" smtClean="0"/>
              <a:t>Africa</a:t>
            </a:r>
          </a:p>
          <a:p>
            <a:r>
              <a:rPr lang="en-GB" sz="2000" dirty="0"/>
              <a:t>Future directions for Intersectionality </a:t>
            </a:r>
            <a:br>
              <a:rPr lang="en-GB" sz="2000" dirty="0"/>
            </a:br>
            <a:r>
              <a:rPr lang="en-GB" sz="2000" dirty="0"/>
              <a:t>Studies</a:t>
            </a:r>
            <a:endParaRPr lang="en-GB" sz="2000" dirty="0" smtClean="0"/>
          </a:p>
          <a:p>
            <a:endParaRPr lang="en-GB" dirty="0"/>
          </a:p>
        </p:txBody>
      </p:sp>
    </p:spTree>
    <p:extLst>
      <p:ext uri="{BB962C8B-B14F-4D97-AF65-F5344CB8AC3E}">
        <p14:creationId xmlns:p14="http://schemas.microsoft.com/office/powerpoint/2010/main" val="390837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in a global context</a:t>
            </a:r>
            <a:endParaRPr lang="en-GB" dirty="0"/>
          </a:p>
        </p:txBody>
      </p:sp>
      <p:sp>
        <p:nvSpPr>
          <p:cNvPr id="3" name="Content Placeholder 2"/>
          <p:cNvSpPr>
            <a:spLocks noGrp="1"/>
          </p:cNvSpPr>
          <p:nvPr>
            <p:ph idx="1"/>
          </p:nvPr>
        </p:nvSpPr>
        <p:spPr>
          <a:xfrm>
            <a:off x="412750" y="1772816"/>
            <a:ext cx="8229600" cy="4031084"/>
          </a:xfrm>
        </p:spPr>
        <p:txBody>
          <a:bodyPr/>
          <a:lstStyle/>
          <a:p>
            <a:r>
              <a:rPr lang="en-GB" sz="2000" dirty="0" smtClean="0"/>
              <a:t>Rise of hatred against LGBT people internationally (see e.g. Kuhar </a:t>
            </a:r>
            <a:r>
              <a:rPr lang="en-GB" sz="2000" dirty="0"/>
              <a:t>and </a:t>
            </a:r>
            <a:r>
              <a:rPr lang="en-GB" sz="2000" dirty="0" smtClean="0"/>
              <a:t>Paternotte 2017) and ongoing prejudice and hate crimes (</a:t>
            </a:r>
            <a:r>
              <a:rPr lang="en-US" sz="2000" dirty="0" smtClean="0"/>
              <a:t>FRA 2016).</a:t>
            </a:r>
            <a:endParaRPr lang="en-GB" sz="2000" dirty="0" smtClean="0"/>
          </a:p>
          <a:p>
            <a:endParaRPr lang="en-GB" sz="1000" dirty="0" smtClean="0"/>
          </a:p>
          <a:p>
            <a:r>
              <a:rPr lang="en-GB" sz="2000" dirty="0" smtClean="0"/>
              <a:t>Same-sex </a:t>
            </a:r>
            <a:r>
              <a:rPr lang="en-GB" sz="2000" dirty="0"/>
              <a:t>activities are criminalised in 38 of 54 countries in Africa (Itaborahy and Zhu 2014</a:t>
            </a:r>
            <a:r>
              <a:rPr lang="en-GB" sz="2000" dirty="0" smtClean="0"/>
              <a:t>).</a:t>
            </a:r>
          </a:p>
          <a:p>
            <a:endParaRPr lang="en-GB" sz="1000" dirty="0" smtClean="0"/>
          </a:p>
          <a:p>
            <a:r>
              <a:rPr lang="en-GB" sz="2000" dirty="0" smtClean="0"/>
              <a:t>At the same time, some positive developments e.g. appointment of gay </a:t>
            </a:r>
            <a:r>
              <a:rPr lang="en-GB" sz="2000" dirty="0"/>
              <a:t>Taoiseach Leo </a:t>
            </a:r>
            <a:r>
              <a:rPr lang="en-GB" sz="2000" dirty="0" smtClean="0"/>
              <a:t>Varadkar.</a:t>
            </a:r>
          </a:p>
          <a:p>
            <a:endParaRPr lang="en-GB" sz="1000" dirty="0" smtClean="0"/>
          </a:p>
          <a:p>
            <a:r>
              <a:rPr lang="en-GB" sz="2000" dirty="0" smtClean="0"/>
              <a:t>Issues with homonationalism.</a:t>
            </a:r>
          </a:p>
          <a:p>
            <a:pPr marL="0" indent="0">
              <a:buNone/>
            </a:pPr>
            <a:endParaRPr lang="en-GB" sz="1000" dirty="0" smtClean="0"/>
          </a:p>
          <a:p>
            <a:r>
              <a:rPr lang="en-GB" sz="2000" dirty="0" smtClean="0"/>
              <a:t>‘Intersex’ being included alongside LGBT is problematic – very specific issues see e.g. Kaggwa  (2013).</a:t>
            </a:r>
            <a:endParaRPr lang="en-GB" sz="2000" dirty="0"/>
          </a:p>
        </p:txBody>
      </p:sp>
    </p:spTree>
    <p:extLst>
      <p:ext uri="{BB962C8B-B14F-4D97-AF65-F5344CB8AC3E}">
        <p14:creationId xmlns:p14="http://schemas.microsoft.com/office/powerpoint/2010/main" val="163606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introduction to intersectionality</a:t>
            </a: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dirty="0" smtClean="0"/>
              <a:t>This </a:t>
            </a:r>
            <a:r>
              <a:rPr lang="en-GB" sz="2000" dirty="0"/>
              <a:t>body of theory was forged by western feminists of colour and critical race theorists (McCall 2005</a:t>
            </a:r>
            <a:r>
              <a:rPr lang="en-GB" sz="2000" dirty="0" smtClean="0"/>
              <a:t>).</a:t>
            </a:r>
          </a:p>
          <a:p>
            <a:r>
              <a:rPr lang="en-GB" sz="2000" dirty="0" smtClean="0"/>
              <a:t>Scholar </a:t>
            </a:r>
            <a:r>
              <a:rPr lang="en-GB" sz="2000" dirty="0"/>
              <a:t>Kimberlé Crenshaw (1989, 1991) introduced the term ‘intersectionality’ to mean a crossroads where different identities (in her case, race and gender) </a:t>
            </a:r>
            <a:r>
              <a:rPr lang="en-GB" sz="2000" dirty="0" smtClean="0"/>
              <a:t>intersect.</a:t>
            </a:r>
          </a:p>
          <a:p>
            <a:r>
              <a:rPr lang="en-GB" sz="2000" dirty="0" smtClean="0"/>
              <a:t>Primarily Western-centric but </a:t>
            </a:r>
            <a:r>
              <a:rPr lang="en-GB" sz="2000" dirty="0"/>
              <a:t>Intersectionality approaches </a:t>
            </a:r>
            <a:r>
              <a:rPr lang="en-GB" sz="2000" dirty="0" smtClean="0"/>
              <a:t>are being used for instance by </a:t>
            </a:r>
            <a:r>
              <a:rPr lang="en-GB" sz="2000" dirty="0"/>
              <a:t>activists in South Africa </a:t>
            </a:r>
            <a:r>
              <a:rPr lang="en-GB" sz="2000" dirty="0" smtClean="0"/>
              <a:t>(e.g. Collinson </a:t>
            </a:r>
            <a:r>
              <a:rPr lang="en-GB" sz="2000" dirty="0"/>
              <a:t>2016</a:t>
            </a:r>
            <a:r>
              <a:rPr lang="en-GB" sz="2000" dirty="0" smtClean="0"/>
              <a:t>).</a:t>
            </a:r>
          </a:p>
          <a:p>
            <a:r>
              <a:rPr lang="en-GB" sz="2000" dirty="0"/>
              <a:t>There has been a tendency for intersectionality studies to focus mostly on gender, class, and race </a:t>
            </a:r>
            <a:r>
              <a:rPr lang="en-GB" sz="2000" dirty="0" smtClean="0"/>
              <a:t>(Hurtado and Sinha 2008).</a:t>
            </a:r>
          </a:p>
          <a:p>
            <a:r>
              <a:rPr lang="en-GB" sz="2000" dirty="0" smtClean="0"/>
              <a:t>Various approaches to intersectional methods Trahan (2011), Walby </a:t>
            </a:r>
            <a:r>
              <a:rPr lang="en-GB" sz="2000" dirty="0"/>
              <a:t>et al </a:t>
            </a:r>
            <a:r>
              <a:rPr lang="en-GB" sz="2000" dirty="0" smtClean="0"/>
              <a:t>(2012).</a:t>
            </a:r>
            <a:endParaRPr lang="en-GB" sz="2000" dirty="0"/>
          </a:p>
        </p:txBody>
      </p:sp>
    </p:spTree>
    <p:extLst>
      <p:ext uri="{BB962C8B-B14F-4D97-AF65-F5344CB8AC3E}">
        <p14:creationId xmlns:p14="http://schemas.microsoft.com/office/powerpoint/2010/main" val="2177676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Leslie McCall’s typology</a:t>
            </a:r>
            <a:endParaRPr lang="en-GB" dirty="0"/>
          </a:p>
        </p:txBody>
      </p:sp>
      <p:sp>
        <p:nvSpPr>
          <p:cNvPr id="3" name="Content Placeholder 2"/>
          <p:cNvSpPr>
            <a:spLocks noGrp="1"/>
          </p:cNvSpPr>
          <p:nvPr>
            <p:ph idx="1"/>
          </p:nvPr>
        </p:nvSpPr>
        <p:spPr/>
        <p:txBody>
          <a:bodyPr/>
          <a:lstStyle/>
          <a:p>
            <a:r>
              <a:rPr lang="en-GB" sz="2000" i="1" dirty="0"/>
              <a:t>A</a:t>
            </a:r>
            <a:r>
              <a:rPr lang="en-GB" sz="2000" i="1" dirty="0" smtClean="0"/>
              <a:t>nticategorical complexity </a:t>
            </a:r>
            <a:r>
              <a:rPr lang="en-GB" sz="2000" dirty="0"/>
              <a:t>deconstructs identity categories. Anticategorical approaches can be used to dismantle, for instance, the assumption that people have fixed, discrete sexual </a:t>
            </a:r>
            <a:r>
              <a:rPr lang="en-GB" sz="2000" dirty="0" smtClean="0"/>
              <a:t>identities. </a:t>
            </a:r>
            <a:r>
              <a:rPr lang="en-GB" i="1" dirty="0" smtClean="0"/>
              <a:t>…</a:t>
            </a:r>
            <a:r>
              <a:rPr lang="en-GB" sz="2000" i="1" dirty="0" smtClean="0"/>
              <a:t>intracategorical</a:t>
            </a:r>
            <a:r>
              <a:rPr lang="en-GB" sz="2000" dirty="0" smtClean="0"/>
              <a:t> ‘authors </a:t>
            </a:r>
            <a:r>
              <a:rPr lang="en-GB" sz="2000" dirty="0"/>
              <a:t>working in this vein tend to focus on particular social groups at neglected points of </a:t>
            </a:r>
            <a:r>
              <a:rPr lang="en-GB" sz="2000" dirty="0" smtClean="0"/>
              <a:t>intersection’ </a:t>
            </a:r>
            <a:r>
              <a:rPr lang="en-GB" sz="2000" dirty="0"/>
              <a:t>(McCall 2005:1771). </a:t>
            </a:r>
            <a:endParaRPr lang="en-GB" sz="2000" dirty="0" smtClean="0"/>
          </a:p>
          <a:p>
            <a:r>
              <a:rPr lang="en-GB" sz="2000" i="1" dirty="0"/>
              <a:t>I</a:t>
            </a:r>
            <a:r>
              <a:rPr lang="en-GB" sz="2000" i="1" dirty="0" smtClean="0"/>
              <a:t>ntercategorical </a:t>
            </a:r>
            <a:r>
              <a:rPr lang="en-GB" sz="2000" i="1" dirty="0"/>
              <a:t>complexity...[</a:t>
            </a:r>
            <a:r>
              <a:rPr lang="en-GB" sz="2000" dirty="0"/>
              <a:t>which] requires that scholars provisionally adopt existing analytical categories to document relationships of inequality among social groups and changing configurations of inequality along multiple and conflicting dimensions’</a:t>
            </a:r>
            <a:r>
              <a:rPr lang="en-GB" sz="2000" b="1" dirty="0"/>
              <a:t> </a:t>
            </a:r>
            <a:r>
              <a:rPr lang="en-GB" sz="2000" dirty="0" smtClean="0"/>
              <a:t>(McCall 2005</a:t>
            </a:r>
            <a:r>
              <a:rPr lang="en-GB" sz="2000" dirty="0"/>
              <a:t>, p.1771).  </a:t>
            </a:r>
          </a:p>
          <a:p>
            <a:endParaRPr lang="en-GB" dirty="0"/>
          </a:p>
        </p:txBody>
      </p:sp>
    </p:spTree>
    <p:extLst>
      <p:ext uri="{BB962C8B-B14F-4D97-AF65-F5344CB8AC3E}">
        <p14:creationId xmlns:p14="http://schemas.microsoft.com/office/powerpoint/2010/main" val="31558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 Sexuality and Equality </a:t>
            </a:r>
            <a:br>
              <a:rPr lang="en-GB" dirty="0" smtClean="0"/>
            </a:br>
            <a:r>
              <a:rPr lang="en-GB" dirty="0" smtClean="0"/>
              <a:t>in Local Government </a:t>
            </a:r>
            <a:endParaRPr lang="en-GB" dirty="0"/>
          </a:p>
        </p:txBody>
      </p:sp>
      <p:sp>
        <p:nvSpPr>
          <p:cNvPr id="3" name="Content Placeholder 2"/>
          <p:cNvSpPr>
            <a:spLocks noGrp="1"/>
          </p:cNvSpPr>
          <p:nvPr>
            <p:ph idx="1"/>
          </p:nvPr>
        </p:nvSpPr>
        <p:spPr>
          <a:xfrm>
            <a:off x="412750" y="1916832"/>
            <a:ext cx="8229600" cy="3887068"/>
          </a:xfrm>
        </p:spPr>
        <p:txBody>
          <a:bodyPr/>
          <a:lstStyle/>
          <a:p>
            <a:r>
              <a:rPr lang="en-GB" altLang="en-US" sz="2000" dirty="0"/>
              <a:t>Large ESRC funded study  in local authorities in Northern  Ireland, North and Southern England, and </a:t>
            </a:r>
            <a:r>
              <a:rPr lang="en-GB" altLang="en-US" sz="2000" dirty="0" smtClean="0"/>
              <a:t>Wales (2007-2010).</a:t>
            </a:r>
          </a:p>
          <a:p>
            <a:endParaRPr lang="en-GB" altLang="en-US" sz="1000" dirty="0"/>
          </a:p>
          <a:p>
            <a:r>
              <a:rPr lang="en-GB" altLang="en-US" sz="2000" dirty="0"/>
              <a:t>Interviews with local authority officers (at different levels, different services) and partners  in voluntary/community organisations (37</a:t>
            </a:r>
            <a:r>
              <a:rPr lang="en-GB" altLang="en-US" sz="2000" dirty="0" smtClean="0"/>
              <a:t>).</a:t>
            </a:r>
          </a:p>
          <a:p>
            <a:endParaRPr lang="en-GB" altLang="en-US" sz="1000" dirty="0"/>
          </a:p>
          <a:p>
            <a:r>
              <a:rPr lang="en-GB" altLang="en-US" sz="2000" dirty="0"/>
              <a:t>Participative Action Research, Action Learning Sets in each of the 4 case study areas (40</a:t>
            </a:r>
            <a:r>
              <a:rPr lang="en-GB" altLang="en-US" sz="2000" dirty="0" smtClean="0"/>
              <a:t>).</a:t>
            </a:r>
          </a:p>
          <a:p>
            <a:endParaRPr lang="en-GB" altLang="en-US" sz="1000" dirty="0"/>
          </a:p>
          <a:p>
            <a:r>
              <a:rPr lang="en-GB" altLang="en-US" sz="2000" dirty="0"/>
              <a:t>Interviews with key national stakeholders and councillors (20</a:t>
            </a:r>
            <a:r>
              <a:rPr lang="en-GB" altLang="en-US" sz="2000" dirty="0" smtClean="0"/>
              <a:t>) (see Richardson and Monro 2012).</a:t>
            </a:r>
            <a:endParaRPr lang="en-GB" altLang="en-US" sz="2000" dirty="0"/>
          </a:p>
          <a:p>
            <a:endParaRPr lang="en-GB" dirty="0"/>
          </a:p>
        </p:txBody>
      </p:sp>
    </p:spTree>
    <p:extLst>
      <p:ext uri="{BB962C8B-B14F-4D97-AF65-F5344CB8AC3E}">
        <p14:creationId xmlns:p14="http://schemas.microsoft.com/office/powerpoint/2010/main" val="182839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Intersectionality</a:t>
            </a:r>
            <a:endParaRPr lang="en-GB" dirty="0"/>
          </a:p>
        </p:txBody>
      </p:sp>
      <p:sp>
        <p:nvSpPr>
          <p:cNvPr id="3" name="Content Placeholder 2"/>
          <p:cNvSpPr>
            <a:spLocks noGrp="1"/>
          </p:cNvSpPr>
          <p:nvPr>
            <p:ph idx="1"/>
          </p:nvPr>
        </p:nvSpPr>
        <p:spPr>
          <a:xfrm>
            <a:off x="412750" y="1988840"/>
            <a:ext cx="8229600" cy="3815060"/>
          </a:xfrm>
        </p:spPr>
        <p:txBody>
          <a:bodyPr/>
          <a:lstStyle/>
          <a:p>
            <a:r>
              <a:rPr lang="en-GB" sz="2000" dirty="0" smtClean="0"/>
              <a:t>Intersectional thinking apparent in some policy/practice settings:</a:t>
            </a:r>
          </a:p>
          <a:p>
            <a:pPr marL="0" indent="0">
              <a:buNone/>
            </a:pPr>
            <a:r>
              <a:rPr lang="en-GB" sz="1800" i="1" dirty="0" smtClean="0"/>
              <a:t>The </a:t>
            </a:r>
            <a:r>
              <a:rPr lang="en-GB" sz="1800" i="1" dirty="0"/>
              <a:t>more innovative public sector organisations have worked out that it is easier to take a multi-strand to equality than a single-strand approach – it is quicker and politically it plays well, it allows people to be more imaginative in thinking about the links – for example local Pride festivals which incorporate family friendly initiatives</a:t>
            </a:r>
            <a:r>
              <a:rPr lang="en-GB" sz="1800" dirty="0"/>
              <a:t> (national stakeholder</a:t>
            </a:r>
            <a:r>
              <a:rPr lang="en-GB" sz="1800" dirty="0" smtClean="0"/>
              <a:t>)</a:t>
            </a:r>
          </a:p>
          <a:p>
            <a:pPr marL="0" indent="0">
              <a:buNone/>
            </a:pPr>
            <a:endParaRPr lang="en-GB" sz="1800" dirty="0"/>
          </a:p>
          <a:p>
            <a:r>
              <a:rPr lang="en-GB" sz="1800" b="1" dirty="0" smtClean="0"/>
              <a:t>Intercategorical is </a:t>
            </a:r>
            <a:r>
              <a:rPr lang="en-GB" sz="1800" dirty="0" smtClean="0"/>
              <a:t>useful in revealing marginalities e.g. spatial:</a:t>
            </a:r>
          </a:p>
          <a:p>
            <a:pPr marL="0" indent="0">
              <a:buNone/>
            </a:pPr>
            <a:r>
              <a:rPr lang="en-GB" sz="1800" i="1" dirty="0" smtClean="0"/>
              <a:t>…it [LGBT] seems </a:t>
            </a:r>
            <a:r>
              <a:rPr lang="en-GB" sz="1800" i="1" dirty="0"/>
              <a:t>to be very hidden, you know, and if those gay members of staff that are working in departments like Children and Young People are afraid of the stigmatisation of being predatory, not appropriate to work with children, all these other stereotypes that are bound, that haven’t gone </a:t>
            </a:r>
            <a:r>
              <a:rPr lang="en-GB" sz="1800" i="1" dirty="0" smtClean="0"/>
              <a:t>away [in a small town in Wales]</a:t>
            </a:r>
            <a:r>
              <a:rPr lang="en-GB" sz="1800" dirty="0"/>
              <a:t> </a:t>
            </a:r>
            <a:r>
              <a:rPr lang="en-GB" sz="1800" dirty="0" smtClean="0"/>
              <a:t> (Welsh </a:t>
            </a:r>
            <a:r>
              <a:rPr lang="en-GB" sz="1800" dirty="0"/>
              <a:t>local authority worker</a:t>
            </a:r>
            <a:r>
              <a:rPr lang="en-GB" sz="1800" dirty="0" smtClean="0"/>
              <a:t>) (both quotes from Monro and Richardson 2013)</a:t>
            </a:r>
          </a:p>
          <a:p>
            <a:endParaRPr lang="en-GB" sz="1800" b="1" dirty="0"/>
          </a:p>
          <a:p>
            <a:endParaRPr lang="en-GB" sz="1800" b="1" dirty="0"/>
          </a:p>
          <a:p>
            <a:endParaRPr lang="en-GB" dirty="0" smtClean="0"/>
          </a:p>
          <a:p>
            <a:endParaRPr lang="en-GB" dirty="0"/>
          </a:p>
        </p:txBody>
      </p:sp>
    </p:spTree>
    <p:extLst>
      <p:ext uri="{BB962C8B-B14F-4D97-AF65-F5344CB8AC3E}">
        <p14:creationId xmlns:p14="http://schemas.microsoft.com/office/powerpoint/2010/main" val="715875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2: Bisexuality</a:t>
            </a:r>
            <a:endParaRPr lang="en-GB" dirty="0"/>
          </a:p>
        </p:txBody>
      </p:sp>
      <p:sp>
        <p:nvSpPr>
          <p:cNvPr id="3" name="Content Placeholder 2"/>
          <p:cNvSpPr>
            <a:spLocks noGrp="1"/>
          </p:cNvSpPr>
          <p:nvPr>
            <p:ph idx="1"/>
          </p:nvPr>
        </p:nvSpPr>
        <p:spPr>
          <a:xfrm>
            <a:off x="412750" y="1916832"/>
            <a:ext cx="8229600" cy="3887068"/>
          </a:xfrm>
        </p:spPr>
        <p:txBody>
          <a:bodyPr/>
          <a:lstStyle/>
          <a:p>
            <a:pPr marL="0" indent="0">
              <a:buNone/>
            </a:pPr>
            <a:r>
              <a:rPr lang="en-GB" sz="2000" dirty="0"/>
              <a:t>Research conducted for Bisexual Identities book (Palgrave Macmillan 2015</a:t>
            </a:r>
            <a:r>
              <a:rPr lang="en-GB" sz="2000" dirty="0" smtClean="0"/>
              <a:t>).</a:t>
            </a:r>
            <a:endParaRPr lang="en-GB" sz="2000" dirty="0"/>
          </a:p>
          <a:p>
            <a:pPr marL="0" indent="0">
              <a:buNone/>
            </a:pPr>
            <a:r>
              <a:rPr lang="en-GB" sz="2000" dirty="0"/>
              <a:t>•  25 in depth interviews with bisexual and queer people in the UK, </a:t>
            </a:r>
          </a:p>
          <a:p>
            <a:pPr marL="0" indent="0">
              <a:buNone/>
            </a:pPr>
            <a:r>
              <a:rPr lang="en-GB" sz="2000" dirty="0"/>
              <a:t>plus participant observation of bi </a:t>
            </a:r>
            <a:r>
              <a:rPr lang="en-GB" sz="2000" dirty="0" smtClean="0"/>
              <a:t>community. </a:t>
            </a:r>
            <a:endParaRPr lang="en-GB" sz="2000" dirty="0"/>
          </a:p>
          <a:p>
            <a:r>
              <a:rPr lang="en-GB" sz="2000" dirty="0"/>
              <a:t>6 Interview with Colombian bisexual activists</a:t>
            </a:r>
          </a:p>
          <a:p>
            <a:r>
              <a:rPr lang="en-GB" sz="2000" dirty="0"/>
              <a:t>Web material analysis </a:t>
            </a:r>
            <a:r>
              <a:rPr lang="en-GB" sz="2000" dirty="0" smtClean="0"/>
              <a:t>– Indian.</a:t>
            </a:r>
            <a:endParaRPr lang="en-GB" sz="2000" dirty="0"/>
          </a:p>
          <a:p>
            <a:r>
              <a:rPr lang="en-GB" sz="2000" dirty="0"/>
              <a:t>For interviews: snowball sample, purposive </a:t>
            </a:r>
            <a:r>
              <a:rPr lang="en-GB" sz="2000" dirty="0" smtClean="0"/>
              <a:t>– </a:t>
            </a:r>
            <a:r>
              <a:rPr lang="en-GB" sz="2000" dirty="0"/>
              <a:t>varied in terms of ethnicity, age, gender </a:t>
            </a:r>
            <a:r>
              <a:rPr lang="en-GB" sz="2000" dirty="0" smtClean="0"/>
              <a:t>identity.</a:t>
            </a:r>
            <a:endParaRPr lang="en-GB" sz="2000" dirty="0"/>
          </a:p>
          <a:p>
            <a:r>
              <a:rPr lang="en-GB" sz="2000" dirty="0"/>
              <a:t>Thematic </a:t>
            </a:r>
            <a:r>
              <a:rPr lang="en-GB" sz="2000" dirty="0" smtClean="0"/>
              <a:t>analysis.</a:t>
            </a:r>
            <a:endParaRPr lang="en-GB" sz="2000" dirty="0"/>
          </a:p>
          <a:p>
            <a:endParaRPr lang="en-GB" dirty="0"/>
          </a:p>
        </p:txBody>
      </p:sp>
      <p:pic>
        <p:nvPicPr>
          <p:cNvPr id="4" name="Picture 4" descr="C:\Users\Chri\Desktop\Bisexuality book\media stuff and papers\bth_ad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918" y="314096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89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3306</TotalTime>
  <Words>1943</Words>
  <Application>Microsoft Office PowerPoint</Application>
  <PresentationFormat>On-screen Show (4:3)</PresentationFormat>
  <Paragraphs>128</Paragraphs>
  <Slides>19</Slides>
  <Notes>0</Notes>
  <HiddenSlides>0</HiddenSlides>
  <MMClips>0</MMClips>
  <ScaleCrop>false</ScaleCrop>
  <HeadingPairs>
    <vt:vector size="6" baseType="variant">
      <vt:variant>
        <vt:lpstr>Fonts Used</vt:lpstr>
      </vt:variant>
      <vt:variant>
        <vt:i4>1</vt:i4>
      </vt:variant>
      <vt:variant>
        <vt:lpstr>Theme</vt:lpstr>
      </vt:variant>
      <vt:variant>
        <vt:i4>13</vt:i4>
      </vt:variant>
      <vt:variant>
        <vt:lpstr>Slide Titles</vt:lpstr>
      </vt:variant>
      <vt:variant>
        <vt:i4>19</vt:i4>
      </vt:variant>
    </vt:vector>
  </HeadingPairs>
  <TitlesOfParts>
    <vt:vector size="33" baseType="lpstr">
      <vt:lpstr>Arial</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Biphob</vt:lpstr>
      <vt:lpstr>Introduction and aims</vt:lpstr>
      <vt:lpstr>Structure</vt:lpstr>
      <vt:lpstr>Key issues in a global context</vt:lpstr>
      <vt:lpstr>Overall introduction to intersectionality</vt:lpstr>
      <vt:lpstr>Leslie McCall’s typology</vt:lpstr>
      <vt:lpstr>Case study 1: Sexuality and Equality  in Local Government </vt:lpstr>
      <vt:lpstr>Intersectionality</vt:lpstr>
      <vt:lpstr>Case Study 2: Bisexuality</vt:lpstr>
      <vt:lpstr>Intersectional analysis</vt:lpstr>
      <vt:lpstr>Illustrative quote –  agency in the UK workplace</vt:lpstr>
      <vt:lpstr>Case Study 3: LGBT forced migrations  to South Africa</vt:lpstr>
      <vt:lpstr>Intersectional analysis</vt:lpstr>
      <vt:lpstr>Cont</vt:lpstr>
      <vt:lpstr>Future directions for Intersectionality  Studies</vt:lpstr>
      <vt:lpstr>References</vt:lpstr>
      <vt:lpstr>Cont.</vt:lpstr>
      <vt:lpstr>Cont.</vt:lpstr>
      <vt:lpstr>Cont.</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244</cp:revision>
  <dcterms:created xsi:type="dcterms:W3CDTF">2012-10-10T08:25:01Z</dcterms:created>
  <dcterms:modified xsi:type="dcterms:W3CDTF">2017-06-13T13:35:18Z</dcterms:modified>
</cp:coreProperties>
</file>