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1" r:id="rId9"/>
    <p:sldId id="262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77701" autoAdjust="0"/>
  </p:normalViewPr>
  <p:slideViewPr>
    <p:cSldViewPr>
      <p:cViewPr varScale="1">
        <p:scale>
          <a:sx n="32" d="100"/>
          <a:sy n="32" d="100"/>
        </p:scale>
        <p:origin x="136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BFE5E-019A-4C68-A0DC-144A037632B3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7F9E-64D5-4611-8C26-70BC30414F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9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11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0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4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4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8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3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9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E12A9-7D37-41C0-A23C-6722E7308B3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7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5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57F9E-64D5-4611-8C26-70BC30414F9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6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52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8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4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4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3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9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0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6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A958-EFDD-4235-926B-7D3B99F91435}" type="datetimeFigureOut">
              <a:rPr lang="en-GB" smtClean="0"/>
              <a:pPr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F6DC-B415-4C4F-90B6-8B233B8530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om2012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9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00FF"/>
                </a:solidFill>
              </a:rPr>
              <a:t>Benchmarking stadium operations to identify the effects of operations on performance.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791" y="3140968"/>
            <a:ext cx="6400800" cy="199377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Jim Bamford</a:t>
            </a:r>
          </a:p>
          <a:p>
            <a:r>
              <a:rPr lang="en-GB" sz="2000" dirty="0" smtClean="0"/>
              <a:t>Benjamin </a:t>
            </a:r>
            <a:r>
              <a:rPr lang="en-GB" sz="2000" dirty="0" err="1" smtClean="0"/>
              <a:t>Dehe</a:t>
            </a:r>
            <a:endParaRPr lang="en-GB" sz="2000" dirty="0" smtClean="0"/>
          </a:p>
          <a:p>
            <a:r>
              <a:rPr lang="en-GB" sz="2000" dirty="0" smtClean="0"/>
              <a:t>David Bamford</a:t>
            </a:r>
          </a:p>
          <a:p>
            <a:r>
              <a:rPr lang="en-GB" sz="2000" dirty="0" smtClean="0"/>
              <a:t>Iain Reid</a:t>
            </a:r>
          </a:p>
          <a:p>
            <a:r>
              <a:rPr lang="en-GB" sz="2000" dirty="0" smtClean="0"/>
              <a:t>Marina Papalexi</a:t>
            </a:r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8" y="5627076"/>
            <a:ext cx="747177" cy="10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64" y="5846521"/>
            <a:ext cx="1546374" cy="8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27" y="5846519"/>
            <a:ext cx="856680" cy="8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2" y="5994233"/>
            <a:ext cx="1395611" cy="70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Αποτέλεσμα εικόνας για spor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" y="4952615"/>
            <a:ext cx="4128704" cy="174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995120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Conclusions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71"/>
            <a:ext cx="8229600" cy="4994229"/>
          </a:xfrm>
        </p:spPr>
        <p:txBody>
          <a:bodyPr>
            <a:normAutofit lnSpcReduction="10000"/>
          </a:bodyPr>
          <a:lstStyle/>
          <a:p>
            <a:pPr marL="265113" indent="-265113"/>
            <a:r>
              <a:rPr lang="en-GB" sz="3000" dirty="0" smtClean="0"/>
              <a:t>Benchmarking in this setting is a useful tool to compare the operations management of different sporting stadiums</a:t>
            </a:r>
          </a:p>
          <a:p>
            <a:pPr marL="265113" indent="-265113"/>
            <a:r>
              <a:rPr lang="en-GB" sz="3000" dirty="0" smtClean="0"/>
              <a:t>The framework developed needs to be improved, other sources of data need to be considered, and the methodology needs to be adapted</a:t>
            </a:r>
          </a:p>
          <a:p>
            <a:pPr marL="265113" indent="-265113"/>
            <a:r>
              <a:rPr lang="en-GB" sz="3000" dirty="0" smtClean="0"/>
              <a:t>The sample needs to be expanded, and needs to include other sporting venues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</a:rPr>
              <a:t>                                  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Αποτέλεσμα εικόνας για s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18" y="5199509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2481" y="2780929"/>
            <a:ext cx="6623893" cy="12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Thank you!</a:t>
            </a:r>
          </a:p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696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27168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References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>
            <a:normAutofit fontScale="47500" lnSpcReduction="20000"/>
          </a:bodyPr>
          <a:lstStyle/>
          <a:p>
            <a:r>
              <a:rPr lang="en-GB" dirty="0" err="1" smtClean="0"/>
              <a:t>Bamford.D</a:t>
            </a:r>
            <a:r>
              <a:rPr lang="en-GB" dirty="0" smtClean="0"/>
              <a:t>, and </a:t>
            </a:r>
            <a:r>
              <a:rPr lang="en-GB" dirty="0" err="1" smtClean="0"/>
              <a:t>Dehe.B</a:t>
            </a:r>
            <a:r>
              <a:rPr lang="en-GB" dirty="0" smtClean="0"/>
              <a:t> (2013), “</a:t>
            </a:r>
            <a:r>
              <a:rPr lang="en-GB" dirty="0" err="1" smtClean="0"/>
              <a:t>Servicescape</a:t>
            </a:r>
            <a:r>
              <a:rPr lang="en-GB" dirty="0" smtClean="0"/>
              <a:t> in Sports: levels of fan satisfaction in a UK Rugby League Club”, </a:t>
            </a:r>
            <a:r>
              <a:rPr lang="en-GB" i="1" dirty="0" smtClean="0"/>
              <a:t>in proceedings of </a:t>
            </a:r>
            <a:r>
              <a:rPr lang="en-GB" i="1" dirty="0" smtClean="0">
                <a:hlinkClick r:id="rId4"/>
              </a:rPr>
              <a:t>20</a:t>
            </a:r>
            <a:r>
              <a:rPr lang="en-GB" i="1" baseline="30000" dirty="0" smtClean="0">
                <a:hlinkClick r:id="rId4"/>
              </a:rPr>
              <a:t>th</a:t>
            </a:r>
            <a:r>
              <a:rPr lang="en-GB" i="1" dirty="0" smtClean="0">
                <a:hlinkClick r:id="rId4"/>
              </a:rPr>
              <a:t> International Annual EurOMA Conference</a:t>
            </a:r>
            <a:r>
              <a:rPr lang="en-GB" dirty="0" smtClean="0"/>
              <a:t>, Dublin, Ireland.</a:t>
            </a:r>
          </a:p>
          <a:p>
            <a:r>
              <a:rPr lang="en-GB" dirty="0" smtClean="0"/>
              <a:t>Bamford, D., and </a:t>
            </a:r>
            <a:r>
              <a:rPr lang="en-GB" dirty="0" err="1" smtClean="0"/>
              <a:t>Dehe</a:t>
            </a:r>
            <a:r>
              <a:rPr lang="en-GB" dirty="0" smtClean="0"/>
              <a:t>, B. (2015) Service quality at the London 2012 Games – a Paralympics Athletes Survey. </a:t>
            </a:r>
            <a:r>
              <a:rPr lang="en-GB" i="1" dirty="0" smtClean="0"/>
              <a:t>International Journal of Quality &amp; Reliability Management</a:t>
            </a:r>
            <a:endParaRPr lang="en-GB" dirty="0" smtClean="0"/>
          </a:p>
          <a:p>
            <a:r>
              <a:rPr lang="en-GB" dirty="0" smtClean="0"/>
              <a:t>Bamford, D., </a:t>
            </a:r>
            <a:r>
              <a:rPr lang="en-GB" dirty="0" err="1" smtClean="0"/>
              <a:t>Dehe</a:t>
            </a:r>
            <a:r>
              <a:rPr lang="en-GB" dirty="0" smtClean="0"/>
              <a:t>, B., Reid, I., Bamford, J. and </a:t>
            </a:r>
            <a:r>
              <a:rPr lang="en-GB" dirty="0" err="1" smtClean="0"/>
              <a:t>Papalexi</a:t>
            </a:r>
            <a:r>
              <a:rPr lang="en-GB" dirty="0" smtClean="0"/>
              <a:t>, M. (2017) ‘POM for sports’. </a:t>
            </a:r>
            <a:r>
              <a:rPr lang="en-GB" i="1" dirty="0" smtClean="0"/>
              <a:t>In: The </a:t>
            </a:r>
            <a:r>
              <a:rPr lang="en-GB" i="1" dirty="0" err="1" smtClean="0"/>
              <a:t>Routledge</a:t>
            </a:r>
            <a:r>
              <a:rPr lang="en-GB" i="1" dirty="0" smtClean="0"/>
              <a:t> Companion to Production and Operations Management</a:t>
            </a:r>
            <a:r>
              <a:rPr lang="en-GB" dirty="0" smtClean="0"/>
              <a:t>. Oxford, UK: </a:t>
            </a:r>
            <a:r>
              <a:rPr lang="en-GB" dirty="0" err="1" smtClean="0"/>
              <a:t>Routledge</a:t>
            </a:r>
            <a:r>
              <a:rPr lang="en-GB" dirty="0" smtClean="0"/>
              <a:t>. p. 28</a:t>
            </a:r>
          </a:p>
          <a:p>
            <a:r>
              <a:rPr lang="en-GB" dirty="0" smtClean="0"/>
              <a:t>Fitzsimmons, J.A. (1985),Consumer participation and productivity in service operations,</a:t>
            </a:r>
            <a:r>
              <a:rPr lang="en-GB" i="1" dirty="0" smtClean="0"/>
              <a:t> Interfaces</a:t>
            </a:r>
            <a:r>
              <a:rPr lang="en-GB" dirty="0" smtClean="0"/>
              <a:t>, Vol. 15 No. 3, pp. 60-67.</a:t>
            </a:r>
          </a:p>
          <a:p>
            <a:r>
              <a:rPr lang="en-GB" dirty="0" err="1" smtClean="0"/>
              <a:t>Howat</a:t>
            </a:r>
            <a:r>
              <a:rPr lang="en-GB" dirty="0" smtClean="0"/>
              <a:t>, G. Murray, D. </a:t>
            </a:r>
            <a:r>
              <a:rPr lang="en-GB" dirty="0" err="1" smtClean="0"/>
              <a:t>Crilley</a:t>
            </a:r>
            <a:r>
              <a:rPr lang="en-GB" dirty="0" smtClean="0"/>
              <a:t>, G. (1999), The relationship between service problems and perceptions of service quality, satisfaction and behavioural intentions of Australian public sports and leisure centre customers, </a:t>
            </a:r>
            <a:r>
              <a:rPr lang="en-GB" i="1" dirty="0" smtClean="0"/>
              <a:t>Journal of Park and Recreation Administration</a:t>
            </a:r>
            <a:r>
              <a:rPr lang="en-GB" dirty="0" smtClean="0"/>
              <a:t>, Vol. 17, No. 2, pp. 42–64</a:t>
            </a:r>
          </a:p>
          <a:p>
            <a:r>
              <a:rPr lang="en-GB" dirty="0" err="1" smtClean="0"/>
              <a:t>Kauppi.K</a:t>
            </a:r>
            <a:r>
              <a:rPr lang="en-GB" dirty="0" smtClean="0"/>
              <a:t>, </a:t>
            </a:r>
            <a:r>
              <a:rPr lang="en-GB" dirty="0" err="1" smtClean="0"/>
              <a:t>Moxham.C</a:t>
            </a:r>
            <a:r>
              <a:rPr lang="en-GB" dirty="0" smtClean="0"/>
              <a:t>, and </a:t>
            </a:r>
            <a:r>
              <a:rPr lang="en-GB" dirty="0" err="1" smtClean="0"/>
              <a:t>Bamford.D</a:t>
            </a:r>
            <a:r>
              <a:rPr lang="en-GB" dirty="0" smtClean="0"/>
              <a:t>. (2013) “Should we try out for the major leagues?” A call for research in sports operations management, </a:t>
            </a:r>
            <a:r>
              <a:rPr lang="en-GB" i="1" dirty="0" smtClean="0"/>
              <a:t>International Journal of Operations and Production Management</a:t>
            </a:r>
            <a:r>
              <a:rPr lang="en-GB" dirty="0" smtClean="0"/>
              <a:t>, 33 (10):1368-1399.</a:t>
            </a:r>
          </a:p>
          <a:p>
            <a:r>
              <a:rPr lang="en-GB" dirty="0" smtClean="0"/>
              <a:t>Lovelock, C. (1992), Strategies for managing capacity-constrained resources, in Lovelock, C. (Ed.), </a:t>
            </a:r>
            <a:r>
              <a:rPr lang="en-GB" i="1" dirty="0" smtClean="0"/>
              <a:t>Managing Services: Marketing</a:t>
            </a:r>
            <a:r>
              <a:rPr lang="en-GB" dirty="0" smtClean="0"/>
              <a:t>, Operations and Human Resources, Prentice-Hall, Englewood Cliffs, NJ.</a:t>
            </a:r>
          </a:p>
          <a:p>
            <a:r>
              <a:rPr lang="en-GB" dirty="0" err="1" smtClean="0"/>
              <a:t>Parasuraman</a:t>
            </a:r>
            <a:r>
              <a:rPr lang="en-GB" dirty="0" smtClean="0"/>
              <a:t>, A. </a:t>
            </a:r>
            <a:r>
              <a:rPr lang="en-GB" dirty="0" err="1" smtClean="0"/>
              <a:t>Zeithaml</a:t>
            </a:r>
            <a:r>
              <a:rPr lang="en-GB" dirty="0" smtClean="0"/>
              <a:t>, V. Berry, L. (1985), A conceptual model of service quality and its implication for future research, </a:t>
            </a:r>
            <a:r>
              <a:rPr lang="en-GB" i="1" dirty="0" smtClean="0"/>
              <a:t>Journal of Marketing</a:t>
            </a:r>
            <a:r>
              <a:rPr lang="en-GB" dirty="0" smtClean="0"/>
              <a:t>, Vol. 49, pp. 41–50.</a:t>
            </a:r>
          </a:p>
          <a:p>
            <a:r>
              <a:rPr lang="en-GB" dirty="0" err="1" smtClean="0"/>
              <a:t>Statista</a:t>
            </a:r>
            <a:r>
              <a:rPr lang="en-GB" dirty="0" smtClean="0"/>
              <a:t> – the statistics portal (2015) “U.S. fitness </a:t>
            </a:r>
            <a:r>
              <a:rPr lang="en-GB" dirty="0" err="1" smtClean="0"/>
              <a:t>center</a:t>
            </a:r>
            <a:r>
              <a:rPr lang="en-GB" dirty="0" smtClean="0"/>
              <a:t> / health club industry revenue from 2000 to 2014 (in billion U.S. dollars)”, http://www.statista.com/statistics/236120/us-fitness-center-revenue/ accessed 21 /07/15</a:t>
            </a:r>
          </a:p>
          <a:p>
            <a:r>
              <a:rPr lang="en-GB" dirty="0" smtClean="0"/>
              <a:t>Vega-Vazquez, M.,  Revilla-Camacho, M., and </a:t>
            </a:r>
            <a:r>
              <a:rPr lang="en-GB" dirty="0" err="1" smtClean="0"/>
              <a:t>Cossío</a:t>
            </a:r>
            <a:r>
              <a:rPr lang="en-GB" dirty="0" smtClean="0"/>
              <a:t>-Silva, F. (2013),"The value co-creation process as a determinant of customer satisfaction", Management Decision, Vol. 51 </a:t>
            </a:r>
            <a:r>
              <a:rPr lang="en-GB" dirty="0" err="1" smtClean="0"/>
              <a:t>Iss</a:t>
            </a:r>
            <a:r>
              <a:rPr lang="en-GB" dirty="0" smtClean="0"/>
              <a:t> 10 pp. 1945 - 1953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6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67115"/>
            <a:ext cx="3816424" cy="179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Αποτέλεσμα εικόνας για spo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318385"/>
            <a:ext cx="3188036" cy="1567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309172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Introduction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74853"/>
            <a:ext cx="8964488" cy="3993307"/>
          </a:xfrm>
        </p:spPr>
        <p:txBody>
          <a:bodyPr>
            <a:normAutofit/>
          </a:bodyPr>
          <a:lstStyle/>
          <a:p>
            <a:r>
              <a:rPr lang="en-GB" sz="3000" dirty="0"/>
              <a:t>R</a:t>
            </a:r>
            <a:r>
              <a:rPr lang="en-GB" sz="3000" dirty="0" smtClean="0"/>
              <a:t>esearch related to operations management in sport stadiums relatively immature &amp; underdeveloped</a:t>
            </a:r>
          </a:p>
          <a:p>
            <a:r>
              <a:rPr lang="en-GB" sz="3000" dirty="0" smtClean="0"/>
              <a:t>Research to date focuses on fan or athlete satisfaction</a:t>
            </a:r>
          </a:p>
          <a:p>
            <a:r>
              <a:rPr lang="en-GB" sz="3000" dirty="0" smtClean="0"/>
              <a:t>This is rather a missed opportunity as sport provides the potential for rich data and findings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 the USA, the total fitness club industry revenue is sizable and is estimated to be $24.2 billion per annum (</a:t>
            </a:r>
            <a:r>
              <a:rPr lang="en-GB" dirty="0" err="1" smtClean="0"/>
              <a:t>Statista</a:t>
            </a:r>
            <a:r>
              <a:rPr lang="en-GB" dirty="0" smtClean="0"/>
              <a:t>, 2015)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AutoShape 10" descr="Image result for football pitch"/>
          <p:cNvSpPr>
            <a:spLocks noChangeAspect="1" noChangeArrowheads="1"/>
          </p:cNvSpPr>
          <p:nvPr/>
        </p:nvSpPr>
        <p:spPr bwMode="auto">
          <a:xfrm>
            <a:off x="155575" y="-2833688"/>
            <a:ext cx="94488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24" name="AutoShape 12" descr="Image result for football pitch"/>
          <p:cNvSpPr>
            <a:spLocks noChangeAspect="1" noChangeArrowheads="1"/>
          </p:cNvSpPr>
          <p:nvPr/>
        </p:nvSpPr>
        <p:spPr bwMode="auto">
          <a:xfrm>
            <a:off x="155575" y="-2833688"/>
            <a:ext cx="9448800" cy="590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10" y="4210944"/>
            <a:ext cx="4235290" cy="26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11144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The Aim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8" y="2060849"/>
            <a:ext cx="8280919" cy="4137323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 smtClean="0"/>
              <a:t>To develop and test a benchmarking framework to assess and quantify sport infrastructure and their operation focusing on three key themes: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Estates and Premises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Services offered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Operations Management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11144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Existing Literature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05064"/>
          </a:xfrm>
        </p:spPr>
        <p:txBody>
          <a:bodyPr>
            <a:noAutofit/>
          </a:bodyPr>
          <a:lstStyle/>
          <a:p>
            <a:r>
              <a:rPr lang="en-GB" sz="3000" dirty="0" smtClean="0"/>
              <a:t>Research into sports operations management is incoherent and confused </a:t>
            </a:r>
            <a:r>
              <a:rPr lang="en-GB" sz="2000" dirty="0" smtClean="0"/>
              <a:t>(Wright, 2009)</a:t>
            </a:r>
          </a:p>
          <a:p>
            <a:r>
              <a:rPr lang="en-GB" sz="3000" dirty="0" smtClean="0"/>
              <a:t>Very limited research into sporting facilities or layout </a:t>
            </a:r>
            <a:r>
              <a:rPr lang="en-GB" sz="2000" dirty="0" smtClean="0"/>
              <a:t>(Bamford </a:t>
            </a:r>
            <a:r>
              <a:rPr lang="en-GB" sz="2000" i="1" dirty="0" smtClean="0"/>
              <a:t>et al</a:t>
            </a:r>
            <a:r>
              <a:rPr lang="en-GB" sz="2000" dirty="0" smtClean="0"/>
              <a:t>, 2017), </a:t>
            </a:r>
            <a:r>
              <a:rPr lang="en-GB" sz="3000" dirty="0" smtClean="0"/>
              <a:t>or how the running of the stadium might affect the fan experience or outcomes </a:t>
            </a:r>
            <a:r>
              <a:rPr lang="en-GB" sz="2000" dirty="0" smtClean="0"/>
              <a:t>(Vega-Vazquesz,2013) </a:t>
            </a:r>
          </a:p>
          <a:p>
            <a:r>
              <a:rPr lang="en-GB" sz="3000" dirty="0" smtClean="0"/>
              <a:t>Some identification of operations management issues that could improve customer satisfaction </a:t>
            </a:r>
            <a:r>
              <a:rPr lang="en-GB" sz="2000" dirty="0" smtClean="0"/>
              <a:t>(</a:t>
            </a:r>
            <a:r>
              <a:rPr lang="en-GB" sz="2000" dirty="0" err="1" smtClean="0"/>
              <a:t>Kauppi</a:t>
            </a:r>
            <a:r>
              <a:rPr lang="en-GB" sz="2000" dirty="0" smtClean="0"/>
              <a:t> </a:t>
            </a:r>
            <a:r>
              <a:rPr lang="en-GB" sz="2000" i="1" dirty="0" smtClean="0"/>
              <a:t>et al</a:t>
            </a:r>
            <a:r>
              <a:rPr lang="en-GB" sz="2000" dirty="0" smtClean="0"/>
              <a:t>, 2013; Fitzsimmons,1985; Lovelock, 1992)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Αποτέλεσμα εικόνας για s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5751123"/>
            <a:ext cx="6930437" cy="10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27168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Methodology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24" y="1556792"/>
            <a:ext cx="8229600" cy="3888432"/>
          </a:xfrm>
        </p:spPr>
        <p:txBody>
          <a:bodyPr>
            <a:noAutofit/>
          </a:bodyPr>
          <a:lstStyle/>
          <a:p>
            <a:r>
              <a:rPr lang="en-GB" sz="3000" dirty="0" smtClean="0"/>
              <a:t>A benchmarking framework based on existing literature and publicly available data was developed.</a:t>
            </a:r>
          </a:p>
          <a:p>
            <a:r>
              <a:rPr lang="en-GB" sz="3000" dirty="0" smtClean="0"/>
              <a:t>Three main themes emerged: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Estates and Premises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Services offered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Operations Management</a:t>
            </a:r>
            <a:endParaRPr lang="en-GB" sz="3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Αποτέλεσμα εικόνας για spo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667" y="5971028"/>
            <a:ext cx="4145333" cy="886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 result for stadium concert wemb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9848"/>
            <a:ext cx="2771800" cy="2078152"/>
          </a:xfrm>
          <a:prstGeom prst="rect">
            <a:avLst/>
          </a:prstGeom>
          <a:noFill/>
        </p:spPr>
      </p:pic>
      <p:pic>
        <p:nvPicPr>
          <p:cNvPr id="27650" name="Picture 2" descr="Image result for stadium of 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52328"/>
            <a:ext cx="2740373" cy="1844824"/>
          </a:xfrm>
          <a:prstGeom prst="rect">
            <a:avLst/>
          </a:prstGeom>
          <a:noFill/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735289" y="-1"/>
          <a:ext cx="6408711" cy="6860723"/>
        </p:xfrm>
        <a:graphic>
          <a:graphicData uri="http://schemas.openxmlformats.org/drawingml/2006/table">
            <a:tbl>
              <a:tblPr/>
              <a:tblGrid>
                <a:gridCol w="468067"/>
                <a:gridCol w="2188476"/>
                <a:gridCol w="3752168"/>
              </a:tblGrid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Calibri"/>
                          <a:cs typeface="Times New Roman"/>
                        </a:rPr>
                        <a:t>Ref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Indicator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Description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Estates and Premises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Design 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stadium is recognisable and there are clear ideas behind the design reflecting the clubs values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Size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stadium has an appropriate scale and feels welcoming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Capacity and Utilisation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capacity of the stadium suits demand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Estates Running Costs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The total yearly premises operating costs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Building Layout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interior is logical, aesthetically pleasing and appropriately signposted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Building Facilities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Changing Rooms and player facilities are appropriate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Quality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General and durable finish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Ownership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How many different owners does the stadium have?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Age of Stadium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Year opened and date of last expansion or update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Services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B1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Services Provision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 number of extra services are provided to the consumer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B2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Connectivity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Does the Stadium have good wifi accessibility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B3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Technology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Other technological services are offered (e.g. apps)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B4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Ticketing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Amount taken from tickets / Tickets sold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B5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Sponsorship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Sponsorship Services Provided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B6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Hospitality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Number of boxes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B7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Impact on the Community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clubs impact on the community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Operations Management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C1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Stadium Utilisation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How often is the stadium in use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C2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Consumer Pathways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There are clear designed pathways for fans and spectators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C3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Consumer Satisfaction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The fans/spectators satisfaction is assessed and corrective actions are taken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C4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Accessibility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Public transport, road, parking, pedestrian access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C5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Health &amp; Safety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Health and Safety has clearly been taken into account (e.g. signposting, design)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2" marR="35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2699792" cy="1368152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C00000"/>
                </a:solidFill>
              </a:rPr>
              <a:t>Benchmarking Framework</a:t>
            </a:r>
            <a:endParaRPr lang="en-GB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715200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Methodology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430789"/>
            <a:ext cx="2212281" cy="88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" y="26125"/>
            <a:ext cx="1440161" cy="1962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56351"/>
            <a:ext cx="2133600" cy="365125"/>
          </a:xfrm>
        </p:spPr>
        <p:txBody>
          <a:bodyPr/>
          <a:lstStyle/>
          <a:p>
            <a:fld id="{FA40AA59-8900-4C29-9D6E-DF65CEE76A73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8" descr="Image result for old trafford stad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239" y="5517232"/>
            <a:ext cx="2562091" cy="1440160"/>
          </a:xfrm>
          <a:prstGeom prst="rect">
            <a:avLst/>
          </a:prstGeom>
          <a:noFill/>
        </p:spPr>
      </p:pic>
      <p:pic>
        <p:nvPicPr>
          <p:cNvPr id="8" name="Picture 2" descr="Image result for football b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589242"/>
            <a:ext cx="1266712" cy="1268759"/>
          </a:xfrm>
          <a:prstGeom prst="rect">
            <a:avLst/>
          </a:prstGeom>
          <a:noFill/>
        </p:spPr>
      </p:pic>
      <p:pic>
        <p:nvPicPr>
          <p:cNvPr id="9" name="Picture 4" descr="Image result for wembley sta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7271" y="5589240"/>
            <a:ext cx="1794682" cy="1268760"/>
          </a:xfrm>
          <a:prstGeom prst="rect">
            <a:avLst/>
          </a:prstGeom>
          <a:noFill/>
        </p:spPr>
      </p:pic>
      <p:pic>
        <p:nvPicPr>
          <p:cNvPr id="10" name="Picture 14" descr="Image result for football pi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7750" y="5589240"/>
            <a:ext cx="1692362" cy="126876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187624" y="2708920"/>
            <a:ext cx="6739948" cy="430916"/>
            <a:chOff x="0" y="288035"/>
            <a:chExt cx="6739948" cy="430916"/>
          </a:xfrm>
        </p:grpSpPr>
        <p:sp>
          <p:nvSpPr>
            <p:cNvPr id="12" name="Rounded Rectangle 11"/>
            <p:cNvSpPr/>
            <p:nvPr/>
          </p:nvSpPr>
          <p:spPr>
            <a:xfrm>
              <a:off x="0" y="288035"/>
              <a:ext cx="6739948" cy="430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2621" y="300656"/>
              <a:ext cx="5538192" cy="40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Primary and secondary data</a:t>
              </a:r>
              <a:endParaRPr lang="en-GB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87624" y="3717032"/>
            <a:ext cx="2736304" cy="430916"/>
            <a:chOff x="0" y="288035"/>
            <a:chExt cx="6739948" cy="430916"/>
          </a:xfrm>
        </p:grpSpPr>
        <p:sp>
          <p:nvSpPr>
            <p:cNvPr id="15" name="Rounded Rectangle 14"/>
            <p:cNvSpPr/>
            <p:nvPr/>
          </p:nvSpPr>
          <p:spPr>
            <a:xfrm>
              <a:off x="0" y="288035"/>
              <a:ext cx="6739948" cy="430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2621" y="300656"/>
              <a:ext cx="5538192" cy="40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Stadium tours</a:t>
              </a:r>
              <a:endParaRPr lang="en-GB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7624" y="1700808"/>
            <a:ext cx="6739948" cy="430916"/>
            <a:chOff x="0" y="288035"/>
            <a:chExt cx="6739948" cy="430916"/>
          </a:xfrm>
        </p:grpSpPr>
        <p:sp>
          <p:nvSpPr>
            <p:cNvPr id="18" name="Rounded Rectangle 17"/>
            <p:cNvSpPr/>
            <p:nvPr/>
          </p:nvSpPr>
          <p:spPr>
            <a:xfrm>
              <a:off x="0" y="288035"/>
              <a:ext cx="6739948" cy="430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2621" y="300656"/>
              <a:ext cx="5538192" cy="40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Mixed approach – Qualitative and Quantitative data</a:t>
              </a:r>
              <a:endParaRPr lang="en-GB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20072" y="3717032"/>
            <a:ext cx="2736304" cy="430916"/>
            <a:chOff x="0" y="288035"/>
            <a:chExt cx="6739948" cy="430916"/>
          </a:xfrm>
        </p:grpSpPr>
        <p:sp>
          <p:nvSpPr>
            <p:cNvPr id="21" name="Rounded Rectangle 20"/>
            <p:cNvSpPr/>
            <p:nvPr/>
          </p:nvSpPr>
          <p:spPr>
            <a:xfrm>
              <a:off x="0" y="288035"/>
              <a:ext cx="6739948" cy="430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2621" y="300656"/>
              <a:ext cx="5538192" cy="40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 smtClean="0"/>
                <a:t>Official statistics</a:t>
              </a:r>
              <a:endParaRPr lang="en-GB" sz="2000" kern="1200" dirty="0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4355976" y="227687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2195736" y="328498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6156176" y="328498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1187624" y="4653136"/>
            <a:ext cx="6768751" cy="430916"/>
            <a:chOff x="0" y="288035"/>
            <a:chExt cx="6768751" cy="430916"/>
          </a:xfrm>
        </p:grpSpPr>
        <p:sp>
          <p:nvSpPr>
            <p:cNvPr id="27" name="Rounded Rectangle 26"/>
            <p:cNvSpPr/>
            <p:nvPr/>
          </p:nvSpPr>
          <p:spPr>
            <a:xfrm>
              <a:off x="0" y="288035"/>
              <a:ext cx="6739948" cy="430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2620" y="300656"/>
              <a:ext cx="6756131" cy="405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Data translated to a 9 point scale to allow for comparisons</a:t>
              </a:r>
              <a:endParaRPr lang="en-GB" sz="2000" kern="1200" dirty="0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2195736" y="422108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6156176" y="422108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698" name="Picture 2" descr="Image result for stadium concert wemble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582021"/>
            <a:ext cx="1979711" cy="127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2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27168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Findings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108520" y="1484784"/>
          <a:ext cx="8820477" cy="5323506"/>
        </p:xfrm>
        <a:graphic>
          <a:graphicData uri="http://schemas.openxmlformats.org/drawingml/2006/table">
            <a:tbl>
              <a:tblPr/>
              <a:tblGrid>
                <a:gridCol w="438923"/>
                <a:gridCol w="761759"/>
                <a:gridCol w="653410"/>
                <a:gridCol w="694317"/>
                <a:gridCol w="653410"/>
                <a:gridCol w="678838"/>
                <a:gridCol w="861815"/>
                <a:gridCol w="705372"/>
                <a:gridCol w="548378"/>
                <a:gridCol w="705372"/>
                <a:gridCol w="630193"/>
                <a:gridCol w="705372"/>
                <a:gridCol w="783318"/>
              </a:tblGrid>
              <a:tr h="459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Indicator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Times New Roman"/>
                        </a:rPr>
                        <a:t>Wembley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St James' Park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Stamford Bridge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Emirates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City of Manchester Stadium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Stadium of Light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Anfield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White Hart Lane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Old Trafford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Riverside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Times New Roman"/>
                          <a:cs typeface="Times New Roman"/>
                        </a:rPr>
                        <a:t>Average per Indicator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Estates and Premises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7.00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7.67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6.78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6.87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Services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B5 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6.71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7.00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7.57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Arial"/>
                          <a:ea typeface="Calibri"/>
                          <a:cs typeface="Times New Roman"/>
                        </a:rPr>
                        <a:t>Operations Management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Average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306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Stadium Average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7.86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6.90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6.33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7.38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6.05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6.24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4.90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7.48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6.81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6.62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7" marR="41277" marT="0" marB="0" anchor="b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211144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Discussion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125"/>
            <a:ext cx="1440161" cy="18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63770"/>
            <a:ext cx="8640960" cy="4805591"/>
          </a:xfrm>
        </p:spPr>
        <p:txBody>
          <a:bodyPr>
            <a:normAutofit/>
          </a:bodyPr>
          <a:lstStyle/>
          <a:p>
            <a:r>
              <a:rPr lang="en-GB" sz="3000" dirty="0" smtClean="0"/>
              <a:t>Benchmarking scores</a:t>
            </a:r>
          </a:p>
          <a:p>
            <a:pPr lvl="1"/>
            <a:r>
              <a:rPr lang="en-GB" dirty="0" smtClean="0"/>
              <a:t>Context is needed to explain some of the scoring</a:t>
            </a:r>
          </a:p>
          <a:p>
            <a:r>
              <a:rPr lang="en-GB" sz="3000" dirty="0" smtClean="0"/>
              <a:t>Benchmarking framework and Methodology</a:t>
            </a:r>
          </a:p>
          <a:p>
            <a:pPr lvl="1"/>
            <a:r>
              <a:rPr lang="en-GB" dirty="0" smtClean="0"/>
              <a:t>Conflicting data from different sources</a:t>
            </a:r>
          </a:p>
          <a:p>
            <a:pPr lvl="1"/>
            <a:r>
              <a:rPr lang="en-GB" dirty="0" smtClean="0"/>
              <a:t>Tours not representative of actual operations</a:t>
            </a:r>
          </a:p>
          <a:p>
            <a:pPr lvl="1"/>
            <a:r>
              <a:rPr lang="en-GB" dirty="0" smtClean="0"/>
              <a:t>Subjective nature of qualitative indicators</a:t>
            </a:r>
          </a:p>
          <a:p>
            <a:pPr lvl="1"/>
            <a:r>
              <a:rPr lang="en-GB" dirty="0" smtClean="0"/>
              <a:t>Data translation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30789"/>
            <a:ext cx="2212281" cy="7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98" y="14463627"/>
            <a:ext cx="2207437" cy="215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1333</Words>
  <Application>Microsoft Office PowerPoint</Application>
  <PresentationFormat>On-screen Show (4:3)</PresentationFormat>
  <Paragraphs>459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Benchmarking stadium operations to identify the effects of operations on performance. </vt:lpstr>
      <vt:lpstr>Introduction</vt:lpstr>
      <vt:lpstr>The Aim</vt:lpstr>
      <vt:lpstr>Existing Literature</vt:lpstr>
      <vt:lpstr>Methodology</vt:lpstr>
      <vt:lpstr>Benchmarking Framework</vt:lpstr>
      <vt:lpstr>Methodology</vt:lpstr>
      <vt:lpstr>Findings</vt:lpstr>
      <vt:lpstr>Discussion</vt:lpstr>
      <vt:lpstr>Conclusions</vt:lpstr>
      <vt:lpstr>PowerPoint Presentation</vt:lpstr>
      <vt:lpstr>References 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Operations Management: the whole nine yards</dc:title>
  <dc:creator>Administrator</dc:creator>
  <cp:lastModifiedBy>Sharon Beastall</cp:lastModifiedBy>
  <cp:revision>42</cp:revision>
  <dcterms:created xsi:type="dcterms:W3CDTF">2017-03-10T14:35:47Z</dcterms:created>
  <dcterms:modified xsi:type="dcterms:W3CDTF">2017-09-04T13:09:44Z</dcterms:modified>
</cp:coreProperties>
</file>