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7"/>
  </p:notesMasterIdLst>
  <p:handoutMasterIdLst>
    <p:handoutMasterId r:id="rId28"/>
  </p:handoutMasterIdLst>
  <p:sldIdLst>
    <p:sldId id="283" r:id="rId14"/>
    <p:sldId id="353" r:id="rId15"/>
    <p:sldId id="363" r:id="rId16"/>
    <p:sldId id="364" r:id="rId17"/>
    <p:sldId id="369" r:id="rId18"/>
    <p:sldId id="365" r:id="rId19"/>
    <p:sldId id="366" r:id="rId20"/>
    <p:sldId id="372" r:id="rId21"/>
    <p:sldId id="373" r:id="rId22"/>
    <p:sldId id="367" r:id="rId23"/>
    <p:sldId id="362" r:id="rId24"/>
    <p:sldId id="318" r:id="rId25"/>
    <p:sldId id="374" r:id="rId26"/>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4650" autoAdjust="0"/>
  </p:normalViewPr>
  <p:slideViewPr>
    <p:cSldViewPr>
      <p:cViewPr varScale="1">
        <p:scale>
          <a:sx n="37" d="100"/>
          <a:sy n="37" d="100"/>
        </p:scale>
        <p:origin x="137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26/04/2017</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7184" name="Picture 16"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1.jpe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1.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5128" name="Picture 8"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819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34611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11277" name="Picture 13"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hyperlink" Target="http://www.tandfonline.com/author/Ayhan+Sel%C3%A7uk,+%C4%B0rem" TargetMode="External"/><Relationship Id="rId2" Type="http://schemas.openxmlformats.org/officeDocument/2006/relationships/hyperlink" Target="http://www.tandfonline.com/author/Efe+G%C3%BCney,+Mercan" TargetMode="Externa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hyperlink" Target="http://www.tandfonline.com/author/Ayhan+Sel%C3%A7uk,+%C4%B0rem" TargetMode="External"/><Relationship Id="rId2" Type="http://schemas.openxmlformats.org/officeDocument/2006/relationships/hyperlink" Target="http://www.tandfonline.com/author/Efe+G%C3%BCney,+Mercan" TargetMode="Externa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14679"/>
            <a:ext cx="7772400" cy="1470025"/>
          </a:xfrm>
        </p:spPr>
        <p:txBody>
          <a:bodyPr/>
          <a:lstStyle/>
          <a:p>
            <a:r>
              <a:rPr lang="en-GB" dirty="0" smtClean="0"/>
              <a:t>Biphob</a:t>
            </a:r>
            <a:endParaRPr lang="en-GB" dirty="0"/>
          </a:p>
        </p:txBody>
      </p:sp>
      <p:sp>
        <p:nvSpPr>
          <p:cNvPr id="3" name="Subtitle 2"/>
          <p:cNvSpPr>
            <a:spLocks noGrp="1"/>
          </p:cNvSpPr>
          <p:nvPr>
            <p:ph type="subTitle" idx="1"/>
          </p:nvPr>
        </p:nvSpPr>
        <p:spPr>
          <a:xfrm>
            <a:off x="899592" y="1916832"/>
            <a:ext cx="7048872" cy="3725205"/>
          </a:xfrm>
        </p:spPr>
        <p:txBody>
          <a:bodyPr/>
          <a:lstStyle/>
          <a:p>
            <a:pPr algn="l"/>
            <a:r>
              <a:rPr lang="en-US" sz="2800" b="1" dirty="0"/>
              <a:t>Social </a:t>
            </a:r>
            <a:r>
              <a:rPr lang="en-US" sz="2800" b="1" dirty="0" smtClean="0"/>
              <a:t>Sciences </a:t>
            </a:r>
            <a:r>
              <a:rPr lang="en-US" sz="2800" b="1" dirty="0"/>
              <a:t>and </a:t>
            </a:r>
            <a:r>
              <a:rPr lang="en-US" sz="2800" b="1" dirty="0" smtClean="0"/>
              <a:t>Transgender</a:t>
            </a:r>
            <a:r>
              <a:rPr lang="en-US" sz="2800" b="1" dirty="0"/>
              <a:t>: </a:t>
            </a:r>
            <a:r>
              <a:rPr lang="en-US" sz="2800" b="1" dirty="0" smtClean="0"/>
              <a:t>The </a:t>
            </a:r>
            <a:r>
              <a:rPr lang="en-US" sz="2800" b="1" dirty="0"/>
              <a:t>highlights since the first EPATH conference</a:t>
            </a:r>
            <a:endParaRPr lang="en-GB" sz="2800" dirty="0"/>
          </a:p>
          <a:p>
            <a:pPr algn="l"/>
            <a:endParaRPr lang="en-GB" sz="2000" dirty="0" smtClean="0">
              <a:solidFill>
                <a:schemeClr val="tx1"/>
              </a:solidFill>
            </a:endParaRPr>
          </a:p>
          <a:p>
            <a:pPr algn="l"/>
            <a:endParaRPr lang="en-GB" sz="2000" dirty="0">
              <a:solidFill>
                <a:schemeClr val="tx1"/>
              </a:solidFill>
            </a:endParaRPr>
          </a:p>
          <a:p>
            <a:pPr algn="l"/>
            <a:endParaRPr lang="en-GB" sz="2000" dirty="0" smtClean="0">
              <a:solidFill>
                <a:schemeClr val="tx1"/>
              </a:solidFill>
            </a:endParaRPr>
          </a:p>
          <a:p>
            <a:pPr algn="l"/>
            <a:r>
              <a:rPr lang="en-GB" sz="2000" dirty="0" smtClean="0">
                <a:solidFill>
                  <a:schemeClr val="tx1"/>
                </a:solidFill>
              </a:rPr>
              <a:t>Professor Surya Monro</a:t>
            </a:r>
            <a:endParaRPr lang="en-GB" sz="2000" dirty="0">
              <a:solidFill>
                <a:schemeClr val="tx1"/>
              </a:solidFill>
            </a:endParaRPr>
          </a:p>
          <a:p>
            <a:pPr algn="l"/>
            <a:endParaRPr lang="en-GB" sz="2000" dirty="0" smtClean="0">
              <a:solidFill>
                <a:schemeClr val="tx1"/>
              </a:solidFill>
            </a:endParaRPr>
          </a:p>
          <a:p>
            <a:pPr algn="l"/>
            <a:r>
              <a:rPr lang="en-GB" sz="2000" dirty="0">
                <a:solidFill>
                  <a:schemeClr val="tx1"/>
                </a:solidFill>
              </a:rPr>
              <a:t>C</a:t>
            </a:r>
            <a:r>
              <a:rPr lang="en-GB" sz="2000" dirty="0" smtClean="0">
                <a:solidFill>
                  <a:schemeClr val="tx1"/>
                </a:solidFill>
              </a:rPr>
              <a:t>ontact s.monro@hud.ac.uk</a:t>
            </a:r>
            <a:endParaRPr lang="en-GB" sz="2000" dirty="0">
              <a:solidFill>
                <a:schemeClr val="tx1"/>
              </a:solidFill>
            </a:endParaRPr>
          </a:p>
        </p:txBody>
      </p:sp>
    </p:spTree>
    <p:extLst>
      <p:ext uri="{BB962C8B-B14F-4D97-AF65-F5344CB8AC3E}">
        <p14:creationId xmlns:p14="http://schemas.microsoft.com/office/powerpoint/2010/main" val="295077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conceptual developments</a:t>
            </a:r>
            <a:br>
              <a:rPr lang="en-GB" dirty="0"/>
            </a:br>
            <a:endParaRPr lang="en-GB" dirty="0"/>
          </a:p>
        </p:txBody>
      </p:sp>
      <p:sp>
        <p:nvSpPr>
          <p:cNvPr id="3" name="Content Placeholder 2"/>
          <p:cNvSpPr>
            <a:spLocks noGrp="1"/>
          </p:cNvSpPr>
          <p:nvPr>
            <p:ph idx="1"/>
          </p:nvPr>
        </p:nvSpPr>
        <p:spPr>
          <a:xfrm>
            <a:off x="412750" y="2204864"/>
            <a:ext cx="8229600" cy="3599036"/>
          </a:xfrm>
        </p:spPr>
        <p:txBody>
          <a:bodyPr/>
          <a:lstStyle/>
          <a:p>
            <a:r>
              <a:rPr lang="en-GB" sz="2000" dirty="0" smtClean="0"/>
              <a:t>Shift to addressing cisgenderism and inequality regimes (Yavorsky 2016)</a:t>
            </a:r>
          </a:p>
          <a:p>
            <a:r>
              <a:rPr lang="en-GB" sz="2000" dirty="0" smtClean="0"/>
              <a:t>Work using gender theory to inform healthcare reform </a:t>
            </a:r>
            <a:r>
              <a:rPr lang="en-GB" sz="2000" smtClean="0"/>
              <a:t>(Pearce </a:t>
            </a:r>
            <a:r>
              <a:rPr lang="en-GB" sz="2000" dirty="0" smtClean="0"/>
              <a:t>2016)</a:t>
            </a:r>
          </a:p>
          <a:p>
            <a:r>
              <a:rPr lang="en-GB" sz="2000" dirty="0" smtClean="0"/>
              <a:t>Studies that emphasises trans peoples’ agency (Shelton 2016)</a:t>
            </a:r>
          </a:p>
          <a:p>
            <a:r>
              <a:rPr lang="en-GB" sz="2000" dirty="0" smtClean="0"/>
              <a:t>Studies about socio-political developments – including the rise of xenophobic and discriminatory legal and policy measures in e.g. former socialist countries (Kuhar and Patternotte 2017)</a:t>
            </a:r>
          </a:p>
          <a:p>
            <a:r>
              <a:rPr lang="en-GB" sz="2000" dirty="0" smtClean="0"/>
              <a:t>Postcolonial approaches (Erni 2016)</a:t>
            </a:r>
          </a:p>
        </p:txBody>
      </p:sp>
    </p:spTree>
    <p:extLst>
      <p:ext uri="{BB962C8B-B14F-4D97-AF65-F5344CB8AC3E}">
        <p14:creationId xmlns:p14="http://schemas.microsoft.com/office/powerpoint/2010/main" val="71187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95536" y="1988840"/>
            <a:ext cx="8229600" cy="3598862"/>
          </a:xfrm>
        </p:spPr>
        <p:txBody>
          <a:bodyPr/>
          <a:lstStyle/>
          <a:p>
            <a:r>
              <a:rPr lang="en-GB" sz="2000" dirty="0" smtClean="0"/>
              <a:t>Social sciences has much to offer healthcare providers and policy makers</a:t>
            </a:r>
          </a:p>
          <a:p>
            <a:r>
              <a:rPr lang="en-GB" sz="2000" dirty="0" smtClean="0"/>
              <a:t>Especially as social marginalisation, discrimination and hate crime are major factors affecting trans peoples’ well-being</a:t>
            </a:r>
          </a:p>
          <a:p>
            <a:r>
              <a:rPr lang="en-GB" sz="2000" dirty="0" smtClean="0"/>
              <a:t>Also as healthcare providers need to be aware of the diversities amongst trans people and non-binary people</a:t>
            </a:r>
          </a:p>
          <a:p>
            <a:r>
              <a:rPr lang="en-GB" sz="2000" dirty="0" smtClean="0"/>
              <a:t>This includes those that are intersectional – for example relating to ethnicity, age, nationality…….</a:t>
            </a:r>
          </a:p>
          <a:p>
            <a:r>
              <a:rPr lang="en-GB" sz="2000" dirty="0" smtClean="0"/>
              <a:t>AND the wider political context always frames everything…</a:t>
            </a:r>
          </a:p>
          <a:p>
            <a:endParaRPr lang="en-GB" sz="2000" dirty="0"/>
          </a:p>
        </p:txBody>
      </p:sp>
    </p:spTree>
    <p:extLst>
      <p:ext uri="{BB962C8B-B14F-4D97-AF65-F5344CB8AC3E}">
        <p14:creationId xmlns:p14="http://schemas.microsoft.com/office/powerpoint/2010/main" val="3449324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12750" y="1916832"/>
            <a:ext cx="8229600" cy="3887068"/>
          </a:xfrm>
        </p:spPr>
        <p:txBody>
          <a:bodyPr/>
          <a:lstStyle/>
          <a:p>
            <a:pPr marL="0" indent="0">
              <a:buNone/>
            </a:pPr>
            <a:r>
              <a:rPr lang="en-US" sz="1800" dirty="0" err="1" smtClean="0"/>
              <a:t>Ayoub</a:t>
            </a:r>
            <a:r>
              <a:rPr lang="en-US" sz="1800" dirty="0" smtClean="0"/>
              <a:t>, P.M. (2015) ‘Contested norms in new-adopter states: International determinants of LGBT rights legislation’, </a:t>
            </a:r>
            <a:r>
              <a:rPr lang="en-US" sz="1800" i="1" dirty="0" smtClean="0"/>
              <a:t>European Journal of International Relations,</a:t>
            </a:r>
            <a:r>
              <a:rPr lang="en-US" sz="1800" dirty="0" smtClean="0"/>
              <a:t> 21(2): 293-322. </a:t>
            </a:r>
          </a:p>
          <a:p>
            <a:pPr marL="0" indent="0">
              <a:buNone/>
            </a:pPr>
            <a:r>
              <a:rPr lang="en-US" sz="1800" dirty="0" err="1" smtClean="0"/>
              <a:t>Erni</a:t>
            </a:r>
            <a:r>
              <a:rPr lang="en-US" sz="1800" dirty="0" smtClean="0"/>
              <a:t>, J.N. (2016) ‘Disrupting the colonial transgender/law nexus: Reading the case of W in Hong Kong’, </a:t>
            </a:r>
            <a:r>
              <a:rPr lang="en-US" sz="1800" i="1" dirty="0" smtClean="0"/>
              <a:t>Cultural Studies-Critical Methodologies,16(4): 351-360. </a:t>
            </a:r>
            <a:endParaRPr lang="en-US" sz="1800" dirty="0" smtClean="0"/>
          </a:p>
          <a:p>
            <a:pPr marL="0" indent="0">
              <a:buNone/>
            </a:pPr>
            <a:r>
              <a:rPr lang="en-US" sz="1800" dirty="0" smtClean="0"/>
              <a:t>FRA </a:t>
            </a:r>
            <a:r>
              <a:rPr lang="en-US" sz="1800" dirty="0"/>
              <a:t>(2016) Professionally speaking: Challenges to achieving equality for LGBT people</a:t>
            </a:r>
            <a:r>
              <a:rPr lang="en-US" sz="1800" dirty="0" smtClean="0"/>
              <a:t>.</a:t>
            </a:r>
            <a:r>
              <a:rPr lang="en-GB" sz="1800" dirty="0"/>
              <a:t> Vienna: Fundamental Rights Agency</a:t>
            </a:r>
            <a:r>
              <a:rPr lang="en-GB" sz="1800" dirty="0" smtClean="0"/>
              <a:t>.</a:t>
            </a:r>
          </a:p>
          <a:p>
            <a:pPr marL="0" indent="0">
              <a:buNone/>
            </a:pPr>
            <a:r>
              <a:rPr lang="en-GB" sz="1800" dirty="0" err="1" smtClean="0">
                <a:solidFill>
                  <a:schemeClr val="tx1"/>
                </a:solidFill>
                <a:hlinkClick r:id="rId2"/>
              </a:rPr>
              <a:t>Güney</a:t>
            </a:r>
            <a:r>
              <a:rPr lang="en-GB" sz="1800" dirty="0" smtClean="0">
                <a:solidFill>
                  <a:schemeClr val="tx1"/>
                </a:solidFill>
              </a:rPr>
              <a:t>, M.E and  </a:t>
            </a:r>
            <a:r>
              <a:rPr lang="en-GB" sz="1800" dirty="0">
                <a:solidFill>
                  <a:schemeClr val="tx1"/>
                </a:solidFill>
              </a:rPr>
              <a:t>&amp; </a:t>
            </a:r>
            <a:r>
              <a:rPr lang="en-GB" sz="1800" dirty="0" err="1" smtClean="0">
                <a:solidFill>
                  <a:schemeClr val="tx1"/>
                </a:solidFill>
                <a:hlinkClick r:id="rId3"/>
              </a:rPr>
              <a:t>Selçuk</a:t>
            </a:r>
            <a:r>
              <a:rPr lang="en-GB" sz="1800" dirty="0" smtClean="0">
                <a:solidFill>
                  <a:schemeClr val="tx1"/>
                </a:solidFill>
              </a:rPr>
              <a:t>, I.M</a:t>
            </a:r>
            <a:r>
              <a:rPr lang="en-GB" sz="1800" dirty="0" smtClean="0"/>
              <a:t>. (2016) ‘LGBTTs of Turkey between the east and the west – the city and the world through their eyes’, </a:t>
            </a:r>
            <a:r>
              <a:rPr lang="en-GB" sz="1800" i="1" dirty="0" smtClean="0"/>
              <a:t>Gender, Place and Culture: A Journal of Feminist Geography,</a:t>
            </a:r>
            <a:r>
              <a:rPr lang="en-GB" sz="1800" dirty="0" smtClean="0"/>
              <a:t> 23(10): 1392-1403.</a:t>
            </a:r>
          </a:p>
          <a:p>
            <a:pPr marL="0" indent="0">
              <a:buNone/>
            </a:pPr>
            <a:r>
              <a:rPr lang="en-GB" sz="1800" dirty="0" smtClean="0"/>
              <a:t>Jones, T., Smith, E., Ward, R., Dixon, J., Hillier, L., and Mitchell, A. (2016) ‘School experiences of transgender and gender diverse youth in Australia’, </a:t>
            </a:r>
            <a:r>
              <a:rPr lang="en-GB" sz="1800" i="1" dirty="0" smtClean="0"/>
              <a:t>Sex Education, </a:t>
            </a:r>
            <a:r>
              <a:rPr lang="en-GB" sz="1800" dirty="0" smtClean="0"/>
              <a:t>16(2): 156-171.</a:t>
            </a:r>
          </a:p>
          <a:p>
            <a:endParaRPr lang="en-GB" sz="1800" dirty="0"/>
          </a:p>
          <a:p>
            <a:endParaRPr lang="en-US" sz="1800" u="sng" dirty="0" smtClean="0"/>
          </a:p>
          <a:p>
            <a:endParaRPr lang="en-US" sz="1800" u="sng" dirty="0"/>
          </a:p>
          <a:p>
            <a:endParaRPr lang="en-US" sz="1800" dirty="0" smtClean="0"/>
          </a:p>
          <a:p>
            <a:endParaRPr lang="en-GB" sz="1800" dirty="0"/>
          </a:p>
        </p:txBody>
      </p:sp>
    </p:spTree>
    <p:extLst>
      <p:ext uri="{BB962C8B-B14F-4D97-AF65-F5344CB8AC3E}">
        <p14:creationId xmlns:p14="http://schemas.microsoft.com/office/powerpoint/2010/main" val="107876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844824"/>
            <a:ext cx="8229600" cy="3959076"/>
          </a:xfrm>
        </p:spPr>
        <p:txBody>
          <a:bodyPr/>
          <a:lstStyle/>
          <a:p>
            <a:pPr marL="0" indent="0">
              <a:buNone/>
            </a:pPr>
            <a:r>
              <a:rPr lang="en-GB" sz="1800" dirty="0"/>
              <a:t>Kuhar, R and Paternotte D (2017) </a:t>
            </a:r>
            <a:r>
              <a:rPr lang="en-GB" sz="1800" i="1" dirty="0"/>
              <a:t>Anti-Gender Campaigns in Europe Mobilizing against Equality</a:t>
            </a:r>
            <a:r>
              <a:rPr lang="en-GB" sz="1800" dirty="0"/>
              <a:t>. Rowman &amp; Littlefield International.</a:t>
            </a:r>
          </a:p>
          <a:p>
            <a:pPr marL="0" indent="0">
              <a:buNone/>
            </a:pPr>
            <a:r>
              <a:rPr lang="en-GB" sz="1800" dirty="0" smtClean="0"/>
              <a:t>Pearce</a:t>
            </a:r>
            <a:r>
              <a:rPr lang="en-GB" sz="1800" dirty="0"/>
              <a:t>, R. (2016) </a:t>
            </a:r>
            <a:r>
              <a:rPr lang="en-GB" sz="1800" i="1" dirty="0"/>
              <a:t>(Im)possible Patients? Negotiating discourses of trans health in the UK. </a:t>
            </a:r>
            <a:r>
              <a:rPr lang="en-GB" sz="1800" dirty="0"/>
              <a:t>University of Warwick, UK: Unpublished PhD thesis. </a:t>
            </a:r>
          </a:p>
          <a:p>
            <a:pPr marL="0" indent="0">
              <a:buNone/>
            </a:pPr>
            <a:r>
              <a:rPr lang="en-GB" sz="1800" dirty="0" smtClean="0"/>
              <a:t>Richards</a:t>
            </a:r>
            <a:r>
              <a:rPr lang="en-GB" sz="1800" dirty="0"/>
              <a:t>, C., Bouman, P., Seal, L., Barker, M.J., </a:t>
            </a:r>
            <a:r>
              <a:rPr lang="en-GB" sz="1800" dirty="0" err="1"/>
              <a:t>Nieder</a:t>
            </a:r>
            <a:r>
              <a:rPr lang="en-GB" sz="1800" dirty="0"/>
              <a:t>, T.O. &amp; </a:t>
            </a:r>
            <a:r>
              <a:rPr lang="en-GB" sz="1800" dirty="0" err="1"/>
              <a:t>T’Sjoen</a:t>
            </a:r>
            <a:r>
              <a:rPr lang="en-GB" sz="1800" dirty="0"/>
              <a:t>, G. (2016) ‘Non-binary or genderqueer genders’, </a:t>
            </a:r>
            <a:r>
              <a:rPr lang="en-GB" sz="1800" i="1" dirty="0"/>
              <a:t>International Review of Psychiatry</a:t>
            </a:r>
            <a:r>
              <a:rPr lang="en-GB" sz="1800" dirty="0"/>
              <a:t>, 28(1): 95-102. </a:t>
            </a:r>
          </a:p>
          <a:p>
            <a:pPr marL="0" indent="0">
              <a:buNone/>
            </a:pPr>
            <a:r>
              <a:rPr lang="en-GB" sz="1800" dirty="0" smtClean="0"/>
              <a:t>Shelton</a:t>
            </a:r>
            <a:r>
              <a:rPr lang="en-GB" sz="1800" dirty="0"/>
              <a:t>, J. (2016) ‘Reframing risk for transgender and gender-expansive young people experiencing homelessness’, </a:t>
            </a:r>
            <a:r>
              <a:rPr lang="en-GB" sz="1800" i="1" dirty="0"/>
              <a:t>Journal of Lesbian and Gay Social Services, </a:t>
            </a:r>
            <a:r>
              <a:rPr lang="en-GB" sz="1800" dirty="0"/>
              <a:t>28(4): 277-291</a:t>
            </a:r>
            <a:r>
              <a:rPr lang="en-GB" sz="1800" dirty="0" smtClean="0"/>
              <a:t>.</a:t>
            </a:r>
          </a:p>
          <a:p>
            <a:pPr marL="0" indent="0">
              <a:buNone/>
            </a:pPr>
            <a:r>
              <a:rPr lang="en-GB" sz="1800" dirty="0" smtClean="0"/>
              <a:t>Westwood, S. (2016) ‘LGBT* aging in the UK: Spatial inequalities in older age housing/care provision’, </a:t>
            </a:r>
            <a:r>
              <a:rPr lang="en-GB" sz="1800" i="1" dirty="0" smtClean="0"/>
              <a:t>Journal of Poverty and Social Justice’, </a:t>
            </a:r>
            <a:r>
              <a:rPr lang="en-GB" sz="1800" dirty="0" smtClean="0"/>
              <a:t>24(1): 63-76. </a:t>
            </a:r>
            <a:endParaRPr lang="en-GB" sz="1800" dirty="0"/>
          </a:p>
          <a:p>
            <a:pPr marL="0" indent="0">
              <a:buNone/>
            </a:pPr>
            <a:r>
              <a:rPr lang="en-US" sz="1800" dirty="0" err="1"/>
              <a:t>Yavorsky</a:t>
            </a:r>
            <a:r>
              <a:rPr lang="en-US" sz="1800" dirty="0"/>
              <a:t>, J.E. (2016) ‘</a:t>
            </a:r>
            <a:r>
              <a:rPr lang="en-GB" sz="1800" dirty="0" err="1"/>
              <a:t>Cisgendered</a:t>
            </a:r>
            <a:r>
              <a:rPr lang="en-GB" sz="1800" dirty="0"/>
              <a:t> Organizations: Trans Women and Inequality in the Workplace’ </a:t>
            </a:r>
            <a:r>
              <a:rPr lang="en-GB" sz="1800" i="1" dirty="0"/>
              <a:t>Sociological Forum, </a:t>
            </a:r>
            <a:r>
              <a:rPr lang="en-GB" sz="1800" dirty="0"/>
              <a:t>31(4): 948-969.</a:t>
            </a:r>
          </a:p>
          <a:p>
            <a:endParaRPr lang="en-GB" dirty="0"/>
          </a:p>
        </p:txBody>
      </p:sp>
    </p:spTree>
    <p:extLst>
      <p:ext uri="{BB962C8B-B14F-4D97-AF65-F5344CB8AC3E}">
        <p14:creationId xmlns:p14="http://schemas.microsoft.com/office/powerpoint/2010/main" val="314000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12750" y="1916832"/>
            <a:ext cx="8229600" cy="3887068"/>
          </a:xfrm>
        </p:spPr>
        <p:txBody>
          <a:bodyPr/>
          <a:lstStyle/>
          <a:p>
            <a:r>
              <a:rPr lang="en-GB" dirty="0" smtClean="0"/>
              <a:t>Social sciences is important for trans studies because:</a:t>
            </a:r>
          </a:p>
          <a:p>
            <a:pPr marL="0" indent="0">
              <a:buNone/>
            </a:pPr>
            <a:endParaRPr lang="en-GB" dirty="0" smtClean="0"/>
          </a:p>
          <a:p>
            <a:pPr>
              <a:buFont typeface="Wingdings" panose="05000000000000000000" pitchFamily="2" charset="2"/>
              <a:buChar char="ü"/>
            </a:pPr>
            <a:r>
              <a:rPr lang="en-GB" sz="2000" dirty="0" smtClean="0"/>
              <a:t>Provides means of understanding the </a:t>
            </a:r>
            <a:r>
              <a:rPr lang="en-GB" sz="2000" i="1" dirty="0" smtClean="0"/>
              <a:t>dynamics, power relations, norms, values and ontological foundations for trans care</a:t>
            </a:r>
          </a:p>
          <a:p>
            <a:pPr>
              <a:buFont typeface="Wingdings" panose="05000000000000000000" pitchFamily="2" charset="2"/>
              <a:buChar char="ü"/>
            </a:pPr>
            <a:r>
              <a:rPr lang="en-GB" sz="2000" i="1" dirty="0" smtClean="0"/>
              <a:t>Social model of trans health is key because of the weight of discriminations faced</a:t>
            </a:r>
          </a:p>
          <a:p>
            <a:pPr>
              <a:buFont typeface="Wingdings" panose="05000000000000000000" pitchFamily="2" charset="2"/>
              <a:buChar char="ü"/>
            </a:pPr>
            <a:r>
              <a:rPr lang="en-GB" sz="2000" i="1" dirty="0" smtClean="0"/>
              <a:t>Allows evolving knowledge of diversities within ‘trans’ umbrella</a:t>
            </a:r>
          </a:p>
          <a:p>
            <a:pPr>
              <a:buFont typeface="Wingdings" panose="05000000000000000000" pitchFamily="2" charset="2"/>
              <a:buChar char="ü"/>
            </a:pPr>
            <a:r>
              <a:rPr lang="en-GB" sz="2000" i="1" dirty="0" smtClean="0"/>
              <a:t>Provides intersectional knowledge e.g. about ethnicity</a:t>
            </a:r>
          </a:p>
          <a:p>
            <a:pPr>
              <a:buFont typeface="Wingdings" panose="05000000000000000000" pitchFamily="2" charset="2"/>
              <a:buChar char="ü"/>
            </a:pPr>
            <a:r>
              <a:rPr lang="en-GB" sz="2000" i="1" dirty="0" smtClean="0"/>
              <a:t>Supplies knowledge about specific issues facing trans people in relation to accessing and using healthcare services</a:t>
            </a:r>
            <a:endParaRPr lang="en-GB" sz="2000" i="1" dirty="0"/>
          </a:p>
        </p:txBody>
      </p:sp>
    </p:spTree>
    <p:extLst>
      <p:ext uri="{BB962C8B-B14F-4D97-AF65-F5344CB8AC3E}">
        <p14:creationId xmlns:p14="http://schemas.microsoft.com/office/powerpoint/2010/main" val="101239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a:xfrm>
            <a:off x="412750" y="1988840"/>
            <a:ext cx="8229600" cy="3815060"/>
          </a:xfrm>
        </p:spPr>
        <p:txBody>
          <a:bodyPr/>
          <a:lstStyle/>
          <a:p>
            <a:r>
              <a:rPr lang="en-GB" dirty="0" smtClean="0"/>
              <a:t>Methods</a:t>
            </a:r>
          </a:p>
          <a:p>
            <a:r>
              <a:rPr lang="en-GB" dirty="0" smtClean="0"/>
              <a:t>Types of research</a:t>
            </a:r>
          </a:p>
          <a:p>
            <a:r>
              <a:rPr lang="en-GB" dirty="0" smtClean="0"/>
              <a:t>Key practice-related developments</a:t>
            </a:r>
          </a:p>
          <a:p>
            <a:r>
              <a:rPr lang="en-GB" dirty="0" smtClean="0"/>
              <a:t>Key policy developments</a:t>
            </a:r>
          </a:p>
          <a:p>
            <a:r>
              <a:rPr lang="en-GB" dirty="0"/>
              <a:t>Key conceptual </a:t>
            </a:r>
            <a:r>
              <a:rPr lang="en-GB" dirty="0" smtClean="0"/>
              <a:t>developments</a:t>
            </a:r>
          </a:p>
          <a:p>
            <a:r>
              <a:rPr lang="en-GB" dirty="0" smtClean="0"/>
              <a:t>Conclusion</a:t>
            </a:r>
          </a:p>
          <a:p>
            <a:r>
              <a:rPr lang="en-GB" dirty="0" smtClean="0"/>
              <a:t>References</a:t>
            </a:r>
          </a:p>
          <a:p>
            <a:endParaRPr lang="en-GB" dirty="0"/>
          </a:p>
          <a:p>
            <a:r>
              <a:rPr lang="en-GB" sz="2000" dirty="0" smtClean="0"/>
              <a:t>Acknowledgements to Penny Ralph (University of </a:t>
            </a:r>
            <a:r>
              <a:rPr lang="en-GB" sz="2000" dirty="0" err="1" smtClean="0"/>
              <a:t>Hudderfield</a:t>
            </a:r>
            <a:r>
              <a:rPr lang="en-GB" sz="2000" dirty="0" smtClean="0"/>
              <a:t>)</a:t>
            </a:r>
            <a:endParaRPr lang="en-GB" sz="2000" dirty="0"/>
          </a:p>
        </p:txBody>
      </p:sp>
    </p:spTree>
    <p:extLst>
      <p:ext uri="{BB962C8B-B14F-4D97-AF65-F5344CB8AC3E}">
        <p14:creationId xmlns:p14="http://schemas.microsoft.com/office/powerpoint/2010/main" val="390837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br>
              <a:rPr lang="en-GB" dirty="0"/>
            </a:br>
            <a:endParaRPr lang="en-GB" dirty="0"/>
          </a:p>
        </p:txBody>
      </p:sp>
      <p:sp>
        <p:nvSpPr>
          <p:cNvPr id="3" name="Content Placeholder 2"/>
          <p:cNvSpPr>
            <a:spLocks noGrp="1"/>
          </p:cNvSpPr>
          <p:nvPr>
            <p:ph idx="1"/>
          </p:nvPr>
        </p:nvSpPr>
        <p:spPr>
          <a:xfrm>
            <a:off x="412750" y="1844824"/>
            <a:ext cx="8229600" cy="3959076"/>
          </a:xfrm>
        </p:spPr>
        <p:txBody>
          <a:bodyPr/>
          <a:lstStyle/>
          <a:p>
            <a:pPr>
              <a:buFont typeface="Arial" panose="020B0604020202020204" pitchFamily="34" charset="0"/>
              <a:buChar char="•"/>
            </a:pPr>
            <a:r>
              <a:rPr lang="en-US" sz="2000" dirty="0"/>
              <a:t>An electronic search of literature was conducted using a number of search </a:t>
            </a:r>
            <a:r>
              <a:rPr lang="en-US" sz="2000" dirty="0" smtClean="0"/>
              <a:t>engines including </a:t>
            </a:r>
            <a:r>
              <a:rPr lang="en-US" sz="2000" dirty="0"/>
              <a:t>studies published between May 2015 and February </a:t>
            </a:r>
            <a:r>
              <a:rPr lang="en-US" sz="2000" dirty="0" smtClean="0"/>
              <a:t>2017 (included </a:t>
            </a:r>
            <a:r>
              <a:rPr lang="en-GB" sz="2000" dirty="0" smtClean="0"/>
              <a:t>PROQUEST, </a:t>
            </a:r>
            <a:r>
              <a:rPr lang="en-GB" sz="2000" dirty="0"/>
              <a:t>S</a:t>
            </a:r>
            <a:r>
              <a:rPr lang="en-GB" sz="2000" dirty="0" smtClean="0"/>
              <a:t>copus, and University systems)</a:t>
            </a:r>
          </a:p>
          <a:p>
            <a:pPr>
              <a:buFont typeface="Arial" panose="020B0604020202020204" pitchFamily="34" charset="0"/>
              <a:buChar char="•"/>
            </a:pPr>
            <a:endParaRPr lang="en-GB" sz="2000" dirty="0" smtClean="0"/>
          </a:p>
          <a:p>
            <a:pPr>
              <a:buFont typeface="Arial" panose="020B0604020202020204" pitchFamily="34" charset="0"/>
              <a:buChar char="•"/>
            </a:pPr>
            <a:r>
              <a:rPr lang="en-US" sz="2000" dirty="0" smtClean="0"/>
              <a:t>Within </a:t>
            </a:r>
            <a:r>
              <a:rPr lang="en-US" sz="2000" dirty="0"/>
              <a:t>each search engine, </a:t>
            </a:r>
            <a:r>
              <a:rPr lang="en-GB" sz="2000" dirty="0"/>
              <a:t>t</a:t>
            </a:r>
            <a:r>
              <a:rPr lang="en-US" sz="2000" dirty="0" smtClean="0"/>
              <a:t>he </a:t>
            </a:r>
            <a:r>
              <a:rPr lang="en-US" sz="2000" dirty="0"/>
              <a:t>following search terms were entered: </a:t>
            </a:r>
            <a:endParaRPr lang="en-GB" sz="2000" dirty="0"/>
          </a:p>
          <a:p>
            <a:pPr marL="0" indent="0">
              <a:buNone/>
            </a:pPr>
            <a:r>
              <a:rPr lang="en-US" sz="2000" dirty="0"/>
              <a:t>gender dysphoria, </a:t>
            </a:r>
            <a:r>
              <a:rPr lang="en-US" sz="2000" dirty="0" smtClean="0"/>
              <a:t>gender </a:t>
            </a:r>
            <a:r>
              <a:rPr lang="en-US" sz="2000" dirty="0"/>
              <a:t>identity disorder, </a:t>
            </a:r>
            <a:r>
              <a:rPr lang="en-US" sz="2000" dirty="0" smtClean="0"/>
              <a:t>non-binary </a:t>
            </a:r>
            <a:r>
              <a:rPr lang="en-US" sz="2000" dirty="0"/>
              <a:t>genders, </a:t>
            </a:r>
            <a:r>
              <a:rPr lang="en-US" sz="2000" dirty="0" smtClean="0"/>
              <a:t>gender </a:t>
            </a:r>
            <a:r>
              <a:rPr lang="en-US" sz="2000" dirty="0"/>
              <a:t>variance, </a:t>
            </a:r>
            <a:r>
              <a:rPr lang="en-US" sz="2000" dirty="0" smtClean="0"/>
              <a:t>gender </a:t>
            </a:r>
            <a:r>
              <a:rPr lang="en-US" sz="2000" dirty="0"/>
              <a:t>diversity, </a:t>
            </a:r>
            <a:r>
              <a:rPr lang="en-US" sz="2000" dirty="0" smtClean="0"/>
              <a:t>trans</a:t>
            </a:r>
            <a:r>
              <a:rPr lang="en-US" sz="2000" dirty="0"/>
              <a:t>, </a:t>
            </a:r>
            <a:r>
              <a:rPr lang="en-US" sz="2000" dirty="0" smtClean="0"/>
              <a:t>transgender</a:t>
            </a:r>
            <a:r>
              <a:rPr lang="en-US" sz="2000" dirty="0"/>
              <a:t>, </a:t>
            </a:r>
            <a:r>
              <a:rPr lang="en-US" sz="2000" dirty="0" smtClean="0"/>
              <a:t>and transsexual </a:t>
            </a:r>
            <a:endParaRPr lang="en-GB" sz="2000" dirty="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Other sources were also used – recent reports, books etc</a:t>
            </a:r>
          </a:p>
        </p:txBody>
      </p:sp>
    </p:spTree>
    <p:extLst>
      <p:ext uri="{BB962C8B-B14F-4D97-AF65-F5344CB8AC3E}">
        <p14:creationId xmlns:p14="http://schemas.microsoft.com/office/powerpoint/2010/main" val="7056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Rectangle 2"/>
          <p:cNvSpPr/>
          <p:nvPr/>
        </p:nvSpPr>
        <p:spPr>
          <a:xfrm>
            <a:off x="233943" y="1916832"/>
            <a:ext cx="8712968" cy="4081117"/>
          </a:xfrm>
          <a:prstGeom prst="rect">
            <a:avLst/>
          </a:prstGeom>
        </p:spPr>
        <p:txBody>
          <a:bodyPr wrap="square">
            <a:spAutoFit/>
          </a:bodyPr>
          <a:lstStyle/>
          <a:p>
            <a:r>
              <a:rPr lang="en-US" dirty="0"/>
              <a:t>PROQUEST - SOC ABSTRACTS:</a:t>
            </a:r>
            <a:endParaRPr lang="en-GB" dirty="0"/>
          </a:p>
          <a:p>
            <a:r>
              <a:rPr lang="en-US" dirty="0"/>
              <a:t>Peer reviewed: </a:t>
            </a:r>
            <a:endParaRPr lang="en-GB" dirty="0"/>
          </a:p>
          <a:p>
            <a:r>
              <a:rPr lang="en-US" dirty="0" smtClean="0"/>
              <a:t>Publication </a:t>
            </a:r>
            <a:r>
              <a:rPr lang="en-US" dirty="0"/>
              <a:t>date:  2015-05-01 - 2017-02-28 l</a:t>
            </a:r>
            <a:endParaRPr lang="en-GB" dirty="0"/>
          </a:p>
          <a:p>
            <a:r>
              <a:rPr lang="en-US" dirty="0"/>
              <a:t>Document type: </a:t>
            </a:r>
            <a:endParaRPr lang="en-GB" dirty="0"/>
          </a:p>
          <a:p>
            <a:r>
              <a:rPr lang="en-US" dirty="0" smtClean="0"/>
              <a:t>Article </a:t>
            </a:r>
            <a:r>
              <a:rPr lang="en-US" dirty="0"/>
              <a:t>OR Literature </a:t>
            </a:r>
            <a:r>
              <a:rPr lang="en-US" dirty="0" smtClean="0"/>
              <a:t>Review</a:t>
            </a:r>
            <a:endParaRPr lang="en-GB" dirty="0"/>
          </a:p>
          <a:p>
            <a:r>
              <a:rPr lang="en-US" dirty="0"/>
              <a:t>Classification: </a:t>
            </a:r>
            <a:endParaRPr lang="en-GB" dirty="0"/>
          </a:p>
          <a:p>
            <a:r>
              <a:rPr lang="en-US" dirty="0"/>
              <a:t>Social trends &amp; culturel OR Social </a:t>
            </a:r>
            <a:r>
              <a:rPr lang="en-US" dirty="0" err="1"/>
              <a:t>policyl</a:t>
            </a:r>
            <a:r>
              <a:rPr lang="en-US" dirty="0"/>
              <a:t> OR Social </a:t>
            </a:r>
            <a:r>
              <a:rPr lang="en-US" dirty="0" err="1"/>
              <a:t>responsibilityl</a:t>
            </a:r>
            <a:r>
              <a:rPr lang="en-US" dirty="0"/>
              <a:t> OR Research &amp; </a:t>
            </a:r>
            <a:r>
              <a:rPr lang="en-US" dirty="0" err="1"/>
              <a:t>developmentl</a:t>
            </a:r>
            <a:r>
              <a:rPr lang="en-US" dirty="0"/>
              <a:t> OR Public </a:t>
            </a:r>
            <a:r>
              <a:rPr lang="en-US" dirty="0" err="1"/>
              <a:t>sectorl</a:t>
            </a:r>
            <a:r>
              <a:rPr lang="en-US" dirty="0"/>
              <a:t> OR group interactions; social group identity &amp; intergroup relations (groups based on race &amp; ethnicity, age, &amp; sexual orientation)l OR feminist/gender studies; sociology of gender &amp; gender </a:t>
            </a:r>
            <a:r>
              <a:rPr lang="en-US" dirty="0" err="1"/>
              <a:t>relationsl</a:t>
            </a:r>
            <a:r>
              <a:rPr lang="en-US" dirty="0"/>
              <a:t> OR the family and socialization; sociology of sexual </a:t>
            </a:r>
            <a:r>
              <a:rPr lang="en-US" dirty="0" err="1"/>
              <a:t>behaviorl</a:t>
            </a:r>
            <a:r>
              <a:rPr lang="en-US" dirty="0"/>
              <a:t> OR politics and society; politics and </a:t>
            </a:r>
            <a:r>
              <a:rPr lang="en-US" dirty="0" err="1"/>
              <a:t>societyl</a:t>
            </a:r>
            <a:r>
              <a:rPr lang="en-US" dirty="0"/>
              <a:t> OR social problems and social welfare; social </a:t>
            </a:r>
            <a:r>
              <a:rPr lang="en-US" dirty="0" err="1"/>
              <a:t>gerontologyl</a:t>
            </a:r>
            <a:r>
              <a:rPr lang="en-US" dirty="0"/>
              <a:t> OR sociology of health and medicine; sociology of medicine &amp; health </a:t>
            </a:r>
            <a:r>
              <a:rPr lang="en-US" dirty="0" err="1"/>
              <a:t>carel</a:t>
            </a:r>
            <a:r>
              <a:rPr lang="en-US" dirty="0"/>
              <a:t> OR political sociology/interactions; sociology of political systems, politics, &amp; </a:t>
            </a:r>
            <a:r>
              <a:rPr lang="en-US" dirty="0" err="1"/>
              <a:t>powerl</a:t>
            </a:r>
            <a:r>
              <a:rPr lang="en-US" dirty="0"/>
              <a:t> OR politics; political movements/</a:t>
            </a:r>
            <a:r>
              <a:rPr lang="en-US" dirty="0" err="1"/>
              <a:t>activisml</a:t>
            </a:r>
            <a:r>
              <a:rPr lang="en-US" dirty="0"/>
              <a:t> OR the family and socialization; sociology of the family, marriage, &amp; </a:t>
            </a:r>
            <a:r>
              <a:rPr lang="en-US" dirty="0" smtClean="0"/>
              <a:t>divorce</a:t>
            </a:r>
            <a:endParaRPr lang="en-GB" dirty="0"/>
          </a:p>
        </p:txBody>
      </p:sp>
    </p:spTree>
    <p:extLst>
      <p:ext uri="{BB962C8B-B14F-4D97-AF65-F5344CB8AC3E}">
        <p14:creationId xmlns:p14="http://schemas.microsoft.com/office/powerpoint/2010/main" val="191150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research found</a:t>
            </a:r>
            <a:r>
              <a:rPr lang="en-GB" dirty="0"/>
              <a:t/>
            </a:r>
            <a:br>
              <a:rPr lang="en-GB" dirty="0"/>
            </a:b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dirty="0" smtClean="0"/>
              <a:t>Applied studies specifically about trans</a:t>
            </a:r>
          </a:p>
          <a:p>
            <a:r>
              <a:rPr lang="en-GB" sz="2000" dirty="0" smtClean="0"/>
              <a:t>Studies focusing on a different issue (e.g. community safety) with some discussion of trans</a:t>
            </a:r>
          </a:p>
          <a:p>
            <a:r>
              <a:rPr lang="en-GB" sz="2000" dirty="0" smtClean="0"/>
              <a:t>Studies that overlap with healthcare/medical research</a:t>
            </a:r>
          </a:p>
          <a:p>
            <a:r>
              <a:rPr lang="en-GB" sz="2000" dirty="0" smtClean="0"/>
              <a:t>Country-specific studies</a:t>
            </a:r>
          </a:p>
          <a:p>
            <a:r>
              <a:rPr lang="en-GB" sz="2000" dirty="0" smtClean="0"/>
              <a:t>Studies wrapped up within ‘LGBT’ acronym</a:t>
            </a:r>
          </a:p>
          <a:p>
            <a:r>
              <a:rPr lang="en-GB" sz="2000" dirty="0" smtClean="0"/>
              <a:t>Studies that appear irrelevant but may be useful (e.g. about bullying in schools)</a:t>
            </a:r>
          </a:p>
          <a:p>
            <a:r>
              <a:rPr lang="en-GB" sz="2000" dirty="0" smtClean="0"/>
              <a:t>Work that is primarily about gender more broadly</a:t>
            </a:r>
          </a:p>
          <a:p>
            <a:r>
              <a:rPr lang="en-GB" sz="2000" dirty="0" smtClean="0"/>
              <a:t>Work taking place within other disciplines that is directly relevant to social sciences and healthcare providers</a:t>
            </a:r>
            <a:endParaRPr lang="en-GB" sz="1600" dirty="0" smtClean="0"/>
          </a:p>
          <a:p>
            <a:pPr marL="0" indent="0">
              <a:buNone/>
            </a:pPr>
            <a:endParaRPr lang="en-GB" sz="2000" dirty="0"/>
          </a:p>
        </p:txBody>
      </p:sp>
    </p:spTree>
    <p:extLst>
      <p:ext uri="{BB962C8B-B14F-4D97-AF65-F5344CB8AC3E}">
        <p14:creationId xmlns:p14="http://schemas.microsoft.com/office/powerpoint/2010/main" val="34889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t>
            </a:r>
            <a:r>
              <a:rPr lang="en-GB" dirty="0" smtClean="0"/>
              <a:t>practice-related developments </a:t>
            </a:r>
            <a:r>
              <a:rPr lang="en-GB" dirty="0"/>
              <a:t/>
            </a:r>
            <a:br>
              <a:rPr lang="en-GB" dirty="0"/>
            </a:br>
            <a:endParaRPr lang="en-GB" dirty="0"/>
          </a:p>
        </p:txBody>
      </p:sp>
      <p:sp>
        <p:nvSpPr>
          <p:cNvPr id="3" name="Content Placeholder 2"/>
          <p:cNvSpPr>
            <a:spLocks noGrp="1"/>
          </p:cNvSpPr>
          <p:nvPr>
            <p:ph idx="1"/>
          </p:nvPr>
        </p:nvSpPr>
        <p:spPr>
          <a:xfrm>
            <a:off x="412750" y="1916832"/>
            <a:ext cx="8229600" cy="3887068"/>
          </a:xfrm>
        </p:spPr>
        <p:txBody>
          <a:bodyPr/>
          <a:lstStyle/>
          <a:p>
            <a:pPr marL="0" indent="0">
              <a:buNone/>
            </a:pPr>
            <a:r>
              <a:rPr lang="en-GB" sz="2000" b="1" dirty="0" smtClean="0"/>
              <a:t>Nuanced and generally trans-positive research in a whole range of areas for example: </a:t>
            </a:r>
          </a:p>
          <a:p>
            <a:r>
              <a:rPr lang="en-GB" sz="2000" dirty="0" smtClean="0"/>
              <a:t>Education</a:t>
            </a:r>
          </a:p>
          <a:p>
            <a:r>
              <a:rPr lang="en-GB" sz="2000" dirty="0" smtClean="0"/>
              <a:t>Families </a:t>
            </a:r>
          </a:p>
          <a:p>
            <a:r>
              <a:rPr lang="en-GB" sz="2000" dirty="0" smtClean="0"/>
              <a:t>Healthcare provision</a:t>
            </a:r>
          </a:p>
          <a:p>
            <a:r>
              <a:rPr lang="en-GB" sz="2000" dirty="0" smtClean="0"/>
              <a:t>Intimate partner violence</a:t>
            </a:r>
          </a:p>
          <a:p>
            <a:r>
              <a:rPr lang="en-GB" sz="2000" dirty="0" smtClean="0"/>
              <a:t>Prisons</a:t>
            </a:r>
          </a:p>
          <a:p>
            <a:r>
              <a:rPr lang="en-GB" sz="2000" dirty="0" smtClean="0"/>
              <a:t>Homelessness</a:t>
            </a:r>
          </a:p>
          <a:p>
            <a:r>
              <a:rPr lang="en-GB" sz="2000" dirty="0" smtClean="0"/>
              <a:t>Rural trans people</a:t>
            </a:r>
          </a:p>
          <a:p>
            <a:r>
              <a:rPr lang="en-GB" sz="2000" dirty="0" smtClean="0"/>
              <a:t>Existence of prejudice and ways of tackling it</a:t>
            </a:r>
          </a:p>
          <a:p>
            <a:r>
              <a:rPr lang="en-GB" sz="2000" dirty="0" smtClean="0"/>
              <a:t>Methodology </a:t>
            </a:r>
          </a:p>
        </p:txBody>
      </p:sp>
    </p:spTree>
    <p:extLst>
      <p:ext uri="{BB962C8B-B14F-4D97-AF65-F5344CB8AC3E}">
        <p14:creationId xmlns:p14="http://schemas.microsoft.com/office/powerpoint/2010/main" val="3320623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412750" y="1844824"/>
            <a:ext cx="8229600" cy="3959076"/>
          </a:xfrm>
        </p:spPr>
        <p:txBody>
          <a:bodyPr/>
          <a:lstStyle/>
          <a:p>
            <a:r>
              <a:rPr lang="en-GB" sz="2000" dirty="0" smtClean="0"/>
              <a:t>Shift towards more fluid and inconsistent identifications amongst young people in schools </a:t>
            </a:r>
          </a:p>
          <a:p>
            <a:r>
              <a:rPr lang="en-GB" sz="2000" dirty="0" smtClean="0"/>
              <a:t>So that they have more diverse needs than previously</a:t>
            </a:r>
          </a:p>
          <a:p>
            <a:r>
              <a:rPr lang="en-GB" sz="2000" dirty="0" smtClean="0"/>
              <a:t>Measures to support student wellbeing included puberty education (Jones et al 2016)</a:t>
            </a:r>
          </a:p>
          <a:p>
            <a:endParaRPr lang="en-GB" sz="2000" dirty="0"/>
          </a:p>
          <a:p>
            <a:pPr marL="0" indent="0">
              <a:buNone/>
            </a:pPr>
            <a:r>
              <a:rPr lang="en-GB" sz="2000" dirty="0" smtClean="0"/>
              <a:t>This phenomenon found elsewhere e.g.:</a:t>
            </a:r>
          </a:p>
          <a:p>
            <a:pPr marL="0" indent="0">
              <a:buNone/>
            </a:pPr>
            <a:endParaRPr lang="en-GB" sz="2000" dirty="0"/>
          </a:p>
          <a:p>
            <a:pPr marL="0" lvl="1" indent="0">
              <a:buNone/>
            </a:pPr>
            <a:r>
              <a:rPr lang="en-US" sz="1800" i="1" dirty="0"/>
              <a:t>‘…people [who] have a gender which is neither male nor female and may identify as both male and female at one time, as different genders at different times, as no gender at all, or dispute the very idea of only two genders’ </a:t>
            </a:r>
            <a:r>
              <a:rPr lang="en-US" sz="1800" dirty="0"/>
              <a:t>(Richards et al 2016: 95). </a:t>
            </a:r>
            <a:endParaRPr lang="en-GB" sz="1800" dirty="0"/>
          </a:p>
          <a:p>
            <a:pPr marL="0" indent="0">
              <a:buNone/>
            </a:pPr>
            <a:endParaRPr lang="en-GB" sz="2000" dirty="0" smtClean="0"/>
          </a:p>
          <a:p>
            <a:pPr>
              <a:buFont typeface="Wingdings" panose="05000000000000000000" pitchFamily="2" charset="2"/>
              <a:buChar char="ü"/>
            </a:pPr>
            <a:endParaRPr lang="en-GB" sz="2000" dirty="0"/>
          </a:p>
        </p:txBody>
      </p:sp>
    </p:spTree>
    <p:extLst>
      <p:ext uri="{BB962C8B-B14F-4D97-AF65-F5344CB8AC3E}">
        <p14:creationId xmlns:p14="http://schemas.microsoft.com/office/powerpoint/2010/main" val="357711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policy developments</a:t>
            </a:r>
            <a:endParaRPr lang="en-GB" dirty="0"/>
          </a:p>
        </p:txBody>
      </p:sp>
      <p:sp>
        <p:nvSpPr>
          <p:cNvPr id="3" name="Content Placeholder 2"/>
          <p:cNvSpPr>
            <a:spLocks noGrp="1"/>
          </p:cNvSpPr>
          <p:nvPr>
            <p:ph idx="1"/>
          </p:nvPr>
        </p:nvSpPr>
        <p:spPr>
          <a:xfrm>
            <a:off x="412750" y="1844824"/>
            <a:ext cx="8229600" cy="3959076"/>
          </a:xfrm>
        </p:spPr>
        <p:txBody>
          <a:bodyPr/>
          <a:lstStyle/>
          <a:p>
            <a:r>
              <a:rPr lang="en-GB" sz="2000" dirty="0" smtClean="0"/>
              <a:t>More studies addressing trans concerns within different policy sectors, e.g.: </a:t>
            </a:r>
          </a:p>
          <a:p>
            <a:pPr>
              <a:buFont typeface="Wingdings" panose="05000000000000000000" pitchFamily="2" charset="2"/>
              <a:buChar char="ü"/>
            </a:pPr>
            <a:r>
              <a:rPr lang="en-GB" sz="1800" dirty="0"/>
              <a:t>H</a:t>
            </a:r>
            <a:r>
              <a:rPr lang="en-GB" sz="1800" dirty="0" smtClean="0"/>
              <a:t>ousing for older trans people (UK – Westwood 2016)</a:t>
            </a:r>
          </a:p>
          <a:p>
            <a:pPr>
              <a:buFont typeface="Wingdings" panose="05000000000000000000" pitchFamily="2" charset="2"/>
              <a:buChar char="ü"/>
            </a:pPr>
            <a:r>
              <a:rPr lang="en-GB" sz="1800" dirty="0" smtClean="0"/>
              <a:t>City planning to be trans-inclusive (Turkey - </a:t>
            </a:r>
            <a:r>
              <a:rPr lang="en-GB" sz="1800" dirty="0">
                <a:solidFill>
                  <a:schemeClr val="tx1"/>
                </a:solidFill>
                <a:hlinkClick r:id="rId2"/>
              </a:rPr>
              <a:t>Güney</a:t>
            </a:r>
            <a:r>
              <a:rPr lang="en-GB" sz="1800" dirty="0">
                <a:solidFill>
                  <a:schemeClr val="tx1"/>
                </a:solidFill>
              </a:rPr>
              <a:t>, M.E and </a:t>
            </a:r>
            <a:r>
              <a:rPr lang="en-GB" sz="1800" dirty="0" smtClean="0">
                <a:solidFill>
                  <a:schemeClr val="tx1"/>
                </a:solidFill>
                <a:hlinkClick r:id="rId3"/>
              </a:rPr>
              <a:t>Selçuk</a:t>
            </a:r>
            <a:r>
              <a:rPr lang="en-GB" sz="1800" dirty="0" smtClean="0">
                <a:solidFill>
                  <a:schemeClr val="tx1"/>
                </a:solidFill>
              </a:rPr>
              <a:t>, 2016</a:t>
            </a:r>
            <a:r>
              <a:rPr lang="en-GB" sz="1800" dirty="0" smtClean="0"/>
              <a:t>)</a:t>
            </a:r>
          </a:p>
          <a:p>
            <a:pPr>
              <a:buFont typeface="Wingdings" panose="05000000000000000000" pitchFamily="2" charset="2"/>
              <a:buChar char="ü"/>
            </a:pPr>
            <a:r>
              <a:rPr lang="en-GB" sz="1800" dirty="0" smtClean="0"/>
              <a:t>Discussions about the ways in which transnational activism is linked with success concerning trans rights at the national level (EU-wide – Ayoub 2015)</a:t>
            </a:r>
          </a:p>
          <a:p>
            <a:pPr marL="0" indent="0">
              <a:buNone/>
            </a:pPr>
            <a:endParaRPr lang="en-GB" sz="1200" dirty="0" smtClean="0"/>
          </a:p>
          <a:p>
            <a:r>
              <a:rPr lang="en-GB" sz="2000" dirty="0" smtClean="0"/>
              <a:t>Considerable support for diversity-positive/human rights policies in relation to trans peoples’ health and wellbeing – including large studies such as FRA (2016)</a:t>
            </a:r>
            <a:endParaRPr lang="en-GB" sz="2000" dirty="0"/>
          </a:p>
        </p:txBody>
      </p:sp>
    </p:spTree>
    <p:extLst>
      <p:ext uri="{BB962C8B-B14F-4D97-AF65-F5344CB8AC3E}">
        <p14:creationId xmlns:p14="http://schemas.microsoft.com/office/powerpoint/2010/main" val="1233695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3131</TotalTime>
  <Words>1165</Words>
  <Application>Microsoft Office PowerPoint</Application>
  <PresentationFormat>On-screen Show (4:3)</PresentationFormat>
  <Paragraphs>104</Paragraphs>
  <Slides>13</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13</vt:i4>
      </vt:variant>
    </vt:vector>
  </HeadingPairs>
  <TitlesOfParts>
    <vt:vector size="28" baseType="lpstr">
      <vt:lpstr>Arial</vt:lpstr>
      <vt:lpstr>Wingdings</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Biphob</vt:lpstr>
      <vt:lpstr>Introduction</vt:lpstr>
      <vt:lpstr>Structure</vt:lpstr>
      <vt:lpstr>Methods </vt:lpstr>
      <vt:lpstr>Example</vt:lpstr>
      <vt:lpstr>Types of research found </vt:lpstr>
      <vt:lpstr>Key practice-related developments  </vt:lpstr>
      <vt:lpstr>Example</vt:lpstr>
      <vt:lpstr>Key policy developments</vt:lpstr>
      <vt:lpstr>Key conceptual developments </vt:lpstr>
      <vt:lpstr>Conclusion</vt:lpstr>
      <vt:lpstr>References</vt:lpstr>
      <vt:lpstr>Cont.</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226</cp:revision>
  <dcterms:created xsi:type="dcterms:W3CDTF">2012-10-10T08:25:01Z</dcterms:created>
  <dcterms:modified xsi:type="dcterms:W3CDTF">2017-04-26T11:33:04Z</dcterms:modified>
</cp:coreProperties>
</file>