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8" r:id="rId3"/>
    <p:sldId id="259" r:id="rId4"/>
    <p:sldId id="279" r:id="rId5"/>
    <p:sldId id="262" r:id="rId6"/>
    <p:sldId id="265" r:id="rId7"/>
    <p:sldId id="273" r:id="rId8"/>
    <p:sldId id="266" r:id="rId9"/>
    <p:sldId id="267" r:id="rId10"/>
    <p:sldId id="280" r:id="rId11"/>
    <p:sldId id="270" r:id="rId12"/>
    <p:sldId id="275" r:id="rId13"/>
    <p:sldId id="277" r:id="rId14"/>
    <p:sldId id="276" r:id="rId15"/>
    <p:sldId id="271" r:id="rId16"/>
    <p:sldId id="261" r:id="rId17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161330AA-25E7-4148-941C-E2DA2A81CBB6}">
          <p14:sldIdLst>
            <p14:sldId id="256"/>
            <p14:sldId id="258"/>
            <p14:sldId id="259"/>
            <p14:sldId id="279"/>
            <p14:sldId id="262"/>
            <p14:sldId id="265"/>
            <p14:sldId id="273"/>
            <p14:sldId id="266"/>
            <p14:sldId id="267"/>
            <p14:sldId id="280"/>
            <p14:sldId id="270"/>
            <p14:sldId id="275"/>
            <p14:sldId id="277"/>
            <p14:sldId id="276"/>
            <p14:sldId id="271"/>
            <p14:sldId id="261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32" autoAdjust="0"/>
    <p:restoredTop sz="94632" autoAdjust="0"/>
  </p:normalViewPr>
  <p:slideViewPr>
    <p:cSldViewPr>
      <p:cViewPr varScale="1">
        <p:scale>
          <a:sx n="67" d="100"/>
          <a:sy n="67" d="100"/>
        </p:scale>
        <p:origin x="-1104" y="-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B8A21F-975D-40A4-B121-3C15773841A2}" type="datetimeFigureOut">
              <a:rPr lang="en-GB" smtClean="0"/>
              <a:t>08/03/2017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10A29B-7660-4406-99D3-0CBEAEFD20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91132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0DC463-DAA5-40EB-AF58-AABCF0731CA5}" type="datetimeFigureOut">
              <a:rPr lang="en-GB" smtClean="0"/>
              <a:t>08/03/2017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A4ECAA-B7B8-482B-90DE-A0877CDB6F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9107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A4ECAA-B7B8-482B-90DE-A0877CDB6F8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4003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A4ECAA-B7B8-482B-90DE-A0877CDB6F8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2038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A4ECAA-B7B8-482B-90DE-A0877CDB6F8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79225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Co-researchers, participatory to develop relationships</a:t>
            </a:r>
          </a:p>
          <a:p>
            <a:r>
              <a:rPr lang="en-GB" dirty="0" smtClean="0"/>
              <a:t>Intention</a:t>
            </a:r>
            <a:r>
              <a:rPr lang="en-GB" baseline="0" dirty="0" smtClean="0"/>
              <a:t> is to observe how the children, practitioners using a range of outdoor play spaces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A4ECAA-B7B8-482B-90DE-A0877CDB6F8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53782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A4ECAA-B7B8-482B-90DE-A0877CDB6F8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36585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A4ECAA-B7B8-482B-90DE-A0877CDB6F87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2948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B85BE-904F-4D31-9688-1B77BB70F526}" type="datetimeFigureOut">
              <a:rPr lang="en-GB" smtClean="0"/>
              <a:t>08/03/2017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9EC79-D8D5-4BB5-BA98-AB83A7AE441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B85BE-904F-4D31-9688-1B77BB70F526}" type="datetimeFigureOut">
              <a:rPr lang="en-GB" smtClean="0"/>
              <a:t>08/03/2017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9EC79-D8D5-4BB5-BA98-AB83A7AE441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B85BE-904F-4D31-9688-1B77BB70F526}" type="datetimeFigureOut">
              <a:rPr lang="en-GB" smtClean="0"/>
              <a:t>08/03/2017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9EC79-D8D5-4BB5-BA98-AB83A7AE441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B85BE-904F-4D31-9688-1B77BB70F526}" type="datetimeFigureOut">
              <a:rPr lang="en-GB" smtClean="0"/>
              <a:t>08/03/2017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9EC79-D8D5-4BB5-BA98-AB83A7AE441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B85BE-904F-4D31-9688-1B77BB70F526}" type="datetimeFigureOut">
              <a:rPr lang="en-GB" smtClean="0"/>
              <a:t>08/03/2017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9EC79-D8D5-4BB5-BA98-AB83A7AE441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B85BE-904F-4D31-9688-1B77BB70F526}" type="datetimeFigureOut">
              <a:rPr lang="en-GB" smtClean="0"/>
              <a:t>08/03/2017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9EC79-D8D5-4BB5-BA98-AB83A7AE441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B85BE-904F-4D31-9688-1B77BB70F526}" type="datetimeFigureOut">
              <a:rPr lang="en-GB" smtClean="0"/>
              <a:t>08/03/2017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9EC79-D8D5-4BB5-BA98-AB83A7AE441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B85BE-904F-4D31-9688-1B77BB70F526}" type="datetimeFigureOut">
              <a:rPr lang="en-GB" smtClean="0"/>
              <a:t>08/03/2017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9EC79-D8D5-4BB5-BA98-AB83A7AE441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B85BE-904F-4D31-9688-1B77BB70F526}" type="datetimeFigureOut">
              <a:rPr lang="en-GB" smtClean="0"/>
              <a:t>08/03/2017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9EC79-D8D5-4BB5-BA98-AB83A7AE441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B85BE-904F-4D31-9688-1B77BB70F526}" type="datetimeFigureOut">
              <a:rPr lang="en-GB" smtClean="0"/>
              <a:t>08/03/2017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9EC79-D8D5-4BB5-BA98-AB83A7AE441A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B85BE-904F-4D31-9688-1B77BB70F526}" type="datetimeFigureOut">
              <a:rPr lang="en-GB" smtClean="0"/>
              <a:t>08/03/2017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D9EC79-D8D5-4BB5-BA98-AB83A7AE441A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25D9EC79-D8D5-4BB5-BA98-AB83A7AE441A}" type="slidenum">
              <a:rPr lang="en-GB" smtClean="0"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541B85BE-904F-4D31-9688-1B77BB70F526}" type="datetimeFigureOut">
              <a:rPr lang="en-GB" smtClean="0"/>
              <a:t>08/03/2017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332657"/>
            <a:ext cx="7846640" cy="2664295"/>
          </a:xfrm>
        </p:spPr>
        <p:txBody>
          <a:bodyPr>
            <a:normAutofit/>
          </a:bodyPr>
          <a:lstStyle/>
          <a:p>
            <a:r>
              <a:rPr lang="en-GB" sz="2400" dirty="0" smtClean="0"/>
              <a:t/>
            </a:r>
            <a:br>
              <a:rPr lang="en-GB" sz="2400" dirty="0" smtClean="0"/>
            </a:br>
            <a:endParaRPr lang="en-GB" sz="24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620688"/>
            <a:ext cx="7016824" cy="2808312"/>
          </a:xfrm>
        </p:spPr>
        <p:txBody>
          <a:bodyPr>
            <a:noAutofit/>
          </a:bodyPr>
          <a:lstStyle/>
          <a:p>
            <a:pPr algn="ctr"/>
            <a:r>
              <a:rPr lang="en-GB" sz="2800" b="1" dirty="0" smtClean="0"/>
              <a:t>SEPD Staff Conference </a:t>
            </a:r>
          </a:p>
          <a:p>
            <a:pPr algn="ctr"/>
            <a:r>
              <a:rPr lang="en-GB" sz="2800" b="1" dirty="0" smtClean="0"/>
              <a:t>7</a:t>
            </a:r>
            <a:r>
              <a:rPr lang="en-GB" sz="2800" b="1" baseline="30000" dirty="0" smtClean="0"/>
              <a:t>th</a:t>
            </a:r>
            <a:r>
              <a:rPr lang="en-GB" sz="2800" b="1" dirty="0" smtClean="0"/>
              <a:t> April 2016</a:t>
            </a:r>
          </a:p>
          <a:p>
            <a:pPr algn="ctr"/>
            <a:r>
              <a:rPr lang="en-GB" sz="2800" b="1" dirty="0"/>
              <a:t>What’s so interesting outside</a:t>
            </a:r>
            <a:r>
              <a:rPr lang="en-GB" sz="2800" b="1" dirty="0" smtClean="0"/>
              <a:t>?</a:t>
            </a:r>
          </a:p>
          <a:p>
            <a:pPr algn="ctr"/>
            <a:r>
              <a:rPr lang="en-GB" sz="2800" b="1" dirty="0" smtClean="0"/>
              <a:t>‘Well-being and Involvement Scales’</a:t>
            </a:r>
            <a:endParaRPr lang="en-GB" sz="2800" b="1" dirty="0" smtClean="0"/>
          </a:p>
          <a:p>
            <a:pPr algn="ctr"/>
            <a:r>
              <a:rPr lang="en-GB" sz="2800" b="1" dirty="0" smtClean="0"/>
              <a:t>Judith Hunter</a:t>
            </a:r>
          </a:p>
          <a:p>
            <a:pPr algn="ctr"/>
            <a:endParaRPr lang="en-GB" sz="3800" b="1" dirty="0" smtClean="0"/>
          </a:p>
          <a:p>
            <a:pPr algn="ctr"/>
            <a:endParaRPr lang="en-GB" sz="3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28" y="4653136"/>
            <a:ext cx="1839460" cy="1217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858" y="3933057"/>
            <a:ext cx="6151566" cy="2439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>
          <a:xfrm>
            <a:off x="2161388" y="4195936"/>
            <a:ext cx="804732" cy="8172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257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Meet Ruby...</a:t>
            </a:r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89412"/>
            <a:ext cx="4103194" cy="2745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7" y="980728"/>
            <a:ext cx="3550279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val 7"/>
          <p:cNvSpPr/>
          <p:nvPr/>
        </p:nvSpPr>
        <p:spPr>
          <a:xfrm>
            <a:off x="1450504" y="4293096"/>
            <a:ext cx="62636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4139952" y="1556792"/>
            <a:ext cx="792088" cy="7768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5745922" y="1268760"/>
            <a:ext cx="698286" cy="7484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6660232" y="1112974"/>
            <a:ext cx="626368" cy="5878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722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Ruby and cobwebs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7585" y="1445990"/>
            <a:ext cx="7249615" cy="518457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4644008" y="5013176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5724128" y="2852936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2627784" y="2924944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04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33" y="0"/>
            <a:ext cx="846466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3347864" y="2204864"/>
            <a:ext cx="1296144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984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33" y="0"/>
            <a:ext cx="846466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3347864" y="2204864"/>
            <a:ext cx="1008112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406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33" y="0"/>
            <a:ext cx="839265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4499992" y="2708920"/>
            <a:ext cx="792088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102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Analysis: Ruby ...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114300" indent="0">
              <a:buNone/>
            </a:pPr>
            <a:r>
              <a:rPr lang="en-GB" sz="1600" b="1" dirty="0" smtClean="0"/>
              <a:t>Scale of well-being</a:t>
            </a:r>
          </a:p>
          <a:p>
            <a:pPr marL="114300" indent="0">
              <a:buNone/>
            </a:pPr>
            <a:r>
              <a:rPr lang="en-GB" sz="1600" dirty="0" smtClean="0"/>
              <a:t>During the observation Ruby is enjoying the activity:</a:t>
            </a:r>
          </a:p>
          <a:p>
            <a:r>
              <a:rPr lang="en-GB" sz="1600" dirty="0" smtClean="0"/>
              <a:t>looks happy and cheerful;</a:t>
            </a:r>
          </a:p>
          <a:p>
            <a:r>
              <a:rPr lang="en-GB" sz="1600" dirty="0"/>
              <a:t>t</a:t>
            </a:r>
            <a:r>
              <a:rPr lang="en-GB" sz="1600" dirty="0" smtClean="0"/>
              <a:t>alks to herself, hums;</a:t>
            </a:r>
          </a:p>
          <a:p>
            <a:r>
              <a:rPr lang="en-GB" sz="1600" dirty="0"/>
              <a:t>i</a:t>
            </a:r>
            <a:r>
              <a:rPr lang="en-GB" sz="1600" dirty="0" smtClean="0"/>
              <a:t>s relaxed, does not show any signs of stress or tension;</a:t>
            </a:r>
          </a:p>
          <a:p>
            <a:r>
              <a:rPr lang="en-GB" sz="1600" dirty="0"/>
              <a:t>i</a:t>
            </a:r>
            <a:r>
              <a:rPr lang="en-GB" sz="1600" dirty="0" smtClean="0"/>
              <a:t>s open and accessible to the environment;</a:t>
            </a:r>
          </a:p>
          <a:p>
            <a:r>
              <a:rPr lang="en-GB" sz="1600" dirty="0" smtClean="0"/>
              <a:t>expresses self-confidence and self-assurance.</a:t>
            </a:r>
          </a:p>
          <a:p>
            <a:endParaRPr lang="en-GB" sz="1600" dirty="0"/>
          </a:p>
          <a:p>
            <a:endParaRPr lang="en-GB" sz="1600" dirty="0" smtClean="0"/>
          </a:p>
          <a:p>
            <a:endParaRPr lang="en-GB" sz="1600" dirty="0"/>
          </a:p>
          <a:p>
            <a:endParaRPr lang="en-GB" sz="1600" dirty="0" smtClean="0"/>
          </a:p>
          <a:p>
            <a:r>
              <a:rPr lang="en-GB" sz="1600" b="1" dirty="0" smtClean="0"/>
              <a:t>Ruby’s well being is extremely high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5061160"/>
          </a:xfrm>
        </p:spPr>
        <p:txBody>
          <a:bodyPr>
            <a:normAutofit fontScale="25000" lnSpcReduction="20000"/>
          </a:bodyPr>
          <a:lstStyle/>
          <a:p>
            <a:pPr marL="114300" indent="0">
              <a:buNone/>
            </a:pPr>
            <a:r>
              <a:rPr lang="en-GB" sz="6400" b="1" dirty="0" smtClean="0"/>
              <a:t>Scale of Involvement</a:t>
            </a:r>
          </a:p>
          <a:p>
            <a:pPr marL="114300" indent="0">
              <a:buNone/>
            </a:pPr>
            <a:r>
              <a:rPr lang="en-GB" sz="6400" dirty="0" smtClean="0"/>
              <a:t>During </a:t>
            </a:r>
            <a:r>
              <a:rPr lang="en-GB" sz="6400" dirty="0"/>
              <a:t>the observation Ruby is continuously engaged in the activity and completely absorbed in it:</a:t>
            </a:r>
          </a:p>
          <a:p>
            <a:r>
              <a:rPr lang="en-GB" sz="6400" dirty="0"/>
              <a:t>is absolutely focussed, concentrated without interruption;</a:t>
            </a:r>
          </a:p>
          <a:p>
            <a:r>
              <a:rPr lang="en-GB" sz="6400" dirty="0"/>
              <a:t>is highly motivated, feels strongly appealed by the activity, perseveres;</a:t>
            </a:r>
          </a:p>
          <a:p>
            <a:r>
              <a:rPr lang="en-GB" sz="6400" dirty="0"/>
              <a:t>even strong stimuli cannot distract her;</a:t>
            </a:r>
          </a:p>
          <a:p>
            <a:r>
              <a:rPr lang="en-GB" sz="6400" dirty="0"/>
              <a:t>is alert, has attention for details, shows precision;</a:t>
            </a:r>
          </a:p>
          <a:p>
            <a:r>
              <a:rPr lang="en-GB" sz="6400" dirty="0"/>
              <a:t>her mental activity and experiences are intense;</a:t>
            </a:r>
          </a:p>
          <a:p>
            <a:r>
              <a:rPr lang="en-GB" sz="6400" dirty="0"/>
              <a:t>she constantly addresses all her capabilities; imagination and mental capacity are in top gear;</a:t>
            </a:r>
          </a:p>
          <a:p>
            <a:r>
              <a:rPr lang="en-GB" sz="6400" dirty="0"/>
              <a:t>obviously enjoys being engrossed in the activity</a:t>
            </a:r>
            <a:r>
              <a:rPr lang="en-GB" sz="6400" dirty="0" smtClean="0"/>
              <a:t>.</a:t>
            </a:r>
          </a:p>
          <a:p>
            <a:endParaRPr lang="en-GB" sz="3400" dirty="0"/>
          </a:p>
          <a:p>
            <a:endParaRPr lang="en-GB" dirty="0" smtClean="0"/>
          </a:p>
          <a:p>
            <a:r>
              <a:rPr lang="en-GB" sz="6400" b="1" dirty="0" smtClean="0"/>
              <a:t>Ruby’s involvement is extremely high</a:t>
            </a:r>
            <a:endParaRPr lang="en-GB" sz="6400" b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047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References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1800" dirty="0" smtClean="0"/>
              <a:t>Blandford, S. and Knowles, C. (2009). </a:t>
            </a:r>
            <a:r>
              <a:rPr lang="en-GB" sz="1800" i="1" dirty="0" smtClean="0"/>
              <a:t>Developing Professional Practice 0 – 7. </a:t>
            </a:r>
            <a:r>
              <a:rPr lang="en-GB" sz="1800" dirty="0" smtClean="0"/>
              <a:t>Harlow: Longman.</a:t>
            </a:r>
          </a:p>
          <a:p>
            <a:r>
              <a:rPr lang="en-GB" sz="1800" dirty="0" smtClean="0"/>
              <a:t>Clark, A. and Moss, P. (2001). </a:t>
            </a:r>
            <a:r>
              <a:rPr lang="en-GB" sz="1800" i="1" dirty="0" smtClean="0"/>
              <a:t>Listening to Young Children: The Mosaic approach</a:t>
            </a:r>
            <a:r>
              <a:rPr lang="en-GB" sz="1800" dirty="0" smtClean="0"/>
              <a:t>. London: National Children’s Bureau.</a:t>
            </a:r>
          </a:p>
          <a:p>
            <a:r>
              <a:rPr lang="en-GB" sz="1800" dirty="0" smtClean="0"/>
              <a:t>Greenfield, C. (2004). ‘Transcript: 'Can run, Play on Bikes, Jump on the Zoom Slide and Play on the Swings’’; Exploring the Value of Outdoor Play’. Australian Journal of Early Childhood 29(2):1-5.</a:t>
            </a:r>
          </a:p>
          <a:p>
            <a:r>
              <a:rPr lang="en-GB" sz="1800" dirty="0" smtClean="0"/>
              <a:t>Jarvis</a:t>
            </a:r>
            <a:r>
              <a:rPr lang="en-GB" sz="1800" dirty="0"/>
              <a:t>, Brock &amp; Brown, </a:t>
            </a:r>
            <a:r>
              <a:rPr lang="en-GB" sz="1800" dirty="0" smtClean="0"/>
              <a:t>(2014). Three Perspectives on Play in Brock, A., Jarvis, P. and Olusoga, Y. (Eds) in </a:t>
            </a:r>
            <a:r>
              <a:rPr lang="en-GB" sz="1800" i="1" dirty="0" smtClean="0"/>
              <a:t>Perspectives on Play: Learning for Life. </a:t>
            </a:r>
            <a:r>
              <a:rPr lang="en-GB" sz="1800" dirty="0" smtClean="0"/>
              <a:t>(2-28). London: Routledge.</a:t>
            </a:r>
            <a:endParaRPr lang="en-GB" sz="1800" dirty="0"/>
          </a:p>
          <a:p>
            <a:r>
              <a:rPr lang="en-GB" sz="1800" dirty="0" smtClean="0"/>
              <a:t>Rickinson</a:t>
            </a:r>
            <a:r>
              <a:rPr lang="en-GB" sz="1800" dirty="0"/>
              <a:t>, M., Hunt, A</a:t>
            </a:r>
            <a:r>
              <a:rPr lang="en-GB" sz="1800" dirty="0" smtClean="0"/>
              <a:t>., Rogers</a:t>
            </a:r>
            <a:r>
              <a:rPr lang="en-GB" sz="1800" dirty="0"/>
              <a:t>, J. &amp; Dillon, J. (2012). </a:t>
            </a:r>
            <a:r>
              <a:rPr lang="en-GB" sz="1800" i="1" dirty="0"/>
              <a:t>School Leader and Teacher Insights into Learning Outside the Classroom in Natural Environments – A study to Inform the Natural Connections Demonstration project.</a:t>
            </a:r>
            <a:r>
              <a:rPr lang="en-GB" sz="1800" dirty="0"/>
              <a:t> London: Natural England</a:t>
            </a:r>
            <a:r>
              <a:rPr lang="en-GB" sz="1800" dirty="0" smtClean="0"/>
              <a:t>.</a:t>
            </a:r>
          </a:p>
          <a:p>
            <a:r>
              <a:rPr lang="en-GB" sz="1800" dirty="0" smtClean="0"/>
              <a:t>Warden C. (2015). </a:t>
            </a:r>
            <a:r>
              <a:rPr lang="en-GB" sz="1800" i="1" dirty="0" smtClean="0"/>
              <a:t>Learning with Nature; Embedding Outdoor </a:t>
            </a:r>
            <a:r>
              <a:rPr lang="en-GB" sz="1800" i="1" dirty="0"/>
              <a:t>P</a:t>
            </a:r>
            <a:r>
              <a:rPr lang="en-GB" sz="1800" i="1" dirty="0" smtClean="0"/>
              <a:t>ractice</a:t>
            </a:r>
            <a:r>
              <a:rPr lang="en-GB" sz="1800" dirty="0" smtClean="0"/>
              <a:t>. London: Sage.</a:t>
            </a:r>
            <a:endParaRPr lang="en-GB" sz="1800" dirty="0"/>
          </a:p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400812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426170"/>
          </a:xfrm>
        </p:spPr>
        <p:txBody>
          <a:bodyPr/>
          <a:lstStyle/>
          <a:p>
            <a:pPr algn="ctr"/>
            <a:r>
              <a:rPr lang="en-GB" sz="4400" dirty="0"/>
              <a:t>Outdoor Play Spaces &amp; Pedagogy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An exploration into the different affordances of outdoor play spaces and the relationship to early childhood pedagogy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2" descr="C:\Users\sedujh8\AppData\Local\Microsoft\Windows\Temporary Internet Files\Content.Outlook\0X4DIA50\20150825_1120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140968"/>
            <a:ext cx="3312368" cy="186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edujh8\AppData\Local\Microsoft\Windows\Temporary Internet Files\Content.Outlook\0X4DIA50\20150825_11214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140967"/>
            <a:ext cx="2999585" cy="186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5024189"/>
            <a:ext cx="2448272" cy="1833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003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aims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GB" sz="2800" dirty="0" smtClean="0"/>
              <a:t>To gain a deeper understanding of the ways in which children are given opportunities to shape their learning in outdoor environments.</a:t>
            </a:r>
          </a:p>
          <a:p>
            <a:pPr lvl="0"/>
            <a:endParaRPr lang="en-GB" sz="2800" dirty="0" smtClean="0"/>
          </a:p>
          <a:p>
            <a:pPr lvl="0"/>
            <a:r>
              <a:rPr lang="en-GB" sz="2800" dirty="0" smtClean="0"/>
              <a:t>To explore the interactive relationship between teachers, children and their environment.</a:t>
            </a:r>
          </a:p>
          <a:p>
            <a:pPr marL="114300" lvl="0" indent="0">
              <a:buNone/>
            </a:pPr>
            <a:endParaRPr lang="en-GB" sz="2800" dirty="0" smtClean="0"/>
          </a:p>
          <a:p>
            <a:r>
              <a:rPr lang="en-GB" sz="2800" dirty="0" smtClean="0"/>
              <a:t>To identify how outdoor environments affect the pedagogy of teachers and practitioners.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285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Children as co-researchers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2800" dirty="0" smtClean="0"/>
              <a:t>Young </a:t>
            </a:r>
            <a:r>
              <a:rPr lang="en-GB" sz="2800" dirty="0"/>
              <a:t>children as </a:t>
            </a:r>
            <a:r>
              <a:rPr lang="en-GB" sz="2800" dirty="0" smtClean="0"/>
              <a:t>active participants and competent </a:t>
            </a:r>
            <a:r>
              <a:rPr lang="en-GB" sz="2800" dirty="0"/>
              <a:t>meaning makers </a:t>
            </a:r>
            <a:r>
              <a:rPr lang="en-GB" sz="2800" dirty="0" smtClean="0"/>
              <a:t>as </a:t>
            </a:r>
            <a:r>
              <a:rPr lang="en-GB" sz="2800" dirty="0"/>
              <a:t>explorers of their environment</a:t>
            </a:r>
            <a:endParaRPr lang="en-GB" sz="2800" dirty="0" smtClean="0"/>
          </a:p>
          <a:p>
            <a:endParaRPr lang="en-GB" sz="2800" dirty="0" smtClean="0"/>
          </a:p>
          <a:p>
            <a:r>
              <a:rPr lang="en-GB" sz="2800" dirty="0" smtClean="0"/>
              <a:t>To identify aspects of the outdoor environment that are of special interest to them and not that imposed by adults.</a:t>
            </a:r>
          </a:p>
          <a:p>
            <a:endParaRPr lang="en-GB" sz="2800" dirty="0" smtClean="0"/>
          </a:p>
          <a:p>
            <a:r>
              <a:rPr lang="en-GB" sz="2800" dirty="0" smtClean="0"/>
              <a:t>The </a:t>
            </a:r>
            <a:r>
              <a:rPr lang="en-GB" sz="2800" dirty="0"/>
              <a:t>Mosaic approach </a:t>
            </a:r>
            <a:r>
              <a:rPr lang="en-GB" sz="2800" dirty="0" smtClean="0"/>
              <a:t>(Clark and Moss, 2001) brings </a:t>
            </a:r>
            <a:r>
              <a:rPr lang="en-GB" sz="2800" dirty="0"/>
              <a:t>together a range of </a:t>
            </a:r>
            <a:r>
              <a:rPr lang="en-GB" sz="2800" dirty="0" smtClean="0"/>
              <a:t>methods for </a:t>
            </a:r>
            <a:r>
              <a:rPr lang="en-GB" sz="2800" dirty="0"/>
              <a:t>listening to young children about their lives. </a:t>
            </a:r>
          </a:p>
        </p:txBody>
      </p:sp>
    </p:spTree>
    <p:extLst>
      <p:ext uri="{BB962C8B-B14F-4D97-AF65-F5344CB8AC3E}">
        <p14:creationId xmlns:p14="http://schemas.microsoft.com/office/powerpoint/2010/main" val="264029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Literature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 positive experiences offered to children are dependent on the practitioners’ values and expertise (Jarvis, Brock &amp; Brown, 2014).</a:t>
            </a:r>
          </a:p>
          <a:p>
            <a:pPr marL="114300" indent="0">
              <a:buNone/>
            </a:pPr>
            <a:endParaRPr lang="en-GB" dirty="0" smtClean="0"/>
          </a:p>
          <a:p>
            <a:r>
              <a:rPr lang="en-GB" dirty="0" smtClean="0"/>
              <a:t>The </a:t>
            </a:r>
            <a:r>
              <a:rPr lang="en-GB" dirty="0"/>
              <a:t>need to inspire practitioners to build learning outside the classroom in natural environments into their teaching practice (Rickinson, Hunt, Rogers and Dillon,2012</a:t>
            </a:r>
            <a:r>
              <a:rPr lang="en-GB" dirty="0" smtClean="0"/>
              <a:t>).</a:t>
            </a:r>
          </a:p>
          <a:p>
            <a:pPr marL="114300" indent="0">
              <a:buNone/>
            </a:pPr>
            <a:endParaRPr lang="en-GB" dirty="0" smtClean="0"/>
          </a:p>
          <a:p>
            <a:r>
              <a:rPr lang="en-GB" dirty="0"/>
              <a:t>Working outside requires practitioners to develop a range of pedagogical skills. Through considering progression in learning, we can move away from activity-driven experiences to learning dispositions developed through inter-curricular experiences from birth to 11 years </a:t>
            </a:r>
            <a:r>
              <a:rPr lang="en-GB" dirty="0" smtClean="0"/>
              <a:t>old (Warden, 2015).</a:t>
            </a:r>
            <a:endParaRPr lang="en-GB" dirty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61897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Forest School 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520" y="1484784"/>
            <a:ext cx="8208912" cy="537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57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Ferre</a:t>
            </a:r>
            <a:r>
              <a:rPr lang="en-GB" dirty="0" smtClean="0"/>
              <a:t> </a:t>
            </a:r>
            <a:r>
              <a:rPr lang="en-GB" dirty="0" err="1" smtClean="0"/>
              <a:t>Laevers</a:t>
            </a:r>
            <a:r>
              <a:rPr lang="en-GB" dirty="0" smtClean="0"/>
              <a:t> (2005)</a:t>
            </a:r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00200"/>
            <a:ext cx="7632848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582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Leuven Scales: Well-being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Children with a high level of well-being feel great. They </a:t>
            </a:r>
            <a:r>
              <a:rPr lang="en-GB" b="1" dirty="0" smtClean="0"/>
              <a:t>enjoy </a:t>
            </a:r>
            <a:r>
              <a:rPr lang="en-GB" dirty="0" smtClean="0"/>
              <a:t>life to the full.</a:t>
            </a:r>
          </a:p>
          <a:p>
            <a:r>
              <a:rPr lang="en-GB" dirty="0" smtClean="0"/>
              <a:t>They have </a:t>
            </a:r>
            <a:r>
              <a:rPr lang="en-GB" b="1" dirty="0" smtClean="0"/>
              <a:t>fun</a:t>
            </a:r>
            <a:r>
              <a:rPr lang="en-GB" dirty="0" smtClean="0"/>
              <a:t>, take joy in each other and in their surroundings.</a:t>
            </a:r>
          </a:p>
          <a:p>
            <a:r>
              <a:rPr lang="en-GB" dirty="0" smtClean="0"/>
              <a:t>They radiate </a:t>
            </a:r>
            <a:r>
              <a:rPr lang="en-GB" b="1" dirty="0" smtClean="0"/>
              <a:t>vitality</a:t>
            </a:r>
            <a:r>
              <a:rPr lang="en-GB" dirty="0" smtClean="0"/>
              <a:t> as well as relaxation and </a:t>
            </a:r>
            <a:r>
              <a:rPr lang="en-GB" b="1" dirty="0" smtClean="0"/>
              <a:t>inner peace.</a:t>
            </a:r>
          </a:p>
          <a:p>
            <a:r>
              <a:rPr lang="en-GB" dirty="0" smtClean="0"/>
              <a:t>They adopt an </a:t>
            </a:r>
            <a:r>
              <a:rPr lang="en-GB" b="1" dirty="0" smtClean="0"/>
              <a:t>open and receptive </a:t>
            </a:r>
            <a:r>
              <a:rPr lang="en-GB" dirty="0" smtClean="0"/>
              <a:t>attitude towards their environment.</a:t>
            </a:r>
          </a:p>
          <a:p>
            <a:r>
              <a:rPr lang="en-GB" dirty="0" smtClean="0"/>
              <a:t>They are </a:t>
            </a:r>
            <a:r>
              <a:rPr lang="en-GB" b="1" dirty="0" smtClean="0"/>
              <a:t>spontaneous</a:t>
            </a:r>
            <a:r>
              <a:rPr lang="en-GB" dirty="0" smtClean="0"/>
              <a:t> and can be fully themselves.</a:t>
            </a:r>
          </a:p>
          <a:p>
            <a:r>
              <a:rPr lang="en-GB" dirty="0" smtClean="0"/>
              <a:t>Well-being is linked to</a:t>
            </a:r>
            <a:r>
              <a:rPr lang="en-GB" b="1" dirty="0" smtClean="0"/>
              <a:t> self-confidence</a:t>
            </a:r>
            <a:r>
              <a:rPr lang="en-GB" dirty="0" smtClean="0"/>
              <a:t>, a good degree of self-esteem and resilience.</a:t>
            </a:r>
          </a:p>
          <a:p>
            <a:r>
              <a:rPr lang="en-GB" dirty="0" smtClean="0"/>
              <a:t>All this is based on </a:t>
            </a:r>
            <a:r>
              <a:rPr lang="en-GB" b="1" dirty="0" smtClean="0"/>
              <a:t>being in touch with themselves</a:t>
            </a:r>
            <a:r>
              <a:rPr lang="en-GB" dirty="0" smtClean="0"/>
              <a:t>, with their own feelings and experiences.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636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Leuven Scales: Involvement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Children with a high level of  involvement are highly </a:t>
            </a:r>
            <a:r>
              <a:rPr lang="en-GB" b="1" dirty="0" smtClean="0"/>
              <a:t>concentrated</a:t>
            </a:r>
            <a:r>
              <a:rPr lang="en-GB" dirty="0" smtClean="0"/>
              <a:t> and</a:t>
            </a:r>
            <a:r>
              <a:rPr lang="en-GB" b="1" dirty="0" smtClean="0"/>
              <a:t> absorbed </a:t>
            </a:r>
            <a:r>
              <a:rPr lang="en-GB" dirty="0" smtClean="0"/>
              <a:t>by their activity. They </a:t>
            </a:r>
            <a:r>
              <a:rPr lang="en-GB" b="1" dirty="0" smtClean="0"/>
              <a:t>show interest, motivation</a:t>
            </a:r>
            <a:r>
              <a:rPr lang="en-GB" dirty="0" smtClean="0"/>
              <a:t> and even fascination. That is why they tend to </a:t>
            </a:r>
            <a:r>
              <a:rPr lang="en-GB" b="1" dirty="0" smtClean="0"/>
              <a:t>persevere.</a:t>
            </a:r>
          </a:p>
          <a:p>
            <a:r>
              <a:rPr lang="en-GB" dirty="0" smtClean="0"/>
              <a:t>Their mimic and posture indicate </a:t>
            </a:r>
            <a:r>
              <a:rPr lang="en-GB" b="1" dirty="0" smtClean="0"/>
              <a:t>intense mental activity. </a:t>
            </a:r>
            <a:r>
              <a:rPr lang="en-GB" dirty="0" smtClean="0"/>
              <a:t>They fully experience sensations and meanings.</a:t>
            </a:r>
          </a:p>
          <a:p>
            <a:r>
              <a:rPr lang="en-GB" dirty="0" smtClean="0"/>
              <a:t>A strong sense of </a:t>
            </a:r>
            <a:r>
              <a:rPr lang="en-GB" b="1" dirty="0" smtClean="0"/>
              <a:t>satisfaction</a:t>
            </a:r>
            <a:r>
              <a:rPr lang="en-GB" dirty="0" smtClean="0"/>
              <a:t> results from the fulfilment of their </a:t>
            </a:r>
            <a:r>
              <a:rPr lang="en-GB" b="1" dirty="0" smtClean="0"/>
              <a:t>exploratory </a:t>
            </a:r>
            <a:r>
              <a:rPr lang="en-GB" dirty="0" smtClean="0"/>
              <a:t>drive.</a:t>
            </a:r>
          </a:p>
          <a:p>
            <a:r>
              <a:rPr lang="en-GB" dirty="0" smtClean="0"/>
              <a:t>When there is involvement we know children are operating at the very </a:t>
            </a:r>
            <a:r>
              <a:rPr lang="en-GB" b="1" dirty="0" smtClean="0"/>
              <a:t>limits of their capabilities</a:t>
            </a:r>
            <a:r>
              <a:rPr lang="en-GB" dirty="0" smtClean="0"/>
              <a:t>.</a:t>
            </a:r>
          </a:p>
          <a:p>
            <a:r>
              <a:rPr lang="en-GB" dirty="0" smtClean="0"/>
              <a:t>Because of all these qualities involvement is the condition that brings about </a:t>
            </a:r>
            <a:r>
              <a:rPr lang="en-GB" b="1" dirty="0" smtClean="0"/>
              <a:t>deep level learning</a:t>
            </a:r>
            <a:r>
              <a:rPr lang="en-GB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267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1241</TotalTime>
  <Words>850</Words>
  <Application>Microsoft Office PowerPoint</Application>
  <PresentationFormat>On-screen Show (4:3)</PresentationFormat>
  <Paragraphs>84</Paragraphs>
  <Slides>16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Adjacency</vt:lpstr>
      <vt:lpstr> </vt:lpstr>
      <vt:lpstr>Outdoor Play Spaces &amp; Pedagogy</vt:lpstr>
      <vt:lpstr>Research aims</vt:lpstr>
      <vt:lpstr>Children as co-researchers</vt:lpstr>
      <vt:lpstr>Literature</vt:lpstr>
      <vt:lpstr>Forest School </vt:lpstr>
      <vt:lpstr>Ferre Laevers (2005)</vt:lpstr>
      <vt:lpstr>Leuven Scales: Well-being</vt:lpstr>
      <vt:lpstr>Leuven Scales: Involvement</vt:lpstr>
      <vt:lpstr>Meet Ruby...</vt:lpstr>
      <vt:lpstr>Ruby and cobwebs</vt:lpstr>
      <vt:lpstr>PowerPoint Presentation</vt:lpstr>
      <vt:lpstr>PowerPoint Presentation</vt:lpstr>
      <vt:lpstr>PowerPoint Presentation</vt:lpstr>
      <vt:lpstr>Analysis: Ruby ...</vt:lpstr>
      <vt:lpstr>References</vt:lpstr>
    </vt:vector>
  </TitlesOfParts>
  <Company>University of Huddersfield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Great Outdoors? – Children, Young People and Families in Natural and Rural Spaces  University of Northampton 10th September 2015</dc:title>
  <dc:creator>Administrator</dc:creator>
  <cp:lastModifiedBy>Administrator</cp:lastModifiedBy>
  <cp:revision>87</cp:revision>
  <cp:lastPrinted>2016-04-07T07:55:04Z</cp:lastPrinted>
  <dcterms:created xsi:type="dcterms:W3CDTF">2015-08-24T08:29:31Z</dcterms:created>
  <dcterms:modified xsi:type="dcterms:W3CDTF">2017-03-08T10:28:55Z</dcterms:modified>
</cp:coreProperties>
</file>