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6"/>
    <p:sldMasterId id="2147483652" r:id="rId7"/>
    <p:sldMasterId id="2147483665" r:id="rId8"/>
    <p:sldMasterId id="2147483654" r:id="rId9"/>
    <p:sldMasterId id="2147483656" r:id="rId10"/>
    <p:sldMasterId id="2147483657" r:id="rId11"/>
    <p:sldMasterId id="2147483658" r:id="rId12"/>
    <p:sldMasterId id="2147483659" r:id="rId13"/>
    <p:sldMasterId id="2147483660" r:id="rId14"/>
    <p:sldMasterId id="2147483661" r:id="rId15"/>
    <p:sldMasterId id="2147483662" r:id="rId16"/>
    <p:sldMasterId id="2147483663" r:id="rId17"/>
    <p:sldMasterId id="2147483664" r:id="rId18"/>
  </p:sldMasterIdLst>
  <p:notesMasterIdLst>
    <p:notesMasterId r:id="rId66"/>
  </p:notesMasterIdLst>
  <p:handoutMasterIdLst>
    <p:handoutMasterId r:id="rId67"/>
  </p:handoutMasterIdLst>
  <p:sldIdLst>
    <p:sldId id="273" r:id="rId19"/>
    <p:sldId id="395" r:id="rId20"/>
    <p:sldId id="398" r:id="rId21"/>
    <p:sldId id="399" r:id="rId22"/>
    <p:sldId id="419" r:id="rId23"/>
    <p:sldId id="421" r:id="rId24"/>
    <p:sldId id="404" r:id="rId25"/>
    <p:sldId id="420" r:id="rId26"/>
    <p:sldId id="347" r:id="rId27"/>
    <p:sldId id="405" r:id="rId28"/>
    <p:sldId id="406" r:id="rId29"/>
    <p:sldId id="353" r:id="rId30"/>
    <p:sldId id="354" r:id="rId31"/>
    <p:sldId id="355" r:id="rId32"/>
    <p:sldId id="356" r:id="rId33"/>
    <p:sldId id="348" r:id="rId34"/>
    <p:sldId id="350" r:id="rId35"/>
    <p:sldId id="407" r:id="rId36"/>
    <p:sldId id="357" r:id="rId37"/>
    <p:sldId id="358" r:id="rId38"/>
    <p:sldId id="408" r:id="rId39"/>
    <p:sldId id="351" r:id="rId40"/>
    <p:sldId id="352" r:id="rId41"/>
    <p:sldId id="413" r:id="rId42"/>
    <p:sldId id="414" r:id="rId43"/>
    <p:sldId id="415" r:id="rId44"/>
    <p:sldId id="359" r:id="rId45"/>
    <p:sldId id="410" r:id="rId46"/>
    <p:sldId id="362" r:id="rId47"/>
    <p:sldId id="363" r:id="rId48"/>
    <p:sldId id="390" r:id="rId49"/>
    <p:sldId id="411" r:id="rId50"/>
    <p:sldId id="360" r:id="rId51"/>
    <p:sldId id="361" r:id="rId52"/>
    <p:sldId id="412" r:id="rId53"/>
    <p:sldId id="382" r:id="rId54"/>
    <p:sldId id="383" r:id="rId55"/>
    <p:sldId id="416" r:id="rId56"/>
    <p:sldId id="418" r:id="rId57"/>
    <p:sldId id="417" r:id="rId58"/>
    <p:sldId id="424" r:id="rId59"/>
    <p:sldId id="427" r:id="rId60"/>
    <p:sldId id="422" r:id="rId61"/>
    <p:sldId id="425" r:id="rId62"/>
    <p:sldId id="428" r:id="rId63"/>
    <p:sldId id="426" r:id="rId64"/>
    <p:sldId id="430" r:id="rId65"/>
  </p:sldIdLst>
  <p:sldSz cx="9144000" cy="6858000" type="screen4x3"/>
  <p:notesSz cx="6669088" cy="9926638"/>
  <p:defaultTextStyle>
    <a:defPPr>
      <a:defRPr lang="en-GB"/>
    </a:defPPr>
    <a:lvl1pPr algn="l" rtl="0" fontAlgn="base">
      <a:spcBef>
        <a:spcPct val="20000"/>
      </a:spcBef>
      <a:spcAft>
        <a:spcPct val="0"/>
      </a:spcAft>
      <a:defRPr sz="1600" kern="1200">
        <a:solidFill>
          <a:schemeClr val="tx1"/>
        </a:solidFill>
        <a:latin typeface="Arial" charset="0"/>
        <a:ea typeface="+mn-ea"/>
        <a:cs typeface="+mn-cs"/>
      </a:defRPr>
    </a:lvl1pPr>
    <a:lvl2pPr marL="457200" algn="l" rtl="0" fontAlgn="base">
      <a:spcBef>
        <a:spcPct val="20000"/>
      </a:spcBef>
      <a:spcAft>
        <a:spcPct val="0"/>
      </a:spcAft>
      <a:defRPr sz="1600" kern="1200">
        <a:solidFill>
          <a:schemeClr val="tx1"/>
        </a:solidFill>
        <a:latin typeface="Arial" charset="0"/>
        <a:ea typeface="+mn-ea"/>
        <a:cs typeface="+mn-cs"/>
      </a:defRPr>
    </a:lvl2pPr>
    <a:lvl3pPr marL="914400" algn="l" rtl="0" fontAlgn="base">
      <a:spcBef>
        <a:spcPct val="20000"/>
      </a:spcBef>
      <a:spcAft>
        <a:spcPct val="0"/>
      </a:spcAft>
      <a:defRPr sz="1600" kern="1200">
        <a:solidFill>
          <a:schemeClr val="tx1"/>
        </a:solidFill>
        <a:latin typeface="Arial" charset="0"/>
        <a:ea typeface="+mn-ea"/>
        <a:cs typeface="+mn-cs"/>
      </a:defRPr>
    </a:lvl3pPr>
    <a:lvl4pPr marL="1371600" algn="l" rtl="0" fontAlgn="base">
      <a:spcBef>
        <a:spcPct val="20000"/>
      </a:spcBef>
      <a:spcAft>
        <a:spcPct val="0"/>
      </a:spcAft>
      <a:defRPr sz="1600" kern="1200">
        <a:solidFill>
          <a:schemeClr val="tx1"/>
        </a:solidFill>
        <a:latin typeface="Arial" charset="0"/>
        <a:ea typeface="+mn-ea"/>
        <a:cs typeface="+mn-cs"/>
      </a:defRPr>
    </a:lvl4pPr>
    <a:lvl5pPr marL="1828800" algn="l" rtl="0" fontAlgn="base">
      <a:spcBef>
        <a:spcPct val="2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6">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F7"/>
    <a:srgbClr val="003772"/>
    <a:srgbClr val="005A84"/>
    <a:srgbClr val="625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40" autoAdjust="0"/>
    <p:restoredTop sz="72917" autoAdjust="0"/>
  </p:normalViewPr>
  <p:slideViewPr>
    <p:cSldViewPr>
      <p:cViewPr varScale="1">
        <p:scale>
          <a:sx n="66" d="100"/>
          <a:sy n="66" d="100"/>
        </p:scale>
        <p:origin x="-260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672" y="-112"/>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4" Type="http://schemas.openxmlformats.org/officeDocument/2006/relationships/slideMaster" Target="slideMasters/slideMaster9.xml"/><Relationship Id="rId15" Type="http://schemas.openxmlformats.org/officeDocument/2006/relationships/slideMaster" Target="slideMasters/slideMaster10.xml"/><Relationship Id="rId16" Type="http://schemas.openxmlformats.org/officeDocument/2006/relationships/slideMaster" Target="slideMasters/slideMaster11.xml"/><Relationship Id="rId17" Type="http://schemas.openxmlformats.org/officeDocument/2006/relationships/slideMaster" Target="slideMasters/slideMaster12.xml"/><Relationship Id="rId18" Type="http://schemas.openxmlformats.org/officeDocument/2006/relationships/slideMaster" Target="slideMasters/slideMaster13.xml"/><Relationship Id="rId19" Type="http://schemas.openxmlformats.org/officeDocument/2006/relationships/slide" Target="slides/slide1.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9" Type="http://schemas.openxmlformats.org/officeDocument/2006/relationships/slideMaster" Target="slideMasters/slideMaster4.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10" Type="http://schemas.openxmlformats.org/officeDocument/2006/relationships/slideMaster" Target="slideMasters/slideMaster5.xml"/><Relationship Id="rId11" Type="http://schemas.openxmlformats.org/officeDocument/2006/relationships/slideMaster" Target="slideMasters/slideMaster6.xml"/><Relationship Id="rId12" Type="http://schemas.openxmlformats.org/officeDocument/2006/relationships/slideMaster" Target="slideMasters/slideMaster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16D163-C759-0F4A-B7FD-F95CB4A0E38F}" type="doc">
      <dgm:prSet loTypeId="urn:microsoft.com/office/officeart/2005/8/layout/chevron1" loCatId="" qsTypeId="urn:microsoft.com/office/officeart/2005/8/quickstyle/3D2" qsCatId="3D" csTypeId="urn:microsoft.com/office/officeart/2005/8/colors/colorful2" csCatId="colorful" phldr="1"/>
      <dgm:spPr/>
      <dgm:t>
        <a:bodyPr/>
        <a:lstStyle/>
        <a:p>
          <a:endParaRPr lang="en-US"/>
        </a:p>
      </dgm:t>
    </dgm:pt>
    <dgm:pt modelId="{2C2DB891-86EE-4243-A827-9901BBE883AC}">
      <dgm:prSet phldrT="[Text]"/>
      <dgm:spPr/>
      <dgm:t>
        <a:bodyPr/>
        <a:lstStyle/>
        <a:p>
          <a:r>
            <a:rPr lang="en-US" b="1" dirty="0" smtClean="0"/>
            <a:t>Research</a:t>
          </a:r>
          <a:endParaRPr lang="en-US" b="1" dirty="0"/>
        </a:p>
      </dgm:t>
    </dgm:pt>
    <dgm:pt modelId="{FCE3E696-17C7-954F-A53B-A073A58F92D4}" type="parTrans" cxnId="{0FB1FE8E-0F8B-D846-B51E-257537C8C740}">
      <dgm:prSet/>
      <dgm:spPr/>
      <dgm:t>
        <a:bodyPr/>
        <a:lstStyle/>
        <a:p>
          <a:endParaRPr lang="en-US"/>
        </a:p>
      </dgm:t>
    </dgm:pt>
    <dgm:pt modelId="{0737F95E-A007-7A4B-AB6D-B92E70D840A7}" type="sibTrans" cxnId="{0FB1FE8E-0F8B-D846-B51E-257537C8C740}">
      <dgm:prSet/>
      <dgm:spPr/>
      <dgm:t>
        <a:bodyPr/>
        <a:lstStyle/>
        <a:p>
          <a:endParaRPr lang="en-US"/>
        </a:p>
      </dgm:t>
    </dgm:pt>
    <dgm:pt modelId="{3CFCCC14-4943-E84E-A93C-88A1EBAAF4F6}">
      <dgm:prSet phldrT="[Text]"/>
      <dgm:spPr/>
      <dgm:t>
        <a:bodyPr/>
        <a:lstStyle/>
        <a:p>
          <a:r>
            <a:rPr lang="en-US" b="1" dirty="0" smtClean="0">
              <a:solidFill>
                <a:srgbClr val="000090"/>
              </a:solidFill>
            </a:rPr>
            <a:t>Policy</a:t>
          </a:r>
          <a:endParaRPr lang="en-US" b="1" dirty="0">
            <a:solidFill>
              <a:srgbClr val="000090"/>
            </a:solidFill>
          </a:endParaRPr>
        </a:p>
      </dgm:t>
    </dgm:pt>
    <dgm:pt modelId="{E0BC7FB5-DDE9-7742-AB51-32E6061CF6A1}" type="parTrans" cxnId="{445C5E6C-BA0F-9549-8682-70601CE83BCB}">
      <dgm:prSet/>
      <dgm:spPr/>
      <dgm:t>
        <a:bodyPr/>
        <a:lstStyle/>
        <a:p>
          <a:endParaRPr lang="en-US"/>
        </a:p>
      </dgm:t>
    </dgm:pt>
    <dgm:pt modelId="{44B6D51E-7155-FA4E-A118-47FB9551D1C2}" type="sibTrans" cxnId="{445C5E6C-BA0F-9549-8682-70601CE83BCB}">
      <dgm:prSet/>
      <dgm:spPr/>
      <dgm:t>
        <a:bodyPr/>
        <a:lstStyle/>
        <a:p>
          <a:endParaRPr lang="en-US"/>
        </a:p>
      </dgm:t>
    </dgm:pt>
    <dgm:pt modelId="{2A9AEEF9-7BB8-C341-B704-C624E49B75AD}">
      <dgm:prSet phldrT="[Text]"/>
      <dgm:spPr/>
      <dgm:t>
        <a:bodyPr/>
        <a:lstStyle/>
        <a:p>
          <a:r>
            <a:rPr lang="en-US" b="1" dirty="0" smtClean="0">
              <a:solidFill>
                <a:srgbClr val="000090"/>
              </a:solidFill>
            </a:rPr>
            <a:t>Implementation</a:t>
          </a:r>
          <a:endParaRPr lang="en-US" b="1" dirty="0">
            <a:solidFill>
              <a:srgbClr val="000090"/>
            </a:solidFill>
          </a:endParaRPr>
        </a:p>
      </dgm:t>
    </dgm:pt>
    <dgm:pt modelId="{91C449AF-2034-2544-9A31-C727D2DD5307}" type="parTrans" cxnId="{DF4EA6B6-3129-104B-8120-4E87DD39607C}">
      <dgm:prSet/>
      <dgm:spPr/>
      <dgm:t>
        <a:bodyPr/>
        <a:lstStyle/>
        <a:p>
          <a:endParaRPr lang="en-US"/>
        </a:p>
      </dgm:t>
    </dgm:pt>
    <dgm:pt modelId="{2F4F6D5E-909E-384D-A4E7-E5A795E302AE}" type="sibTrans" cxnId="{DF4EA6B6-3129-104B-8120-4E87DD39607C}">
      <dgm:prSet/>
      <dgm:spPr/>
      <dgm:t>
        <a:bodyPr/>
        <a:lstStyle/>
        <a:p>
          <a:endParaRPr lang="en-US"/>
        </a:p>
      </dgm:t>
    </dgm:pt>
    <dgm:pt modelId="{AA122651-993D-5843-8216-519041AA0923}" type="pres">
      <dgm:prSet presAssocID="{0816D163-C759-0F4A-B7FD-F95CB4A0E38F}" presName="Name0" presStyleCnt="0">
        <dgm:presLayoutVars>
          <dgm:dir/>
          <dgm:animLvl val="lvl"/>
          <dgm:resizeHandles val="exact"/>
        </dgm:presLayoutVars>
      </dgm:prSet>
      <dgm:spPr/>
      <dgm:t>
        <a:bodyPr/>
        <a:lstStyle/>
        <a:p>
          <a:endParaRPr lang="en-US"/>
        </a:p>
      </dgm:t>
    </dgm:pt>
    <dgm:pt modelId="{CDAC3E21-24E3-DD47-9BB0-8C45999671C0}" type="pres">
      <dgm:prSet presAssocID="{2C2DB891-86EE-4243-A827-9901BBE883AC}" presName="parTxOnly" presStyleLbl="node1" presStyleIdx="0" presStyleCnt="3" custLinFactNeighborX="-6681" custLinFactNeighborY="1023">
        <dgm:presLayoutVars>
          <dgm:chMax val="0"/>
          <dgm:chPref val="0"/>
          <dgm:bulletEnabled val="1"/>
        </dgm:presLayoutVars>
      </dgm:prSet>
      <dgm:spPr/>
      <dgm:t>
        <a:bodyPr/>
        <a:lstStyle/>
        <a:p>
          <a:endParaRPr lang="en-US"/>
        </a:p>
      </dgm:t>
    </dgm:pt>
    <dgm:pt modelId="{F4C3FD14-284D-3D4A-B81A-494F2F24525C}" type="pres">
      <dgm:prSet presAssocID="{0737F95E-A007-7A4B-AB6D-B92E70D840A7}" presName="parTxOnlySpace" presStyleCnt="0"/>
      <dgm:spPr/>
    </dgm:pt>
    <dgm:pt modelId="{7FF1101F-2363-C646-9201-010A1C50435E}" type="pres">
      <dgm:prSet presAssocID="{3CFCCC14-4943-E84E-A93C-88A1EBAAF4F6}" presName="parTxOnly" presStyleLbl="node1" presStyleIdx="1" presStyleCnt="3">
        <dgm:presLayoutVars>
          <dgm:chMax val="0"/>
          <dgm:chPref val="0"/>
          <dgm:bulletEnabled val="1"/>
        </dgm:presLayoutVars>
      </dgm:prSet>
      <dgm:spPr/>
      <dgm:t>
        <a:bodyPr/>
        <a:lstStyle/>
        <a:p>
          <a:endParaRPr lang="en-US"/>
        </a:p>
      </dgm:t>
    </dgm:pt>
    <dgm:pt modelId="{A805CCD4-847F-2941-9E49-AE68894CE909}" type="pres">
      <dgm:prSet presAssocID="{44B6D51E-7155-FA4E-A118-47FB9551D1C2}" presName="parTxOnlySpace" presStyleCnt="0"/>
      <dgm:spPr/>
    </dgm:pt>
    <dgm:pt modelId="{D2AC64C8-AD9F-5D47-B2BF-9EABA96329CD}" type="pres">
      <dgm:prSet presAssocID="{2A9AEEF9-7BB8-C341-B704-C624E49B75AD}" presName="parTxOnly" presStyleLbl="node1" presStyleIdx="2" presStyleCnt="3">
        <dgm:presLayoutVars>
          <dgm:chMax val="0"/>
          <dgm:chPref val="0"/>
          <dgm:bulletEnabled val="1"/>
        </dgm:presLayoutVars>
      </dgm:prSet>
      <dgm:spPr/>
      <dgm:t>
        <a:bodyPr/>
        <a:lstStyle/>
        <a:p>
          <a:endParaRPr lang="en-US"/>
        </a:p>
      </dgm:t>
    </dgm:pt>
  </dgm:ptLst>
  <dgm:cxnLst>
    <dgm:cxn modelId="{0FB1FE8E-0F8B-D846-B51E-257537C8C740}" srcId="{0816D163-C759-0F4A-B7FD-F95CB4A0E38F}" destId="{2C2DB891-86EE-4243-A827-9901BBE883AC}" srcOrd="0" destOrd="0" parTransId="{FCE3E696-17C7-954F-A53B-A073A58F92D4}" sibTransId="{0737F95E-A007-7A4B-AB6D-B92E70D840A7}"/>
    <dgm:cxn modelId="{CF0C3806-5C27-7041-B4F6-B826EEBE7767}" type="presOf" srcId="{0816D163-C759-0F4A-B7FD-F95CB4A0E38F}" destId="{AA122651-993D-5843-8216-519041AA0923}" srcOrd="0" destOrd="0" presId="urn:microsoft.com/office/officeart/2005/8/layout/chevron1"/>
    <dgm:cxn modelId="{DF4EA6B6-3129-104B-8120-4E87DD39607C}" srcId="{0816D163-C759-0F4A-B7FD-F95CB4A0E38F}" destId="{2A9AEEF9-7BB8-C341-B704-C624E49B75AD}" srcOrd="2" destOrd="0" parTransId="{91C449AF-2034-2544-9A31-C727D2DD5307}" sibTransId="{2F4F6D5E-909E-384D-A4E7-E5A795E302AE}"/>
    <dgm:cxn modelId="{445C5E6C-BA0F-9549-8682-70601CE83BCB}" srcId="{0816D163-C759-0F4A-B7FD-F95CB4A0E38F}" destId="{3CFCCC14-4943-E84E-A93C-88A1EBAAF4F6}" srcOrd="1" destOrd="0" parTransId="{E0BC7FB5-DDE9-7742-AB51-32E6061CF6A1}" sibTransId="{44B6D51E-7155-FA4E-A118-47FB9551D1C2}"/>
    <dgm:cxn modelId="{58901DCD-F75B-A342-9989-6260998DB1D6}" type="presOf" srcId="{2A9AEEF9-7BB8-C341-B704-C624E49B75AD}" destId="{D2AC64C8-AD9F-5D47-B2BF-9EABA96329CD}" srcOrd="0" destOrd="0" presId="urn:microsoft.com/office/officeart/2005/8/layout/chevron1"/>
    <dgm:cxn modelId="{7FD25093-9DCD-4B41-950E-21835BAD5789}" type="presOf" srcId="{2C2DB891-86EE-4243-A827-9901BBE883AC}" destId="{CDAC3E21-24E3-DD47-9BB0-8C45999671C0}" srcOrd="0" destOrd="0" presId="urn:microsoft.com/office/officeart/2005/8/layout/chevron1"/>
    <dgm:cxn modelId="{405A1BE3-3474-AE4D-94BB-83A72282B09E}" type="presOf" srcId="{3CFCCC14-4943-E84E-A93C-88A1EBAAF4F6}" destId="{7FF1101F-2363-C646-9201-010A1C50435E}" srcOrd="0" destOrd="0" presId="urn:microsoft.com/office/officeart/2005/8/layout/chevron1"/>
    <dgm:cxn modelId="{C87AB9BD-F7B7-2546-9781-E547D8F7DAD9}" type="presParOf" srcId="{AA122651-993D-5843-8216-519041AA0923}" destId="{CDAC3E21-24E3-DD47-9BB0-8C45999671C0}" srcOrd="0" destOrd="0" presId="urn:microsoft.com/office/officeart/2005/8/layout/chevron1"/>
    <dgm:cxn modelId="{634AE982-B5D6-1243-9CCF-CFD941380110}" type="presParOf" srcId="{AA122651-993D-5843-8216-519041AA0923}" destId="{F4C3FD14-284D-3D4A-B81A-494F2F24525C}" srcOrd="1" destOrd="0" presId="urn:microsoft.com/office/officeart/2005/8/layout/chevron1"/>
    <dgm:cxn modelId="{8306C8B2-052D-AE46-9A5B-12D6EE91DA9A}" type="presParOf" srcId="{AA122651-993D-5843-8216-519041AA0923}" destId="{7FF1101F-2363-C646-9201-010A1C50435E}" srcOrd="2" destOrd="0" presId="urn:microsoft.com/office/officeart/2005/8/layout/chevron1"/>
    <dgm:cxn modelId="{62462187-6791-774F-B6BA-11009DE40884}" type="presParOf" srcId="{AA122651-993D-5843-8216-519041AA0923}" destId="{A805CCD4-847F-2941-9E49-AE68894CE909}" srcOrd="3" destOrd="0" presId="urn:microsoft.com/office/officeart/2005/8/layout/chevron1"/>
    <dgm:cxn modelId="{663DBABF-3D66-C740-8330-A04F8267CC24}" type="presParOf" srcId="{AA122651-993D-5843-8216-519041AA0923}" destId="{D2AC64C8-AD9F-5D47-B2BF-9EABA96329C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C3E21-24E3-DD47-9BB0-8C45999671C0}">
      <dsp:nvSpPr>
        <dsp:cNvPr id="0" name=""/>
        <dsp:cNvSpPr/>
      </dsp:nvSpPr>
      <dsp:spPr>
        <a:xfrm>
          <a:off x="0" y="1223966"/>
          <a:ext cx="2937420" cy="117496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b="1" kern="1200" dirty="0" smtClean="0"/>
            <a:t>Research</a:t>
          </a:r>
          <a:endParaRPr lang="en-US" sz="1700" b="1" kern="1200" dirty="0"/>
        </a:p>
      </dsp:txBody>
      <dsp:txXfrm>
        <a:off x="587484" y="1223966"/>
        <a:ext cx="1762452" cy="1174968"/>
      </dsp:txXfrm>
    </dsp:sp>
    <dsp:sp modelId="{7FF1101F-2363-C646-9201-010A1C50435E}">
      <dsp:nvSpPr>
        <dsp:cNvPr id="0" name=""/>
        <dsp:cNvSpPr/>
      </dsp:nvSpPr>
      <dsp:spPr>
        <a:xfrm>
          <a:off x="2646089" y="1211946"/>
          <a:ext cx="2937420" cy="1174968"/>
        </a:xfrm>
        <a:prstGeom prst="chevron">
          <a:avLst/>
        </a:prstGeom>
        <a:gradFill rotWithShape="0">
          <a:gsLst>
            <a:gs pos="0">
              <a:schemeClr val="accent2">
                <a:hueOff val="-7200000"/>
                <a:satOff val="-25001"/>
                <a:lumOff val="30001"/>
                <a:alphaOff val="0"/>
                <a:shade val="51000"/>
                <a:satMod val="130000"/>
              </a:schemeClr>
            </a:gs>
            <a:gs pos="80000">
              <a:schemeClr val="accent2">
                <a:hueOff val="-7200000"/>
                <a:satOff val="-25001"/>
                <a:lumOff val="30001"/>
                <a:alphaOff val="0"/>
                <a:shade val="93000"/>
                <a:satMod val="130000"/>
              </a:schemeClr>
            </a:gs>
            <a:gs pos="100000">
              <a:schemeClr val="accent2">
                <a:hueOff val="-7200000"/>
                <a:satOff val="-25001"/>
                <a:lumOff val="3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b="1" kern="1200" dirty="0" smtClean="0">
              <a:solidFill>
                <a:srgbClr val="000090"/>
              </a:solidFill>
            </a:rPr>
            <a:t>Policy</a:t>
          </a:r>
          <a:endParaRPr lang="en-US" sz="1700" b="1" kern="1200" dirty="0">
            <a:solidFill>
              <a:srgbClr val="000090"/>
            </a:solidFill>
          </a:endParaRPr>
        </a:p>
      </dsp:txBody>
      <dsp:txXfrm>
        <a:off x="3233573" y="1211946"/>
        <a:ext cx="1762452" cy="1174968"/>
      </dsp:txXfrm>
    </dsp:sp>
    <dsp:sp modelId="{D2AC64C8-AD9F-5D47-B2BF-9EABA96329CD}">
      <dsp:nvSpPr>
        <dsp:cNvPr id="0" name=""/>
        <dsp:cNvSpPr/>
      </dsp:nvSpPr>
      <dsp:spPr>
        <a:xfrm>
          <a:off x="5289768" y="1211946"/>
          <a:ext cx="2937420" cy="1174968"/>
        </a:xfrm>
        <a:prstGeom prst="chevron">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b="1" kern="1200" dirty="0" smtClean="0">
              <a:solidFill>
                <a:srgbClr val="000090"/>
              </a:solidFill>
            </a:rPr>
            <a:t>Implementation</a:t>
          </a:r>
          <a:endParaRPr lang="en-US" sz="1700" b="1" kern="1200" dirty="0">
            <a:solidFill>
              <a:srgbClr val="000090"/>
            </a:solidFill>
          </a:endParaRPr>
        </a:p>
      </dsp:txBody>
      <dsp:txXfrm>
        <a:off x="5877252" y="1211946"/>
        <a:ext cx="1762452" cy="117496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B3341F0D-A85E-4298-816F-5AB6EAC735BA}" type="datetimeFigureOut">
              <a:rPr lang="en-GB" smtClean="0"/>
              <a:t>26/08/16</a:t>
            </a:fld>
            <a:endParaRPr lang="en-GB" dirty="0"/>
          </a:p>
        </p:txBody>
      </p:sp>
      <p:sp>
        <p:nvSpPr>
          <p:cNvPr id="4" name="Footer Placehold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619DDA89-17D9-44A0-B2F0-D0F90BF6B5E8}" type="slidenum">
              <a:rPr lang="en-GB" smtClean="0"/>
              <a:t>‹#›</a:t>
            </a:fld>
            <a:endParaRPr lang="en-GB" dirty="0"/>
          </a:p>
        </p:txBody>
      </p:sp>
    </p:spTree>
    <p:extLst>
      <p:ext uri="{BB962C8B-B14F-4D97-AF65-F5344CB8AC3E}">
        <p14:creationId xmlns:p14="http://schemas.microsoft.com/office/powerpoint/2010/main" val="3221465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GB" dirty="0"/>
          </a:p>
        </p:txBody>
      </p:sp>
      <p:sp>
        <p:nvSpPr>
          <p:cNvPr id="49155" name="Rectangle 3"/>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GB" dirty="0"/>
          </a:p>
        </p:txBody>
      </p:sp>
      <p:sp>
        <p:nvSpPr>
          <p:cNvPr id="49156"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66750" y="4714875"/>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9158" name="Rectangle 6"/>
          <p:cNvSpPr>
            <a:spLocks noGrp="1" noChangeArrowheads="1"/>
          </p:cNvSpPr>
          <p:nvPr>
            <p:ph type="ftr" sz="quarter" idx="4"/>
          </p:nvPr>
        </p:nvSpPr>
        <p:spPr bwMode="auto">
          <a:xfrm>
            <a:off x="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GB" dirty="0"/>
          </a:p>
        </p:txBody>
      </p:sp>
      <p:sp>
        <p:nvSpPr>
          <p:cNvPr id="49159" name="Rectangle 7"/>
          <p:cNvSpPr>
            <a:spLocks noGrp="1" noChangeArrowheads="1"/>
          </p:cNvSpPr>
          <p:nvPr>
            <p:ph type="sldNum" sz="quarter" idx="5"/>
          </p:nvPr>
        </p:nvSpPr>
        <p:spPr bwMode="auto">
          <a:xfrm>
            <a:off x="377825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9B08F58B-8110-471A-8C39-32526D9BBCBE}" type="slidenum">
              <a:rPr lang="en-GB"/>
              <a:pPr/>
              <a:t>‹#›</a:t>
            </a:fld>
            <a:endParaRPr lang="en-GB" dirty="0"/>
          </a:p>
        </p:txBody>
      </p:sp>
    </p:spTree>
    <p:extLst>
      <p:ext uri="{BB962C8B-B14F-4D97-AF65-F5344CB8AC3E}">
        <p14:creationId xmlns:p14="http://schemas.microsoft.com/office/powerpoint/2010/main" val="319379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baseline="0" dirty="0" smtClean="0"/>
          </a:p>
        </p:txBody>
      </p:sp>
      <p:sp>
        <p:nvSpPr>
          <p:cNvPr id="4" name="Slide Number Placeholder 3"/>
          <p:cNvSpPr>
            <a:spLocks noGrp="1"/>
          </p:cNvSpPr>
          <p:nvPr>
            <p:ph type="sldNum" sz="quarter" idx="10"/>
          </p:nvPr>
        </p:nvSpPr>
        <p:spPr/>
        <p:txBody>
          <a:bodyPr/>
          <a:lstStyle/>
          <a:p>
            <a:fld id="{9B08F58B-8110-471A-8C39-32526D9BBCBE}" type="slidenum">
              <a:rPr lang="en-GB" smtClean="0"/>
              <a:pPr/>
              <a:t>1</a:t>
            </a:fld>
            <a:endParaRPr lang="en-GB" dirty="0"/>
          </a:p>
        </p:txBody>
      </p:sp>
    </p:spTree>
    <p:extLst>
      <p:ext uri="{BB962C8B-B14F-4D97-AF65-F5344CB8AC3E}">
        <p14:creationId xmlns:p14="http://schemas.microsoft.com/office/powerpoint/2010/main" val="653353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10</a:t>
            </a:fld>
            <a:endParaRPr lang="en-GB" dirty="0"/>
          </a:p>
        </p:txBody>
      </p:sp>
    </p:spTree>
    <p:extLst>
      <p:ext uri="{BB962C8B-B14F-4D97-AF65-F5344CB8AC3E}">
        <p14:creationId xmlns:p14="http://schemas.microsoft.com/office/powerpoint/2010/main" val="189363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08F58B-8110-471A-8C39-32526D9BBCBE}" type="slidenum">
              <a:rPr lang="en-GB" smtClean="0"/>
              <a:pPr/>
              <a:t>11</a:t>
            </a:fld>
            <a:endParaRPr lang="en-GB" dirty="0"/>
          </a:p>
        </p:txBody>
      </p:sp>
    </p:spTree>
    <p:extLst>
      <p:ext uri="{BB962C8B-B14F-4D97-AF65-F5344CB8AC3E}">
        <p14:creationId xmlns:p14="http://schemas.microsoft.com/office/powerpoint/2010/main" val="118856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12</a:t>
            </a:fld>
            <a:endParaRPr lang="en-GB" dirty="0"/>
          </a:p>
        </p:txBody>
      </p:sp>
    </p:spTree>
    <p:extLst>
      <p:ext uri="{BB962C8B-B14F-4D97-AF65-F5344CB8AC3E}">
        <p14:creationId xmlns:p14="http://schemas.microsoft.com/office/powerpoint/2010/main" val="3265024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1"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13</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14</a:t>
            </a:fld>
            <a:endParaRPr lang="en-GB" dirty="0"/>
          </a:p>
        </p:txBody>
      </p:sp>
    </p:spTree>
    <p:extLst>
      <p:ext uri="{BB962C8B-B14F-4D97-AF65-F5344CB8AC3E}">
        <p14:creationId xmlns:p14="http://schemas.microsoft.com/office/powerpoint/2010/main" val="2690664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15</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16</a:t>
            </a:fld>
            <a:endParaRPr lang="en-GB" dirty="0"/>
          </a:p>
        </p:txBody>
      </p:sp>
    </p:spTree>
    <p:extLst>
      <p:ext uri="{BB962C8B-B14F-4D97-AF65-F5344CB8AC3E}">
        <p14:creationId xmlns:p14="http://schemas.microsoft.com/office/powerpoint/2010/main" val="1401320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GB" sz="1800" b="1"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17</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18</a:t>
            </a:fld>
            <a:endParaRPr lang="en-GB" dirty="0"/>
          </a:p>
        </p:txBody>
      </p:sp>
    </p:spTree>
    <p:extLst>
      <p:ext uri="{BB962C8B-B14F-4D97-AF65-F5344CB8AC3E}">
        <p14:creationId xmlns:p14="http://schemas.microsoft.com/office/powerpoint/2010/main" val="3297404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19</a:t>
            </a:fld>
            <a:endParaRPr lang="en-GB" dirty="0"/>
          </a:p>
        </p:txBody>
      </p:sp>
    </p:spTree>
    <p:extLst>
      <p:ext uri="{BB962C8B-B14F-4D97-AF65-F5344CB8AC3E}">
        <p14:creationId xmlns:p14="http://schemas.microsoft.com/office/powerpoint/2010/main" val="166305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a:t>
            </a:fld>
            <a:endParaRPr lang="en-GB" dirty="0"/>
          </a:p>
        </p:txBody>
      </p:sp>
    </p:spTree>
    <p:extLst>
      <p:ext uri="{BB962C8B-B14F-4D97-AF65-F5344CB8AC3E}">
        <p14:creationId xmlns:p14="http://schemas.microsoft.com/office/powerpoint/2010/main" val="161024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20</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21</a:t>
            </a:fld>
            <a:endParaRPr lang="en-GB" dirty="0"/>
          </a:p>
        </p:txBody>
      </p:sp>
    </p:spTree>
    <p:extLst>
      <p:ext uri="{BB962C8B-B14F-4D97-AF65-F5344CB8AC3E}">
        <p14:creationId xmlns:p14="http://schemas.microsoft.com/office/powerpoint/2010/main" val="3095517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22</a:t>
            </a:fld>
            <a:endParaRPr lang="en-GB" dirty="0"/>
          </a:p>
        </p:txBody>
      </p:sp>
    </p:spTree>
    <p:extLst>
      <p:ext uri="{BB962C8B-B14F-4D97-AF65-F5344CB8AC3E}">
        <p14:creationId xmlns:p14="http://schemas.microsoft.com/office/powerpoint/2010/main" val="2005014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23</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08F58B-8110-471A-8C39-32526D9BBCBE}" type="slidenum">
              <a:rPr lang="en-GB" smtClean="0"/>
              <a:pPr/>
              <a:t>24</a:t>
            </a:fld>
            <a:endParaRPr lang="en-GB" dirty="0"/>
          </a:p>
        </p:txBody>
      </p:sp>
    </p:spTree>
    <p:extLst>
      <p:ext uri="{BB962C8B-B14F-4D97-AF65-F5344CB8AC3E}">
        <p14:creationId xmlns:p14="http://schemas.microsoft.com/office/powerpoint/2010/main" val="3896124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25</a:t>
            </a:fld>
            <a:endParaRPr lang="en-GB" dirty="0"/>
          </a:p>
        </p:txBody>
      </p:sp>
    </p:spTree>
    <p:extLst>
      <p:ext uri="{BB962C8B-B14F-4D97-AF65-F5344CB8AC3E}">
        <p14:creationId xmlns:p14="http://schemas.microsoft.com/office/powerpoint/2010/main" val="155516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26</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400" baseline="0" dirty="0" smtClean="0"/>
          </a:p>
        </p:txBody>
      </p:sp>
      <p:sp>
        <p:nvSpPr>
          <p:cNvPr id="4" name="Slide Number Placeholder 3"/>
          <p:cNvSpPr>
            <a:spLocks noGrp="1"/>
          </p:cNvSpPr>
          <p:nvPr>
            <p:ph type="sldNum" sz="quarter" idx="10"/>
          </p:nvPr>
        </p:nvSpPr>
        <p:spPr/>
        <p:txBody>
          <a:bodyPr/>
          <a:lstStyle/>
          <a:p>
            <a:fld id="{9B08F58B-8110-471A-8C39-32526D9BBCBE}" type="slidenum">
              <a:rPr lang="en-GB" smtClean="0"/>
              <a:pPr/>
              <a:t>27</a:t>
            </a:fld>
            <a:endParaRPr lang="en-GB" dirty="0"/>
          </a:p>
        </p:txBody>
      </p:sp>
    </p:spTree>
    <p:extLst>
      <p:ext uri="{BB962C8B-B14F-4D97-AF65-F5344CB8AC3E}">
        <p14:creationId xmlns:p14="http://schemas.microsoft.com/office/powerpoint/2010/main" val="653353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08F58B-8110-471A-8C39-32526D9BBCBE}" type="slidenum">
              <a:rPr lang="en-GB" smtClean="0"/>
              <a:pPr/>
              <a:t>28</a:t>
            </a:fld>
            <a:endParaRPr lang="en-GB" dirty="0"/>
          </a:p>
        </p:txBody>
      </p:sp>
    </p:spTree>
    <p:extLst>
      <p:ext uri="{BB962C8B-B14F-4D97-AF65-F5344CB8AC3E}">
        <p14:creationId xmlns:p14="http://schemas.microsoft.com/office/powerpoint/2010/main" val="3999215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29</a:t>
            </a:fld>
            <a:endParaRPr lang="en-GB" dirty="0"/>
          </a:p>
        </p:txBody>
      </p:sp>
    </p:spTree>
    <p:extLst>
      <p:ext uri="{BB962C8B-B14F-4D97-AF65-F5344CB8AC3E}">
        <p14:creationId xmlns:p14="http://schemas.microsoft.com/office/powerpoint/2010/main" val="166305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aseline="0" dirty="0" smtClean="0"/>
          </a:p>
        </p:txBody>
      </p:sp>
      <p:sp>
        <p:nvSpPr>
          <p:cNvPr id="4" name="Slide Number Placeholder 3"/>
          <p:cNvSpPr>
            <a:spLocks noGrp="1"/>
          </p:cNvSpPr>
          <p:nvPr>
            <p:ph type="sldNum" sz="quarter" idx="10"/>
          </p:nvPr>
        </p:nvSpPr>
        <p:spPr/>
        <p:txBody>
          <a:bodyPr/>
          <a:lstStyle/>
          <a:p>
            <a:fld id="{9B08F58B-8110-471A-8C39-32526D9BBCBE}" type="slidenum">
              <a:rPr lang="en-GB" smtClean="0"/>
              <a:pPr/>
              <a:t>3</a:t>
            </a:fld>
            <a:endParaRPr lang="en-GB" dirty="0"/>
          </a:p>
        </p:txBody>
      </p:sp>
    </p:spTree>
    <p:extLst>
      <p:ext uri="{BB962C8B-B14F-4D97-AF65-F5344CB8AC3E}">
        <p14:creationId xmlns:p14="http://schemas.microsoft.com/office/powerpoint/2010/main" val="2216482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30</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31</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32</a:t>
            </a:fld>
            <a:endParaRPr lang="en-GB" dirty="0"/>
          </a:p>
        </p:txBody>
      </p:sp>
    </p:spTree>
    <p:extLst>
      <p:ext uri="{BB962C8B-B14F-4D97-AF65-F5344CB8AC3E}">
        <p14:creationId xmlns:p14="http://schemas.microsoft.com/office/powerpoint/2010/main" val="1495718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33</a:t>
            </a:fld>
            <a:endParaRPr lang="en-GB" dirty="0"/>
          </a:p>
        </p:txBody>
      </p:sp>
    </p:spTree>
    <p:extLst>
      <p:ext uri="{BB962C8B-B14F-4D97-AF65-F5344CB8AC3E}">
        <p14:creationId xmlns:p14="http://schemas.microsoft.com/office/powerpoint/2010/main" val="2690664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34</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35</a:t>
            </a:fld>
            <a:endParaRPr lang="en-GB" dirty="0"/>
          </a:p>
        </p:txBody>
      </p:sp>
    </p:spTree>
    <p:extLst>
      <p:ext uri="{BB962C8B-B14F-4D97-AF65-F5344CB8AC3E}">
        <p14:creationId xmlns:p14="http://schemas.microsoft.com/office/powerpoint/2010/main" val="2236496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36</a:t>
            </a:fld>
            <a:endParaRPr lang="en-GB" dirty="0"/>
          </a:p>
        </p:txBody>
      </p:sp>
    </p:spTree>
    <p:extLst>
      <p:ext uri="{BB962C8B-B14F-4D97-AF65-F5344CB8AC3E}">
        <p14:creationId xmlns:p14="http://schemas.microsoft.com/office/powerpoint/2010/main" val="118930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37</a:t>
            </a:fld>
            <a:endParaRPr lang="en-GB" dirty="0"/>
          </a:p>
        </p:txBody>
      </p:sp>
    </p:spTree>
    <p:extLst>
      <p:ext uri="{BB962C8B-B14F-4D97-AF65-F5344CB8AC3E}">
        <p14:creationId xmlns:p14="http://schemas.microsoft.com/office/powerpoint/2010/main" val="3960726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38</a:t>
            </a:fld>
            <a:endParaRPr lang="en-GB" dirty="0"/>
          </a:p>
        </p:txBody>
      </p:sp>
    </p:spTree>
    <p:extLst>
      <p:ext uri="{BB962C8B-B14F-4D97-AF65-F5344CB8AC3E}">
        <p14:creationId xmlns:p14="http://schemas.microsoft.com/office/powerpoint/2010/main" val="4097679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39</a:t>
            </a:fld>
            <a:endParaRPr lang="en-GB" dirty="0"/>
          </a:p>
        </p:txBody>
      </p:sp>
    </p:spTree>
    <p:extLst>
      <p:ext uri="{BB962C8B-B14F-4D97-AF65-F5344CB8AC3E}">
        <p14:creationId xmlns:p14="http://schemas.microsoft.com/office/powerpoint/2010/main" val="15564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a:t>
            </a:fld>
            <a:endParaRPr lang="en-GB" dirty="0"/>
          </a:p>
        </p:txBody>
      </p:sp>
    </p:spTree>
    <p:extLst>
      <p:ext uri="{BB962C8B-B14F-4D97-AF65-F5344CB8AC3E}">
        <p14:creationId xmlns:p14="http://schemas.microsoft.com/office/powerpoint/2010/main" val="236432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40</a:t>
            </a:fld>
            <a:endParaRPr lang="en-GB" dirty="0"/>
          </a:p>
        </p:txBody>
      </p:sp>
    </p:spTree>
    <p:extLst>
      <p:ext uri="{BB962C8B-B14F-4D97-AF65-F5344CB8AC3E}">
        <p14:creationId xmlns:p14="http://schemas.microsoft.com/office/powerpoint/2010/main" val="2943616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a:p>
            <a:endParaRPr lang="en-US" i="0" baseline="0" dirty="0" smtClean="0"/>
          </a:p>
          <a:p>
            <a:endParaRPr lang="en-US" i="1" baseline="0" dirty="0" smtClean="0"/>
          </a:p>
          <a:p>
            <a:endParaRPr lang="en-US" i="0" baseline="0" dirty="0" smtClean="0"/>
          </a:p>
          <a:p>
            <a:endParaRPr lang="en-US" i="1" baseline="0" dirty="0" smtClean="0"/>
          </a:p>
          <a:p>
            <a:endParaRPr lang="en-US" i="0" baseline="0" dirty="0" smtClean="0"/>
          </a:p>
          <a:p>
            <a:endParaRPr lang="en-US" i="1" baseline="0" dirty="0" smtClean="0"/>
          </a:p>
          <a:p>
            <a:endParaRPr lang="en-US" i="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41</a:t>
            </a:fld>
            <a:endParaRPr lang="en-GB" dirty="0"/>
          </a:p>
        </p:txBody>
      </p:sp>
    </p:spTree>
    <p:extLst>
      <p:ext uri="{BB962C8B-B14F-4D97-AF65-F5344CB8AC3E}">
        <p14:creationId xmlns:p14="http://schemas.microsoft.com/office/powerpoint/2010/main" val="2373695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a:p>
            <a:endParaRPr lang="en-US" i="0" baseline="0" dirty="0" smtClean="0"/>
          </a:p>
          <a:p>
            <a:endParaRPr lang="en-US" i="1" baseline="0" dirty="0" smtClean="0"/>
          </a:p>
          <a:p>
            <a:endParaRPr lang="en-US" i="0" baseline="0" dirty="0" smtClean="0"/>
          </a:p>
          <a:p>
            <a:endParaRPr lang="en-US" i="1" baseline="0" dirty="0" smtClean="0"/>
          </a:p>
          <a:p>
            <a:endParaRPr lang="en-US" i="0" baseline="0" dirty="0" smtClean="0"/>
          </a:p>
          <a:p>
            <a:endParaRPr lang="en-US" i="1" baseline="0" dirty="0" smtClean="0"/>
          </a:p>
          <a:p>
            <a:endParaRPr lang="en-US" i="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42</a:t>
            </a:fld>
            <a:endParaRPr lang="en-GB" dirty="0"/>
          </a:p>
        </p:txBody>
      </p:sp>
    </p:spTree>
    <p:extLst>
      <p:ext uri="{BB962C8B-B14F-4D97-AF65-F5344CB8AC3E}">
        <p14:creationId xmlns:p14="http://schemas.microsoft.com/office/powerpoint/2010/main" val="2438805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a:p>
            <a:endParaRPr lang="en-US" i="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43</a:t>
            </a:fld>
            <a:endParaRPr lang="en-GB" dirty="0"/>
          </a:p>
        </p:txBody>
      </p:sp>
    </p:spTree>
    <p:extLst>
      <p:ext uri="{BB962C8B-B14F-4D97-AF65-F5344CB8AC3E}">
        <p14:creationId xmlns:p14="http://schemas.microsoft.com/office/powerpoint/2010/main" val="2925231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a:p>
            <a:endParaRPr lang="en-US" i="0" baseline="0" dirty="0" smtClean="0"/>
          </a:p>
          <a:p>
            <a:endParaRPr lang="en-US" i="1" baseline="0" dirty="0" smtClean="0"/>
          </a:p>
          <a:p>
            <a:endParaRPr lang="en-US" i="0" baseline="0" dirty="0" smtClean="0"/>
          </a:p>
          <a:p>
            <a:endParaRPr lang="en-US" i="1" baseline="0" dirty="0" smtClean="0"/>
          </a:p>
          <a:p>
            <a:endParaRPr lang="en-US" i="0" baseline="0" dirty="0" smtClean="0"/>
          </a:p>
          <a:p>
            <a:endParaRPr lang="en-US" i="1" baseline="0" dirty="0" smtClean="0"/>
          </a:p>
          <a:p>
            <a:endParaRPr lang="en-US" i="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44</a:t>
            </a:fld>
            <a:endParaRPr lang="en-GB" dirty="0"/>
          </a:p>
        </p:txBody>
      </p:sp>
    </p:spTree>
    <p:extLst>
      <p:ext uri="{BB962C8B-B14F-4D97-AF65-F5344CB8AC3E}">
        <p14:creationId xmlns:p14="http://schemas.microsoft.com/office/powerpoint/2010/main" val="1025278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45</a:t>
            </a:fld>
            <a:endParaRPr lang="en-GB" dirty="0"/>
          </a:p>
        </p:txBody>
      </p:sp>
    </p:spTree>
    <p:extLst>
      <p:ext uri="{BB962C8B-B14F-4D97-AF65-F5344CB8AC3E}">
        <p14:creationId xmlns:p14="http://schemas.microsoft.com/office/powerpoint/2010/main" val="12730570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smtClean="0"/>
          </a:p>
          <a:p>
            <a:r>
              <a:rPr lang="en-US" i="1" dirty="0" smtClean="0"/>
              <a:t>	</a:t>
            </a:r>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46</a:t>
            </a:fld>
            <a:endParaRPr lang="en-GB" dirty="0"/>
          </a:p>
        </p:txBody>
      </p:sp>
    </p:spTree>
    <p:extLst>
      <p:ext uri="{BB962C8B-B14F-4D97-AF65-F5344CB8AC3E}">
        <p14:creationId xmlns:p14="http://schemas.microsoft.com/office/powerpoint/2010/main" val="2469894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baseline="0" dirty="0" smtClean="0"/>
          </a:p>
          <a:p>
            <a:pPr marL="171450" indent="-171450">
              <a:buFont typeface="Arial" panose="020B0604020202020204" pitchFamily="34" charset="0"/>
              <a:buChar char="•"/>
            </a:pPr>
            <a:endParaRPr lang="en-US" i="0" baseline="0" dirty="0" smtClean="0"/>
          </a:p>
          <a:p>
            <a:endParaRPr lang="en-US" i="0" baseline="0" dirty="0" smtClean="0"/>
          </a:p>
          <a:p>
            <a:endParaRPr lang="en-US" i="1" baseline="0" dirty="0" smtClean="0"/>
          </a:p>
          <a:p>
            <a:endParaRPr lang="en-US" i="0" baseline="0" dirty="0" smtClean="0"/>
          </a:p>
          <a:p>
            <a:endParaRPr lang="en-US" i="1" baseline="0" dirty="0" smtClean="0"/>
          </a:p>
          <a:p>
            <a:endParaRPr lang="en-US" i="0" baseline="0" dirty="0" smtClean="0"/>
          </a:p>
          <a:p>
            <a:endParaRPr lang="en-US" i="1" baseline="0" dirty="0" smtClean="0"/>
          </a:p>
          <a:p>
            <a:endParaRPr lang="en-US" i="0"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47</a:t>
            </a:fld>
            <a:endParaRPr lang="en-GB" dirty="0"/>
          </a:p>
        </p:txBody>
      </p:sp>
    </p:spTree>
    <p:extLst>
      <p:ext uri="{BB962C8B-B14F-4D97-AF65-F5344CB8AC3E}">
        <p14:creationId xmlns:p14="http://schemas.microsoft.com/office/powerpoint/2010/main" val="35907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u="sng" dirty="0" smtClean="0"/>
          </a:p>
        </p:txBody>
      </p:sp>
      <p:sp>
        <p:nvSpPr>
          <p:cNvPr id="4" name="Slide Number Placeholder 3"/>
          <p:cNvSpPr>
            <a:spLocks noGrp="1"/>
          </p:cNvSpPr>
          <p:nvPr>
            <p:ph type="sldNum" sz="quarter" idx="10"/>
          </p:nvPr>
        </p:nvSpPr>
        <p:spPr/>
        <p:txBody>
          <a:bodyPr/>
          <a:lstStyle/>
          <a:p>
            <a:fld id="{9B08F58B-8110-471A-8C39-32526D9BBCBE}" type="slidenum">
              <a:rPr lang="en-GB" smtClean="0"/>
              <a:pPr/>
              <a:t>5</a:t>
            </a:fld>
            <a:endParaRPr lang="en-GB" dirty="0"/>
          </a:p>
        </p:txBody>
      </p:sp>
    </p:spTree>
    <p:extLst>
      <p:ext uri="{BB962C8B-B14F-4D97-AF65-F5344CB8AC3E}">
        <p14:creationId xmlns:p14="http://schemas.microsoft.com/office/powerpoint/2010/main" val="42011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6</a:t>
            </a:fld>
            <a:endParaRPr lang="en-GB" dirty="0"/>
          </a:p>
        </p:txBody>
      </p:sp>
    </p:spTree>
    <p:extLst>
      <p:ext uri="{BB962C8B-B14F-4D97-AF65-F5344CB8AC3E}">
        <p14:creationId xmlns:p14="http://schemas.microsoft.com/office/powerpoint/2010/main" val="3960490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7</a:t>
            </a:fld>
            <a:endParaRPr lang="en-GB" dirty="0"/>
          </a:p>
        </p:txBody>
      </p:sp>
    </p:spTree>
    <p:extLst>
      <p:ext uri="{BB962C8B-B14F-4D97-AF65-F5344CB8AC3E}">
        <p14:creationId xmlns:p14="http://schemas.microsoft.com/office/powerpoint/2010/main" val="375864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u="sng" dirty="0"/>
          </a:p>
        </p:txBody>
      </p:sp>
      <p:sp>
        <p:nvSpPr>
          <p:cNvPr id="4" name="Slide Number Placeholder 3"/>
          <p:cNvSpPr>
            <a:spLocks noGrp="1"/>
          </p:cNvSpPr>
          <p:nvPr>
            <p:ph type="sldNum" sz="quarter" idx="10"/>
          </p:nvPr>
        </p:nvSpPr>
        <p:spPr/>
        <p:txBody>
          <a:bodyPr/>
          <a:lstStyle/>
          <a:p>
            <a:fld id="{9B08F58B-8110-471A-8C39-32526D9BBCBE}" type="slidenum">
              <a:rPr lang="en-GB" smtClean="0"/>
              <a:pPr/>
              <a:t>8</a:t>
            </a:fld>
            <a:endParaRPr lang="en-GB" dirty="0"/>
          </a:p>
        </p:txBody>
      </p:sp>
    </p:spTree>
    <p:extLst>
      <p:ext uri="{BB962C8B-B14F-4D97-AF65-F5344CB8AC3E}">
        <p14:creationId xmlns:p14="http://schemas.microsoft.com/office/powerpoint/2010/main" val="394544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800" baseline="0" dirty="0" smtClean="0"/>
          </a:p>
        </p:txBody>
      </p:sp>
      <p:sp>
        <p:nvSpPr>
          <p:cNvPr id="4" name="Slide Number Placeholder 3"/>
          <p:cNvSpPr>
            <a:spLocks noGrp="1"/>
          </p:cNvSpPr>
          <p:nvPr>
            <p:ph type="sldNum" sz="quarter" idx="10"/>
          </p:nvPr>
        </p:nvSpPr>
        <p:spPr/>
        <p:txBody>
          <a:bodyPr/>
          <a:lstStyle/>
          <a:p>
            <a:fld id="{9B08F58B-8110-471A-8C39-32526D9BBCBE}" type="slidenum">
              <a:rPr lang="en-GB" smtClean="0"/>
              <a:pPr/>
              <a:t>9</a:t>
            </a:fld>
            <a:endParaRPr lang="en-GB" dirty="0"/>
          </a:p>
        </p:txBody>
      </p:sp>
    </p:spTree>
    <p:extLst>
      <p:ext uri="{BB962C8B-B14F-4D97-AF65-F5344CB8AC3E}">
        <p14:creationId xmlns:p14="http://schemas.microsoft.com/office/powerpoint/2010/main" val="653353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US" noProof="0" smtClean="0"/>
              <a:t>Click to edit Master title style</a:t>
            </a:r>
            <a:endParaRPr lang="en-GB" noProof="0" smtClean="0"/>
          </a:p>
        </p:txBody>
      </p:sp>
      <p:sp>
        <p:nvSpPr>
          <p:cNvPr id="7183" name="Rectangle 15"/>
          <p:cNvSpPr>
            <a:spLocks noGrp="1" noChangeArrowheads="1"/>
          </p:cNvSpPr>
          <p:nvPr>
            <p:ph type="subTitle" sz="quarter" idx="1"/>
          </p:nvPr>
        </p:nvSpPr>
        <p:spPr>
          <a:xfrm>
            <a:off x="1371600" y="3886200"/>
            <a:ext cx="6400800" cy="1752600"/>
          </a:xfrm>
        </p:spPr>
        <p:txBody>
          <a:bodyPr/>
          <a:lstStyle>
            <a:lvl1pPr marL="0" indent="0">
              <a:buFontTx/>
              <a:buNone/>
              <a:defRPr sz="1600"/>
            </a:lvl1pPr>
          </a:lstStyle>
          <a:p>
            <a:pPr lvl="0"/>
            <a:r>
              <a:rPr lang="en-US" noProof="0" smtClean="0"/>
              <a:t>Click to edit Master subtitle style</a:t>
            </a:r>
            <a:endParaRPr lang="en-GB" noProof="0" smtClean="0"/>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A2440DFC-67B0-422D-9C59-1FEC81CD4A81}" type="slidenum">
              <a:rPr lang="en-GB"/>
              <a:pPr/>
              <a:t>‹#›</a:t>
            </a:fld>
            <a:endParaRPr lang="en-GB" dirty="0"/>
          </a:p>
        </p:txBody>
      </p:sp>
    </p:spTree>
    <p:extLst>
      <p:ext uri="{BB962C8B-B14F-4D97-AF65-F5344CB8AC3E}">
        <p14:creationId xmlns:p14="http://schemas.microsoft.com/office/powerpoint/2010/main" val="3956584591"/>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0126658-B049-4E8F-BCE9-E85FBDC13914}" type="slidenum">
              <a:rPr lang="en-GB"/>
              <a:pPr/>
              <a:t>‹#›</a:t>
            </a:fld>
            <a:endParaRPr lang="en-GB" dirty="0"/>
          </a:p>
        </p:txBody>
      </p:sp>
    </p:spTree>
    <p:extLst>
      <p:ext uri="{BB962C8B-B14F-4D97-AF65-F5344CB8AC3E}">
        <p14:creationId xmlns:p14="http://schemas.microsoft.com/office/powerpoint/2010/main" val="750418045"/>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F9715E7-7F15-4385-B3E9-E958AC14EFA4}" type="slidenum">
              <a:rPr lang="en-GB"/>
              <a:pPr/>
              <a:t>‹#›</a:t>
            </a:fld>
            <a:endParaRPr lang="en-GB" dirty="0"/>
          </a:p>
        </p:txBody>
      </p:sp>
    </p:spTree>
    <p:extLst>
      <p:ext uri="{BB962C8B-B14F-4D97-AF65-F5344CB8AC3E}">
        <p14:creationId xmlns:p14="http://schemas.microsoft.com/office/powerpoint/2010/main" val="3167092915"/>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A28D524-77AF-49E3-B43A-F99B38578CC6}" type="slidenum">
              <a:rPr lang="en-GB"/>
              <a:pPr/>
              <a:t>‹#›</a:t>
            </a:fld>
            <a:endParaRPr lang="en-GB" dirty="0"/>
          </a:p>
        </p:txBody>
      </p:sp>
    </p:spTree>
    <p:extLst>
      <p:ext uri="{BB962C8B-B14F-4D97-AF65-F5344CB8AC3E}">
        <p14:creationId xmlns:p14="http://schemas.microsoft.com/office/powerpoint/2010/main" val="2903379383"/>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A8B3407-D756-4AE5-9A54-B1E725457CFC}" type="slidenum">
              <a:rPr lang="en-GB"/>
              <a:pPr/>
              <a:t>‹#›</a:t>
            </a:fld>
            <a:endParaRPr lang="en-GB" dirty="0"/>
          </a:p>
        </p:txBody>
      </p:sp>
    </p:spTree>
    <p:extLst>
      <p:ext uri="{BB962C8B-B14F-4D97-AF65-F5344CB8AC3E}">
        <p14:creationId xmlns:p14="http://schemas.microsoft.com/office/powerpoint/2010/main" val="3560281164"/>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E1180231-0F4D-4B62-AE04-230C2DCD2F47}" type="slidenum">
              <a:rPr lang="en-GB"/>
              <a:pPr/>
              <a:t>‹#›</a:t>
            </a:fld>
            <a:endParaRPr lang="en-GB" dirty="0"/>
          </a:p>
        </p:txBody>
      </p:sp>
    </p:spTree>
    <p:extLst>
      <p:ext uri="{BB962C8B-B14F-4D97-AF65-F5344CB8AC3E}">
        <p14:creationId xmlns:p14="http://schemas.microsoft.com/office/powerpoint/2010/main" val="899488462"/>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5954A853-2958-4E99-AB4D-D417C77C8EF3}" type="slidenum">
              <a:rPr lang="en-GB"/>
              <a:pPr/>
              <a:t>‹#›</a:t>
            </a:fld>
            <a:endParaRPr lang="en-GB" dirty="0"/>
          </a:p>
        </p:txBody>
      </p:sp>
    </p:spTree>
    <p:extLst>
      <p:ext uri="{BB962C8B-B14F-4D97-AF65-F5344CB8AC3E}">
        <p14:creationId xmlns:p14="http://schemas.microsoft.com/office/powerpoint/2010/main" val="3952743856"/>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457715A-3EA8-4203-8D9C-970E04A360B2}" type="slidenum">
              <a:rPr lang="en-GB"/>
              <a:pPr/>
              <a:t>‹#›</a:t>
            </a:fld>
            <a:endParaRPr lang="en-GB" dirty="0"/>
          </a:p>
        </p:txBody>
      </p:sp>
    </p:spTree>
    <p:extLst>
      <p:ext uri="{BB962C8B-B14F-4D97-AF65-F5344CB8AC3E}">
        <p14:creationId xmlns:p14="http://schemas.microsoft.com/office/powerpoint/2010/main" val="1996830114"/>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40718941-4C3F-4FA0-8FE7-393E2A3A9CC4}" type="slidenum">
              <a:rPr lang="en-GB"/>
              <a:pPr/>
              <a:t>‹#›</a:t>
            </a:fld>
            <a:endParaRPr lang="en-GB" dirty="0"/>
          </a:p>
        </p:txBody>
      </p:sp>
    </p:spTree>
    <p:extLst>
      <p:ext uri="{BB962C8B-B14F-4D97-AF65-F5344CB8AC3E}">
        <p14:creationId xmlns:p14="http://schemas.microsoft.com/office/powerpoint/2010/main" val="463668736"/>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7F5F8F3-1292-4E74-8EA9-5A3FEBE3A9D9}" type="slidenum">
              <a:rPr lang="en-GB"/>
              <a:pPr/>
              <a:t>‹#›</a:t>
            </a:fld>
            <a:endParaRPr lang="en-GB" dirty="0"/>
          </a:p>
        </p:txBody>
      </p:sp>
    </p:spTree>
    <p:extLst>
      <p:ext uri="{BB962C8B-B14F-4D97-AF65-F5344CB8AC3E}">
        <p14:creationId xmlns:p14="http://schemas.microsoft.com/office/powerpoint/2010/main" val="1125371211"/>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BCB7187-D852-4D42-AE24-14DF74CC5410}" type="slidenum">
              <a:rPr lang="en-GB"/>
              <a:pPr/>
              <a:t>‹#›</a:t>
            </a:fld>
            <a:endParaRPr lang="en-GB" dirty="0"/>
          </a:p>
        </p:txBody>
      </p:sp>
    </p:spTree>
    <p:extLst>
      <p:ext uri="{BB962C8B-B14F-4D97-AF65-F5344CB8AC3E}">
        <p14:creationId xmlns:p14="http://schemas.microsoft.com/office/powerpoint/2010/main" val="207387837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22C825C6-4DB0-4BDF-B1FA-5E0A2CA15371}" type="slidenum">
              <a:rPr lang="en-GB"/>
              <a:pPr/>
              <a:t>‹#›</a:t>
            </a:fld>
            <a:endParaRPr lang="en-GB" dirty="0"/>
          </a:p>
        </p:txBody>
      </p:sp>
    </p:spTree>
    <p:extLst>
      <p:ext uri="{BB962C8B-B14F-4D97-AF65-F5344CB8AC3E}">
        <p14:creationId xmlns:p14="http://schemas.microsoft.com/office/powerpoint/2010/main" val="3705884173"/>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06BF886-EC82-4C01-9CD7-DD3FEE4C654A}" type="slidenum">
              <a:rPr lang="en-GB"/>
              <a:pPr/>
              <a:t>‹#›</a:t>
            </a:fld>
            <a:endParaRPr lang="en-GB" dirty="0"/>
          </a:p>
        </p:txBody>
      </p:sp>
    </p:spTree>
    <p:extLst>
      <p:ext uri="{BB962C8B-B14F-4D97-AF65-F5344CB8AC3E}">
        <p14:creationId xmlns:p14="http://schemas.microsoft.com/office/powerpoint/2010/main" val="1112162734"/>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564059B-FA33-494A-92CF-4650BFFEDDF5}" type="slidenum">
              <a:rPr lang="en-GB"/>
              <a:pPr/>
              <a:t>‹#›</a:t>
            </a:fld>
            <a:endParaRPr lang="en-GB" dirty="0"/>
          </a:p>
        </p:txBody>
      </p:sp>
    </p:spTree>
    <p:extLst>
      <p:ext uri="{BB962C8B-B14F-4D97-AF65-F5344CB8AC3E}">
        <p14:creationId xmlns:p14="http://schemas.microsoft.com/office/powerpoint/2010/main" val="858860807"/>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28A6B4-AC02-4FC4-ACE8-68AE18E34C28}" type="slidenum">
              <a:rPr lang="en-GB"/>
              <a:pPr/>
              <a:t>‹#›</a:t>
            </a:fld>
            <a:endParaRPr lang="en-GB" dirty="0"/>
          </a:p>
        </p:txBody>
      </p:sp>
    </p:spTree>
    <p:extLst>
      <p:ext uri="{BB962C8B-B14F-4D97-AF65-F5344CB8AC3E}">
        <p14:creationId xmlns:p14="http://schemas.microsoft.com/office/powerpoint/2010/main" val="46349559"/>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DDF2A9-4545-4F68-AA52-D067D7E5AB61}" type="slidenum">
              <a:rPr lang="en-GB"/>
              <a:pPr/>
              <a:t>‹#›</a:t>
            </a:fld>
            <a:endParaRPr lang="en-GB" dirty="0"/>
          </a:p>
        </p:txBody>
      </p:sp>
    </p:spTree>
    <p:extLst>
      <p:ext uri="{BB962C8B-B14F-4D97-AF65-F5344CB8AC3E}">
        <p14:creationId xmlns:p14="http://schemas.microsoft.com/office/powerpoint/2010/main" val="2554408805"/>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281B28-AECA-4F24-8167-12A6AB2E857B}" type="slidenum">
              <a:rPr lang="en-GB"/>
              <a:pPr/>
              <a:t>‹#›</a:t>
            </a:fld>
            <a:endParaRPr lang="en-GB" dirty="0"/>
          </a:p>
        </p:txBody>
      </p:sp>
    </p:spTree>
    <p:extLst>
      <p:ext uri="{BB962C8B-B14F-4D97-AF65-F5344CB8AC3E}">
        <p14:creationId xmlns:p14="http://schemas.microsoft.com/office/powerpoint/2010/main" val="1792850932"/>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6334CE75-A166-459D-BD64-0F3F0F5CBC68}" type="slidenum">
              <a:rPr lang="en-GB"/>
              <a:pPr/>
              <a:t>‹#›</a:t>
            </a:fld>
            <a:endParaRPr lang="en-GB" dirty="0"/>
          </a:p>
        </p:txBody>
      </p:sp>
    </p:spTree>
    <p:extLst>
      <p:ext uri="{BB962C8B-B14F-4D97-AF65-F5344CB8AC3E}">
        <p14:creationId xmlns:p14="http://schemas.microsoft.com/office/powerpoint/2010/main" val="1527113913"/>
      </p:ext>
    </p:extLst>
  </p:cSld>
  <p:clrMapOvr>
    <a:masterClrMapping/>
  </p:clrMapOvr>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1533B51C-CC9B-4C08-B3E2-3385872B6C26}" type="slidenum">
              <a:rPr lang="en-GB"/>
              <a:pPr/>
              <a:t>‹#›</a:t>
            </a:fld>
            <a:endParaRPr lang="en-GB" dirty="0"/>
          </a:p>
        </p:txBody>
      </p:sp>
    </p:spTree>
    <p:extLst>
      <p:ext uri="{BB962C8B-B14F-4D97-AF65-F5344CB8AC3E}">
        <p14:creationId xmlns:p14="http://schemas.microsoft.com/office/powerpoint/2010/main" val="2098721392"/>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1D3301E7-540B-4392-BB4B-C303F55EBB67}" type="slidenum">
              <a:rPr lang="en-GB"/>
              <a:pPr/>
              <a:t>‹#›</a:t>
            </a:fld>
            <a:endParaRPr lang="en-GB" dirty="0"/>
          </a:p>
        </p:txBody>
      </p:sp>
    </p:spTree>
    <p:extLst>
      <p:ext uri="{BB962C8B-B14F-4D97-AF65-F5344CB8AC3E}">
        <p14:creationId xmlns:p14="http://schemas.microsoft.com/office/powerpoint/2010/main" val="4261333326"/>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FD5F1C4-4D67-4681-8EB1-0B29CA3CFD5C}" type="slidenum">
              <a:rPr lang="en-GB"/>
              <a:pPr/>
              <a:t>‹#›</a:t>
            </a:fld>
            <a:endParaRPr lang="en-GB" dirty="0"/>
          </a:p>
        </p:txBody>
      </p:sp>
    </p:spTree>
    <p:extLst>
      <p:ext uri="{BB962C8B-B14F-4D97-AF65-F5344CB8AC3E}">
        <p14:creationId xmlns:p14="http://schemas.microsoft.com/office/powerpoint/2010/main" val="1766005208"/>
      </p:ext>
    </p:extLst>
  </p:cSld>
  <p:clrMapOvr>
    <a:masterClrMapping/>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BF7EEF5-1D13-4B8C-AA77-B4E3003EDB3B}" type="slidenum">
              <a:rPr lang="en-GB"/>
              <a:pPr/>
              <a:t>‹#›</a:t>
            </a:fld>
            <a:endParaRPr lang="en-GB" dirty="0"/>
          </a:p>
        </p:txBody>
      </p:sp>
    </p:spTree>
    <p:extLst>
      <p:ext uri="{BB962C8B-B14F-4D97-AF65-F5344CB8AC3E}">
        <p14:creationId xmlns:p14="http://schemas.microsoft.com/office/powerpoint/2010/main" val="117066867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7" name="Rectangle 7"/>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10248" name="Rectangle 8"/>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065E4A2-CCFF-4FCB-AAC8-E035A3C8875E}" type="slidenum">
              <a:rPr lang="en-GB"/>
              <a:pPr/>
              <a:t>‹#›</a:t>
            </a:fld>
            <a:endParaRPr lang="en-GB" dirty="0"/>
          </a:p>
        </p:txBody>
      </p:sp>
    </p:spTree>
    <p:extLst>
      <p:ext uri="{BB962C8B-B14F-4D97-AF65-F5344CB8AC3E}">
        <p14:creationId xmlns:p14="http://schemas.microsoft.com/office/powerpoint/2010/main" val="2415934032"/>
      </p:ext>
    </p:extLst>
  </p:cSld>
  <p:clrMapOvr>
    <a:masterClrMapping/>
  </p:clrMapOvr>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FA23D32-56B8-44E9-8AC4-A35E2D91055B}" type="slidenum">
              <a:rPr lang="en-GB"/>
              <a:pPr/>
              <a:t>‹#›</a:t>
            </a:fld>
            <a:endParaRPr lang="en-GB" dirty="0"/>
          </a:p>
        </p:txBody>
      </p:sp>
    </p:spTree>
    <p:extLst>
      <p:ext uri="{BB962C8B-B14F-4D97-AF65-F5344CB8AC3E}">
        <p14:creationId xmlns:p14="http://schemas.microsoft.com/office/powerpoint/2010/main" val="862528187"/>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8E3EA27-8120-4D60-8851-0D25D37B2FD3}" type="slidenum">
              <a:rPr lang="en-GB"/>
              <a:pPr/>
              <a:t>‹#›</a:t>
            </a:fld>
            <a:endParaRPr lang="en-GB" dirty="0"/>
          </a:p>
        </p:txBody>
      </p:sp>
    </p:spTree>
    <p:extLst>
      <p:ext uri="{BB962C8B-B14F-4D97-AF65-F5344CB8AC3E}">
        <p14:creationId xmlns:p14="http://schemas.microsoft.com/office/powerpoint/2010/main" val="1862590987"/>
      </p:ext>
    </p:extLst>
  </p:cSld>
  <p:clrMapOvr>
    <a:masterClrMapping/>
  </p:clrMapOvr>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93CFECB-46E5-41E1-A256-427737B2F8A2}" type="slidenum">
              <a:rPr lang="en-GB"/>
              <a:pPr/>
              <a:t>‹#›</a:t>
            </a:fld>
            <a:endParaRPr lang="en-GB" dirty="0"/>
          </a:p>
        </p:txBody>
      </p:sp>
    </p:spTree>
    <p:extLst>
      <p:ext uri="{BB962C8B-B14F-4D97-AF65-F5344CB8AC3E}">
        <p14:creationId xmlns:p14="http://schemas.microsoft.com/office/powerpoint/2010/main" val="1474994378"/>
      </p:ext>
    </p:extLst>
  </p:cSld>
  <p:clrMapOvr>
    <a:masterClrMapping/>
  </p:clrMapOvr>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293F74-7021-4CF9-9FC2-7162493469D1}" type="slidenum">
              <a:rPr lang="en-GB"/>
              <a:pPr/>
              <a:t>‹#›</a:t>
            </a:fld>
            <a:endParaRPr lang="en-GB" dirty="0"/>
          </a:p>
        </p:txBody>
      </p:sp>
    </p:spTree>
    <p:extLst>
      <p:ext uri="{BB962C8B-B14F-4D97-AF65-F5344CB8AC3E}">
        <p14:creationId xmlns:p14="http://schemas.microsoft.com/office/powerpoint/2010/main" val="3240424432"/>
      </p:ext>
    </p:extLst>
  </p:cSld>
  <p:clrMapOvr>
    <a:masterClrMapping/>
  </p:clrMapOvr>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3348F2F-C8BE-4DDA-B5DD-384D938676E7}" type="slidenum">
              <a:rPr lang="en-GB"/>
              <a:pPr/>
              <a:t>‹#›</a:t>
            </a:fld>
            <a:endParaRPr lang="en-GB" dirty="0"/>
          </a:p>
        </p:txBody>
      </p:sp>
    </p:spTree>
    <p:extLst>
      <p:ext uri="{BB962C8B-B14F-4D97-AF65-F5344CB8AC3E}">
        <p14:creationId xmlns:p14="http://schemas.microsoft.com/office/powerpoint/2010/main" val="4156963287"/>
      </p:ext>
    </p:extLst>
  </p:cSld>
  <p:clrMapOvr>
    <a:masterClrMapping/>
  </p:clrMapOvr>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A0C03ADC-9B3F-4A68-84F1-19795BD23BA2}" type="slidenum">
              <a:rPr lang="en-GB"/>
              <a:pPr/>
              <a:t>‹#›</a:t>
            </a:fld>
            <a:endParaRPr lang="en-GB" dirty="0"/>
          </a:p>
        </p:txBody>
      </p:sp>
    </p:spTree>
    <p:extLst>
      <p:ext uri="{BB962C8B-B14F-4D97-AF65-F5344CB8AC3E}">
        <p14:creationId xmlns:p14="http://schemas.microsoft.com/office/powerpoint/2010/main" val="2063886118"/>
      </p:ext>
    </p:extLst>
  </p:cSld>
  <p:clrMapOvr>
    <a:masterClrMapping/>
  </p:clrMapOvr>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BB232BB-B57E-44EE-B4C4-0C5B2298D3A9}" type="slidenum">
              <a:rPr lang="en-GB"/>
              <a:pPr/>
              <a:t>‹#›</a:t>
            </a:fld>
            <a:endParaRPr lang="en-GB" dirty="0"/>
          </a:p>
        </p:txBody>
      </p:sp>
    </p:spTree>
    <p:extLst>
      <p:ext uri="{BB962C8B-B14F-4D97-AF65-F5344CB8AC3E}">
        <p14:creationId xmlns:p14="http://schemas.microsoft.com/office/powerpoint/2010/main" val="1515180986"/>
      </p:ext>
    </p:extLst>
  </p:cSld>
  <p:clrMapOvr>
    <a:masterClrMapping/>
  </p:clrMapOvr>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C0C38A18-85D8-4177-9BDC-54314E392F61}" type="slidenum">
              <a:rPr lang="en-GB"/>
              <a:pPr/>
              <a:t>‹#›</a:t>
            </a:fld>
            <a:endParaRPr lang="en-GB" dirty="0"/>
          </a:p>
        </p:txBody>
      </p:sp>
    </p:spTree>
    <p:extLst>
      <p:ext uri="{BB962C8B-B14F-4D97-AF65-F5344CB8AC3E}">
        <p14:creationId xmlns:p14="http://schemas.microsoft.com/office/powerpoint/2010/main" val="1944988296"/>
      </p:ext>
    </p:extLst>
  </p:cSld>
  <p:clrMapOvr>
    <a:masterClrMapping/>
  </p:clrMapOvr>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E0DAA945-16C2-42DF-9D2C-1D2CF54AD300}" type="slidenum">
              <a:rPr lang="en-GB"/>
              <a:pPr/>
              <a:t>‹#›</a:t>
            </a:fld>
            <a:endParaRPr lang="en-GB" dirty="0"/>
          </a:p>
        </p:txBody>
      </p:sp>
    </p:spTree>
    <p:extLst>
      <p:ext uri="{BB962C8B-B14F-4D97-AF65-F5344CB8AC3E}">
        <p14:creationId xmlns:p14="http://schemas.microsoft.com/office/powerpoint/2010/main" val="33204796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3F803C4-D98C-4E77-8137-FC19D285E8CB}" type="slidenum">
              <a:rPr lang="en-GB"/>
              <a:pPr/>
              <a:t>‹#›</a:t>
            </a:fld>
            <a:endParaRPr lang="en-GB" dirty="0"/>
          </a:p>
        </p:txBody>
      </p:sp>
    </p:spTree>
    <p:extLst>
      <p:ext uri="{BB962C8B-B14F-4D97-AF65-F5344CB8AC3E}">
        <p14:creationId xmlns:p14="http://schemas.microsoft.com/office/powerpoint/2010/main" val="1999247450"/>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8C00B5A-5E76-4ACC-9B62-1F2C2F6495D4}" type="slidenum">
              <a:rPr lang="en-GB"/>
              <a:pPr/>
              <a:t>‹#›</a:t>
            </a:fld>
            <a:endParaRPr lang="en-GB" dirty="0"/>
          </a:p>
        </p:txBody>
      </p:sp>
    </p:spTree>
    <p:extLst>
      <p:ext uri="{BB962C8B-B14F-4D97-AF65-F5344CB8AC3E}">
        <p14:creationId xmlns:p14="http://schemas.microsoft.com/office/powerpoint/2010/main" val="1508870502"/>
      </p:ext>
    </p:extLst>
  </p:cSld>
  <p:clrMapOvr>
    <a:masterClrMapping/>
  </p:clrMapOvr>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0BE50E4-7386-4EF7-BCFA-04293EB0970D}" type="slidenum">
              <a:rPr lang="en-GB"/>
              <a:pPr/>
              <a:t>‹#›</a:t>
            </a:fld>
            <a:endParaRPr lang="en-GB" dirty="0"/>
          </a:p>
        </p:txBody>
      </p:sp>
    </p:spTree>
    <p:extLst>
      <p:ext uri="{BB962C8B-B14F-4D97-AF65-F5344CB8AC3E}">
        <p14:creationId xmlns:p14="http://schemas.microsoft.com/office/powerpoint/2010/main" val="373146862"/>
      </p:ext>
    </p:extLst>
  </p:cSld>
  <p:clrMapOvr>
    <a:masterClrMapping/>
  </p:clrMapOvr>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C8D540-9AE3-4C08-8E6B-5DB1B0573D86}" type="slidenum">
              <a:rPr lang="en-GB"/>
              <a:pPr/>
              <a:t>‹#›</a:t>
            </a:fld>
            <a:endParaRPr lang="en-GB" dirty="0"/>
          </a:p>
        </p:txBody>
      </p:sp>
    </p:spTree>
    <p:extLst>
      <p:ext uri="{BB962C8B-B14F-4D97-AF65-F5344CB8AC3E}">
        <p14:creationId xmlns:p14="http://schemas.microsoft.com/office/powerpoint/2010/main" val="1428921386"/>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7BE22D63-2B77-4421-BADE-3CA05F1AA0C8}" type="slidenum">
              <a:rPr lang="en-GB"/>
              <a:pPr/>
              <a:t>‹#›</a:t>
            </a:fld>
            <a:endParaRPr lang="en-GB" dirty="0"/>
          </a:p>
        </p:txBody>
      </p:sp>
    </p:spTree>
    <p:extLst>
      <p:ext uri="{BB962C8B-B14F-4D97-AF65-F5344CB8AC3E}">
        <p14:creationId xmlns:p14="http://schemas.microsoft.com/office/powerpoint/2010/main" val="4247621633"/>
      </p:ext>
    </p:extLst>
  </p:cSld>
  <p:clrMapOvr>
    <a:masterClrMapping/>
  </p:clrMapOvr>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59D6CDA-834E-4F52-A125-B9A39CDDD99F}" type="slidenum">
              <a:rPr lang="en-GB"/>
              <a:pPr/>
              <a:t>‹#›</a:t>
            </a:fld>
            <a:endParaRPr lang="en-GB" dirty="0"/>
          </a:p>
        </p:txBody>
      </p:sp>
    </p:spTree>
    <p:extLst>
      <p:ext uri="{BB962C8B-B14F-4D97-AF65-F5344CB8AC3E}">
        <p14:creationId xmlns:p14="http://schemas.microsoft.com/office/powerpoint/2010/main" val="2249395181"/>
      </p:ext>
    </p:extLst>
  </p:cSld>
  <p:clrMapOvr>
    <a:masterClrMapping/>
  </p:clrMapOvr>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2998750-9666-4370-B7EB-E178DAA21813}" type="slidenum">
              <a:rPr lang="en-GB"/>
              <a:pPr/>
              <a:t>‹#›</a:t>
            </a:fld>
            <a:endParaRPr lang="en-GB" dirty="0"/>
          </a:p>
        </p:txBody>
      </p:sp>
    </p:spTree>
    <p:extLst>
      <p:ext uri="{BB962C8B-B14F-4D97-AF65-F5344CB8AC3E}">
        <p14:creationId xmlns:p14="http://schemas.microsoft.com/office/powerpoint/2010/main" val="1832574424"/>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7692FEE-07D8-4298-84D9-F37DC54E4FA3}" type="slidenum">
              <a:rPr lang="en-GB"/>
              <a:pPr/>
              <a:t>‹#›</a:t>
            </a:fld>
            <a:endParaRPr lang="en-GB" dirty="0"/>
          </a:p>
        </p:txBody>
      </p:sp>
    </p:spTree>
    <p:extLst>
      <p:ext uri="{BB962C8B-B14F-4D97-AF65-F5344CB8AC3E}">
        <p14:creationId xmlns:p14="http://schemas.microsoft.com/office/powerpoint/2010/main" val="2207737647"/>
      </p:ext>
    </p:extLst>
  </p:cSld>
  <p:clrMapOvr>
    <a:masterClrMapping/>
  </p:clrMapOvr>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0164E1C3-C8F9-40DB-98F9-E820DBCFB2C7}" type="slidenum">
              <a:rPr lang="en-GB"/>
              <a:pPr/>
              <a:t>‹#›</a:t>
            </a:fld>
            <a:endParaRPr lang="en-GB" dirty="0"/>
          </a:p>
        </p:txBody>
      </p:sp>
    </p:spTree>
    <p:extLst>
      <p:ext uri="{BB962C8B-B14F-4D97-AF65-F5344CB8AC3E}">
        <p14:creationId xmlns:p14="http://schemas.microsoft.com/office/powerpoint/2010/main" val="4209209074"/>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32EADD06-C201-4CDB-A46F-0EAE80920231}" type="slidenum">
              <a:rPr lang="en-GB"/>
              <a:pPr/>
              <a:t>‹#›</a:t>
            </a:fld>
            <a:endParaRPr lang="en-GB" dirty="0"/>
          </a:p>
        </p:txBody>
      </p:sp>
    </p:spTree>
    <p:extLst>
      <p:ext uri="{BB962C8B-B14F-4D97-AF65-F5344CB8AC3E}">
        <p14:creationId xmlns:p14="http://schemas.microsoft.com/office/powerpoint/2010/main" val="1008073932"/>
      </p:ext>
    </p:extLst>
  </p:cSld>
  <p:clrMapOvr>
    <a:masterClrMapping/>
  </p:clrMapOvr>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B08B8DC8-7506-407C-BBAC-09CF10E8FEE4}" type="slidenum">
              <a:rPr lang="en-GB"/>
              <a:pPr/>
              <a:t>‹#›</a:t>
            </a:fld>
            <a:endParaRPr lang="en-GB" dirty="0"/>
          </a:p>
        </p:txBody>
      </p:sp>
    </p:spTree>
    <p:extLst>
      <p:ext uri="{BB962C8B-B14F-4D97-AF65-F5344CB8AC3E}">
        <p14:creationId xmlns:p14="http://schemas.microsoft.com/office/powerpoint/2010/main" val="135597329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ED9D9C57-22A2-4999-A4F2-8684CFAC7EAD}" type="slidenum">
              <a:rPr lang="en-GB"/>
              <a:pPr/>
              <a:t>‹#›</a:t>
            </a:fld>
            <a:endParaRPr lang="en-GB" dirty="0"/>
          </a:p>
        </p:txBody>
      </p:sp>
    </p:spTree>
    <p:extLst>
      <p:ext uri="{BB962C8B-B14F-4D97-AF65-F5344CB8AC3E}">
        <p14:creationId xmlns:p14="http://schemas.microsoft.com/office/powerpoint/2010/main" val="665834745"/>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AEC1E123-27B4-48F1-B88D-E6A645235004}" type="slidenum">
              <a:rPr lang="en-GB"/>
              <a:pPr/>
              <a:t>‹#›</a:t>
            </a:fld>
            <a:endParaRPr lang="en-GB" dirty="0"/>
          </a:p>
        </p:txBody>
      </p:sp>
    </p:spTree>
    <p:extLst>
      <p:ext uri="{BB962C8B-B14F-4D97-AF65-F5344CB8AC3E}">
        <p14:creationId xmlns:p14="http://schemas.microsoft.com/office/powerpoint/2010/main" val="48985854"/>
      </p:ext>
    </p:extLst>
  </p:cSld>
  <p:clrMapOvr>
    <a:masterClrMapping/>
  </p:clrMapOvr>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06E1676D-F49E-42B8-8ADB-0A8CA1F6F758}" type="slidenum">
              <a:rPr lang="en-GB"/>
              <a:pPr/>
              <a:t>‹#›</a:t>
            </a:fld>
            <a:endParaRPr lang="en-GB" dirty="0"/>
          </a:p>
        </p:txBody>
      </p:sp>
    </p:spTree>
    <p:extLst>
      <p:ext uri="{BB962C8B-B14F-4D97-AF65-F5344CB8AC3E}">
        <p14:creationId xmlns:p14="http://schemas.microsoft.com/office/powerpoint/2010/main" val="2891952108"/>
      </p:ext>
    </p:extLst>
  </p:cSld>
  <p:clrMapOvr>
    <a:masterClrMapping/>
  </p:clrMapOvr>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58C6342-F35C-45E3-AAB2-828857B319D2}" type="slidenum">
              <a:rPr lang="en-GB"/>
              <a:pPr/>
              <a:t>‹#›</a:t>
            </a:fld>
            <a:endParaRPr lang="en-GB" dirty="0"/>
          </a:p>
        </p:txBody>
      </p:sp>
    </p:spTree>
    <p:extLst>
      <p:ext uri="{BB962C8B-B14F-4D97-AF65-F5344CB8AC3E}">
        <p14:creationId xmlns:p14="http://schemas.microsoft.com/office/powerpoint/2010/main" val="1509987078"/>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85E58E8-154D-43DA-BC1C-8C20526C6B67}" type="slidenum">
              <a:rPr lang="en-GB"/>
              <a:pPr/>
              <a:t>‹#›</a:t>
            </a:fld>
            <a:endParaRPr lang="en-GB" dirty="0"/>
          </a:p>
        </p:txBody>
      </p:sp>
    </p:spTree>
    <p:extLst>
      <p:ext uri="{BB962C8B-B14F-4D97-AF65-F5344CB8AC3E}">
        <p14:creationId xmlns:p14="http://schemas.microsoft.com/office/powerpoint/2010/main" val="357629701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86D26DE0-C4FA-460A-9762-3B113B41ED0F}" type="slidenum">
              <a:rPr lang="en-GB"/>
              <a:pPr/>
              <a:t>‹#›</a:t>
            </a:fld>
            <a:endParaRPr lang="en-GB" dirty="0"/>
          </a:p>
        </p:txBody>
      </p:sp>
    </p:spTree>
    <p:extLst>
      <p:ext uri="{BB962C8B-B14F-4D97-AF65-F5344CB8AC3E}">
        <p14:creationId xmlns:p14="http://schemas.microsoft.com/office/powerpoint/2010/main" val="185036267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8AE42D25-C358-498B-9EDC-780A31CB7210}" type="slidenum">
              <a:rPr lang="en-GB"/>
              <a:pPr/>
              <a:t>‹#›</a:t>
            </a:fld>
            <a:endParaRPr lang="en-GB" dirty="0"/>
          </a:p>
        </p:txBody>
      </p:sp>
    </p:spTree>
    <p:extLst>
      <p:ext uri="{BB962C8B-B14F-4D97-AF65-F5344CB8AC3E}">
        <p14:creationId xmlns:p14="http://schemas.microsoft.com/office/powerpoint/2010/main" val="164923398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DA21FCDC-A223-4810-8C2B-23AD22435CDE}" type="slidenum">
              <a:rPr lang="en-GB"/>
              <a:pPr/>
              <a:t>‹#›</a:t>
            </a:fld>
            <a:endParaRPr lang="en-GB" dirty="0"/>
          </a:p>
        </p:txBody>
      </p:sp>
    </p:spTree>
    <p:extLst>
      <p:ext uri="{BB962C8B-B14F-4D97-AF65-F5344CB8AC3E}">
        <p14:creationId xmlns:p14="http://schemas.microsoft.com/office/powerpoint/2010/main" val="149466206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5C3E72B8-A5C9-4A0C-9B75-B96977DCBF0A}" type="slidenum">
              <a:rPr lang="en-GB"/>
              <a:pPr/>
              <a:t>‹#›</a:t>
            </a:fld>
            <a:endParaRPr lang="en-GB" dirty="0"/>
          </a:p>
        </p:txBody>
      </p:sp>
    </p:spTree>
    <p:extLst>
      <p:ext uri="{BB962C8B-B14F-4D97-AF65-F5344CB8AC3E}">
        <p14:creationId xmlns:p14="http://schemas.microsoft.com/office/powerpoint/2010/main" val="196300786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C6FED594-7A98-4533-A581-07880F6D8F6B}" type="slidenum">
              <a:rPr lang="en-GB"/>
              <a:pPr/>
              <a:t>‹#›</a:t>
            </a:fld>
            <a:endParaRPr lang="en-GB" dirty="0"/>
          </a:p>
        </p:txBody>
      </p:sp>
    </p:spTree>
    <p:extLst>
      <p:ext uri="{BB962C8B-B14F-4D97-AF65-F5344CB8AC3E}">
        <p14:creationId xmlns:p14="http://schemas.microsoft.com/office/powerpoint/2010/main" val="76614997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7AC57A62-FEB3-4A61-B469-042EBFF81C38}" type="slidenum">
              <a:rPr lang="en-GB"/>
              <a:pPr/>
              <a:t>‹#›</a:t>
            </a:fld>
            <a:endParaRPr lang="en-GB" dirty="0"/>
          </a:p>
        </p:txBody>
      </p:sp>
    </p:spTree>
    <p:extLst>
      <p:ext uri="{BB962C8B-B14F-4D97-AF65-F5344CB8AC3E}">
        <p14:creationId xmlns:p14="http://schemas.microsoft.com/office/powerpoint/2010/main" val="258758476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F0630875-5A31-4AE7-8D92-8AE75ED427AE}" type="slidenum">
              <a:rPr lang="en-GB"/>
              <a:pPr/>
              <a:t>‹#›</a:t>
            </a:fld>
            <a:endParaRPr lang="en-GB" dirty="0"/>
          </a:p>
        </p:txBody>
      </p:sp>
    </p:spTree>
    <p:extLst>
      <p:ext uri="{BB962C8B-B14F-4D97-AF65-F5344CB8AC3E}">
        <p14:creationId xmlns:p14="http://schemas.microsoft.com/office/powerpoint/2010/main" val="3404245506"/>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0AD7281E-D683-4FE0-8BB6-CFF9CFBB450B}" type="slidenum">
              <a:rPr lang="en-GB"/>
              <a:pPr/>
              <a:t>‹#›</a:t>
            </a:fld>
            <a:endParaRPr lang="en-GB" dirty="0"/>
          </a:p>
        </p:txBody>
      </p:sp>
    </p:spTree>
    <p:extLst>
      <p:ext uri="{BB962C8B-B14F-4D97-AF65-F5344CB8AC3E}">
        <p14:creationId xmlns:p14="http://schemas.microsoft.com/office/powerpoint/2010/main" val="4154527777"/>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84F6F642-2783-40CA-8D9A-235642AADC17}" type="slidenum">
              <a:rPr lang="en-GB"/>
              <a:pPr/>
              <a:t>‹#›</a:t>
            </a:fld>
            <a:endParaRPr lang="en-GB" dirty="0"/>
          </a:p>
        </p:txBody>
      </p:sp>
    </p:spTree>
    <p:extLst>
      <p:ext uri="{BB962C8B-B14F-4D97-AF65-F5344CB8AC3E}">
        <p14:creationId xmlns:p14="http://schemas.microsoft.com/office/powerpoint/2010/main" val="3646640476"/>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179388" y="260350"/>
            <a:ext cx="7772400" cy="900113"/>
          </a:xfrm>
        </p:spPr>
        <p:txBody>
          <a:bodyPr/>
          <a:lstStyle>
            <a:lvl1pPr algn="l">
              <a:defRPr sz="3100">
                <a:solidFill>
                  <a:schemeClr val="bg1"/>
                </a:solidFill>
              </a:defRPr>
            </a:lvl1pPr>
          </a:lstStyle>
          <a:p>
            <a:pPr lvl="0"/>
            <a:r>
              <a:rPr lang="en-GB" noProof="0" smtClean="0"/>
              <a:t>Click to edit Master title style</a:t>
            </a:r>
          </a:p>
        </p:txBody>
      </p:sp>
      <p:sp>
        <p:nvSpPr>
          <p:cNvPr id="34713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B1F9CF06-AC6F-4087-8325-AD30FF13842E}" type="slidenum">
              <a:rPr lang="en-GB"/>
              <a:pPr/>
              <a:t>‹#›</a:t>
            </a:fld>
            <a:endParaRPr lang="en-GB" dirty="0"/>
          </a:p>
        </p:txBody>
      </p:sp>
    </p:spTree>
    <p:extLst>
      <p:ext uri="{BB962C8B-B14F-4D97-AF65-F5344CB8AC3E}">
        <p14:creationId xmlns:p14="http://schemas.microsoft.com/office/powerpoint/2010/main" val="107815004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DF250189-6EA1-42F1-8806-00E8D4F67B80}" type="slidenum">
              <a:rPr lang="en-GB"/>
              <a:pPr/>
              <a:t>‹#›</a:t>
            </a:fld>
            <a:endParaRPr lang="en-GB" dirty="0"/>
          </a:p>
        </p:txBody>
      </p:sp>
    </p:spTree>
    <p:extLst>
      <p:ext uri="{BB962C8B-B14F-4D97-AF65-F5344CB8AC3E}">
        <p14:creationId xmlns:p14="http://schemas.microsoft.com/office/powerpoint/2010/main" val="1646443940"/>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854577C6-2F7A-48F7-8349-D81E5B4A8AA8}" type="slidenum">
              <a:rPr lang="en-GB"/>
              <a:pPr/>
              <a:t>‹#›</a:t>
            </a:fld>
            <a:endParaRPr lang="en-GB" dirty="0"/>
          </a:p>
        </p:txBody>
      </p:sp>
    </p:spTree>
    <p:extLst>
      <p:ext uri="{BB962C8B-B14F-4D97-AF65-F5344CB8AC3E}">
        <p14:creationId xmlns:p14="http://schemas.microsoft.com/office/powerpoint/2010/main" val="3650785646"/>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A378F39A-A0D9-4F79-9CB3-E768F05B3E2A}" type="slidenum">
              <a:rPr lang="en-GB"/>
              <a:pPr/>
              <a:t>‹#›</a:t>
            </a:fld>
            <a:endParaRPr lang="en-GB" dirty="0"/>
          </a:p>
        </p:txBody>
      </p:sp>
    </p:spTree>
    <p:extLst>
      <p:ext uri="{BB962C8B-B14F-4D97-AF65-F5344CB8AC3E}">
        <p14:creationId xmlns:p14="http://schemas.microsoft.com/office/powerpoint/2010/main" val="289622343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D0E1AB09-6A61-4806-9F25-5948A57864C0}" type="slidenum">
              <a:rPr lang="en-GB"/>
              <a:pPr/>
              <a:t>‹#›</a:t>
            </a:fld>
            <a:endParaRPr lang="en-GB" dirty="0"/>
          </a:p>
        </p:txBody>
      </p:sp>
    </p:spTree>
    <p:extLst>
      <p:ext uri="{BB962C8B-B14F-4D97-AF65-F5344CB8AC3E}">
        <p14:creationId xmlns:p14="http://schemas.microsoft.com/office/powerpoint/2010/main" val="1830138096"/>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9269E365-7434-4FC4-AD6E-FAE6CEE21B81}" type="slidenum">
              <a:rPr lang="en-GB"/>
              <a:pPr/>
              <a:t>‹#›</a:t>
            </a:fld>
            <a:endParaRPr lang="en-GB" dirty="0"/>
          </a:p>
        </p:txBody>
      </p:sp>
    </p:spTree>
    <p:extLst>
      <p:ext uri="{BB962C8B-B14F-4D97-AF65-F5344CB8AC3E}">
        <p14:creationId xmlns:p14="http://schemas.microsoft.com/office/powerpoint/2010/main" val="154500998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AAFB5E9B-9C11-428A-A312-DB51C66F5246}" type="slidenum">
              <a:rPr lang="en-GB"/>
              <a:pPr/>
              <a:t>‹#›</a:t>
            </a:fld>
            <a:endParaRPr lang="en-GB" dirty="0"/>
          </a:p>
        </p:txBody>
      </p:sp>
    </p:spTree>
    <p:extLst>
      <p:ext uri="{BB962C8B-B14F-4D97-AF65-F5344CB8AC3E}">
        <p14:creationId xmlns:p14="http://schemas.microsoft.com/office/powerpoint/2010/main" val="1260358520"/>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5967F115-C656-4924-8831-D5676D7CCF44}" type="slidenum">
              <a:rPr lang="en-GB"/>
              <a:pPr/>
              <a:t>‹#›</a:t>
            </a:fld>
            <a:endParaRPr lang="en-GB" dirty="0"/>
          </a:p>
        </p:txBody>
      </p:sp>
    </p:spTree>
    <p:extLst>
      <p:ext uri="{BB962C8B-B14F-4D97-AF65-F5344CB8AC3E}">
        <p14:creationId xmlns:p14="http://schemas.microsoft.com/office/powerpoint/2010/main" val="3829386962"/>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2786CD79-3A5A-4674-B320-894AA2AEEDAD}" type="slidenum">
              <a:rPr lang="en-GB"/>
              <a:pPr/>
              <a:t>‹#›</a:t>
            </a:fld>
            <a:endParaRPr lang="en-GB" dirty="0"/>
          </a:p>
        </p:txBody>
      </p:sp>
    </p:spTree>
    <p:extLst>
      <p:ext uri="{BB962C8B-B14F-4D97-AF65-F5344CB8AC3E}">
        <p14:creationId xmlns:p14="http://schemas.microsoft.com/office/powerpoint/2010/main" val="1237960276"/>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63B3FA39-3F24-45F2-8959-97ECAF62AB8D}" type="slidenum">
              <a:rPr lang="en-GB"/>
              <a:pPr/>
              <a:t>‹#›</a:t>
            </a:fld>
            <a:endParaRPr lang="en-GB" dirty="0"/>
          </a:p>
        </p:txBody>
      </p:sp>
    </p:spTree>
    <p:extLst>
      <p:ext uri="{BB962C8B-B14F-4D97-AF65-F5344CB8AC3E}">
        <p14:creationId xmlns:p14="http://schemas.microsoft.com/office/powerpoint/2010/main" val="3349335742"/>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E143BBF4-E041-41FC-8726-821E0B665D60}" type="slidenum">
              <a:rPr lang="en-GB"/>
              <a:pPr/>
              <a:t>‹#›</a:t>
            </a:fld>
            <a:endParaRPr lang="en-GB" dirty="0"/>
          </a:p>
        </p:txBody>
      </p:sp>
    </p:spTree>
    <p:extLst>
      <p:ext uri="{BB962C8B-B14F-4D97-AF65-F5344CB8AC3E}">
        <p14:creationId xmlns:p14="http://schemas.microsoft.com/office/powerpoint/2010/main" val="2551571632"/>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20" name="Rectangle 8"/>
          <p:cNvSpPr>
            <a:spLocks noGrp="1" noChangeArrowheads="1"/>
          </p:cNvSpPr>
          <p:nvPr>
            <p:ph type="ctrTitle" sz="quarter"/>
          </p:nvPr>
        </p:nvSpPr>
        <p:spPr>
          <a:xfrm>
            <a:off x="179388" y="258763"/>
            <a:ext cx="7772400" cy="900112"/>
          </a:xfrm>
        </p:spPr>
        <p:txBody>
          <a:bodyPr/>
          <a:lstStyle>
            <a:lvl1pPr algn="l">
              <a:defRPr sz="3100">
                <a:solidFill>
                  <a:schemeClr val="bg1"/>
                </a:solidFill>
              </a:defRPr>
            </a:lvl1pPr>
          </a:lstStyle>
          <a:p>
            <a:pPr lvl="0"/>
            <a:r>
              <a:rPr lang="en-GB" noProof="0" smtClean="0"/>
              <a:t>Click to edit Master title style</a:t>
            </a:r>
          </a:p>
        </p:txBody>
      </p:sp>
      <p:sp>
        <p:nvSpPr>
          <p:cNvPr id="13321" name="Rectangle 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pic>
        <p:nvPicPr>
          <p:cNvPr id="5" name="Picture 5" descr="C:\Users\adseps2\Desktop\hudd_uni_marque_Mono_white_withou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B349351D-BBF3-4CAD-91C5-DFFAF2E08EDA}" type="slidenum">
              <a:rPr lang="en-GB"/>
              <a:pPr/>
              <a:t>‹#›</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Date Placeholder 5"/>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3480370581"/>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74B868A-8C5A-48E6-B730-B245BC309B87}" type="slidenum">
              <a:rPr lang="en-GB"/>
              <a:pPr/>
              <a:t>‹#›</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Date Placeholder 5"/>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3378902282"/>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92E3C766-BD09-43B3-B05E-37B88D8038E8}" type="slidenum">
              <a:rPr lang="en-GB"/>
              <a:pPr/>
              <a:t>‹#›</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Date Placeholder 6"/>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2005691715"/>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1E9DF9E8-DFAF-4D1C-9763-F6BE7C5FCA34}" type="slidenum">
              <a:rPr lang="en-GB"/>
              <a:pPr/>
              <a:t>‹#›</a:t>
            </a:fld>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Date Placeholder 8"/>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3768275604"/>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5B4FABE9-F8A0-428A-A596-632CDEAD521E}" type="slidenum">
              <a:rPr lang="en-GB"/>
              <a:pPr/>
              <a:t>‹#›</a:t>
            </a:fld>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Date Placeholder 4"/>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73648217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28BCFED3-7154-4556-B7B3-9D09D3F87111}" type="slidenum">
              <a:rPr lang="en-GB"/>
              <a:pPr/>
              <a:t>‹#›</a:t>
            </a:fld>
            <a:endParaRPr lang="en-GB" dirty="0"/>
          </a:p>
        </p:txBody>
      </p:sp>
    </p:spTree>
    <p:extLst>
      <p:ext uri="{BB962C8B-B14F-4D97-AF65-F5344CB8AC3E}">
        <p14:creationId xmlns:p14="http://schemas.microsoft.com/office/powerpoint/2010/main" val="1898331360"/>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DCB90A8-79CF-471D-B3EE-C9CE9A06FC18}" type="slidenum">
              <a:rPr lang="en-GB"/>
              <a:pPr/>
              <a:t>‹#›</a:t>
            </a:fld>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Date Placeholder 3"/>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1159394078"/>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D79B4C7-B467-4CF3-A20A-BB59DD610D09}" type="slidenum">
              <a:rPr lang="en-GB"/>
              <a:pPr/>
              <a:t>‹#›</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Date Placeholder 6"/>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99783944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B29984E-F707-4AE6-9619-B6F2345B36A6}" type="slidenum">
              <a:rPr lang="en-GB"/>
              <a:pPr/>
              <a:t>‹#›</a:t>
            </a:fld>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Date Placeholder 6"/>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2962007799"/>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29EB851F-F979-4D62-882A-5DF83C76EF75}" type="slidenum">
              <a:rPr lang="en-GB"/>
              <a:pPr/>
              <a:t>‹#›</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Date Placeholder 5"/>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797226120"/>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38318CE8-F3E5-4EDC-917A-73D2035971C1}" type="slidenum">
              <a:rPr lang="en-GB"/>
              <a:pPr/>
              <a:t>‹#›</a:t>
            </a:fld>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Date Placeholder 5"/>
          <p:cNvSpPr>
            <a:spLocks noGrp="1"/>
          </p:cNvSpPr>
          <p:nvPr>
            <p:ph type="dt" sz="half" idx="12"/>
          </p:nvPr>
        </p:nvSpPr>
        <p:spPr/>
        <p:txBody>
          <a:bodyPr/>
          <a:lstStyle>
            <a:lvl1pPr>
              <a:defRPr/>
            </a:lvl1pPr>
          </a:lstStyle>
          <a:p>
            <a:endParaRPr lang="en-GB" dirty="0"/>
          </a:p>
        </p:txBody>
      </p:sp>
    </p:spTree>
    <p:extLst>
      <p:ext uri="{BB962C8B-B14F-4D97-AF65-F5344CB8AC3E}">
        <p14:creationId xmlns:p14="http://schemas.microsoft.com/office/powerpoint/2010/main" val="2563956180"/>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endParaRPr lang="en-GB" dirty="0"/>
          </a:p>
        </p:txBody>
      </p:sp>
    </p:spTree>
    <p:extLst>
      <p:ext uri="{BB962C8B-B14F-4D97-AF65-F5344CB8AC3E}">
        <p14:creationId xmlns:p14="http://schemas.microsoft.com/office/powerpoint/2010/main" val="3839737428"/>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8EB7B5AD-2290-4807-8797-3F24B9A989CE}" type="slidenum">
              <a:rPr lang="en-GB"/>
              <a:pPr/>
              <a:t>‹#›</a:t>
            </a:fld>
            <a:endParaRPr lang="en-GB" dirty="0"/>
          </a:p>
        </p:txBody>
      </p:sp>
    </p:spTree>
    <p:extLst>
      <p:ext uri="{BB962C8B-B14F-4D97-AF65-F5344CB8AC3E}">
        <p14:creationId xmlns:p14="http://schemas.microsoft.com/office/powerpoint/2010/main" val="4221042817"/>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1F2033D-2515-46F5-8DEC-AECF54FD833F}" type="slidenum">
              <a:rPr lang="en-GB"/>
              <a:pPr/>
              <a:t>‹#›</a:t>
            </a:fld>
            <a:endParaRPr lang="en-GB" dirty="0"/>
          </a:p>
        </p:txBody>
      </p:sp>
    </p:spTree>
    <p:extLst>
      <p:ext uri="{BB962C8B-B14F-4D97-AF65-F5344CB8AC3E}">
        <p14:creationId xmlns:p14="http://schemas.microsoft.com/office/powerpoint/2010/main" val="3601296730"/>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84BC300-5E3A-46C1-B732-A299CBD7FFA3}" type="slidenum">
              <a:rPr lang="en-GB"/>
              <a:pPr/>
              <a:t>‹#›</a:t>
            </a:fld>
            <a:endParaRPr lang="en-GB" dirty="0"/>
          </a:p>
        </p:txBody>
      </p:sp>
    </p:spTree>
    <p:extLst>
      <p:ext uri="{BB962C8B-B14F-4D97-AF65-F5344CB8AC3E}">
        <p14:creationId xmlns:p14="http://schemas.microsoft.com/office/powerpoint/2010/main" val="4252568012"/>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5DCE7DA0-D262-4D88-A42A-6D8531F246ED}" type="slidenum">
              <a:rPr lang="en-GB"/>
              <a:pPr/>
              <a:t>‹#›</a:t>
            </a:fld>
            <a:endParaRPr lang="en-GB" dirty="0"/>
          </a:p>
        </p:txBody>
      </p:sp>
    </p:spTree>
    <p:extLst>
      <p:ext uri="{BB962C8B-B14F-4D97-AF65-F5344CB8AC3E}">
        <p14:creationId xmlns:p14="http://schemas.microsoft.com/office/powerpoint/2010/main" val="337192832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DA15ECC1-26FC-4BE9-B5F3-88423683B5FC}" type="slidenum">
              <a:rPr lang="en-GB"/>
              <a:pPr/>
              <a:t>‹#›</a:t>
            </a:fld>
            <a:endParaRPr lang="en-GB" dirty="0"/>
          </a:p>
        </p:txBody>
      </p:sp>
    </p:spTree>
    <p:extLst>
      <p:ext uri="{BB962C8B-B14F-4D97-AF65-F5344CB8AC3E}">
        <p14:creationId xmlns:p14="http://schemas.microsoft.com/office/powerpoint/2010/main" val="2517492588"/>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FEC4BF5C-429A-4C09-BE93-8CD62B22EB7D}" type="slidenum">
              <a:rPr lang="en-GB"/>
              <a:pPr/>
              <a:t>‹#›</a:t>
            </a:fld>
            <a:endParaRPr lang="en-GB" dirty="0"/>
          </a:p>
        </p:txBody>
      </p:sp>
    </p:spTree>
    <p:extLst>
      <p:ext uri="{BB962C8B-B14F-4D97-AF65-F5344CB8AC3E}">
        <p14:creationId xmlns:p14="http://schemas.microsoft.com/office/powerpoint/2010/main" val="3140792193"/>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813F1AE9-589C-4FF0-914E-3001DBDB5574}" type="slidenum">
              <a:rPr lang="en-GB"/>
              <a:pPr/>
              <a:t>‹#›</a:t>
            </a:fld>
            <a:endParaRPr lang="en-GB" dirty="0"/>
          </a:p>
        </p:txBody>
      </p:sp>
    </p:spTree>
    <p:extLst>
      <p:ext uri="{BB962C8B-B14F-4D97-AF65-F5344CB8AC3E}">
        <p14:creationId xmlns:p14="http://schemas.microsoft.com/office/powerpoint/2010/main" val="49488868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99AB64D3-93F2-4EAF-8AF9-98A10A98127B}" type="slidenum">
              <a:rPr lang="en-GB"/>
              <a:pPr/>
              <a:t>‹#›</a:t>
            </a:fld>
            <a:endParaRPr lang="en-GB" dirty="0"/>
          </a:p>
        </p:txBody>
      </p:sp>
    </p:spTree>
    <p:extLst>
      <p:ext uri="{BB962C8B-B14F-4D97-AF65-F5344CB8AC3E}">
        <p14:creationId xmlns:p14="http://schemas.microsoft.com/office/powerpoint/2010/main" val="3329294952"/>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5B83865A-9D1E-473E-B6B7-86EFEB349616}" type="slidenum">
              <a:rPr lang="en-GB"/>
              <a:pPr/>
              <a:t>‹#›</a:t>
            </a:fld>
            <a:endParaRPr lang="en-GB" dirty="0"/>
          </a:p>
        </p:txBody>
      </p:sp>
    </p:spTree>
    <p:extLst>
      <p:ext uri="{BB962C8B-B14F-4D97-AF65-F5344CB8AC3E}">
        <p14:creationId xmlns:p14="http://schemas.microsoft.com/office/powerpoint/2010/main" val="335874118"/>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C34FEA7-2A08-4A8B-9FB5-A8AFE31E62D9}" type="slidenum">
              <a:rPr lang="en-GB"/>
              <a:pPr/>
              <a:t>‹#›</a:t>
            </a:fld>
            <a:endParaRPr lang="en-GB" dirty="0"/>
          </a:p>
        </p:txBody>
      </p:sp>
    </p:spTree>
    <p:extLst>
      <p:ext uri="{BB962C8B-B14F-4D97-AF65-F5344CB8AC3E}">
        <p14:creationId xmlns:p14="http://schemas.microsoft.com/office/powerpoint/2010/main" val="3632214016"/>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F2B6E48-B934-41E8-90C5-9FF747F7D64D}" type="slidenum">
              <a:rPr lang="en-GB"/>
              <a:pPr/>
              <a:t>‹#›</a:t>
            </a:fld>
            <a:endParaRPr lang="en-GB" dirty="0"/>
          </a:p>
        </p:txBody>
      </p:sp>
    </p:spTree>
    <p:extLst>
      <p:ext uri="{BB962C8B-B14F-4D97-AF65-F5344CB8AC3E}">
        <p14:creationId xmlns:p14="http://schemas.microsoft.com/office/powerpoint/2010/main" val="2927013869"/>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EFCC239B-13A4-4245-8DBB-2F24FA518234}" type="slidenum">
              <a:rPr lang="en-GB"/>
              <a:pPr/>
              <a:t>‹#›</a:t>
            </a:fld>
            <a:endParaRPr lang="en-GB" dirty="0"/>
          </a:p>
        </p:txBody>
      </p:sp>
    </p:spTree>
    <p:extLst>
      <p:ext uri="{BB962C8B-B14F-4D97-AF65-F5344CB8AC3E}">
        <p14:creationId xmlns:p14="http://schemas.microsoft.com/office/powerpoint/2010/main" val="571274015"/>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9D5F2576-3869-4EBE-9FED-0C0C832B2B22}" type="slidenum">
              <a:rPr lang="en-GB"/>
              <a:pPr/>
              <a:t>‹#›</a:t>
            </a:fld>
            <a:endParaRPr lang="en-GB" dirty="0"/>
          </a:p>
        </p:txBody>
      </p:sp>
    </p:spTree>
    <p:extLst>
      <p:ext uri="{BB962C8B-B14F-4D97-AF65-F5344CB8AC3E}">
        <p14:creationId xmlns:p14="http://schemas.microsoft.com/office/powerpoint/2010/main" val="565026035"/>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CF1F588-8B32-4FCD-A0D5-0BC56F9683EA}" type="slidenum">
              <a:rPr lang="en-GB"/>
              <a:pPr/>
              <a:t>‹#›</a:t>
            </a:fld>
            <a:endParaRPr lang="en-GB" dirty="0"/>
          </a:p>
        </p:txBody>
      </p:sp>
    </p:spTree>
    <p:extLst>
      <p:ext uri="{BB962C8B-B14F-4D97-AF65-F5344CB8AC3E}">
        <p14:creationId xmlns:p14="http://schemas.microsoft.com/office/powerpoint/2010/main" val="4131454964"/>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BD7B4BB-3F55-4D67-9924-6E3CF0931ED6}" type="slidenum">
              <a:rPr lang="en-GB"/>
              <a:pPr/>
              <a:t>‹#›</a:t>
            </a:fld>
            <a:endParaRPr lang="en-GB" dirty="0"/>
          </a:p>
        </p:txBody>
      </p:sp>
    </p:spTree>
    <p:extLst>
      <p:ext uri="{BB962C8B-B14F-4D97-AF65-F5344CB8AC3E}">
        <p14:creationId xmlns:p14="http://schemas.microsoft.com/office/powerpoint/2010/main" val="67388170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A15E04F7-F7AA-46F7-B88F-B3EE2C476C11}" type="slidenum">
              <a:rPr lang="en-GB"/>
              <a:pPr/>
              <a:t>‹#›</a:t>
            </a:fld>
            <a:endParaRPr lang="en-GB" dirty="0"/>
          </a:p>
        </p:txBody>
      </p:sp>
    </p:spTree>
    <p:extLst>
      <p:ext uri="{BB962C8B-B14F-4D97-AF65-F5344CB8AC3E}">
        <p14:creationId xmlns:p14="http://schemas.microsoft.com/office/powerpoint/2010/main" val="1009324382"/>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4AC4B482-436A-4C77-950C-23EF12F5EEFD}" type="slidenum">
              <a:rPr lang="en-GB"/>
              <a:pPr/>
              <a:t>‹#›</a:t>
            </a:fld>
            <a:endParaRPr lang="en-GB" dirty="0"/>
          </a:p>
        </p:txBody>
      </p:sp>
    </p:spTree>
    <p:extLst>
      <p:ext uri="{BB962C8B-B14F-4D97-AF65-F5344CB8AC3E}">
        <p14:creationId xmlns:p14="http://schemas.microsoft.com/office/powerpoint/2010/main" val="737566365"/>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C1E6557-25CD-4888-B344-26CCAB7F6F70}" type="slidenum">
              <a:rPr lang="en-GB"/>
              <a:pPr/>
              <a:t>‹#›</a:t>
            </a:fld>
            <a:endParaRPr lang="en-GB" dirty="0"/>
          </a:p>
        </p:txBody>
      </p:sp>
    </p:spTree>
    <p:extLst>
      <p:ext uri="{BB962C8B-B14F-4D97-AF65-F5344CB8AC3E}">
        <p14:creationId xmlns:p14="http://schemas.microsoft.com/office/powerpoint/2010/main" val="96544937"/>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0ACA0728-FE18-4395-A417-33B8896CEB4A}" type="slidenum">
              <a:rPr lang="en-GB"/>
              <a:pPr/>
              <a:t>‹#›</a:t>
            </a:fld>
            <a:endParaRPr lang="en-GB" dirty="0"/>
          </a:p>
        </p:txBody>
      </p:sp>
    </p:spTree>
    <p:extLst>
      <p:ext uri="{BB962C8B-B14F-4D97-AF65-F5344CB8AC3E}">
        <p14:creationId xmlns:p14="http://schemas.microsoft.com/office/powerpoint/2010/main" val="3442382246"/>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08885DA-4C0C-4025-B198-B833C5E70C0D}" type="slidenum">
              <a:rPr lang="en-GB"/>
              <a:pPr/>
              <a:t>‹#›</a:t>
            </a:fld>
            <a:endParaRPr lang="en-GB" dirty="0"/>
          </a:p>
        </p:txBody>
      </p:sp>
    </p:spTree>
    <p:extLst>
      <p:ext uri="{BB962C8B-B14F-4D97-AF65-F5344CB8AC3E}">
        <p14:creationId xmlns:p14="http://schemas.microsoft.com/office/powerpoint/2010/main" val="1902047405"/>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2D364960-86AF-4530-B505-CE66AF0889BC}" type="slidenum">
              <a:rPr lang="en-GB"/>
              <a:pPr/>
              <a:t>‹#›</a:t>
            </a:fld>
            <a:endParaRPr lang="en-GB" dirty="0"/>
          </a:p>
        </p:txBody>
      </p:sp>
    </p:spTree>
    <p:extLst>
      <p:ext uri="{BB962C8B-B14F-4D97-AF65-F5344CB8AC3E}">
        <p14:creationId xmlns:p14="http://schemas.microsoft.com/office/powerpoint/2010/main" val="1198238245"/>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9DD951B-B877-493A-BCE8-164E082A6E0A}" type="slidenum">
              <a:rPr lang="en-GB"/>
              <a:pPr/>
              <a:t>‹#›</a:t>
            </a:fld>
            <a:endParaRPr lang="en-GB" dirty="0"/>
          </a:p>
        </p:txBody>
      </p:sp>
    </p:spTree>
    <p:extLst>
      <p:ext uri="{BB962C8B-B14F-4D97-AF65-F5344CB8AC3E}">
        <p14:creationId xmlns:p14="http://schemas.microsoft.com/office/powerpoint/2010/main" val="1798102334"/>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A934F50-9565-402F-A35E-4CF42E519DE5}" type="slidenum">
              <a:rPr lang="en-GB"/>
              <a:pPr/>
              <a:t>‹#›</a:t>
            </a:fld>
            <a:endParaRPr lang="en-GB" dirty="0"/>
          </a:p>
        </p:txBody>
      </p:sp>
    </p:spTree>
    <p:extLst>
      <p:ext uri="{BB962C8B-B14F-4D97-AF65-F5344CB8AC3E}">
        <p14:creationId xmlns:p14="http://schemas.microsoft.com/office/powerpoint/2010/main" val="3123999485"/>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FA0B684A-B9B3-4D4D-8FF4-23AFCE439379}" type="slidenum">
              <a:rPr lang="en-GB"/>
              <a:pPr/>
              <a:t>‹#›</a:t>
            </a:fld>
            <a:endParaRPr lang="en-GB" dirty="0"/>
          </a:p>
        </p:txBody>
      </p:sp>
    </p:spTree>
    <p:extLst>
      <p:ext uri="{BB962C8B-B14F-4D97-AF65-F5344CB8AC3E}">
        <p14:creationId xmlns:p14="http://schemas.microsoft.com/office/powerpoint/2010/main" val="3834091116"/>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DDFFA2F1-57F6-40B9-BB2B-7D3A1A1E3AA5}" type="slidenum">
              <a:rPr lang="en-GB"/>
              <a:pPr/>
              <a:t>‹#›</a:t>
            </a:fld>
            <a:endParaRPr lang="en-GB" dirty="0"/>
          </a:p>
        </p:txBody>
      </p:sp>
    </p:spTree>
    <p:extLst>
      <p:ext uri="{BB962C8B-B14F-4D97-AF65-F5344CB8AC3E}">
        <p14:creationId xmlns:p14="http://schemas.microsoft.com/office/powerpoint/2010/main" val="325120064"/>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3A56198-C2BC-40B2-A251-0DC9BE9EF619}" type="slidenum">
              <a:rPr lang="en-GB"/>
              <a:pPr/>
              <a:t>‹#›</a:t>
            </a:fld>
            <a:endParaRPr lang="en-GB" dirty="0"/>
          </a:p>
        </p:txBody>
      </p:sp>
    </p:spTree>
    <p:extLst>
      <p:ext uri="{BB962C8B-B14F-4D97-AF65-F5344CB8AC3E}">
        <p14:creationId xmlns:p14="http://schemas.microsoft.com/office/powerpoint/2010/main" val="242353387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D89FE2CD-3D9E-4C69-837C-D658E6399DDA}" type="slidenum">
              <a:rPr lang="en-GB"/>
              <a:pPr/>
              <a:t>‹#›</a:t>
            </a:fld>
            <a:endParaRPr lang="en-GB" dirty="0"/>
          </a:p>
        </p:txBody>
      </p:sp>
    </p:spTree>
    <p:extLst>
      <p:ext uri="{BB962C8B-B14F-4D97-AF65-F5344CB8AC3E}">
        <p14:creationId xmlns:p14="http://schemas.microsoft.com/office/powerpoint/2010/main" val="2645179098"/>
      </p:ext>
    </p:extLst>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F5183D4B-3A38-4F16-ACA8-B33E79827F3B}" type="slidenum">
              <a:rPr lang="en-GB"/>
              <a:pPr/>
              <a:t>‹#›</a:t>
            </a:fld>
            <a:endParaRPr lang="en-GB" dirty="0"/>
          </a:p>
        </p:txBody>
      </p:sp>
    </p:spTree>
    <p:extLst>
      <p:ext uri="{BB962C8B-B14F-4D97-AF65-F5344CB8AC3E}">
        <p14:creationId xmlns:p14="http://schemas.microsoft.com/office/powerpoint/2010/main" val="428397042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F9E7C064-F45F-4E78-BCFB-ED3573A3CE90}" type="slidenum">
              <a:rPr lang="en-GB"/>
              <a:pPr/>
              <a:t>‹#›</a:t>
            </a:fld>
            <a:endParaRPr lang="en-GB" dirty="0"/>
          </a:p>
        </p:txBody>
      </p:sp>
    </p:spTree>
    <p:extLst>
      <p:ext uri="{BB962C8B-B14F-4D97-AF65-F5344CB8AC3E}">
        <p14:creationId xmlns:p14="http://schemas.microsoft.com/office/powerpoint/2010/main" val="3674051508"/>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21D1DEB1-FA2C-45EA-9A85-142048D50CBE}" type="slidenum">
              <a:rPr lang="en-GB"/>
              <a:pPr/>
              <a:t>‹#›</a:t>
            </a:fld>
            <a:endParaRPr lang="en-GB" dirty="0"/>
          </a:p>
        </p:txBody>
      </p:sp>
    </p:spTree>
    <p:extLst>
      <p:ext uri="{BB962C8B-B14F-4D97-AF65-F5344CB8AC3E}">
        <p14:creationId xmlns:p14="http://schemas.microsoft.com/office/powerpoint/2010/main" val="645121966"/>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DA4266B-25B7-47B9-80D8-26C7D9B012B6}" type="slidenum">
              <a:rPr lang="en-GB"/>
              <a:pPr/>
              <a:t>‹#›</a:t>
            </a:fld>
            <a:endParaRPr lang="en-GB" dirty="0"/>
          </a:p>
        </p:txBody>
      </p:sp>
    </p:spTree>
    <p:extLst>
      <p:ext uri="{BB962C8B-B14F-4D97-AF65-F5344CB8AC3E}">
        <p14:creationId xmlns:p14="http://schemas.microsoft.com/office/powerpoint/2010/main" val="3137486026"/>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D566AB2-3175-4495-BDF5-BCBFC5B311A9}" type="slidenum">
              <a:rPr lang="en-GB"/>
              <a:pPr/>
              <a:t>‹#›</a:t>
            </a:fld>
            <a:endParaRPr lang="en-GB" dirty="0"/>
          </a:p>
        </p:txBody>
      </p:sp>
    </p:spTree>
    <p:extLst>
      <p:ext uri="{BB962C8B-B14F-4D97-AF65-F5344CB8AC3E}">
        <p14:creationId xmlns:p14="http://schemas.microsoft.com/office/powerpoint/2010/main" val="2629676491"/>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64A9EA5A-1CE7-4EC7-A8E1-11E1287FCCD1}" type="slidenum">
              <a:rPr lang="en-GB"/>
              <a:pPr/>
              <a:t>‹#›</a:t>
            </a:fld>
            <a:endParaRPr lang="en-GB" dirty="0"/>
          </a:p>
        </p:txBody>
      </p:sp>
    </p:spTree>
    <p:extLst>
      <p:ext uri="{BB962C8B-B14F-4D97-AF65-F5344CB8AC3E}">
        <p14:creationId xmlns:p14="http://schemas.microsoft.com/office/powerpoint/2010/main" val="2639334215"/>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EB02024-4CD1-407F-A7CC-BB3FECE1051C}" type="slidenum">
              <a:rPr lang="en-GB"/>
              <a:pPr/>
              <a:t>‹#›</a:t>
            </a:fld>
            <a:endParaRPr lang="en-GB" dirty="0"/>
          </a:p>
        </p:txBody>
      </p:sp>
    </p:spTree>
    <p:extLst>
      <p:ext uri="{BB962C8B-B14F-4D97-AF65-F5344CB8AC3E}">
        <p14:creationId xmlns:p14="http://schemas.microsoft.com/office/powerpoint/2010/main" val="2229793944"/>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4A3AC77C-C170-42D2-A34A-27E896F28E28}" type="slidenum">
              <a:rPr lang="en-GB"/>
              <a:pPr/>
              <a:t>‹#›</a:t>
            </a:fld>
            <a:endParaRPr lang="en-GB" dirty="0"/>
          </a:p>
        </p:txBody>
      </p:sp>
    </p:spTree>
    <p:extLst>
      <p:ext uri="{BB962C8B-B14F-4D97-AF65-F5344CB8AC3E}">
        <p14:creationId xmlns:p14="http://schemas.microsoft.com/office/powerpoint/2010/main" val="3580131303"/>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19357779-A633-4408-925D-C0343716E6B2}" type="slidenum">
              <a:rPr lang="en-GB"/>
              <a:pPr/>
              <a:t>‹#›</a:t>
            </a:fld>
            <a:endParaRPr lang="en-GB" dirty="0"/>
          </a:p>
        </p:txBody>
      </p:sp>
    </p:spTree>
    <p:extLst>
      <p:ext uri="{BB962C8B-B14F-4D97-AF65-F5344CB8AC3E}">
        <p14:creationId xmlns:p14="http://schemas.microsoft.com/office/powerpoint/2010/main" val="4253689107"/>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C1B2E853-23C1-4CEE-95AE-2C508F37D3D8}" type="slidenum">
              <a:rPr lang="en-GB"/>
              <a:pPr/>
              <a:t>‹#›</a:t>
            </a:fld>
            <a:endParaRPr lang="en-GB" dirty="0"/>
          </a:p>
        </p:txBody>
      </p:sp>
    </p:spTree>
    <p:extLst>
      <p:ext uri="{BB962C8B-B14F-4D97-AF65-F5344CB8AC3E}">
        <p14:creationId xmlns:p14="http://schemas.microsoft.com/office/powerpoint/2010/main" val="167675102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7C6AC2C-0A0E-4AD8-90DB-232E1F1530F5}" type="slidenum">
              <a:rPr lang="en-GB"/>
              <a:pPr/>
              <a:t>‹#›</a:t>
            </a:fld>
            <a:endParaRPr lang="en-GB" dirty="0"/>
          </a:p>
        </p:txBody>
      </p:sp>
    </p:spTree>
    <p:extLst>
      <p:ext uri="{BB962C8B-B14F-4D97-AF65-F5344CB8AC3E}">
        <p14:creationId xmlns:p14="http://schemas.microsoft.com/office/powerpoint/2010/main" val="1452446342"/>
      </p:ext>
    </p:extLst>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B82EDBDA-8E78-489A-A1C8-F7E2C4F96DF9}" type="slidenum">
              <a:rPr lang="en-GB"/>
              <a:pPr/>
              <a:t>‹#›</a:t>
            </a:fld>
            <a:endParaRPr lang="en-GB" dirty="0"/>
          </a:p>
        </p:txBody>
      </p:sp>
    </p:spTree>
    <p:extLst>
      <p:ext uri="{BB962C8B-B14F-4D97-AF65-F5344CB8AC3E}">
        <p14:creationId xmlns:p14="http://schemas.microsoft.com/office/powerpoint/2010/main" val="3222484932"/>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15E6AD7C-AA3C-4E94-9599-4343FB3C9A8A}" type="slidenum">
              <a:rPr lang="en-GB"/>
              <a:pPr/>
              <a:t>‹#›</a:t>
            </a:fld>
            <a:endParaRPr lang="en-GB" dirty="0"/>
          </a:p>
        </p:txBody>
      </p:sp>
    </p:spTree>
    <p:extLst>
      <p:ext uri="{BB962C8B-B14F-4D97-AF65-F5344CB8AC3E}">
        <p14:creationId xmlns:p14="http://schemas.microsoft.com/office/powerpoint/2010/main" val="961243410"/>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15C22DA3-6828-4D99-8DE6-61CBF3F28E49}" type="slidenum">
              <a:rPr lang="en-GB"/>
              <a:pPr/>
              <a:t>‹#›</a:t>
            </a:fld>
            <a:endParaRPr lang="en-GB" dirty="0"/>
          </a:p>
        </p:txBody>
      </p:sp>
    </p:spTree>
    <p:extLst>
      <p:ext uri="{BB962C8B-B14F-4D97-AF65-F5344CB8AC3E}">
        <p14:creationId xmlns:p14="http://schemas.microsoft.com/office/powerpoint/2010/main" val="1644487443"/>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7F3E7567-93D0-4E78-B3AF-F94A7D88B433}" type="slidenum">
              <a:rPr lang="en-GB"/>
              <a:pPr/>
              <a:t>‹#›</a:t>
            </a:fld>
            <a:endParaRPr lang="en-GB" dirty="0"/>
          </a:p>
        </p:txBody>
      </p:sp>
    </p:spTree>
    <p:extLst>
      <p:ext uri="{BB962C8B-B14F-4D97-AF65-F5344CB8AC3E}">
        <p14:creationId xmlns:p14="http://schemas.microsoft.com/office/powerpoint/2010/main" val="1909942962"/>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D6613A8-F632-4492-BCD7-AB3E87A48A4D}" type="slidenum">
              <a:rPr lang="en-GB"/>
              <a:pPr/>
              <a:t>‹#›</a:t>
            </a:fld>
            <a:endParaRPr lang="en-GB" dirty="0"/>
          </a:p>
        </p:txBody>
      </p:sp>
    </p:spTree>
    <p:extLst>
      <p:ext uri="{BB962C8B-B14F-4D97-AF65-F5344CB8AC3E}">
        <p14:creationId xmlns:p14="http://schemas.microsoft.com/office/powerpoint/2010/main" val="3188588015"/>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BE6961C-2627-43D0-ADDB-4E828ED1B12B}" type="slidenum">
              <a:rPr lang="en-GB"/>
              <a:pPr/>
              <a:t>‹#›</a:t>
            </a:fld>
            <a:endParaRPr lang="en-GB" dirty="0"/>
          </a:p>
        </p:txBody>
      </p:sp>
    </p:spTree>
    <p:extLst>
      <p:ext uri="{BB962C8B-B14F-4D97-AF65-F5344CB8AC3E}">
        <p14:creationId xmlns:p14="http://schemas.microsoft.com/office/powerpoint/2010/main" val="1831418369"/>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8280E374-BF7E-4F68-AC1D-9AB320A9CDAA}" type="slidenum">
              <a:rPr lang="en-GB"/>
              <a:pPr/>
              <a:t>‹#›</a:t>
            </a:fld>
            <a:endParaRPr lang="en-GB" dirty="0"/>
          </a:p>
        </p:txBody>
      </p:sp>
    </p:spTree>
    <p:extLst>
      <p:ext uri="{BB962C8B-B14F-4D97-AF65-F5344CB8AC3E}">
        <p14:creationId xmlns:p14="http://schemas.microsoft.com/office/powerpoint/2010/main" val="2852183067"/>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6223C165-887C-40BD-B0CC-B10770109527}" type="slidenum">
              <a:rPr lang="en-GB"/>
              <a:pPr/>
              <a:t>‹#›</a:t>
            </a:fld>
            <a:endParaRPr lang="en-GB" dirty="0"/>
          </a:p>
        </p:txBody>
      </p:sp>
    </p:spTree>
    <p:extLst>
      <p:ext uri="{BB962C8B-B14F-4D97-AF65-F5344CB8AC3E}">
        <p14:creationId xmlns:p14="http://schemas.microsoft.com/office/powerpoint/2010/main" val="908421701"/>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3A44DD1-C66A-4511-A6F4-A9D86632C9A3}" type="slidenum">
              <a:rPr lang="en-GB"/>
              <a:pPr/>
              <a:t>‹#›</a:t>
            </a:fld>
            <a:endParaRPr lang="en-GB" dirty="0"/>
          </a:p>
        </p:txBody>
      </p:sp>
    </p:spTree>
    <p:extLst>
      <p:ext uri="{BB962C8B-B14F-4D97-AF65-F5344CB8AC3E}">
        <p14:creationId xmlns:p14="http://schemas.microsoft.com/office/powerpoint/2010/main" val="3040934251"/>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288A2F21-D003-470B-88D8-99037258D747}" type="slidenum">
              <a:rPr lang="en-GB"/>
              <a:pPr/>
              <a:t>‹#›</a:t>
            </a:fld>
            <a:endParaRPr lang="en-GB" dirty="0"/>
          </a:p>
        </p:txBody>
      </p:sp>
    </p:spTree>
    <p:extLst>
      <p:ext uri="{BB962C8B-B14F-4D97-AF65-F5344CB8AC3E}">
        <p14:creationId xmlns:p14="http://schemas.microsoft.com/office/powerpoint/2010/main" val="3709703686"/>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AB887D57-AEDC-4AC6-ABCE-280D34A1B5FF}" type="slidenum">
              <a:rPr lang="en-GB"/>
              <a:pPr/>
              <a:t>‹#›</a:t>
            </a:fld>
            <a:endParaRPr lang="en-GB" dirty="0"/>
          </a:p>
        </p:txBody>
      </p:sp>
    </p:spTree>
    <p:extLst>
      <p:ext uri="{BB962C8B-B14F-4D97-AF65-F5344CB8AC3E}">
        <p14:creationId xmlns:p14="http://schemas.microsoft.com/office/powerpoint/2010/main" val="460216947"/>
      </p:ext>
    </p:extLst>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5F5282E-2102-4BEA-AB42-2FF8C6EEFCCF}" type="slidenum">
              <a:rPr lang="en-GB"/>
              <a:pPr/>
              <a:t>‹#›</a:t>
            </a:fld>
            <a:endParaRPr lang="en-GB" dirty="0"/>
          </a:p>
        </p:txBody>
      </p:sp>
    </p:spTree>
    <p:extLst>
      <p:ext uri="{BB962C8B-B14F-4D97-AF65-F5344CB8AC3E}">
        <p14:creationId xmlns:p14="http://schemas.microsoft.com/office/powerpoint/2010/main" val="2155538426"/>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B233AE4-2632-4952-92A8-5BEF7914B9DA}" type="slidenum">
              <a:rPr lang="en-GB"/>
              <a:pPr/>
              <a:t>‹#›</a:t>
            </a:fld>
            <a:endParaRPr lang="en-GB" dirty="0"/>
          </a:p>
        </p:txBody>
      </p:sp>
    </p:spTree>
    <p:extLst>
      <p:ext uri="{BB962C8B-B14F-4D97-AF65-F5344CB8AC3E}">
        <p14:creationId xmlns:p14="http://schemas.microsoft.com/office/powerpoint/2010/main" val="1795966908"/>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12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03750" y="2205038"/>
            <a:ext cx="4038600" cy="3598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36BE6C91-73EB-4E11-A969-3C2DADE5C048}" type="slidenum">
              <a:rPr lang="en-GB"/>
              <a:pPr/>
              <a:t>‹#›</a:t>
            </a:fld>
            <a:endParaRPr lang="en-GB" dirty="0"/>
          </a:p>
        </p:txBody>
      </p:sp>
    </p:spTree>
    <p:extLst>
      <p:ext uri="{BB962C8B-B14F-4D97-AF65-F5344CB8AC3E}">
        <p14:creationId xmlns:p14="http://schemas.microsoft.com/office/powerpoint/2010/main" val="1525568981"/>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3AF0FC54-8515-47C3-8F5E-955D1903393A}" type="slidenum">
              <a:rPr lang="en-GB"/>
              <a:pPr/>
              <a:t>‹#›</a:t>
            </a:fld>
            <a:endParaRPr lang="en-GB" dirty="0"/>
          </a:p>
        </p:txBody>
      </p:sp>
    </p:spTree>
    <p:extLst>
      <p:ext uri="{BB962C8B-B14F-4D97-AF65-F5344CB8AC3E}">
        <p14:creationId xmlns:p14="http://schemas.microsoft.com/office/powerpoint/2010/main" val="1352767074"/>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4E3ACB00-B884-457F-A09A-73A436C51427}" type="slidenum">
              <a:rPr lang="en-GB"/>
              <a:pPr/>
              <a:t>‹#›</a:t>
            </a:fld>
            <a:endParaRPr lang="en-GB" dirty="0"/>
          </a:p>
        </p:txBody>
      </p:sp>
    </p:spTree>
    <p:extLst>
      <p:ext uri="{BB962C8B-B14F-4D97-AF65-F5344CB8AC3E}">
        <p14:creationId xmlns:p14="http://schemas.microsoft.com/office/powerpoint/2010/main" val="3073175366"/>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38A5BE7D-2501-463C-BCA5-D77333FFB430}" type="slidenum">
              <a:rPr lang="en-GB"/>
              <a:pPr/>
              <a:t>‹#›</a:t>
            </a:fld>
            <a:endParaRPr lang="en-GB" dirty="0"/>
          </a:p>
        </p:txBody>
      </p:sp>
    </p:spTree>
    <p:extLst>
      <p:ext uri="{BB962C8B-B14F-4D97-AF65-F5344CB8AC3E}">
        <p14:creationId xmlns:p14="http://schemas.microsoft.com/office/powerpoint/2010/main" val="3188826695"/>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76662469-4A49-400E-BEED-091F16991316}" type="slidenum">
              <a:rPr lang="en-GB"/>
              <a:pPr/>
              <a:t>‹#›</a:t>
            </a:fld>
            <a:endParaRPr lang="en-GB" dirty="0"/>
          </a:p>
        </p:txBody>
      </p:sp>
    </p:spTree>
    <p:extLst>
      <p:ext uri="{BB962C8B-B14F-4D97-AF65-F5344CB8AC3E}">
        <p14:creationId xmlns:p14="http://schemas.microsoft.com/office/powerpoint/2010/main" val="2549356673"/>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D2D43030-713D-4091-A161-DFA1C3F7AD11}" type="slidenum">
              <a:rPr lang="en-GB"/>
              <a:pPr/>
              <a:t>‹#›</a:t>
            </a:fld>
            <a:endParaRPr lang="en-GB" dirty="0"/>
          </a:p>
        </p:txBody>
      </p:sp>
    </p:spTree>
    <p:extLst>
      <p:ext uri="{BB962C8B-B14F-4D97-AF65-F5344CB8AC3E}">
        <p14:creationId xmlns:p14="http://schemas.microsoft.com/office/powerpoint/2010/main" val="2067023251"/>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34591747-6150-4DF8-9B69-455D48F5B485}" type="slidenum">
              <a:rPr lang="en-GB"/>
              <a:pPr/>
              <a:t>‹#›</a:t>
            </a:fld>
            <a:endParaRPr lang="en-GB" dirty="0"/>
          </a:p>
        </p:txBody>
      </p:sp>
    </p:spTree>
    <p:extLst>
      <p:ext uri="{BB962C8B-B14F-4D97-AF65-F5344CB8AC3E}">
        <p14:creationId xmlns:p14="http://schemas.microsoft.com/office/powerpoint/2010/main" val="2167268758"/>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258763"/>
            <a:ext cx="2060575" cy="5545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258763"/>
            <a:ext cx="6034087" cy="5545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dirty="0"/>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036CDFE4-D80F-4EE6-A4FA-2038F8E9CB3C}" type="slidenum">
              <a:rPr lang="en-GB"/>
              <a:pPr/>
              <a:t>‹#›</a:t>
            </a:fld>
            <a:endParaRPr lang="en-GB" dirty="0"/>
          </a:p>
        </p:txBody>
      </p:sp>
    </p:spTree>
    <p:extLst>
      <p:ext uri="{BB962C8B-B14F-4D97-AF65-F5344CB8AC3E}">
        <p14:creationId xmlns:p14="http://schemas.microsoft.com/office/powerpoint/2010/main" val="382789117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8.xml"/><Relationship Id="rId20" Type="http://schemas.openxmlformats.org/officeDocument/2006/relationships/image" Target="../media/image2.png"/><Relationship Id="rId10" Type="http://schemas.openxmlformats.org/officeDocument/2006/relationships/slideLayout" Target="../slideLayouts/slideLayout109.xml"/><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7.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20" Type="http://schemas.openxmlformats.org/officeDocument/2006/relationships/image" Target="../media/image2.png"/><Relationship Id="rId10" Type="http://schemas.openxmlformats.org/officeDocument/2006/relationships/slideLayout" Target="../slideLayouts/slideLayout120.xml"/><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8.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0.xml"/><Relationship Id="rId20" Type="http://schemas.openxmlformats.org/officeDocument/2006/relationships/image" Target="../media/image2.png"/><Relationship Id="rId10" Type="http://schemas.openxmlformats.org/officeDocument/2006/relationships/slideLayout" Target="../slideLayouts/slideLayout131.xml"/><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9.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1.xml"/><Relationship Id="rId20" Type="http://schemas.openxmlformats.org/officeDocument/2006/relationships/image" Target="../media/image2.png"/><Relationship Id="rId10" Type="http://schemas.openxmlformats.org/officeDocument/2006/relationships/slideLayout" Target="../slideLayouts/slideLayout142.xml"/><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0.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4.jpeg"/><Relationship Id="rId14"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5.jpeg"/><Relationship Id="rId14"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8.jpeg"/><Relationship Id="rId16" Type="http://schemas.openxmlformats.org/officeDocument/2006/relationships/image" Target="../media/image9.jpeg"/><Relationship Id="rId17" Type="http://schemas.openxmlformats.org/officeDocument/2006/relationships/image" Target="../media/image10.jpeg"/><Relationship Id="rId18" Type="http://schemas.openxmlformats.org/officeDocument/2006/relationships/image" Target="../media/image11.emf"/><Relationship Id="rId19" Type="http://schemas.openxmlformats.org/officeDocument/2006/relationships/image" Target="../media/image1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3.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20" Type="http://schemas.openxmlformats.org/officeDocument/2006/relationships/image" Target="../media/image2.png"/><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4.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20" Type="http://schemas.openxmlformats.org/officeDocument/2006/relationships/image" Target="../media/image2.png"/><Relationship Id="rId10" Type="http://schemas.openxmlformats.org/officeDocument/2006/relationships/slideLayout" Target="../slideLayouts/slideLayout87.xml"/><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5.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jpeg"/><Relationship Id="rId17" Type="http://schemas.openxmlformats.org/officeDocument/2006/relationships/image" Target="../media/image9.jpeg"/><Relationship Id="rId18" Type="http://schemas.openxmlformats.org/officeDocument/2006/relationships/image" Target="../media/image10.jpeg"/><Relationship Id="rId19" Type="http://schemas.openxmlformats.org/officeDocument/2006/relationships/image" Target="../media/image11.emf"/><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6.png"/><Relationship Id="rId14" Type="http://schemas.openxmlformats.org/officeDocument/2006/relationships/image" Target="../media/image6.png"/><Relationship Id="rId15" Type="http://schemas.openxmlformats.org/officeDocument/2006/relationships/image" Target="../media/image8.jpeg"/><Relationship Id="rId16" Type="http://schemas.openxmlformats.org/officeDocument/2006/relationships/image" Target="../media/image9.jpeg"/><Relationship Id="rId17" Type="http://schemas.openxmlformats.org/officeDocument/2006/relationships/image" Target="../media/image10.jpeg"/><Relationship Id="rId18" Type="http://schemas.openxmlformats.org/officeDocument/2006/relationships/image" Target="../media/image11.emf"/><Relationship Id="rId19"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dirty="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83EDCF22-132B-4C6D-84E4-90267068A737}" type="slidenum">
              <a:rPr lang="en-GB"/>
              <a:pPr/>
              <a:t>‹#›</a:t>
            </a:fld>
            <a:endParaRPr lang="en-GB" dirty="0"/>
          </a:p>
        </p:txBody>
      </p:sp>
      <p:pic>
        <p:nvPicPr>
          <p:cNvPr id="1029"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1"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3898" name="Picture 10" descr="pms18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3891"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3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3895"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3896"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4922" name="Picture 10" descr="pms15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4915"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4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491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4920"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5946" name="Picture 10" descr="magent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593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59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594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594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70" name="Picture 10"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696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696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696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dirty="0"/>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5EBEFD0C-43B6-433D-B198-9FBE55300E79}" type="slidenum">
              <a:rPr lang="en-GB"/>
              <a:pPr/>
              <a:t>‹#›</a:t>
            </a:fld>
            <a:endParaRPr lang="en-GB" dirty="0"/>
          </a:p>
        </p:txBody>
      </p:sp>
      <p:pic>
        <p:nvPicPr>
          <p:cNvPr id="8"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461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461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3461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dirty="0"/>
          </a:p>
        </p:txBody>
      </p:sp>
      <p:sp>
        <p:nvSpPr>
          <p:cNvPr id="3461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4D435654-AD0A-4AD6-A4C5-D25982ECBC39}" type="slidenum">
              <a:rPr lang="en-GB"/>
              <a:pPr/>
              <a:t>‹#›</a:t>
            </a:fld>
            <a:endParaRPr lang="en-GB" dirty="0"/>
          </a:p>
        </p:txBody>
      </p:sp>
      <p:pic>
        <p:nvPicPr>
          <p:cNvPr id="8"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E559690B-1DF8-40A3-8A81-2E28A26AA6DA}" type="slidenum">
              <a:rPr lang="en-GB"/>
              <a:pPr/>
              <a:t>‹#›</a:t>
            </a:fld>
            <a:endParaRPr lang="en-GB" dirty="0"/>
          </a:p>
        </p:txBody>
      </p:sp>
      <p:sp>
        <p:nvSpPr>
          <p:cNvPr id="11273" name="Rectangle 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74" name="Rectangle 10"/>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75" name="Rectangle 11"/>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vl1pPr>
          </a:lstStyle>
          <a:p>
            <a:endParaRPr lang="en-GB" dirty="0"/>
          </a:p>
        </p:txBody>
      </p:sp>
      <p:sp>
        <p:nvSpPr>
          <p:cNvPr id="11276" name="Rectangle 12"/>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pic>
        <p:nvPicPr>
          <p:cNvPr id="8" name="Picture 5" descr="C:\Users\adseps2\Desktop\hudd_uni_marque_Mono_white_withoutH.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5"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18439"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8441" name="Picture 9" descr="Inspiring tomorrows profs 4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seps2\Downloads\the_award.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5" name="Picture 2" descr="C:\Users\adseps2\Desktop\hudd_uni_marque_RGB_withoutH.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196958" y="708909"/>
            <a:ext cx="1485475" cy="34521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rgbClr val="003772"/>
          </a:solidFill>
          <a:latin typeface="+mj-lt"/>
          <a:ea typeface="+mj-ea"/>
          <a:cs typeface="+mj-cs"/>
        </a:defRPr>
      </a:lvl1pPr>
      <a:lvl2pPr algn="l" rtl="0" fontAlgn="base">
        <a:spcBef>
          <a:spcPct val="0"/>
        </a:spcBef>
        <a:spcAft>
          <a:spcPct val="0"/>
        </a:spcAft>
        <a:defRPr sz="3100">
          <a:solidFill>
            <a:srgbClr val="003772"/>
          </a:solidFill>
          <a:latin typeface="Arial" charset="0"/>
        </a:defRPr>
      </a:lvl2pPr>
      <a:lvl3pPr algn="l" rtl="0" fontAlgn="base">
        <a:spcBef>
          <a:spcPct val="0"/>
        </a:spcBef>
        <a:spcAft>
          <a:spcPct val="0"/>
        </a:spcAft>
        <a:defRPr sz="3100">
          <a:solidFill>
            <a:srgbClr val="003772"/>
          </a:solidFill>
          <a:latin typeface="Arial" charset="0"/>
        </a:defRPr>
      </a:lvl3pPr>
      <a:lvl4pPr algn="l" rtl="0" fontAlgn="base">
        <a:spcBef>
          <a:spcPct val="0"/>
        </a:spcBef>
        <a:spcAft>
          <a:spcPct val="0"/>
        </a:spcAft>
        <a:defRPr sz="3100">
          <a:solidFill>
            <a:srgbClr val="003772"/>
          </a:solidFill>
          <a:latin typeface="Arial" charset="0"/>
        </a:defRPr>
      </a:lvl4pPr>
      <a:lvl5pPr algn="l" rtl="0" fontAlgn="base">
        <a:spcBef>
          <a:spcPct val="0"/>
        </a:spcBef>
        <a:spcAft>
          <a:spcPct val="0"/>
        </a:spcAft>
        <a:defRPr sz="3100">
          <a:solidFill>
            <a:srgbClr val="003772"/>
          </a:solidFill>
          <a:latin typeface="Arial" charset="0"/>
        </a:defRPr>
      </a:lvl5pPr>
      <a:lvl6pPr marL="457200" algn="l" rtl="0" fontAlgn="base">
        <a:spcBef>
          <a:spcPct val="0"/>
        </a:spcBef>
        <a:spcAft>
          <a:spcPct val="0"/>
        </a:spcAft>
        <a:defRPr sz="3100">
          <a:solidFill>
            <a:srgbClr val="003772"/>
          </a:solidFill>
          <a:latin typeface="Arial" charset="0"/>
        </a:defRPr>
      </a:lvl6pPr>
      <a:lvl7pPr marL="914400" algn="l" rtl="0" fontAlgn="base">
        <a:spcBef>
          <a:spcPct val="0"/>
        </a:spcBef>
        <a:spcAft>
          <a:spcPct val="0"/>
        </a:spcAft>
        <a:defRPr sz="3100">
          <a:solidFill>
            <a:srgbClr val="003772"/>
          </a:solidFill>
          <a:latin typeface="Arial" charset="0"/>
        </a:defRPr>
      </a:lvl7pPr>
      <a:lvl8pPr marL="1371600" algn="l" rtl="0" fontAlgn="base">
        <a:spcBef>
          <a:spcPct val="0"/>
        </a:spcBef>
        <a:spcAft>
          <a:spcPct val="0"/>
        </a:spcAft>
        <a:defRPr sz="3100">
          <a:solidFill>
            <a:srgbClr val="003772"/>
          </a:solidFill>
          <a:latin typeface="Arial" charset="0"/>
        </a:defRPr>
      </a:lvl8pPr>
      <a:lvl9pPr marL="1828800" algn="l" rtl="0" fontAlgn="base">
        <a:spcBef>
          <a:spcPct val="0"/>
        </a:spcBef>
        <a:spcAft>
          <a:spcPct val="0"/>
        </a:spcAft>
        <a:defRPr sz="3100">
          <a:solidFill>
            <a:srgbClr val="003772"/>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9801" name="Picture 9" descr="pms2725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89794" name="Rectangle 2"/>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89795" name="Rectangle 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89798" name="Rectangle 6"/>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89799" name="Picture 7"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0826" name="Picture 10" descr="pms410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0819"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0823"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0824"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8"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1850" name="Picture 10" descr="pms376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1843"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1847"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1848"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seps2\Downloads\the_award.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2592" y="5877272"/>
            <a:ext cx="1447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 of the year-Full.eps"/>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3" name="Picture 5" descr="C:\Users\adseps2\Desktop\hudd_uni_marque_Mono_white_withoutH.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2874" name="Picture 10" descr="pms281 equi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0825" cy="1755775"/>
          </a:xfrm>
          <a:prstGeom prst="rect">
            <a:avLst/>
          </a:prstGeom>
          <a:noFill/>
          <a:extLst>
            <a:ext uri="{909E8E84-426E-40dd-AFC4-6F175D3DCCD1}">
              <a14:hiddenFill xmlns:a14="http://schemas.microsoft.com/office/drawing/2010/main">
                <a:solidFill>
                  <a:srgbClr val="FFFFFF"/>
                </a:solidFill>
              </a14:hiddenFill>
            </a:ext>
          </a:extLst>
        </p:spPr>
      </p:pic>
      <p:sp>
        <p:nvSpPr>
          <p:cNvPr id="292867" name="Rectangle 3"/>
          <p:cNvSpPr>
            <a:spLocks noGrp="1" noChangeArrowheads="1"/>
          </p:cNvSpPr>
          <p:nvPr>
            <p:ph type="title"/>
          </p:nvPr>
        </p:nvSpPr>
        <p:spPr bwMode="auto">
          <a:xfrm>
            <a:off x="395288" y="258763"/>
            <a:ext cx="8229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928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vl1pPr>
          </a:lstStyle>
          <a:p>
            <a:endParaRPr lang="en-GB" dirty="0"/>
          </a:p>
        </p:txBody>
      </p:sp>
      <p:sp>
        <p:nvSpPr>
          <p:cNvPr id="292871" name="Rectangle 7"/>
          <p:cNvSpPr>
            <a:spLocks noGrp="1" noChangeArrowheads="1"/>
          </p:cNvSpPr>
          <p:nvPr>
            <p:ph type="body" idx="1"/>
          </p:nvPr>
        </p:nvSpPr>
        <p:spPr bwMode="auto">
          <a:xfrm>
            <a:off x="412750" y="2205038"/>
            <a:ext cx="8229600" cy="359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92872" name="Picture 8" descr="Inspiring tomorrows profs 4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5757863"/>
            <a:ext cx="3598863" cy="695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144889" y="5877272"/>
            <a:ext cx="582217" cy="837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6652592" y="5908996"/>
            <a:ext cx="1447800" cy="803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5801752" y="5906590"/>
            <a:ext cx="808137" cy="808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Uni of the year-Full.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5936" y="5919140"/>
            <a:ext cx="1584176" cy="785985"/>
          </a:xfrm>
          <a:prstGeom prst="rect">
            <a:avLst/>
          </a:prstGeom>
        </p:spPr>
      </p:pic>
      <p:pic>
        <p:nvPicPr>
          <p:cNvPr id="12" name="Picture 5" descr="C:\Users\adseps2\Desktop\hudd_uni_marque_Mono_white_withoutH.pn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197724" y="708909"/>
            <a:ext cx="1484709" cy="34382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100">
          <a:solidFill>
            <a:schemeClr val="bg1"/>
          </a:solidFill>
          <a:latin typeface="+mj-lt"/>
          <a:ea typeface="+mj-ea"/>
          <a:cs typeface="+mj-cs"/>
        </a:defRPr>
      </a:lvl1pPr>
      <a:lvl2pPr algn="l" rtl="0" fontAlgn="base">
        <a:spcBef>
          <a:spcPct val="0"/>
        </a:spcBef>
        <a:spcAft>
          <a:spcPct val="0"/>
        </a:spcAft>
        <a:defRPr sz="3100">
          <a:solidFill>
            <a:schemeClr val="bg1"/>
          </a:solidFill>
          <a:latin typeface="Arial" charset="0"/>
        </a:defRPr>
      </a:lvl2pPr>
      <a:lvl3pPr algn="l" rtl="0" fontAlgn="base">
        <a:spcBef>
          <a:spcPct val="0"/>
        </a:spcBef>
        <a:spcAft>
          <a:spcPct val="0"/>
        </a:spcAft>
        <a:defRPr sz="3100">
          <a:solidFill>
            <a:schemeClr val="bg1"/>
          </a:solidFill>
          <a:latin typeface="Arial" charset="0"/>
        </a:defRPr>
      </a:lvl3pPr>
      <a:lvl4pPr algn="l" rtl="0" fontAlgn="base">
        <a:spcBef>
          <a:spcPct val="0"/>
        </a:spcBef>
        <a:spcAft>
          <a:spcPct val="0"/>
        </a:spcAft>
        <a:defRPr sz="3100">
          <a:solidFill>
            <a:schemeClr val="bg1"/>
          </a:solidFill>
          <a:latin typeface="Arial" charset="0"/>
        </a:defRPr>
      </a:lvl4pPr>
      <a:lvl5pPr algn="l" rtl="0" fontAlgn="base">
        <a:spcBef>
          <a:spcPct val="0"/>
        </a:spcBef>
        <a:spcAft>
          <a:spcPct val="0"/>
        </a:spcAft>
        <a:defRPr sz="3100">
          <a:solidFill>
            <a:schemeClr val="bg1"/>
          </a:solidFill>
          <a:latin typeface="Arial" charset="0"/>
        </a:defRPr>
      </a:lvl5pPr>
      <a:lvl6pPr marL="457200" algn="l" rtl="0" fontAlgn="base">
        <a:spcBef>
          <a:spcPct val="0"/>
        </a:spcBef>
        <a:spcAft>
          <a:spcPct val="0"/>
        </a:spcAft>
        <a:defRPr sz="3100">
          <a:solidFill>
            <a:schemeClr val="bg1"/>
          </a:solidFill>
          <a:latin typeface="Arial" charset="0"/>
        </a:defRPr>
      </a:lvl6pPr>
      <a:lvl7pPr marL="914400" algn="l" rtl="0" fontAlgn="base">
        <a:spcBef>
          <a:spcPct val="0"/>
        </a:spcBef>
        <a:spcAft>
          <a:spcPct val="0"/>
        </a:spcAft>
        <a:defRPr sz="3100">
          <a:solidFill>
            <a:schemeClr val="bg1"/>
          </a:solidFill>
          <a:latin typeface="Arial" charset="0"/>
        </a:defRPr>
      </a:lvl7pPr>
      <a:lvl8pPr marL="1371600" algn="l" rtl="0" fontAlgn="base">
        <a:spcBef>
          <a:spcPct val="0"/>
        </a:spcBef>
        <a:spcAft>
          <a:spcPct val="0"/>
        </a:spcAft>
        <a:defRPr sz="3100">
          <a:solidFill>
            <a:schemeClr val="bg1"/>
          </a:solidFill>
          <a:latin typeface="Arial" charset="0"/>
        </a:defRPr>
      </a:lvl8pPr>
      <a:lvl9pPr marL="1828800" algn="l" rtl="0" fontAlgn="base">
        <a:spcBef>
          <a:spcPct val="0"/>
        </a:spcBef>
        <a:spcAft>
          <a:spcPct val="0"/>
        </a:spcAft>
        <a:defRPr sz="3100">
          <a:solidFill>
            <a:schemeClr val="bg1"/>
          </a:solidFill>
          <a:latin typeface="Arial" charset="0"/>
        </a:defRPr>
      </a:lvl9pPr>
    </p:titleStyle>
    <p:bodyStyle>
      <a:lvl1pPr marL="342900" indent="-342900" algn="l" rtl="0" fontAlgn="base">
        <a:spcBef>
          <a:spcPct val="20000"/>
        </a:spcBef>
        <a:spcAft>
          <a:spcPct val="0"/>
        </a:spcAft>
        <a:buChar char="•"/>
        <a:defRPr sz="2400">
          <a:solidFill>
            <a:srgbClr val="003772"/>
          </a:solidFill>
          <a:latin typeface="+mn-lt"/>
          <a:ea typeface="+mn-ea"/>
          <a:cs typeface="+mn-cs"/>
        </a:defRPr>
      </a:lvl1pPr>
      <a:lvl2pPr marL="742950" indent="-285750" algn="l" rtl="0" fontAlgn="base">
        <a:spcBef>
          <a:spcPct val="20000"/>
        </a:spcBef>
        <a:spcAft>
          <a:spcPct val="0"/>
        </a:spcAft>
        <a:buChar char="–"/>
        <a:defRPr sz="2000">
          <a:solidFill>
            <a:srgbClr val="003772"/>
          </a:solidFill>
          <a:latin typeface="+mn-lt"/>
        </a:defRPr>
      </a:lvl2pPr>
      <a:lvl3pPr marL="1143000" indent="-228600" algn="l" rtl="0" fontAlgn="base">
        <a:spcBef>
          <a:spcPct val="20000"/>
        </a:spcBef>
        <a:spcAft>
          <a:spcPct val="0"/>
        </a:spcAft>
        <a:buChar char="•"/>
        <a:defRPr>
          <a:solidFill>
            <a:srgbClr val="003772"/>
          </a:solidFill>
          <a:latin typeface="+mn-lt"/>
        </a:defRPr>
      </a:lvl3pPr>
      <a:lvl4pPr marL="1600200" indent="-228600" algn="l" rtl="0" fontAlgn="base">
        <a:spcBef>
          <a:spcPct val="20000"/>
        </a:spcBef>
        <a:spcAft>
          <a:spcPct val="0"/>
        </a:spcAft>
        <a:buChar char="–"/>
        <a:defRPr sz="1600">
          <a:solidFill>
            <a:srgbClr val="003772"/>
          </a:solidFill>
          <a:latin typeface="+mn-lt"/>
        </a:defRPr>
      </a:lvl4pPr>
      <a:lvl5pPr marL="2057400" indent="-228600" algn="l" rtl="0" fontAlgn="base">
        <a:spcBef>
          <a:spcPct val="20000"/>
        </a:spcBef>
        <a:spcAft>
          <a:spcPct val="0"/>
        </a:spcAft>
        <a:buChar char="»"/>
        <a:defRPr sz="1400">
          <a:solidFill>
            <a:srgbClr val="003772"/>
          </a:solidFill>
          <a:latin typeface="+mn-lt"/>
        </a:defRPr>
      </a:lvl5pPr>
      <a:lvl6pPr marL="2514600" indent="-228600" algn="l" rtl="0" fontAlgn="base">
        <a:spcBef>
          <a:spcPct val="20000"/>
        </a:spcBef>
        <a:spcAft>
          <a:spcPct val="0"/>
        </a:spcAft>
        <a:buChar char="»"/>
        <a:defRPr sz="1400">
          <a:solidFill>
            <a:srgbClr val="003772"/>
          </a:solidFill>
          <a:latin typeface="+mn-lt"/>
        </a:defRPr>
      </a:lvl6pPr>
      <a:lvl7pPr marL="2971800" indent="-228600" algn="l" rtl="0" fontAlgn="base">
        <a:spcBef>
          <a:spcPct val="20000"/>
        </a:spcBef>
        <a:spcAft>
          <a:spcPct val="0"/>
        </a:spcAft>
        <a:buChar char="»"/>
        <a:defRPr sz="1400">
          <a:solidFill>
            <a:srgbClr val="003772"/>
          </a:solidFill>
          <a:latin typeface="+mn-lt"/>
        </a:defRPr>
      </a:lvl7pPr>
      <a:lvl8pPr marL="3429000" indent="-228600" algn="l" rtl="0" fontAlgn="base">
        <a:spcBef>
          <a:spcPct val="20000"/>
        </a:spcBef>
        <a:spcAft>
          <a:spcPct val="0"/>
        </a:spcAft>
        <a:buChar char="»"/>
        <a:defRPr sz="1400">
          <a:solidFill>
            <a:srgbClr val="003772"/>
          </a:solidFill>
          <a:latin typeface="+mn-lt"/>
        </a:defRPr>
      </a:lvl8pPr>
      <a:lvl9pPr marL="3886200" indent="-228600" algn="l" rtl="0" fontAlgn="base">
        <a:spcBef>
          <a:spcPct val="20000"/>
        </a:spcBef>
        <a:spcAft>
          <a:spcPct val="0"/>
        </a:spcAft>
        <a:buChar char="»"/>
        <a:defRPr sz="1400">
          <a:solidFill>
            <a:srgbClr val="0037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9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25.png"/><Relationship Id="rId1" Type="http://schemas.openxmlformats.org/officeDocument/2006/relationships/slideLayout" Target="../slideLayouts/slideLayout9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package" Target="../embeddings/Microsoft_Word_Document1.docx"/><Relationship Id="rId5"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24.png"/><Relationship Id="rId1" Type="http://schemas.openxmlformats.org/officeDocument/2006/relationships/slideLayout" Target="../slideLayouts/slideLayout9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9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package" Target="../embeddings/Microsoft_Word_Document2.docx"/><Relationship Id="rId5" Type="http://schemas.openxmlformats.org/officeDocument/2006/relationships/image" Target="../media/image31.png"/><Relationship Id="rId1" Type="http://schemas.openxmlformats.org/officeDocument/2006/relationships/vmlDrawing" Target="../drawings/vmlDrawing2.vml"/><Relationship Id="rId2"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25.png"/><Relationship Id="rId1" Type="http://schemas.openxmlformats.org/officeDocument/2006/relationships/slideLayout" Target="../slideLayouts/slideLayout9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package" Target="../embeddings/Microsoft_Word_Document3.docx"/><Relationship Id="rId5" Type="http://schemas.openxmlformats.org/officeDocument/2006/relationships/image" Target="../media/image32.png"/><Relationship Id="rId1" Type="http://schemas.openxmlformats.org/officeDocument/2006/relationships/vmlDrawing" Target="../drawings/vmlDrawing3.vml"/><Relationship Id="rId2"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9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25.png"/><Relationship Id="rId1" Type="http://schemas.openxmlformats.org/officeDocument/2006/relationships/slideLayout" Target="../slideLayouts/slideLayout9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24.png"/><Relationship Id="rId7" Type="http://schemas.openxmlformats.org/officeDocument/2006/relationships/image" Target="../media/image23.png"/><Relationship Id="rId1" Type="http://schemas.openxmlformats.org/officeDocument/2006/relationships/slideLayout" Target="../slideLayouts/slideLayout9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package" Target="../embeddings/Microsoft_Word_Document4.docx"/><Relationship Id="rId5" Type="http://schemas.openxmlformats.org/officeDocument/2006/relationships/image" Target="../media/image33.png"/><Relationship Id="rId1" Type="http://schemas.openxmlformats.org/officeDocument/2006/relationships/vmlDrawing" Target="../drawings/vmlDrawing4.vml"/><Relationship Id="rId2"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25.png"/><Relationship Id="rId1" Type="http://schemas.openxmlformats.org/officeDocument/2006/relationships/slideLayout" Target="../slideLayouts/slideLayout9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8.png"/><Relationship Id="rId1" Type="http://schemas.openxmlformats.org/officeDocument/2006/relationships/slideLayout" Target="../slideLayouts/slideLayout9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7.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9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noFill/>
          <a:ln/>
        </p:spPr>
        <p:txBody>
          <a:bodyPr/>
          <a:lstStyle/>
          <a:p>
            <a:r>
              <a:rPr lang="en-GB" dirty="0"/>
              <a:t>Insert title here</a:t>
            </a:r>
          </a:p>
        </p:txBody>
      </p:sp>
      <p:sp>
        <p:nvSpPr>
          <p:cNvPr id="3" name="Subtitle 2"/>
          <p:cNvSpPr>
            <a:spLocks noGrp="1"/>
          </p:cNvSpPr>
          <p:nvPr>
            <p:ph type="subTitle" idx="1"/>
          </p:nvPr>
        </p:nvSpPr>
        <p:spPr>
          <a:xfrm>
            <a:off x="1331640" y="1916832"/>
            <a:ext cx="6400800" cy="1752600"/>
          </a:xfrm>
        </p:spPr>
        <p:txBody>
          <a:bodyPr/>
          <a:lstStyle/>
          <a:p>
            <a:r>
              <a:rPr lang="en-US" sz="3600" b="1" dirty="0" smtClean="0"/>
              <a:t>Why my house? </a:t>
            </a:r>
            <a:endParaRPr lang="en-US" b="1" i="1" dirty="0" smtClean="0"/>
          </a:p>
          <a:p>
            <a:r>
              <a:rPr lang="en-US" sz="2600" b="1" i="1" dirty="0" smtClean="0"/>
              <a:t>Exploring offender perspectives on risk and protective factors in residential housing design</a:t>
            </a:r>
          </a:p>
          <a:p>
            <a:endParaRPr lang="en-US" sz="2000" b="1" i="1" dirty="0"/>
          </a:p>
          <a:p>
            <a:r>
              <a:rPr lang="en-US" sz="1800" b="1" dirty="0" smtClean="0"/>
              <a:t>Professor Rachel Armitage</a:t>
            </a:r>
          </a:p>
          <a:p>
            <a:r>
              <a:rPr lang="en-US" sz="1800" b="1" i="1" dirty="0" smtClean="0"/>
              <a:t>Director of Secure Societies Institute </a:t>
            </a:r>
          </a:p>
          <a:p>
            <a:r>
              <a:rPr lang="en-US" sz="1800" b="1" i="1" dirty="0" smtClean="0"/>
              <a:t>&amp; </a:t>
            </a:r>
            <a:br>
              <a:rPr lang="en-US" sz="1800" b="1" i="1" dirty="0" smtClean="0"/>
            </a:br>
            <a:r>
              <a:rPr lang="en-US" sz="1800" b="1" dirty="0" smtClean="0"/>
              <a:t>Chris Joyce</a:t>
            </a:r>
          </a:p>
          <a:p>
            <a:r>
              <a:rPr lang="en-US" sz="1800" b="1" i="1" dirty="0" smtClean="0"/>
              <a:t>West Yorkshire Police Force Crime Prevention </a:t>
            </a:r>
            <a:r>
              <a:rPr lang="en-US" sz="2000" b="1" i="1" dirty="0" smtClean="0"/>
              <a:t>Officer </a:t>
            </a:r>
          </a:p>
          <a:p>
            <a:endParaRPr lang="en-US" sz="2000" b="1" i="1" dirty="0"/>
          </a:p>
        </p:txBody>
      </p:sp>
    </p:spTree>
    <p:extLst>
      <p:ext uri="{BB962C8B-B14F-4D97-AF65-F5344CB8AC3E}">
        <p14:creationId xmlns:p14="http://schemas.microsoft.com/office/powerpoint/2010/main" val="28043522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Through roads and culs-de-sac (3.1)</a:t>
            </a:r>
            <a:endParaRPr lang="en-US" dirty="0"/>
          </a:p>
        </p:txBody>
      </p:sp>
      <p:sp>
        <p:nvSpPr>
          <p:cNvPr id="7" name="Content Placeholder 6"/>
          <p:cNvSpPr>
            <a:spLocks noGrp="1"/>
          </p:cNvSpPr>
          <p:nvPr>
            <p:ph idx="1"/>
          </p:nvPr>
        </p:nvSpPr>
        <p:spPr/>
        <p:txBody>
          <a:bodyPr/>
          <a:lstStyle/>
          <a:p>
            <a:pPr marL="0" indent="0" algn="ctr">
              <a:buNone/>
            </a:pPr>
            <a:r>
              <a:rPr lang="en-US" i="1" dirty="0" smtClean="0"/>
              <a:t>“There </a:t>
            </a:r>
            <a:r>
              <a:rPr lang="en-US" i="1" dirty="0"/>
              <a:t>are advantages in some </a:t>
            </a:r>
            <a:r>
              <a:rPr lang="en-US" i="1" u="sng" dirty="0"/>
              <a:t>road layout</a:t>
            </a:r>
            <a:r>
              <a:rPr lang="en-US" i="1" dirty="0"/>
              <a:t> patterns over others especially where the pattern frustrates the searching behaviour of the criminal and his need to escape. Whilst it is accepted that </a:t>
            </a:r>
            <a:r>
              <a:rPr lang="en-US" i="1" u="sng" dirty="0"/>
              <a:t>through routes </a:t>
            </a:r>
            <a:r>
              <a:rPr lang="en-US" i="1" dirty="0"/>
              <a:t>will be included within development layouts, the designer must ensure that the security of the development is </a:t>
            </a:r>
            <a:r>
              <a:rPr lang="en-US" i="1" u="sng" dirty="0"/>
              <a:t>not compromised </a:t>
            </a:r>
            <a:r>
              <a:rPr lang="en-US" i="1" u="sng" dirty="0" smtClean="0"/>
              <a:t>by </a:t>
            </a:r>
            <a:r>
              <a:rPr lang="en-US" i="1" u="sng" dirty="0"/>
              <a:t>excessive </a:t>
            </a:r>
            <a:r>
              <a:rPr lang="en-US" i="1" u="sng" dirty="0" smtClean="0"/>
              <a:t>permeability” </a:t>
            </a:r>
          </a:p>
          <a:p>
            <a:pPr marL="0" indent="0" algn="ctr">
              <a:buNone/>
            </a:pPr>
            <a:endParaRPr lang="en-US" dirty="0" smtClean="0"/>
          </a:p>
          <a:p>
            <a:pPr marL="0" indent="0" algn="ctr">
              <a:buNone/>
            </a:pPr>
            <a:r>
              <a:rPr lang="en-US" dirty="0" smtClean="0"/>
              <a:t>(SBD New Homes, 2014, p.10). </a:t>
            </a:r>
            <a:endParaRPr lang="en-US" dirty="0"/>
          </a:p>
          <a:p>
            <a:endParaRPr lang="en-US" dirty="0"/>
          </a:p>
        </p:txBody>
      </p:sp>
    </p:spTree>
    <p:extLst>
      <p:ext uri="{BB962C8B-B14F-4D97-AF65-F5344CB8AC3E}">
        <p14:creationId xmlns:p14="http://schemas.microsoft.com/office/powerpoint/2010/main" val="37987913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par>
                                <p:cTn id="10" presetID="55" presetClass="entr" presetSubtype="0" fill="hold" grpId="0" nodeType="withEffect">
                                  <p:stCondLst>
                                    <p:cond delay="100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Through roads and culs-de-sac (3.3)</a:t>
            </a:r>
            <a:endParaRPr lang="en-US" dirty="0"/>
          </a:p>
        </p:txBody>
      </p:sp>
      <p:sp>
        <p:nvSpPr>
          <p:cNvPr id="7" name="Content Placeholder 6"/>
          <p:cNvSpPr>
            <a:spLocks noGrp="1"/>
          </p:cNvSpPr>
          <p:nvPr>
            <p:ph idx="1"/>
          </p:nvPr>
        </p:nvSpPr>
        <p:spPr/>
        <p:txBody>
          <a:bodyPr/>
          <a:lstStyle/>
          <a:p>
            <a:pPr marL="0" indent="0" algn="ctr">
              <a:buNone/>
            </a:pPr>
            <a:r>
              <a:rPr lang="en-US" i="1" dirty="0" smtClean="0"/>
              <a:t>“</a:t>
            </a:r>
            <a:r>
              <a:rPr lang="en-US" i="1" u="sng" dirty="0" smtClean="0"/>
              <a:t>Footpaths linking culs-</a:t>
            </a:r>
            <a:r>
              <a:rPr lang="en-US" i="1" u="sng" dirty="0"/>
              <a:t>de- </a:t>
            </a:r>
            <a:r>
              <a:rPr lang="en-US" i="1" u="sng" dirty="0" smtClean="0"/>
              <a:t>sac </a:t>
            </a:r>
            <a:r>
              <a:rPr lang="en-US" i="1" dirty="0"/>
              <a:t>to one another can be particularly problematic, and in such cases the layout may need to be re-</a:t>
            </a:r>
            <a:r>
              <a:rPr lang="en-US" i="1" dirty="0" smtClean="0"/>
              <a:t>considered”.</a:t>
            </a:r>
            <a:endParaRPr lang="en-US" i="1" dirty="0"/>
          </a:p>
          <a:p>
            <a:pPr marL="0" indent="0" algn="ctr">
              <a:buNone/>
            </a:pPr>
            <a:endParaRPr lang="en-US" dirty="0" smtClean="0"/>
          </a:p>
          <a:p>
            <a:pPr marL="0" indent="0" algn="ctr">
              <a:buNone/>
            </a:pPr>
            <a:r>
              <a:rPr lang="en-US" dirty="0" smtClean="0"/>
              <a:t>(SBD New Homes, 2014, p.10). </a:t>
            </a:r>
            <a:endParaRPr lang="en-US" dirty="0"/>
          </a:p>
          <a:p>
            <a:endParaRPr lang="en-US" dirty="0"/>
          </a:p>
        </p:txBody>
      </p:sp>
    </p:spTree>
    <p:extLst>
      <p:ext uri="{BB962C8B-B14F-4D97-AF65-F5344CB8AC3E}">
        <p14:creationId xmlns:p14="http://schemas.microsoft.com/office/powerpoint/2010/main" val="266696220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7">
                                            <p:txEl>
                                              <p:pRg st="0" end="0"/>
                                            </p:txEl>
                                          </p:spTgt>
                                        </p:tgtEl>
                                      </p:cBhvr>
                                    </p:animEffect>
                                  </p:childTnLst>
                                </p:cTn>
                              </p:par>
                              <p:par>
                                <p:cTn id="10" presetID="55" presetClass="entr" presetSubtype="0" fill="hold" grpId="0" nodeType="withEffect">
                                  <p:stCondLst>
                                    <p:cond delay="100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13"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14"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mes.JPG"/>
          <p:cNvPicPr>
            <a:picLocks noGrp="1"/>
          </p:cNvPicPr>
          <p:nvPr>
            <p:ph idx="4294967295"/>
          </p:nvPr>
        </p:nvPicPr>
        <p:blipFill>
          <a:blip r:embed="rId3" cstate="print"/>
          <a:srcRect t="25649" b="25649"/>
          <a:stretch>
            <a:fillRect/>
          </a:stretch>
        </p:blipFill>
        <p:spPr>
          <a:xfrm>
            <a:off x="395536" y="1988840"/>
            <a:ext cx="8496944" cy="4752528"/>
          </a:xfrm>
          <a:prstGeom prst="rect">
            <a:avLst/>
          </a:prstGeom>
          <a:ln w="34925">
            <a:solidFill>
              <a:srgbClr val="002060"/>
            </a:solidFill>
          </a:ln>
        </p:spPr>
      </p:pic>
    </p:spTree>
    <p:extLst>
      <p:ext uri="{BB962C8B-B14F-4D97-AF65-F5344CB8AC3E}">
        <p14:creationId xmlns:p14="http://schemas.microsoft.com/office/powerpoint/2010/main" val="2844702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2564904"/>
            <a:ext cx="2736304"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861048"/>
            <a:ext cx="4032448" cy="2835107"/>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904" y="2060848"/>
            <a:ext cx="2448272" cy="169495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US" sz="3200" dirty="0"/>
              <a:t>Through roads and culs-de-sac </a:t>
            </a:r>
            <a:r>
              <a:rPr lang="en-GB" sz="3200" dirty="0" smtClean="0"/>
              <a:t> </a:t>
            </a:r>
            <a:endParaRPr lang="en-GB" sz="3200" dirty="0"/>
          </a:p>
        </p:txBody>
      </p:sp>
      <p:sp>
        <p:nvSpPr>
          <p:cNvPr id="260106" name="Rectangle 10"/>
          <p:cNvSpPr>
            <a:spLocks noChangeArrowheads="1"/>
          </p:cNvSpPr>
          <p:nvPr/>
        </p:nvSpPr>
        <p:spPr bwMode="auto">
          <a:xfrm>
            <a:off x="4211960" y="2276872"/>
            <a:ext cx="1796926"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Yes, it’s easy to get away.  </a:t>
            </a:r>
            <a:endParaRPr lang="en-US" i="1" dirty="0"/>
          </a:p>
        </p:txBody>
      </p:sp>
      <p:sp>
        <p:nvSpPr>
          <p:cNvPr id="260108" name="Rectangle 12"/>
          <p:cNvSpPr>
            <a:spLocks noChangeArrowheads="1"/>
          </p:cNvSpPr>
          <p:nvPr/>
        </p:nvSpPr>
        <p:spPr bwMode="auto">
          <a:xfrm>
            <a:off x="251520" y="4509120"/>
            <a:ext cx="302433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this is perfect! Easy pickings. I would first walk up and down this footpath. No-one would give me a second glance. Even if I was a tramp walking up and down I wouldn’t look out of place – it’s a footpath, no-one can question you. </a:t>
            </a:r>
            <a:endParaRPr lang="en-US" i="1" dirty="0"/>
          </a:p>
        </p:txBody>
      </p:sp>
      <p:sp>
        <p:nvSpPr>
          <p:cNvPr id="260110" name="Rectangle 14"/>
          <p:cNvSpPr>
            <a:spLocks noChangeArrowheads="1"/>
          </p:cNvSpPr>
          <p:nvPr/>
        </p:nvSpPr>
        <p:spPr bwMode="auto">
          <a:xfrm>
            <a:off x="6660232" y="2924944"/>
            <a:ext cx="2160240" cy="87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Yes, the footpath helps because you know you can get in and out. </a:t>
            </a:r>
            <a:endParaRPr lang="en-US" i="1" dirty="0"/>
          </a:p>
        </p:txBody>
      </p:sp>
      <p:pic>
        <p:nvPicPr>
          <p:cNvPr id="12"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4" y="1916832"/>
            <a:ext cx="2880320" cy="180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1988840"/>
            <a:ext cx="1872208" cy="1323439"/>
          </a:xfrm>
          <a:prstGeom prst="rect">
            <a:avLst/>
          </a:prstGeom>
          <a:noFill/>
        </p:spPr>
        <p:txBody>
          <a:bodyPr wrap="square" rtlCol="0">
            <a:spAutoFit/>
          </a:bodyPr>
          <a:lstStyle/>
          <a:p>
            <a:pPr algn="ctr"/>
            <a:r>
              <a:rPr lang="en-US" i="1" dirty="0" smtClean="0"/>
              <a:t>Pretty perfect that! Straight in and out through the ginnel and you’re covered. </a:t>
            </a:r>
            <a:endParaRPr lang="en-US" i="1" dirty="0"/>
          </a:p>
        </p:txBody>
      </p:sp>
      <p:pic>
        <p:nvPicPr>
          <p:cNvPr id="14" name="Picture 16" descr="blue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4509120"/>
            <a:ext cx="2664296"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3928" y="4653136"/>
            <a:ext cx="2160240" cy="1323439"/>
          </a:xfrm>
          <a:prstGeom prst="rect">
            <a:avLst/>
          </a:prstGeom>
          <a:noFill/>
        </p:spPr>
        <p:txBody>
          <a:bodyPr wrap="square" rtlCol="0">
            <a:spAutoFit/>
          </a:bodyPr>
          <a:lstStyle/>
          <a:p>
            <a:pPr algn="ctr"/>
            <a:r>
              <a:rPr lang="en-US" i="1" dirty="0" smtClean="0"/>
              <a:t>Burglars love paths – you are close to the house, but it’s not like a street, you are covered!</a:t>
            </a:r>
            <a:endParaRPr lang="en-US" i="1" dirty="0"/>
          </a:p>
        </p:txBody>
      </p:sp>
    </p:spTree>
    <p:extLst>
      <p:ext uri="{BB962C8B-B14F-4D97-AF65-F5344CB8AC3E}">
        <p14:creationId xmlns:p14="http://schemas.microsoft.com/office/powerpoint/2010/main" val="75538490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0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a:blip r:embed="rId3" cstate="print"/>
          <a:srcRect t="25037" b="25037"/>
          <a:stretch>
            <a:fillRect/>
          </a:stretch>
        </p:blipFill>
        <p:spPr bwMode="auto">
          <a:xfrm>
            <a:off x="395536" y="2060848"/>
            <a:ext cx="8407400"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3738877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717032"/>
            <a:ext cx="3168352" cy="208823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US" sz="3200" dirty="0"/>
              <a:t>Through roads and culs-de-sac </a:t>
            </a:r>
            <a:endParaRPr lang="en-GB" sz="3200" dirty="0"/>
          </a:p>
        </p:txBody>
      </p:sp>
      <p:sp>
        <p:nvSpPr>
          <p:cNvPr id="260109" name="Rectangle 13"/>
          <p:cNvSpPr>
            <a:spLocks noChangeArrowheads="1"/>
          </p:cNvSpPr>
          <p:nvPr/>
        </p:nvSpPr>
        <p:spPr bwMode="auto">
          <a:xfrm>
            <a:off x="5796136" y="4221088"/>
            <a:ext cx="2302470"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is an ideal target for burglars as it’s all closed in and lots of corners to hide. You wouldn’t get seen with all the ginnels. </a:t>
            </a:r>
            <a:endParaRPr lang="en-US" i="1" dirty="0"/>
          </a:p>
        </p:txBody>
      </p:sp>
      <p:pic>
        <p:nvPicPr>
          <p:cNvPr id="10"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789040"/>
            <a:ext cx="3024336" cy="2259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3861048"/>
            <a:ext cx="2304256" cy="1569660"/>
          </a:xfrm>
          <a:prstGeom prst="rect">
            <a:avLst/>
          </a:prstGeom>
          <a:noFill/>
        </p:spPr>
        <p:txBody>
          <a:bodyPr wrap="square" rtlCol="0">
            <a:spAutoFit/>
          </a:bodyPr>
          <a:lstStyle/>
          <a:p>
            <a:pPr algn="ctr"/>
            <a:r>
              <a:rPr lang="en-US" i="1" dirty="0" smtClean="0"/>
              <a:t>Having ginnels on an estate is great, cos you know the area better than the police, you’ll easily lose them. You know the routes!</a:t>
            </a:r>
            <a:endParaRPr lang="en-US" i="1" dirty="0"/>
          </a:p>
        </p:txBody>
      </p:sp>
      <p:pic>
        <p:nvPicPr>
          <p:cNvPr id="8" name="Picture 18" descr="magenta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1916832"/>
            <a:ext cx="2664296" cy="16561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96136" y="2132856"/>
            <a:ext cx="2120438" cy="1077218"/>
          </a:xfrm>
          <a:prstGeom prst="rect">
            <a:avLst/>
          </a:prstGeom>
          <a:noFill/>
        </p:spPr>
        <p:txBody>
          <a:bodyPr wrap="square" rtlCol="0">
            <a:spAutoFit/>
          </a:bodyPr>
          <a:lstStyle/>
          <a:p>
            <a:pPr algn="ctr"/>
            <a:r>
              <a:rPr lang="en-US" i="1" dirty="0" smtClean="0"/>
              <a:t>Those ginnels and footpaths are more or less an escape route.</a:t>
            </a:r>
            <a:endParaRPr lang="en-US" i="1" dirty="0"/>
          </a:p>
        </p:txBody>
      </p:sp>
      <p:pic>
        <p:nvPicPr>
          <p:cNvPr id="11" name="Picture 19" descr="red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1844824"/>
            <a:ext cx="3600400" cy="180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1988840"/>
            <a:ext cx="2736304" cy="1077218"/>
          </a:xfrm>
          <a:prstGeom prst="rect">
            <a:avLst/>
          </a:prstGeom>
          <a:noFill/>
        </p:spPr>
        <p:txBody>
          <a:bodyPr wrap="square" rtlCol="0">
            <a:spAutoFit/>
          </a:bodyPr>
          <a:lstStyle/>
          <a:p>
            <a:pPr algn="ctr"/>
            <a:r>
              <a:rPr lang="en-US" i="1" dirty="0" smtClean="0"/>
              <a:t>House builders like designing estates with paths, but burglars love paths. </a:t>
            </a:r>
            <a:endParaRPr lang="en-US" i="1" dirty="0"/>
          </a:p>
        </p:txBody>
      </p:sp>
    </p:spTree>
    <p:extLst>
      <p:ext uri="{BB962C8B-B14F-4D97-AF65-F5344CB8AC3E}">
        <p14:creationId xmlns:p14="http://schemas.microsoft.com/office/powerpoint/2010/main" val="37555005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01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9"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940089948"/>
              </p:ext>
            </p:extLst>
          </p:nvPr>
        </p:nvGraphicFramePr>
        <p:xfrm>
          <a:off x="467544" y="2132856"/>
          <a:ext cx="8406000" cy="4608000"/>
        </p:xfrm>
        <a:graphic>
          <a:graphicData uri="http://schemas.openxmlformats.org/presentationml/2006/ole">
            <mc:AlternateContent xmlns:mc="http://schemas.openxmlformats.org/markup-compatibility/2006">
              <mc:Choice xmlns:v="urn:schemas-microsoft-com:vml" Requires="v">
                <p:oleObj spid="_x0000_s12431" name="Document" r:id="rId4" imgW="8610600" imgH="6477000" progId="Word.Document.12">
                  <p:embed/>
                </p:oleObj>
              </mc:Choice>
              <mc:Fallback>
                <p:oleObj name="Document" r:id="rId4" imgW="8610600" imgH="6477000" progId="Word.Document.12">
                  <p:embed/>
                  <p:pic>
                    <p:nvPicPr>
                      <p:cNvPr id="0" name=""/>
                      <p:cNvPicPr/>
                      <p:nvPr/>
                    </p:nvPicPr>
                    <p:blipFill>
                      <a:blip r:embed="rId5"/>
                      <a:stretch>
                        <a:fillRect/>
                      </a:stretch>
                    </p:blipFill>
                    <p:spPr>
                      <a:xfrm>
                        <a:off x="467544"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1910077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4221088"/>
            <a:ext cx="4514133"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1712" y="1988840"/>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1916832"/>
            <a:ext cx="266429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1844824"/>
            <a:ext cx="2808312" cy="2304256"/>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US" sz="3200" dirty="0"/>
              <a:t>Through roads and culs-de-sac </a:t>
            </a:r>
            <a:endParaRPr lang="en-GB" sz="3200" dirty="0"/>
          </a:p>
        </p:txBody>
      </p:sp>
      <p:sp>
        <p:nvSpPr>
          <p:cNvPr id="260106" name="Rectangle 10"/>
          <p:cNvSpPr>
            <a:spLocks noChangeArrowheads="1"/>
          </p:cNvSpPr>
          <p:nvPr/>
        </p:nvSpPr>
        <p:spPr bwMode="auto">
          <a:xfrm>
            <a:off x="954881" y="2393950"/>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wouldn’t go further into the cul-de-sac than a corner house because it’s too closed and everyone knows each other. </a:t>
            </a:r>
            <a:endParaRPr lang="en-US" i="1" dirty="0"/>
          </a:p>
        </p:txBody>
      </p:sp>
      <p:sp>
        <p:nvSpPr>
          <p:cNvPr id="260107" name="Rectangle 11"/>
          <p:cNvSpPr>
            <a:spLocks noChangeArrowheads="1"/>
          </p:cNvSpPr>
          <p:nvPr/>
        </p:nvSpPr>
        <p:spPr bwMode="auto">
          <a:xfrm>
            <a:off x="3635897" y="2204244"/>
            <a:ext cx="19909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wouldn’t target a house deeper into a cul-de-sac cos you feel trapped and it’s difficult if someone challenges you. </a:t>
            </a:r>
            <a:endParaRPr lang="en-US" i="1" dirty="0"/>
          </a:p>
        </p:txBody>
      </p:sp>
      <p:sp>
        <p:nvSpPr>
          <p:cNvPr id="260109" name="Rectangle 13"/>
          <p:cNvSpPr>
            <a:spLocks noChangeArrowheads="1"/>
          </p:cNvSpPr>
          <p:nvPr/>
        </p:nvSpPr>
        <p:spPr bwMode="auto">
          <a:xfrm>
            <a:off x="6660232" y="2636912"/>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On a cul-de-sac, you have to walk back out the way you came in. </a:t>
            </a:r>
            <a:endParaRPr lang="en-US" i="1" dirty="0"/>
          </a:p>
        </p:txBody>
      </p:sp>
      <p:sp>
        <p:nvSpPr>
          <p:cNvPr id="260110" name="Rectangle 14"/>
          <p:cNvSpPr>
            <a:spLocks noChangeArrowheads="1"/>
          </p:cNvSpPr>
          <p:nvPr/>
        </p:nvSpPr>
        <p:spPr bwMode="auto">
          <a:xfrm>
            <a:off x="5076056" y="4941168"/>
            <a:ext cx="360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 wouldn’t go further into the cul-de-sac. There is no reason to be on a cul-de-sac unless you live there. You aren’t going anywhere so you are a stranger. If it’s a through road you can just keep walking through. I feel like people know each other and they will see me as a stranger. </a:t>
            </a:r>
            <a:endParaRPr lang="en-US" i="1" dirty="0"/>
          </a:p>
        </p:txBody>
      </p:sp>
      <p:pic>
        <p:nvPicPr>
          <p:cNvPr id="12" name="Picture 17" descr="yellow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3789040"/>
            <a:ext cx="2664296" cy="194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5776" y="3933056"/>
            <a:ext cx="1944216" cy="1323439"/>
          </a:xfrm>
          <a:prstGeom prst="rect">
            <a:avLst/>
          </a:prstGeom>
          <a:noFill/>
        </p:spPr>
        <p:txBody>
          <a:bodyPr wrap="square" rtlCol="0">
            <a:spAutoFit/>
          </a:bodyPr>
          <a:lstStyle/>
          <a:p>
            <a:pPr algn="ctr"/>
            <a:r>
              <a:rPr lang="en-US" i="1" dirty="0" smtClean="0"/>
              <a:t>If it’s a cul-de-sac it’s usually one way in, one way out. You’d be stupid to do a cul-de-sac.</a:t>
            </a:r>
            <a:endParaRPr lang="en-US" i="1" dirty="0"/>
          </a:p>
        </p:txBody>
      </p:sp>
      <p:pic>
        <p:nvPicPr>
          <p:cNvPr id="16"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869160"/>
            <a:ext cx="2339752" cy="181048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1520" y="5157192"/>
            <a:ext cx="2088232" cy="880241"/>
          </a:xfrm>
          <a:prstGeom prst="rect">
            <a:avLst/>
          </a:prstGeom>
          <a:noFill/>
        </p:spPr>
        <p:txBody>
          <a:bodyPr wrap="square" rtlCol="0">
            <a:spAutoFit/>
          </a:bodyPr>
          <a:lstStyle/>
          <a:p>
            <a:pPr algn="ctr"/>
            <a:r>
              <a:rPr lang="en-US" i="1" dirty="0"/>
              <a:t>C</a:t>
            </a:r>
            <a:r>
              <a:rPr lang="en-US" i="1" dirty="0" smtClean="0"/>
              <a:t>uls-de-sac that </a:t>
            </a:r>
          </a:p>
          <a:p>
            <a:pPr algn="ctr"/>
            <a:r>
              <a:rPr lang="en-US" i="1" dirty="0" smtClean="0"/>
              <a:t>are curved would heighten the risk.</a:t>
            </a:r>
            <a:endParaRPr lang="en-US" i="1" dirty="0"/>
          </a:p>
        </p:txBody>
      </p:sp>
    </p:spTree>
    <p:extLst>
      <p:ext uri="{BB962C8B-B14F-4D97-AF65-F5344CB8AC3E}">
        <p14:creationId xmlns:p14="http://schemas.microsoft.com/office/powerpoint/2010/main" val="84549405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01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01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01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0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9" grpId="0"/>
      <p:bldP spid="260110" grpId="0"/>
      <p:bldP spid="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Layout and orientation of dwellings (11.1)</a:t>
            </a:r>
            <a:endParaRPr lang="en-US" sz="2800" dirty="0"/>
          </a:p>
        </p:txBody>
      </p:sp>
      <p:sp>
        <p:nvSpPr>
          <p:cNvPr id="3" name="Content Placeholder 2"/>
          <p:cNvSpPr>
            <a:spLocks noGrp="1"/>
          </p:cNvSpPr>
          <p:nvPr>
            <p:ph idx="1"/>
          </p:nvPr>
        </p:nvSpPr>
        <p:spPr/>
        <p:txBody>
          <a:bodyPr/>
          <a:lstStyle/>
          <a:p>
            <a:pPr marL="0" indent="0" algn="ctr">
              <a:buNone/>
            </a:pPr>
            <a:r>
              <a:rPr lang="en-US" i="1" dirty="0" smtClean="0"/>
              <a:t>“Dwellings </a:t>
            </a:r>
            <a:r>
              <a:rPr lang="en-US" i="1" dirty="0"/>
              <a:t>should be </a:t>
            </a:r>
            <a:r>
              <a:rPr lang="en-US" i="1" u="sng" dirty="0"/>
              <a:t>positioned facing each other </a:t>
            </a:r>
            <a:r>
              <a:rPr lang="en-US" i="1" dirty="0"/>
              <a:t>to allow </a:t>
            </a:r>
            <a:r>
              <a:rPr lang="en-US" i="1" u="sng" dirty="0"/>
              <a:t>neighbours to easily view </a:t>
            </a:r>
            <a:r>
              <a:rPr lang="en-US" i="1" dirty="0"/>
              <a:t>their surroundings and thus making the potential offender feel vulnerable to </a:t>
            </a:r>
            <a:r>
              <a:rPr lang="en-US" i="1" dirty="0" smtClean="0"/>
              <a:t>detection</a:t>
            </a:r>
            <a:r>
              <a:rPr lang="en-US" dirty="0" smtClean="0"/>
              <a:t>”. </a:t>
            </a:r>
          </a:p>
          <a:p>
            <a:pPr marL="0" indent="0">
              <a:buNone/>
            </a:pPr>
            <a:endParaRPr lang="en-US" dirty="0" smtClean="0"/>
          </a:p>
          <a:p>
            <a:pPr marL="0" indent="0" algn="ctr">
              <a:buNone/>
            </a:pPr>
            <a:r>
              <a:rPr lang="en-US" dirty="0" smtClean="0"/>
              <a:t>(SBD New Homes, 2014, p. 20)</a:t>
            </a:r>
            <a:endParaRPr lang="en-US" dirty="0"/>
          </a:p>
          <a:p>
            <a:pPr marL="0" indent="0">
              <a:buNone/>
            </a:pPr>
            <a:endParaRPr lang="en-US" dirty="0"/>
          </a:p>
        </p:txBody>
      </p:sp>
    </p:spTree>
    <p:extLst>
      <p:ext uri="{BB962C8B-B14F-4D97-AF65-F5344CB8AC3E}">
        <p14:creationId xmlns:p14="http://schemas.microsoft.com/office/powerpoint/2010/main" val="142539179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grpId="0" nodeType="withEffect">
                                  <p:stCondLst>
                                    <p:cond delay="10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mson close2"/>
          <p:cNvPicPr>
            <a:picLocks noGrp="1"/>
          </p:cNvPicPr>
          <p:nvPr>
            <p:ph idx="4294967295"/>
          </p:nvPr>
        </p:nvPicPr>
        <p:blipFill>
          <a:blip r:embed="rId3" cstate="print"/>
          <a:srcRect t="20846" b="20846"/>
          <a:stretch>
            <a:fillRect/>
          </a:stretch>
        </p:blipFill>
        <p:spPr bwMode="auto">
          <a:xfrm>
            <a:off x="467544" y="2060848"/>
            <a:ext cx="8405813"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4095462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Pause and reflect</a:t>
            </a:r>
            <a:r>
              <a:rPr lang="is-IS" dirty="0" smtClean="0"/>
              <a:t>…</a:t>
            </a:r>
            <a:endParaRPr lang="en-US" dirty="0"/>
          </a:p>
        </p:txBody>
      </p:sp>
      <p:sp>
        <p:nvSpPr>
          <p:cNvPr id="3" name="Content Placeholder 2"/>
          <p:cNvSpPr>
            <a:spLocks noGrp="1"/>
          </p:cNvSpPr>
          <p:nvPr>
            <p:ph idx="1"/>
          </p:nvPr>
        </p:nvSpPr>
        <p:spPr>
          <a:xfrm>
            <a:off x="395536" y="1772816"/>
            <a:ext cx="8229600" cy="3598862"/>
          </a:xfrm>
        </p:spPr>
        <p:txBody>
          <a:bodyPr/>
          <a:lstStyle/>
          <a:p>
            <a:r>
              <a:rPr lang="en-US" dirty="0" smtClean="0"/>
              <a:t>I’m a huge fan of SBD!</a:t>
            </a:r>
          </a:p>
          <a:p>
            <a:r>
              <a:rPr lang="en-US" dirty="0" smtClean="0"/>
              <a:t>I’ve conducted research over almost 20 years that shows:</a:t>
            </a:r>
          </a:p>
          <a:p>
            <a:pPr lvl="1"/>
            <a:r>
              <a:rPr lang="en-US" sz="1800" dirty="0" smtClean="0"/>
              <a:t>Houses built to SBD standards experience less crime that comparable Non-SBD houses. </a:t>
            </a:r>
          </a:p>
          <a:p>
            <a:pPr lvl="1"/>
            <a:r>
              <a:rPr lang="en-US" sz="1800" dirty="0" smtClean="0"/>
              <a:t>Residents living in SBD houses feel safer than those living in comparable Non-SBD houses. </a:t>
            </a:r>
          </a:p>
          <a:p>
            <a:pPr lvl="1"/>
            <a:r>
              <a:rPr lang="en-US" sz="1800" dirty="0" smtClean="0"/>
              <a:t>Design features associated with SBD (limiting through movement, increased informal surveillance) reduce the risk of crime (sample of over 6,000 properties). </a:t>
            </a:r>
          </a:p>
          <a:p>
            <a:r>
              <a:rPr lang="en-US" dirty="0" smtClean="0"/>
              <a:t>But</a:t>
            </a:r>
            <a:r>
              <a:rPr lang="is-IS" dirty="0" smtClean="0"/>
              <a:t>, continuing blindly without pausing and reflecting on performance poses a problem for SBD.</a:t>
            </a:r>
            <a:endParaRPr lang="en-US" dirty="0"/>
          </a:p>
        </p:txBody>
      </p:sp>
      <p:sp>
        <p:nvSpPr>
          <p:cNvPr id="4" name="Oval 3"/>
          <p:cNvSpPr/>
          <p:nvPr/>
        </p:nvSpPr>
        <p:spPr bwMode="auto">
          <a:xfrm>
            <a:off x="611560" y="5013176"/>
            <a:ext cx="7632848" cy="1080120"/>
          </a:xfrm>
          <a:prstGeom prst="ellipse">
            <a:avLst/>
          </a:prstGeom>
          <a:noFill/>
          <a:ln w="349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7823522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844824"/>
            <a:ext cx="302433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149080"/>
            <a:ext cx="3168352" cy="244827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US" sz="3200" dirty="0"/>
              <a:t>Layout and orientation of dwellings </a:t>
            </a:r>
            <a:endParaRPr lang="en-GB" sz="3200" dirty="0"/>
          </a:p>
        </p:txBody>
      </p:sp>
      <p:sp>
        <p:nvSpPr>
          <p:cNvPr id="260108" name="Rectangle 12"/>
          <p:cNvSpPr>
            <a:spLocks noChangeArrowheads="1"/>
          </p:cNvSpPr>
          <p:nvPr/>
        </p:nvSpPr>
        <p:spPr bwMode="auto">
          <a:xfrm>
            <a:off x="179512" y="4437112"/>
            <a:ext cx="237626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People living here will have a bee in their bonnet. This is a private road for private people. I would feel awkward here. It’s all about the bluff and I couldn’t pull it off here. </a:t>
            </a:r>
            <a:endParaRPr lang="en-US" i="1" dirty="0"/>
          </a:p>
        </p:txBody>
      </p:sp>
      <p:sp>
        <p:nvSpPr>
          <p:cNvPr id="260110" name="Rectangle 14"/>
          <p:cNvSpPr>
            <a:spLocks noChangeArrowheads="1"/>
          </p:cNvSpPr>
          <p:nvPr/>
        </p:nvSpPr>
        <p:spPr bwMode="auto">
          <a:xfrm>
            <a:off x="6084168" y="1988840"/>
            <a:ext cx="2160240" cy="87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I wouldn’t go up this street it’s far too open. </a:t>
            </a:r>
            <a:endParaRPr lang="en-US" i="1" dirty="0"/>
          </a:p>
        </p:txBody>
      </p:sp>
      <p:pic>
        <p:nvPicPr>
          <p:cNvPr id="12"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1772816"/>
            <a:ext cx="3096344" cy="2232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7704" y="1844824"/>
            <a:ext cx="2520280" cy="1569660"/>
          </a:xfrm>
          <a:prstGeom prst="rect">
            <a:avLst/>
          </a:prstGeom>
          <a:noFill/>
        </p:spPr>
        <p:txBody>
          <a:bodyPr wrap="square" rtlCol="0">
            <a:spAutoFit/>
          </a:bodyPr>
          <a:lstStyle/>
          <a:p>
            <a:pPr algn="ctr"/>
            <a:r>
              <a:rPr lang="en-US" i="1" dirty="0" smtClean="0"/>
              <a:t>If a burglar had anything about them they’d know that all the people that live in those houses know each other and would be chatting to each other.</a:t>
            </a:r>
            <a:endParaRPr lang="en-US" i="1" dirty="0"/>
          </a:p>
        </p:txBody>
      </p:sp>
      <p:pic>
        <p:nvPicPr>
          <p:cNvPr id="16" name="Picture 16" descr="blue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1732" y="3212976"/>
            <a:ext cx="2412268" cy="20162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10548" y="3284984"/>
            <a:ext cx="2952328" cy="1520416"/>
          </a:xfrm>
          <a:prstGeom prst="rect">
            <a:avLst/>
          </a:prstGeom>
          <a:noFill/>
        </p:spPr>
        <p:txBody>
          <a:bodyPr wrap="square" rtlCol="0">
            <a:spAutoFit/>
          </a:bodyPr>
          <a:lstStyle/>
          <a:p>
            <a:pPr algn="ctr"/>
            <a:r>
              <a:rPr lang="en-US" i="1" dirty="0" smtClean="0"/>
              <a:t>What’s so bad </a:t>
            </a:r>
          </a:p>
          <a:p>
            <a:pPr algn="ctr"/>
            <a:r>
              <a:rPr lang="en-US" i="1" dirty="0" smtClean="0"/>
              <a:t>about culs-de-sac </a:t>
            </a:r>
          </a:p>
          <a:p>
            <a:pPr algn="ctr"/>
            <a:r>
              <a:rPr lang="en-US" i="1" dirty="0" smtClean="0"/>
              <a:t>is that people look </a:t>
            </a:r>
          </a:p>
          <a:p>
            <a:pPr algn="ctr"/>
            <a:r>
              <a:rPr lang="en-US" i="1" dirty="0" smtClean="0"/>
              <a:t>at you: they turn </a:t>
            </a:r>
          </a:p>
          <a:p>
            <a:pPr algn="ctr"/>
            <a:r>
              <a:rPr lang="en-US" i="1" dirty="0" smtClean="0"/>
              <a:t>and look at you</a:t>
            </a:r>
            <a:endParaRPr lang="en-US" i="1" dirty="0"/>
          </a:p>
        </p:txBody>
      </p:sp>
      <p:pic>
        <p:nvPicPr>
          <p:cNvPr id="18"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573016"/>
            <a:ext cx="3289997" cy="30243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995936" y="3645024"/>
            <a:ext cx="2592288" cy="2062103"/>
          </a:xfrm>
          <a:prstGeom prst="rect">
            <a:avLst/>
          </a:prstGeom>
          <a:noFill/>
        </p:spPr>
        <p:txBody>
          <a:bodyPr wrap="square" rtlCol="0">
            <a:spAutoFit/>
          </a:bodyPr>
          <a:lstStyle/>
          <a:p>
            <a:pPr algn="ctr"/>
            <a:r>
              <a:rPr lang="en-US" i="1" dirty="0"/>
              <a:t>E</a:t>
            </a:r>
            <a:r>
              <a:rPr lang="en-US" i="1" dirty="0" smtClean="0"/>
              <a:t>veryone that lives there will be focused on the entrance and what goes on. They’ll all know each other, keep an eye out for each other, give the key to the coal man – that sort of thing.  </a:t>
            </a:r>
            <a:endParaRPr lang="en-US" i="1" dirty="0"/>
          </a:p>
        </p:txBody>
      </p:sp>
    </p:spTree>
    <p:extLst>
      <p:ext uri="{BB962C8B-B14F-4D97-AF65-F5344CB8AC3E}">
        <p14:creationId xmlns:p14="http://schemas.microsoft.com/office/powerpoint/2010/main" val="41245328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0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0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10"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Dwelling Boundaries (10.1) </a:t>
            </a:r>
            <a:br>
              <a:rPr lang="en-US" sz="2800" dirty="0" smtClean="0"/>
            </a:br>
            <a:r>
              <a:rPr lang="en-US" sz="2800" dirty="0" smtClean="0"/>
              <a:t>&amp; Planting </a:t>
            </a:r>
            <a:r>
              <a:rPr lang="en-US" sz="2800" dirty="0"/>
              <a:t>(18.4) </a:t>
            </a:r>
          </a:p>
        </p:txBody>
      </p:sp>
      <p:sp>
        <p:nvSpPr>
          <p:cNvPr id="3" name="Content Placeholder 2"/>
          <p:cNvSpPr>
            <a:spLocks noGrp="1"/>
          </p:cNvSpPr>
          <p:nvPr>
            <p:ph idx="1"/>
          </p:nvPr>
        </p:nvSpPr>
        <p:spPr>
          <a:xfrm>
            <a:off x="323528" y="1844824"/>
            <a:ext cx="8229600" cy="3598862"/>
          </a:xfrm>
        </p:spPr>
        <p:txBody>
          <a:bodyPr/>
          <a:lstStyle/>
          <a:p>
            <a:pPr marL="0" indent="0" algn="ctr">
              <a:buNone/>
            </a:pPr>
            <a:r>
              <a:rPr lang="en-US" i="1" dirty="0"/>
              <a:t>“For the majority of housing developments, it will be desirable for </a:t>
            </a:r>
            <a:r>
              <a:rPr lang="en-US" i="1" u="sng" dirty="0"/>
              <a:t>dwelling frontages to be open to view</a:t>
            </a:r>
            <a:r>
              <a:rPr lang="en-US" i="1" dirty="0"/>
              <a:t>, so </a:t>
            </a:r>
            <a:r>
              <a:rPr lang="en-US" i="1" u="sng" dirty="0"/>
              <a:t>walls, fences and hedges will need to be kept </a:t>
            </a:r>
            <a:r>
              <a:rPr lang="en-US" i="1" u="sng" dirty="0" smtClean="0"/>
              <a:t>low</a:t>
            </a:r>
            <a:r>
              <a:rPr lang="en-US" i="1" dirty="0" smtClean="0"/>
              <a:t>” </a:t>
            </a:r>
            <a:endParaRPr lang="en-US" i="1" dirty="0"/>
          </a:p>
          <a:p>
            <a:pPr marL="0" indent="0" algn="ctr">
              <a:buNone/>
            </a:pPr>
            <a:r>
              <a:rPr lang="en-US" dirty="0"/>
              <a:t>(SBD New Homes, 2014, p. 16)</a:t>
            </a:r>
          </a:p>
          <a:p>
            <a:pPr marL="0" indent="0" algn="ctr">
              <a:buNone/>
            </a:pPr>
            <a:endParaRPr lang="en-US" i="1" dirty="0" smtClean="0"/>
          </a:p>
          <a:p>
            <a:pPr marL="0" indent="0" algn="ctr">
              <a:buNone/>
            </a:pPr>
            <a:r>
              <a:rPr lang="en-US" i="1" dirty="0" smtClean="0"/>
              <a:t>“</a:t>
            </a:r>
            <a:r>
              <a:rPr lang="en-US" i="1" dirty="0"/>
              <a:t>Plantin</a:t>
            </a:r>
            <a:r>
              <a:rPr lang="en-US" i="1" u="sng" dirty="0"/>
              <a:t>g should not impede </a:t>
            </a:r>
            <a:r>
              <a:rPr lang="en-US" i="1" dirty="0"/>
              <a:t>the opportunity for </a:t>
            </a:r>
            <a:r>
              <a:rPr lang="en-US" i="1" u="sng" dirty="0"/>
              <a:t>natural surveillance </a:t>
            </a:r>
            <a:r>
              <a:rPr lang="en-US" i="1" dirty="0"/>
              <a:t>and must avoid</a:t>
            </a:r>
            <a:br>
              <a:rPr lang="en-US" i="1" dirty="0"/>
            </a:br>
            <a:r>
              <a:rPr lang="en-US" i="1" dirty="0"/>
              <a:t>the creation of potential hiding </a:t>
            </a:r>
            <a:r>
              <a:rPr lang="en-US" i="1" dirty="0" smtClean="0"/>
              <a:t>places</a:t>
            </a:r>
            <a:r>
              <a:rPr lang="en-US" dirty="0" smtClean="0"/>
              <a:t>”. </a:t>
            </a:r>
          </a:p>
          <a:p>
            <a:pPr marL="0" indent="0" algn="ctr">
              <a:buNone/>
            </a:pPr>
            <a:r>
              <a:rPr lang="en-US" dirty="0" smtClean="0"/>
              <a:t>(SBD New Homes, 2014, p. 24)</a:t>
            </a:r>
          </a:p>
          <a:p>
            <a:pPr marL="0" indent="0" algn="ctr">
              <a:buNone/>
            </a:pPr>
            <a:endParaRPr lang="en-US" i="1" dirty="0" smtClean="0"/>
          </a:p>
          <a:p>
            <a:pPr marL="0" indent="0" algn="ctr">
              <a:buNone/>
            </a:pPr>
            <a:endParaRPr lang="en-US" i="1" dirty="0"/>
          </a:p>
          <a:p>
            <a:pPr marL="0" indent="0" algn="ctr">
              <a:buNone/>
            </a:pPr>
            <a:endParaRPr lang="en-US" dirty="0"/>
          </a:p>
          <a:p>
            <a:pPr marL="0" indent="0">
              <a:buNone/>
            </a:pPr>
            <a:endParaRPr lang="en-US" dirty="0"/>
          </a:p>
        </p:txBody>
      </p:sp>
    </p:spTree>
    <p:extLst>
      <p:ext uri="{BB962C8B-B14F-4D97-AF65-F5344CB8AC3E}">
        <p14:creationId xmlns:p14="http://schemas.microsoft.com/office/powerpoint/2010/main" val="237003506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grpId="0" nodeType="with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grpId="0" nodeType="withEffect">
                                  <p:stCondLst>
                                    <p:cond delay="100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3" end="3"/>
                                            </p:txEl>
                                          </p:spTgt>
                                        </p:tgtEl>
                                      </p:cBhvr>
                                    </p:animEffect>
                                  </p:childTnLst>
                                </p:cTn>
                              </p:par>
                              <p:par>
                                <p:cTn id="20" presetID="55" presetClass="entr" presetSubtype="0" fill="hold" grpId="0" nodeType="withEffect">
                                  <p:stCondLst>
                                    <p:cond delay="100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779637257"/>
              </p:ext>
            </p:extLst>
          </p:nvPr>
        </p:nvGraphicFramePr>
        <p:xfrm>
          <a:off x="323528" y="2132856"/>
          <a:ext cx="8406000" cy="4608000"/>
        </p:xfrm>
        <a:graphic>
          <a:graphicData uri="http://schemas.openxmlformats.org/presentationml/2006/ole">
            <mc:AlternateContent xmlns:mc="http://schemas.openxmlformats.org/markup-compatibility/2006">
              <mc:Choice xmlns:v="urn:schemas-microsoft-com:vml" Requires="v">
                <p:oleObj spid="_x0000_s13455" name="Document" r:id="rId4" imgW="8826500" imgH="6642100" progId="Word.Document.12">
                  <p:embed/>
                </p:oleObj>
              </mc:Choice>
              <mc:Fallback>
                <p:oleObj name="Document" r:id="rId4" imgW="8826500" imgH="6642100" progId="Word.Document.12">
                  <p:embed/>
                  <p:pic>
                    <p:nvPicPr>
                      <p:cNvPr id="0" name=""/>
                      <p:cNvPicPr/>
                      <p:nvPr/>
                    </p:nvPicPr>
                    <p:blipFill>
                      <a:blip r:embed="rId5"/>
                      <a:stretch>
                        <a:fillRect/>
                      </a:stretch>
                    </p:blipFill>
                    <p:spPr>
                      <a:xfrm>
                        <a:off x="323528"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541589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365104"/>
            <a:ext cx="302433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2176" y="1844824"/>
            <a:ext cx="216024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4142818"/>
            <a:ext cx="3168773" cy="2711858"/>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1916832"/>
            <a:ext cx="295232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844824"/>
            <a:ext cx="3275856" cy="259228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Dwelling Boundaries and Planting</a:t>
            </a:r>
            <a:endParaRPr lang="en-GB" sz="3200" dirty="0"/>
          </a:p>
        </p:txBody>
      </p:sp>
      <p:sp>
        <p:nvSpPr>
          <p:cNvPr id="260106" name="Rectangle 10"/>
          <p:cNvSpPr>
            <a:spLocks noChangeArrowheads="1"/>
          </p:cNvSpPr>
          <p:nvPr/>
        </p:nvSpPr>
        <p:spPr bwMode="auto">
          <a:xfrm>
            <a:off x="611560" y="2393950"/>
            <a:ext cx="2592288"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is a burglar’s dream house! The hedge is high and blocks the view from the road. The gate is so high, no-one can see you and the busy road masks any noise that I make. </a:t>
            </a:r>
            <a:endParaRPr lang="en-US" i="1" dirty="0"/>
          </a:p>
        </p:txBody>
      </p:sp>
      <p:sp>
        <p:nvSpPr>
          <p:cNvPr id="260107" name="Rectangle 11"/>
          <p:cNvSpPr>
            <a:spLocks noChangeArrowheads="1"/>
          </p:cNvSpPr>
          <p:nvPr/>
        </p:nvSpPr>
        <p:spPr bwMode="auto">
          <a:xfrm>
            <a:off x="3707903" y="2204244"/>
            <a:ext cx="2232249" cy="13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is an obvious yes! The high gate, the high fence, the overgrown shrubbery. Also it’s an end house so you don’t have to watch for neighbours on both sides. </a:t>
            </a:r>
            <a:endParaRPr lang="en-US" i="1" dirty="0"/>
          </a:p>
        </p:txBody>
      </p:sp>
      <p:sp>
        <p:nvSpPr>
          <p:cNvPr id="260108" name="Rectangle 12"/>
          <p:cNvSpPr>
            <a:spLocks noChangeArrowheads="1"/>
          </p:cNvSpPr>
          <p:nvPr/>
        </p:nvSpPr>
        <p:spPr bwMode="auto">
          <a:xfrm>
            <a:off x="683568" y="4653136"/>
            <a:ext cx="2448272"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This would be a perfect target. Passers by can’t see in so they wouldn’t notice you breaking in. The high gate and hedges block the view so no-one can see what is going on inside. </a:t>
            </a:r>
            <a:endParaRPr lang="en-US" i="1" dirty="0"/>
          </a:p>
        </p:txBody>
      </p:sp>
      <p:sp>
        <p:nvSpPr>
          <p:cNvPr id="260109" name="Rectangle 13"/>
          <p:cNvSpPr>
            <a:spLocks noChangeArrowheads="1"/>
          </p:cNvSpPr>
          <p:nvPr/>
        </p:nvSpPr>
        <p:spPr bwMode="auto">
          <a:xfrm>
            <a:off x="7020272" y="2420888"/>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It’s closed off, you can’t be seen from anywhere, it’s a burglar’s paradise. </a:t>
            </a:r>
            <a:endParaRPr lang="en-US" i="1" dirty="0"/>
          </a:p>
        </p:txBody>
      </p:sp>
      <p:sp>
        <p:nvSpPr>
          <p:cNvPr id="260110" name="Rectangle 14"/>
          <p:cNvSpPr>
            <a:spLocks noChangeArrowheads="1"/>
          </p:cNvSpPr>
          <p:nvPr/>
        </p:nvSpPr>
        <p:spPr bwMode="auto">
          <a:xfrm>
            <a:off x="6372200" y="4869160"/>
            <a:ext cx="2448272"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This is the type of house I’d go for, nice ivy growing up the side of it, nice hedges, you can’t be seen. I would hear the gate go if someone was coming in. </a:t>
            </a:r>
            <a:endParaRPr lang="en-US" i="1" dirty="0"/>
          </a:p>
        </p:txBody>
      </p:sp>
      <p:pic>
        <p:nvPicPr>
          <p:cNvPr id="14"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872" y="4365104"/>
            <a:ext cx="2232248"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07904" y="4365104"/>
            <a:ext cx="2016224" cy="1323439"/>
          </a:xfrm>
          <a:prstGeom prst="rect">
            <a:avLst/>
          </a:prstGeom>
          <a:noFill/>
        </p:spPr>
        <p:txBody>
          <a:bodyPr wrap="square" rtlCol="0">
            <a:spAutoFit/>
          </a:bodyPr>
          <a:lstStyle/>
          <a:p>
            <a:pPr algn="ctr"/>
            <a:r>
              <a:rPr lang="en-US" i="1" dirty="0" smtClean="0"/>
              <a:t>The high hedge would block you from being seen. Burglars dream that one. </a:t>
            </a:r>
            <a:endParaRPr lang="en-US" i="1" dirty="0"/>
          </a:p>
        </p:txBody>
      </p:sp>
    </p:spTree>
    <p:extLst>
      <p:ext uri="{BB962C8B-B14F-4D97-AF65-F5344CB8AC3E}">
        <p14:creationId xmlns:p14="http://schemas.microsoft.com/office/powerpoint/2010/main" val="9069155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of a dwelling (Section 2) </a:t>
            </a:r>
          </a:p>
        </p:txBody>
      </p:sp>
      <p:sp>
        <p:nvSpPr>
          <p:cNvPr id="3" name="Content Placeholder 2"/>
          <p:cNvSpPr>
            <a:spLocks noGrp="1"/>
          </p:cNvSpPr>
          <p:nvPr>
            <p:ph idx="1"/>
          </p:nvPr>
        </p:nvSpPr>
        <p:spPr/>
        <p:txBody>
          <a:bodyPr/>
          <a:lstStyle/>
          <a:p>
            <a:r>
              <a:rPr lang="is-IS" dirty="0" smtClean="0"/>
              <a:t>Offenders regularly commented on the standard of locks.</a:t>
            </a:r>
            <a:endParaRPr lang="en-US" dirty="0"/>
          </a:p>
        </p:txBody>
      </p:sp>
    </p:spTree>
    <p:extLst>
      <p:ext uri="{BB962C8B-B14F-4D97-AF65-F5344CB8AC3E}">
        <p14:creationId xmlns:p14="http://schemas.microsoft.com/office/powerpoint/2010/main" val="20177330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896130406"/>
              </p:ext>
            </p:extLst>
          </p:nvPr>
        </p:nvGraphicFramePr>
        <p:xfrm>
          <a:off x="395536" y="2132856"/>
          <a:ext cx="8406000" cy="4608000"/>
        </p:xfrm>
        <a:graphic>
          <a:graphicData uri="http://schemas.openxmlformats.org/presentationml/2006/ole">
            <mc:AlternateContent xmlns:mc="http://schemas.openxmlformats.org/markup-compatibility/2006">
              <mc:Choice xmlns:v="urn:schemas-microsoft-com:vml" Requires="v">
                <p:oleObj spid="_x0000_s1126" name="Document" r:id="rId4" imgW="8509000" imgH="6413500" progId="Word.Document.12">
                  <p:embed/>
                </p:oleObj>
              </mc:Choice>
              <mc:Fallback>
                <p:oleObj name="Document" r:id="rId4" imgW="8509000" imgH="6413500" progId="Word.Document.12">
                  <p:embed/>
                  <p:pic>
                    <p:nvPicPr>
                      <p:cNvPr id="0" name=""/>
                      <p:cNvPicPr/>
                      <p:nvPr/>
                    </p:nvPicPr>
                    <p:blipFill>
                      <a:blip r:embed="rId5"/>
                      <a:stretch>
                        <a:fillRect/>
                      </a:stretch>
                    </p:blipFill>
                    <p:spPr>
                      <a:xfrm>
                        <a:off x="395536" y="2132856"/>
                        <a:ext cx="8406000" cy="4608000"/>
                      </a:xfrm>
                      <a:prstGeom prst="rect">
                        <a:avLst/>
                      </a:prstGeom>
                    </p:spPr>
                  </p:pic>
                </p:oleObj>
              </mc:Fallback>
            </mc:AlternateContent>
          </a:graphicData>
        </a:graphic>
      </p:graphicFrame>
    </p:spTree>
    <p:extLst>
      <p:ext uri="{BB962C8B-B14F-4D97-AF65-F5344CB8AC3E}">
        <p14:creationId xmlns:p14="http://schemas.microsoft.com/office/powerpoint/2010/main" val="3110541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77072"/>
            <a:ext cx="25922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916832"/>
            <a:ext cx="259228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1844824"/>
            <a:ext cx="3275856" cy="244827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US" sz="3200" dirty="0"/>
              <a:t>Security of a dwelling </a:t>
            </a:r>
            <a:endParaRPr lang="en-GB" sz="3200" dirty="0"/>
          </a:p>
        </p:txBody>
      </p:sp>
      <p:sp>
        <p:nvSpPr>
          <p:cNvPr id="260106" name="Rectangle 10"/>
          <p:cNvSpPr>
            <a:spLocks noChangeArrowheads="1"/>
          </p:cNvSpPr>
          <p:nvPr/>
        </p:nvSpPr>
        <p:spPr bwMode="auto">
          <a:xfrm>
            <a:off x="6084168" y="2348880"/>
            <a:ext cx="2592288" cy="89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You’ve got everything you need there other than a crow bar! The hinges are on the outside of that door for God’s sake, it’s a 3 minute job. It’s a cheap arse door that one! </a:t>
            </a:r>
            <a:endParaRPr lang="en-US" i="1" dirty="0"/>
          </a:p>
        </p:txBody>
      </p:sp>
      <p:sp>
        <p:nvSpPr>
          <p:cNvPr id="260107" name="Rectangle 11"/>
          <p:cNvSpPr>
            <a:spLocks noChangeArrowheads="1"/>
          </p:cNvSpPr>
          <p:nvPr/>
        </p:nvSpPr>
        <p:spPr bwMode="auto">
          <a:xfrm>
            <a:off x="179512" y="1988840"/>
            <a:ext cx="2232249" cy="136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Yes, I can tell by looking at the lock that it would be easy to snap. </a:t>
            </a:r>
            <a:endParaRPr lang="en-US" i="1" dirty="0"/>
          </a:p>
        </p:txBody>
      </p:sp>
      <p:sp>
        <p:nvSpPr>
          <p:cNvPr id="260109" name="Rectangle 13"/>
          <p:cNvSpPr>
            <a:spLocks noChangeArrowheads="1"/>
          </p:cNvSpPr>
          <p:nvPr/>
        </p:nvSpPr>
        <p:spPr bwMode="auto">
          <a:xfrm>
            <a:off x="827584" y="4725144"/>
            <a:ext cx="172640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This lock can easily be mole-gripped. You can tell because it’s thin. The new ones are chunkier. </a:t>
            </a:r>
            <a:endParaRPr lang="en-US" i="1" dirty="0"/>
          </a:p>
        </p:txBody>
      </p:sp>
      <p:pic>
        <p:nvPicPr>
          <p:cNvPr id="12" name="Picture 15" descr="green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4437112"/>
            <a:ext cx="2448272" cy="1872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88224" y="4509120"/>
            <a:ext cx="1944216" cy="1323439"/>
          </a:xfrm>
          <a:prstGeom prst="rect">
            <a:avLst/>
          </a:prstGeom>
          <a:noFill/>
        </p:spPr>
        <p:txBody>
          <a:bodyPr wrap="square" rtlCol="0">
            <a:spAutoFit/>
          </a:bodyPr>
          <a:lstStyle/>
          <a:p>
            <a:pPr algn="ctr"/>
            <a:r>
              <a:rPr lang="en-US" i="1" dirty="0" smtClean="0"/>
              <a:t>I would snap the cylinder on the side door – it’s a really poor design is that door. </a:t>
            </a:r>
            <a:endParaRPr lang="en-US" i="1" dirty="0"/>
          </a:p>
        </p:txBody>
      </p:sp>
      <p:pic>
        <p:nvPicPr>
          <p:cNvPr id="14" name="Picture 17" descr="yellow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848" y="4293096"/>
            <a:ext cx="2924085" cy="2232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5856" y="4437112"/>
            <a:ext cx="2304256" cy="1569660"/>
          </a:xfrm>
          <a:prstGeom prst="rect">
            <a:avLst/>
          </a:prstGeom>
          <a:noFill/>
        </p:spPr>
        <p:txBody>
          <a:bodyPr wrap="square" rtlCol="0">
            <a:spAutoFit/>
          </a:bodyPr>
          <a:lstStyle/>
          <a:p>
            <a:pPr algn="ctr"/>
            <a:r>
              <a:rPr lang="en-US" i="1" dirty="0" smtClean="0"/>
              <a:t>If manufacturers know that we can mole grip a lock, why don’t they change that lock to make it harder to break in?</a:t>
            </a:r>
            <a:endParaRPr lang="en-US" i="1" dirty="0"/>
          </a:p>
        </p:txBody>
      </p:sp>
      <p:pic>
        <p:nvPicPr>
          <p:cNvPr id="16" name="Picture 15" descr="green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4" y="1988840"/>
            <a:ext cx="2448272" cy="1872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51920" y="2276872"/>
            <a:ext cx="1872208" cy="830997"/>
          </a:xfrm>
          <a:prstGeom prst="rect">
            <a:avLst/>
          </a:prstGeom>
          <a:noFill/>
        </p:spPr>
        <p:txBody>
          <a:bodyPr wrap="square" rtlCol="0">
            <a:spAutoFit/>
          </a:bodyPr>
          <a:lstStyle/>
          <a:p>
            <a:pPr algn="ctr"/>
            <a:r>
              <a:rPr lang="en-US" i="1" dirty="0" smtClean="0"/>
              <a:t>Having mole grips is like having the key to the door!</a:t>
            </a:r>
            <a:endParaRPr lang="en-US" i="1" dirty="0"/>
          </a:p>
        </p:txBody>
      </p:sp>
    </p:spTree>
    <p:extLst>
      <p:ext uri="{BB962C8B-B14F-4D97-AF65-F5344CB8AC3E}">
        <p14:creationId xmlns:p14="http://schemas.microsoft.com/office/powerpoint/2010/main" val="358752032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noFill/>
          <a:ln/>
        </p:spPr>
        <p:txBody>
          <a:bodyPr/>
          <a:lstStyle/>
          <a:p>
            <a:r>
              <a:rPr lang="en-GB" dirty="0"/>
              <a:t>Insert title here</a:t>
            </a:r>
          </a:p>
        </p:txBody>
      </p:sp>
      <p:sp>
        <p:nvSpPr>
          <p:cNvPr id="3" name="Subtitle 2"/>
          <p:cNvSpPr>
            <a:spLocks noGrp="1"/>
          </p:cNvSpPr>
          <p:nvPr>
            <p:ph type="subTitle" idx="1"/>
          </p:nvPr>
        </p:nvSpPr>
        <p:spPr>
          <a:xfrm>
            <a:off x="1331640" y="2204864"/>
            <a:ext cx="6400800" cy="1752600"/>
          </a:xfrm>
        </p:spPr>
        <p:txBody>
          <a:bodyPr/>
          <a:lstStyle/>
          <a:p>
            <a:r>
              <a:rPr lang="is-IS" sz="3600" b="1" dirty="0"/>
              <a:t>We paused, we reflected...</a:t>
            </a:r>
            <a:r>
              <a:rPr lang="is-IS" sz="3600" b="1" dirty="0" smtClean="0"/>
              <a:t>.</a:t>
            </a:r>
          </a:p>
          <a:p>
            <a:r>
              <a:rPr lang="is-IS" sz="3600" b="1" dirty="0" smtClean="0"/>
              <a:t>the </a:t>
            </a:r>
            <a:r>
              <a:rPr lang="is-IS" sz="3600" b="1" dirty="0"/>
              <a:t>offenders </a:t>
            </a:r>
            <a:r>
              <a:rPr lang="is-IS" sz="3600" b="1" dirty="0" smtClean="0"/>
              <a:t>disagree</a:t>
            </a:r>
            <a:r>
              <a:rPr lang="is-IS" sz="3600" b="1" dirty="0"/>
              <a:t>!</a:t>
            </a:r>
          </a:p>
          <a:p>
            <a:endParaRPr lang="en-US" sz="2600" b="1" i="1" dirty="0"/>
          </a:p>
        </p:txBody>
      </p:sp>
    </p:spTree>
    <p:extLst>
      <p:ext uri="{BB962C8B-B14F-4D97-AF65-F5344CB8AC3E}">
        <p14:creationId xmlns:p14="http://schemas.microsoft.com/office/powerpoint/2010/main" val="1597013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of roads and footpaths (2.1)</a:t>
            </a:r>
            <a:endParaRPr lang="en-US" dirty="0"/>
          </a:p>
        </p:txBody>
      </p:sp>
      <p:sp>
        <p:nvSpPr>
          <p:cNvPr id="3" name="Content Placeholder 2"/>
          <p:cNvSpPr>
            <a:spLocks noGrp="1"/>
          </p:cNvSpPr>
          <p:nvPr>
            <p:ph idx="1"/>
          </p:nvPr>
        </p:nvSpPr>
        <p:spPr/>
        <p:txBody>
          <a:bodyPr/>
          <a:lstStyle/>
          <a:p>
            <a:pPr marL="0" indent="0" algn="ctr">
              <a:buNone/>
            </a:pPr>
            <a:r>
              <a:rPr lang="en-US" dirty="0" smtClean="0"/>
              <a:t>“</a:t>
            </a:r>
            <a:r>
              <a:rPr lang="en-US" i="1" dirty="0" smtClean="0"/>
              <a:t>Where </a:t>
            </a:r>
            <a:r>
              <a:rPr lang="en-US" i="1" dirty="0"/>
              <a:t>it is desirable to limit access</a:t>
            </a:r>
            <a:r>
              <a:rPr lang="en-US" i="1" dirty="0" smtClean="0"/>
              <a:t>/use </a:t>
            </a:r>
            <a:r>
              <a:rPr lang="en-US" i="1" dirty="0"/>
              <a:t>to residents and their legitimate visitors, features such as </a:t>
            </a:r>
            <a:r>
              <a:rPr lang="en-US" i="1" u="sng" dirty="0"/>
              <a:t>rumble strips, change of road surface (by colour or texture), pillars, brick piers or narrowing of the carriageway </a:t>
            </a:r>
            <a:r>
              <a:rPr lang="en-US" i="1" dirty="0"/>
              <a:t>may be used. This helps to </a:t>
            </a:r>
            <a:r>
              <a:rPr lang="en-US" i="1" dirty="0" smtClean="0"/>
              <a:t>define </a:t>
            </a:r>
            <a:r>
              <a:rPr lang="en-US" i="1" dirty="0"/>
              <a:t>the </a:t>
            </a:r>
            <a:r>
              <a:rPr lang="en-US" i="1" u="sng" dirty="0"/>
              <a:t>defensible space</a:t>
            </a:r>
            <a:r>
              <a:rPr lang="en-US" i="1" dirty="0"/>
              <a:t>, </a:t>
            </a:r>
            <a:r>
              <a:rPr lang="en-US" i="1" u="sng" dirty="0"/>
              <a:t>psychologically giving the impression that the area beyond is </a:t>
            </a:r>
            <a:r>
              <a:rPr lang="en-US" i="1" u="sng" dirty="0" smtClean="0"/>
              <a:t>private</a:t>
            </a:r>
            <a:r>
              <a:rPr lang="en-US" dirty="0" smtClean="0"/>
              <a:t>”.</a:t>
            </a:r>
          </a:p>
          <a:p>
            <a:pPr marL="0" indent="0" algn="ctr">
              <a:buNone/>
            </a:pPr>
            <a:endParaRPr lang="en-US" dirty="0"/>
          </a:p>
          <a:p>
            <a:pPr marL="0" indent="0" algn="ctr">
              <a:buNone/>
            </a:pPr>
            <a:r>
              <a:rPr lang="en-US" dirty="0" smtClean="0"/>
              <a:t>(SBD New Homes, 2014, p. 9)</a:t>
            </a:r>
          </a:p>
          <a:p>
            <a:pPr marL="0" indent="0">
              <a:buNone/>
            </a:pPr>
            <a:endParaRPr lang="en-US" dirty="0"/>
          </a:p>
          <a:p>
            <a:endParaRPr lang="en-US" dirty="0"/>
          </a:p>
        </p:txBody>
      </p:sp>
    </p:spTree>
    <p:extLst>
      <p:ext uri="{BB962C8B-B14F-4D97-AF65-F5344CB8AC3E}">
        <p14:creationId xmlns:p14="http://schemas.microsoft.com/office/powerpoint/2010/main" val="41290150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grpId="0" nodeType="withEffect">
                                  <p:stCondLst>
                                    <p:cond delay="10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mson close2"/>
          <p:cNvPicPr>
            <a:picLocks noGrp="1"/>
          </p:cNvPicPr>
          <p:nvPr>
            <p:ph idx="4294967295"/>
          </p:nvPr>
        </p:nvPicPr>
        <p:blipFill>
          <a:blip r:embed="rId3" cstate="print"/>
          <a:srcRect t="20846" b="20846"/>
          <a:stretch>
            <a:fillRect/>
          </a:stretch>
        </p:blipFill>
        <p:spPr bwMode="auto">
          <a:xfrm>
            <a:off x="467544" y="2060848"/>
            <a:ext cx="8405813"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3907977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smtClean="0">
                <a:solidFill>
                  <a:srgbClr val="222268"/>
                </a:solidFill>
              </a:rPr>
              <a:t>“</a:t>
            </a:r>
            <a:r>
              <a:rPr lang="en-US" i="1" dirty="0" smtClean="0">
                <a:solidFill>
                  <a:srgbClr val="222268"/>
                </a:solidFill>
              </a:rPr>
              <a:t>Knowledge of </a:t>
            </a:r>
            <a:r>
              <a:rPr lang="en-US" b="1" i="1" u="sng" dirty="0" smtClean="0">
                <a:solidFill>
                  <a:srgbClr val="222268"/>
                </a:solidFill>
              </a:rPr>
              <a:t>what works </a:t>
            </a:r>
            <a:r>
              <a:rPr lang="en-US" i="1" dirty="0" smtClean="0">
                <a:solidFill>
                  <a:srgbClr val="222268"/>
                </a:solidFill>
              </a:rPr>
              <a:t>becomes a wasting asset that needs constant replenishment</a:t>
            </a:r>
            <a:r>
              <a:rPr lang="en-US" dirty="0" smtClean="0">
                <a:solidFill>
                  <a:srgbClr val="222268"/>
                </a:solidFill>
              </a:rPr>
              <a:t>”</a:t>
            </a:r>
            <a:endParaRPr lang="en-US" dirty="0">
              <a:solidFill>
                <a:srgbClr val="222268"/>
              </a:solidFill>
            </a:endParaRPr>
          </a:p>
        </p:txBody>
      </p:sp>
      <p:sp>
        <p:nvSpPr>
          <p:cNvPr id="5" name="Subtitle 4"/>
          <p:cNvSpPr>
            <a:spLocks noGrp="1"/>
          </p:cNvSpPr>
          <p:nvPr>
            <p:ph type="subTitle" idx="1"/>
          </p:nvPr>
        </p:nvSpPr>
        <p:spPr/>
        <p:txBody>
          <a:bodyPr/>
          <a:lstStyle/>
          <a:p>
            <a:r>
              <a:rPr lang="en-US" dirty="0">
                <a:solidFill>
                  <a:srgbClr val="222268"/>
                </a:solidFill>
              </a:rPr>
              <a:t>(Ekblom, 2002, p.38)</a:t>
            </a:r>
            <a:endParaRPr lang="en-US" dirty="0"/>
          </a:p>
        </p:txBody>
      </p:sp>
    </p:spTree>
    <p:extLst>
      <p:ext uri="{BB962C8B-B14F-4D97-AF65-F5344CB8AC3E}">
        <p14:creationId xmlns:p14="http://schemas.microsoft.com/office/powerpoint/2010/main" val="27469563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3" name="Picture 17" descr="yellow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005064"/>
            <a:ext cx="223224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72816"/>
            <a:ext cx="2411760" cy="187220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US" sz="3200" dirty="0"/>
              <a:t>Layout of roads and footpaths </a:t>
            </a:r>
            <a:endParaRPr lang="en-GB" sz="3200" dirty="0"/>
          </a:p>
        </p:txBody>
      </p:sp>
      <p:sp>
        <p:nvSpPr>
          <p:cNvPr id="260106" name="Rectangle 10"/>
          <p:cNvSpPr>
            <a:spLocks noChangeArrowheads="1"/>
          </p:cNvSpPr>
          <p:nvPr/>
        </p:nvSpPr>
        <p:spPr bwMode="auto">
          <a:xfrm>
            <a:off x="395536" y="1988840"/>
            <a:ext cx="2012950" cy="103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‘private road’ just means they have something to protect, so something to steal.  </a:t>
            </a:r>
            <a:endParaRPr lang="en-US" i="1" dirty="0"/>
          </a:p>
        </p:txBody>
      </p:sp>
      <p:sp>
        <p:nvSpPr>
          <p:cNvPr id="260108" name="Rectangle 12"/>
          <p:cNvSpPr>
            <a:spLocks noChangeArrowheads="1"/>
          </p:cNvSpPr>
          <p:nvPr/>
        </p:nvSpPr>
        <p:spPr bwMode="auto">
          <a:xfrm>
            <a:off x="611560" y="4149080"/>
            <a:ext cx="1728192"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‘Private road’ suggests this </a:t>
            </a:r>
          </a:p>
          <a:p>
            <a:pPr algn="ctr">
              <a:spcBef>
                <a:spcPct val="0"/>
              </a:spcBef>
            </a:pPr>
            <a:r>
              <a:rPr lang="en-GB" i="1" dirty="0" smtClean="0"/>
              <a:t>isn’t council </a:t>
            </a:r>
          </a:p>
          <a:p>
            <a:pPr algn="ctr">
              <a:spcBef>
                <a:spcPct val="0"/>
              </a:spcBef>
            </a:pPr>
            <a:r>
              <a:rPr lang="en-GB" i="1" dirty="0" smtClean="0"/>
              <a:t>housing so won’t</a:t>
            </a:r>
          </a:p>
          <a:p>
            <a:pPr algn="ctr">
              <a:spcBef>
                <a:spcPct val="0"/>
              </a:spcBef>
            </a:pPr>
            <a:r>
              <a:rPr lang="en-GB" i="1" dirty="0" smtClean="0"/>
              <a:t> be on benefits. </a:t>
            </a:r>
            <a:endParaRPr lang="en-US" i="1" dirty="0"/>
          </a:p>
        </p:txBody>
      </p:sp>
      <p:pic>
        <p:nvPicPr>
          <p:cNvPr id="12" name="Picture 15" descr="green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152" y="1844824"/>
            <a:ext cx="2736304" cy="194421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a:spLocks noChangeArrowheads="1"/>
          </p:cNvSpPr>
          <p:nvPr/>
        </p:nvSpPr>
        <p:spPr bwMode="auto">
          <a:xfrm>
            <a:off x="6372200" y="1988840"/>
            <a:ext cx="234568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word ‘private’ makes me think it’s an exclusive area and they have more money. </a:t>
            </a:r>
          </a:p>
          <a:p>
            <a:pPr algn="ctr">
              <a:spcBef>
                <a:spcPct val="0"/>
              </a:spcBef>
            </a:pPr>
            <a:r>
              <a:rPr lang="en-US" i="1" dirty="0" smtClean="0"/>
              <a:t>That would attract me. </a:t>
            </a:r>
            <a:endParaRPr lang="en-US" i="1" dirty="0"/>
          </a:p>
        </p:txBody>
      </p:sp>
      <p:pic>
        <p:nvPicPr>
          <p:cNvPr id="15" name="Picture 15" descr="green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3717032"/>
            <a:ext cx="2664296"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1840" y="3933056"/>
            <a:ext cx="1800200" cy="830997"/>
          </a:xfrm>
          <a:prstGeom prst="rect">
            <a:avLst/>
          </a:prstGeom>
          <a:noFill/>
        </p:spPr>
        <p:txBody>
          <a:bodyPr wrap="square" rtlCol="0">
            <a:spAutoFit/>
          </a:bodyPr>
          <a:lstStyle/>
          <a:p>
            <a:pPr algn="ctr"/>
            <a:r>
              <a:rPr lang="en-US" i="1" dirty="0" smtClean="0"/>
              <a:t>I’d think ‘private </a:t>
            </a:r>
            <a:r>
              <a:rPr lang="en-US" i="1" dirty="0"/>
              <a:t>r</a:t>
            </a:r>
            <a:r>
              <a:rPr lang="en-US" i="1" dirty="0" smtClean="0"/>
              <a:t>oad’ means they’ve got coin</a:t>
            </a:r>
            <a:r>
              <a:rPr lang="en-US" dirty="0" smtClean="0"/>
              <a:t>. </a:t>
            </a:r>
            <a:endParaRPr lang="en-US" dirty="0"/>
          </a:p>
        </p:txBody>
      </p:sp>
      <p:pic>
        <p:nvPicPr>
          <p:cNvPr id="16" name="Picture 17" descr="yellow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2384" y="3717032"/>
            <a:ext cx="2711616" cy="1440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72200" y="3789040"/>
            <a:ext cx="2232248" cy="1077218"/>
          </a:xfrm>
          <a:prstGeom prst="rect">
            <a:avLst/>
          </a:prstGeom>
          <a:noFill/>
        </p:spPr>
        <p:txBody>
          <a:bodyPr wrap="square" rtlCol="0">
            <a:spAutoFit/>
          </a:bodyPr>
          <a:lstStyle/>
          <a:p>
            <a:pPr algn="ctr"/>
            <a:r>
              <a:rPr lang="en-US" i="1" dirty="0" smtClean="0"/>
              <a:t>It’s a private road, this tells me they’ve bought houses, no council ones. </a:t>
            </a:r>
            <a:endParaRPr lang="en-US" i="1" dirty="0"/>
          </a:p>
        </p:txBody>
      </p:sp>
      <p:pic>
        <p:nvPicPr>
          <p:cNvPr id="22"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5896" y="1844824"/>
            <a:ext cx="2160240" cy="19442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07904" y="1844824"/>
            <a:ext cx="1656184" cy="1323439"/>
          </a:xfrm>
          <a:prstGeom prst="rect">
            <a:avLst/>
          </a:prstGeom>
          <a:noFill/>
        </p:spPr>
        <p:txBody>
          <a:bodyPr wrap="square" rtlCol="0">
            <a:spAutoFit/>
          </a:bodyPr>
          <a:lstStyle/>
          <a:p>
            <a:pPr algn="ctr"/>
            <a:r>
              <a:rPr lang="en-US" i="1" dirty="0" smtClean="0"/>
              <a:t>‘Private Road’ tells me they’ve bought their house – it’s not council.</a:t>
            </a:r>
            <a:endParaRPr lang="en-US" i="1" dirty="0"/>
          </a:p>
        </p:txBody>
      </p:sp>
      <p:pic>
        <p:nvPicPr>
          <p:cNvPr id="17"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5157192"/>
            <a:ext cx="3600400" cy="1584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64088" y="5301208"/>
            <a:ext cx="2736304" cy="1077218"/>
          </a:xfrm>
          <a:prstGeom prst="rect">
            <a:avLst/>
          </a:prstGeom>
          <a:noFill/>
        </p:spPr>
        <p:txBody>
          <a:bodyPr wrap="square" rtlCol="0">
            <a:spAutoFit/>
          </a:bodyPr>
          <a:lstStyle/>
          <a:p>
            <a:pPr algn="ctr"/>
            <a:r>
              <a:rPr lang="en-US" i="1" dirty="0" smtClean="0"/>
              <a:t>Private Road means they all bought their houses. You don’t get rented properties on a Private Road do you. </a:t>
            </a:r>
            <a:endParaRPr lang="en-US" i="1" dirty="0"/>
          </a:p>
        </p:txBody>
      </p:sp>
    </p:spTree>
    <p:extLst>
      <p:ext uri="{BB962C8B-B14F-4D97-AF65-F5344CB8AC3E}">
        <p14:creationId xmlns:p14="http://schemas.microsoft.com/office/powerpoint/2010/main" val="185880282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01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01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01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6" grpId="0"/>
      <p:bldP spid="260108" grpId="0"/>
      <p:bldP spid="14" grpId="0"/>
      <p:bldP spid="2" grpId="0"/>
      <p:bldP spid="3" grpId="0"/>
      <p:bldP spid="6"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2"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2276872"/>
            <a:ext cx="2880320" cy="223224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US" sz="3200" dirty="0"/>
              <a:t>Layout of roads and footpaths </a:t>
            </a:r>
            <a:endParaRPr lang="en-GB" sz="3200" dirty="0"/>
          </a:p>
        </p:txBody>
      </p:sp>
      <p:sp>
        <p:nvSpPr>
          <p:cNvPr id="260109" name="Rectangle 13"/>
          <p:cNvSpPr>
            <a:spLocks noChangeArrowheads="1"/>
          </p:cNvSpPr>
          <p:nvPr/>
        </p:nvSpPr>
        <p:spPr bwMode="auto">
          <a:xfrm>
            <a:off x="1187624" y="2708920"/>
            <a:ext cx="194421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The word ‘private’ and the rumble strip mean nothing other than you aren’t allowed to park your car there. </a:t>
            </a:r>
            <a:endParaRPr lang="en-US" i="1" dirty="0"/>
          </a:p>
        </p:txBody>
      </p:sp>
      <p:pic>
        <p:nvPicPr>
          <p:cNvPr id="18"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4653136"/>
            <a:ext cx="2375248" cy="13681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9632" y="4797152"/>
            <a:ext cx="1728192" cy="830997"/>
          </a:xfrm>
          <a:prstGeom prst="rect">
            <a:avLst/>
          </a:prstGeom>
          <a:noFill/>
        </p:spPr>
        <p:txBody>
          <a:bodyPr wrap="square" rtlCol="0">
            <a:spAutoFit/>
          </a:bodyPr>
          <a:lstStyle/>
          <a:p>
            <a:pPr algn="ctr"/>
            <a:r>
              <a:rPr lang="en-US" i="1" dirty="0" smtClean="0"/>
              <a:t>What’s private about this? I can see everything. </a:t>
            </a:r>
            <a:endParaRPr lang="en-US" i="1" dirty="0"/>
          </a:p>
        </p:txBody>
      </p:sp>
      <p:pic>
        <p:nvPicPr>
          <p:cNvPr id="20" name="Picture 18" descr="magenta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2276872"/>
            <a:ext cx="2880320" cy="1224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64088" y="2492896"/>
            <a:ext cx="2232248" cy="584776"/>
          </a:xfrm>
          <a:prstGeom prst="rect">
            <a:avLst/>
          </a:prstGeom>
          <a:noFill/>
        </p:spPr>
        <p:txBody>
          <a:bodyPr wrap="square" rtlCol="0">
            <a:spAutoFit/>
          </a:bodyPr>
          <a:lstStyle/>
          <a:p>
            <a:pPr algn="ctr"/>
            <a:r>
              <a:rPr lang="en-US" i="1" dirty="0" smtClean="0"/>
              <a:t>I thought it was a speed bump.</a:t>
            </a:r>
            <a:endParaRPr lang="en-US" i="1" dirty="0"/>
          </a:p>
        </p:txBody>
      </p:sp>
      <p:pic>
        <p:nvPicPr>
          <p:cNvPr id="10" name="Picture 19" descr="red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4005064"/>
            <a:ext cx="2808312"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00192" y="4077072"/>
            <a:ext cx="2376264" cy="1077218"/>
          </a:xfrm>
          <a:prstGeom prst="rect">
            <a:avLst/>
          </a:prstGeom>
          <a:noFill/>
        </p:spPr>
        <p:txBody>
          <a:bodyPr wrap="square" rtlCol="0">
            <a:spAutoFit/>
          </a:bodyPr>
          <a:lstStyle/>
          <a:p>
            <a:pPr algn="ctr"/>
            <a:r>
              <a:rPr lang="en-US" i="1" dirty="0" smtClean="0"/>
              <a:t>I wouldn’t even notice the Private Road thing, and I would think that was a speed hump. </a:t>
            </a:r>
            <a:endParaRPr lang="en-US" i="1" dirty="0"/>
          </a:p>
        </p:txBody>
      </p:sp>
    </p:spTree>
    <p:extLst>
      <p:ext uri="{BB962C8B-B14F-4D97-AF65-F5344CB8AC3E}">
        <p14:creationId xmlns:p14="http://schemas.microsoft.com/office/powerpoint/2010/main" val="18716120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Dwelling Boundaries (10.6)</a:t>
            </a:r>
            <a:endParaRPr lang="en-US" dirty="0"/>
          </a:p>
        </p:txBody>
      </p:sp>
      <p:sp>
        <p:nvSpPr>
          <p:cNvPr id="3" name="Content Placeholder 2"/>
          <p:cNvSpPr>
            <a:spLocks noGrp="1"/>
          </p:cNvSpPr>
          <p:nvPr>
            <p:ph idx="1"/>
          </p:nvPr>
        </p:nvSpPr>
        <p:spPr/>
        <p:txBody>
          <a:bodyPr/>
          <a:lstStyle/>
          <a:p>
            <a:pPr marL="0" indent="0" algn="ctr">
              <a:buNone/>
            </a:pPr>
            <a:r>
              <a:rPr lang="en-US" dirty="0" smtClean="0"/>
              <a:t>“</a:t>
            </a:r>
            <a:r>
              <a:rPr lang="en-US" i="1" dirty="0" smtClean="0"/>
              <a:t>Vulnerable </a:t>
            </a:r>
            <a:r>
              <a:rPr lang="en-US" i="1" dirty="0"/>
              <a:t>areas, such as exposed side and rear gardens, need more robust defensive barriers by using </a:t>
            </a:r>
            <a:r>
              <a:rPr lang="en-US" i="1" u="sng" dirty="0"/>
              <a:t>walls or fencing to a minimum height of </a:t>
            </a:r>
            <a:r>
              <a:rPr lang="en-US" i="1" u="sng" dirty="0" smtClean="0"/>
              <a:t>1.8m</a:t>
            </a:r>
            <a:r>
              <a:rPr lang="en-US" dirty="0" smtClean="0"/>
              <a:t>”. </a:t>
            </a:r>
          </a:p>
          <a:p>
            <a:pPr marL="0" indent="0" algn="ctr">
              <a:buNone/>
            </a:pPr>
            <a:endParaRPr lang="en-US" dirty="0"/>
          </a:p>
          <a:p>
            <a:pPr marL="0" indent="0" algn="ctr">
              <a:buNone/>
            </a:pPr>
            <a:r>
              <a:rPr lang="en-US" dirty="0" smtClean="0"/>
              <a:t>(SBD New Homes, 2014, p.17)</a:t>
            </a:r>
            <a:endParaRPr lang="en-US" dirty="0"/>
          </a:p>
          <a:p>
            <a:endParaRPr lang="en-US" dirty="0"/>
          </a:p>
        </p:txBody>
      </p:sp>
    </p:spTree>
    <p:extLst>
      <p:ext uri="{BB962C8B-B14F-4D97-AF65-F5344CB8AC3E}">
        <p14:creationId xmlns:p14="http://schemas.microsoft.com/office/powerpoint/2010/main" val="353130807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grpId="0" nodeType="withEffect">
                                  <p:stCondLst>
                                    <p:cond delay="10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a:blip r:embed="rId3" cstate="print"/>
          <a:srcRect t="25037" b="25037"/>
          <a:stretch>
            <a:fillRect/>
          </a:stretch>
        </p:blipFill>
        <p:spPr bwMode="auto">
          <a:xfrm>
            <a:off x="395536" y="2060848"/>
            <a:ext cx="8407400" cy="4608513"/>
          </a:xfrm>
          <a:prstGeom prst="rect">
            <a:avLst/>
          </a:prstGeom>
          <a:noFill/>
          <a:ln w="34925">
            <a:solidFill>
              <a:srgbClr val="002060"/>
            </a:solidFill>
            <a:miter lim="800000"/>
            <a:headEnd/>
            <a:tailEnd/>
          </a:ln>
        </p:spPr>
      </p:pic>
    </p:spTree>
    <p:extLst>
      <p:ext uri="{BB962C8B-B14F-4D97-AF65-F5344CB8AC3E}">
        <p14:creationId xmlns:p14="http://schemas.microsoft.com/office/powerpoint/2010/main" val="1101566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5" name="Picture 19" descr="red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 y="2276872"/>
            <a:ext cx="2808312" cy="1872208"/>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Dwelling Boundaries </a:t>
            </a:r>
            <a:endParaRPr lang="en-GB" sz="3200" dirty="0"/>
          </a:p>
        </p:txBody>
      </p:sp>
      <p:sp>
        <p:nvSpPr>
          <p:cNvPr id="260106" name="Rectangle 10"/>
          <p:cNvSpPr>
            <a:spLocks noChangeArrowheads="1"/>
          </p:cNvSpPr>
          <p:nvPr/>
        </p:nvSpPr>
        <p:spPr bwMode="auto">
          <a:xfrm>
            <a:off x="611560" y="2636912"/>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 would give it a shot. The walls are high and no lighting so you wouldn’t be seen. </a:t>
            </a:r>
            <a:endParaRPr lang="en-US" i="1" dirty="0"/>
          </a:p>
        </p:txBody>
      </p:sp>
      <p:pic>
        <p:nvPicPr>
          <p:cNvPr id="12" name="Picture 18" descr="magenta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4869160"/>
            <a:ext cx="2664296" cy="1728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19872" y="4941168"/>
            <a:ext cx="2088232" cy="1323439"/>
          </a:xfrm>
          <a:prstGeom prst="rect">
            <a:avLst/>
          </a:prstGeom>
          <a:noFill/>
        </p:spPr>
        <p:txBody>
          <a:bodyPr wrap="square" rtlCol="0">
            <a:spAutoFit/>
          </a:bodyPr>
          <a:lstStyle/>
          <a:p>
            <a:pPr algn="ctr"/>
            <a:r>
              <a:rPr lang="en-US" i="1" dirty="0" smtClean="0"/>
              <a:t>Yeah – you’d be well hidden once you’re in there, solid walls, can’t see through the fencing.</a:t>
            </a:r>
            <a:endParaRPr lang="en-US" i="1" dirty="0"/>
          </a:p>
        </p:txBody>
      </p:sp>
      <p:pic>
        <p:nvPicPr>
          <p:cNvPr id="14" name="Picture 16" descr="blue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4725144"/>
            <a:ext cx="2844824"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56176" y="4797152"/>
            <a:ext cx="2232248" cy="1766637"/>
          </a:xfrm>
          <a:prstGeom prst="rect">
            <a:avLst/>
          </a:prstGeom>
          <a:noFill/>
        </p:spPr>
        <p:txBody>
          <a:bodyPr wrap="square" rtlCol="0">
            <a:spAutoFit/>
          </a:bodyPr>
          <a:lstStyle/>
          <a:p>
            <a:pPr algn="ctr"/>
            <a:r>
              <a:rPr lang="en-US" i="1" dirty="0" smtClean="0"/>
              <a:t>The rear fences/walls </a:t>
            </a:r>
          </a:p>
          <a:p>
            <a:pPr algn="ctr"/>
            <a:r>
              <a:rPr lang="en-US" i="1" dirty="0" smtClean="0"/>
              <a:t>are high, fencing is </a:t>
            </a:r>
          </a:p>
          <a:p>
            <a:pPr algn="ctr"/>
            <a:r>
              <a:rPr lang="en-US" i="1" dirty="0" smtClean="0"/>
              <a:t>double sided too so you </a:t>
            </a:r>
          </a:p>
          <a:p>
            <a:pPr algn="ctr"/>
            <a:r>
              <a:rPr lang="en-US" i="1" dirty="0" smtClean="0"/>
              <a:t>can’t see through</a:t>
            </a:r>
            <a:r>
              <a:rPr lang="en-US" dirty="0" smtClean="0"/>
              <a:t>.</a:t>
            </a:r>
          </a:p>
          <a:p>
            <a:pPr algn="ctr"/>
            <a:endParaRPr lang="en-US" dirty="0"/>
          </a:p>
        </p:txBody>
      </p:sp>
      <p:pic>
        <p:nvPicPr>
          <p:cNvPr id="16" name="Picture 17" descr="yellow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1916832"/>
            <a:ext cx="2664296" cy="15121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1840" y="1988840"/>
            <a:ext cx="2016224" cy="1077218"/>
          </a:xfrm>
          <a:prstGeom prst="rect">
            <a:avLst/>
          </a:prstGeom>
          <a:noFill/>
        </p:spPr>
        <p:txBody>
          <a:bodyPr wrap="square" rtlCol="0">
            <a:spAutoFit/>
          </a:bodyPr>
          <a:lstStyle/>
          <a:p>
            <a:pPr algn="ctr"/>
            <a:r>
              <a:rPr lang="en-US" i="1" dirty="0" smtClean="0"/>
              <a:t>I love solid fences. No-one can see you. Open fences would put me off!</a:t>
            </a:r>
            <a:endParaRPr lang="en-US" i="1" dirty="0"/>
          </a:p>
        </p:txBody>
      </p:sp>
      <p:pic>
        <p:nvPicPr>
          <p:cNvPr id="15" name="Picture 15" descr="green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1772816"/>
            <a:ext cx="2448272" cy="15018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green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4077072"/>
            <a:ext cx="2800311" cy="2592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48264" y="1916832"/>
            <a:ext cx="1944216" cy="830997"/>
          </a:xfrm>
          <a:prstGeom prst="rect">
            <a:avLst/>
          </a:prstGeom>
          <a:noFill/>
        </p:spPr>
        <p:txBody>
          <a:bodyPr wrap="square" rtlCol="0">
            <a:spAutoFit/>
          </a:bodyPr>
          <a:lstStyle/>
          <a:p>
            <a:pPr algn="ctr"/>
            <a:r>
              <a:rPr lang="en-US" i="1" dirty="0" smtClean="0"/>
              <a:t>I love high fences, they hide you from view!</a:t>
            </a:r>
            <a:endParaRPr lang="en-US" i="1" dirty="0"/>
          </a:p>
        </p:txBody>
      </p:sp>
      <p:sp>
        <p:nvSpPr>
          <p:cNvPr id="6" name="TextBox 5"/>
          <p:cNvSpPr txBox="1"/>
          <p:nvPr/>
        </p:nvSpPr>
        <p:spPr>
          <a:xfrm>
            <a:off x="683568" y="4077072"/>
            <a:ext cx="2160240" cy="2062103"/>
          </a:xfrm>
          <a:prstGeom prst="rect">
            <a:avLst/>
          </a:prstGeom>
          <a:noFill/>
        </p:spPr>
        <p:txBody>
          <a:bodyPr wrap="square" rtlCol="0">
            <a:spAutoFit/>
          </a:bodyPr>
          <a:lstStyle/>
          <a:p>
            <a:pPr algn="ctr"/>
            <a:r>
              <a:rPr lang="en-US" i="1" dirty="0" smtClean="0"/>
              <a:t>The rear fences are high and the fencing is double sided so you can’t see through. I’d be attracted to that - you can’t be seen once inside.</a:t>
            </a:r>
            <a:endParaRPr lang="en-US" i="1" dirty="0"/>
          </a:p>
        </p:txBody>
      </p:sp>
      <p:pic>
        <p:nvPicPr>
          <p:cNvPr id="18" name="Picture 19" descr="red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501008"/>
            <a:ext cx="3672408" cy="1224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04048" y="3573016"/>
            <a:ext cx="3024335" cy="830997"/>
          </a:xfrm>
          <a:prstGeom prst="rect">
            <a:avLst/>
          </a:prstGeom>
          <a:noFill/>
        </p:spPr>
        <p:txBody>
          <a:bodyPr wrap="square" rtlCol="0">
            <a:spAutoFit/>
          </a:bodyPr>
          <a:lstStyle/>
          <a:p>
            <a:pPr algn="ctr"/>
            <a:r>
              <a:rPr lang="en-US" i="1" dirty="0" smtClean="0"/>
              <a:t>It’s got high fences and big walls, ideal for a burglar. They should have lowered the walls</a:t>
            </a:r>
            <a:r>
              <a:rPr lang="en-US" dirty="0" smtClean="0"/>
              <a:t>. </a:t>
            </a:r>
            <a:endParaRPr lang="en-US" dirty="0"/>
          </a:p>
        </p:txBody>
      </p:sp>
    </p:spTree>
    <p:extLst>
      <p:ext uri="{BB962C8B-B14F-4D97-AF65-F5344CB8AC3E}">
        <p14:creationId xmlns:p14="http://schemas.microsoft.com/office/powerpoint/2010/main" val="316127754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and maintenance</a:t>
            </a:r>
            <a:endParaRPr lang="en-US" dirty="0"/>
          </a:p>
        </p:txBody>
      </p:sp>
      <p:sp>
        <p:nvSpPr>
          <p:cNvPr id="3" name="Content Placeholder 2"/>
          <p:cNvSpPr>
            <a:spLocks noGrp="1"/>
          </p:cNvSpPr>
          <p:nvPr>
            <p:ph idx="1"/>
          </p:nvPr>
        </p:nvSpPr>
        <p:spPr/>
        <p:txBody>
          <a:bodyPr/>
          <a:lstStyle/>
          <a:p>
            <a:pPr algn="just"/>
            <a:r>
              <a:rPr lang="en-US" dirty="0" smtClean="0"/>
              <a:t>The concept that well maintained properties convey the impression to offenders that residents care and they will be challenged.</a:t>
            </a:r>
          </a:p>
          <a:p>
            <a:pPr algn="just"/>
            <a:endParaRPr lang="en-US" dirty="0" smtClean="0"/>
          </a:p>
          <a:p>
            <a:pPr algn="just"/>
            <a:r>
              <a:rPr lang="en-US" dirty="0"/>
              <a:t>No longer in SBD New Homes. </a:t>
            </a:r>
            <a:endParaRPr lang="en-US" dirty="0" smtClean="0"/>
          </a:p>
          <a:p>
            <a:pPr algn="just"/>
            <a:r>
              <a:rPr lang="en-US" dirty="0" smtClean="0"/>
              <a:t>However, it is included in literature as a principle of CPTED. </a:t>
            </a:r>
            <a:endParaRPr lang="en-US" dirty="0"/>
          </a:p>
        </p:txBody>
      </p:sp>
    </p:spTree>
    <p:extLst>
      <p:ext uri="{BB962C8B-B14F-4D97-AF65-F5344CB8AC3E}">
        <p14:creationId xmlns:p14="http://schemas.microsoft.com/office/powerpoint/2010/main" val="163986054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929471233"/>
              </p:ext>
            </p:extLst>
          </p:nvPr>
        </p:nvGraphicFramePr>
        <p:xfrm>
          <a:off x="323528" y="2060848"/>
          <a:ext cx="8406000" cy="4680520"/>
        </p:xfrm>
        <a:graphic>
          <a:graphicData uri="http://schemas.openxmlformats.org/presentationml/2006/ole">
            <mc:AlternateContent xmlns:mc="http://schemas.openxmlformats.org/markup-compatibility/2006">
              <mc:Choice xmlns:v="urn:schemas-microsoft-com:vml" Requires="v">
                <p:oleObj spid="_x0000_s20622" name="Document" r:id="rId4" imgW="8864600" imgH="6667500" progId="Word.Document.12">
                  <p:embed/>
                </p:oleObj>
              </mc:Choice>
              <mc:Fallback>
                <p:oleObj name="Document" r:id="rId4" imgW="8864600" imgH="6667500" progId="Word.Document.12">
                  <p:embed/>
                  <p:pic>
                    <p:nvPicPr>
                      <p:cNvPr id="0" name=""/>
                      <p:cNvPicPr/>
                      <p:nvPr/>
                    </p:nvPicPr>
                    <p:blipFill>
                      <a:blip r:embed="rId5"/>
                      <a:stretch>
                        <a:fillRect/>
                      </a:stretch>
                    </p:blipFill>
                    <p:spPr>
                      <a:xfrm>
                        <a:off x="323528" y="2060848"/>
                        <a:ext cx="8406000" cy="4680520"/>
                      </a:xfrm>
                      <a:prstGeom prst="rect">
                        <a:avLst/>
                      </a:prstGeom>
                    </p:spPr>
                  </p:pic>
                </p:oleObj>
              </mc:Fallback>
            </mc:AlternateContent>
          </a:graphicData>
        </a:graphic>
      </p:graphicFrame>
    </p:spTree>
    <p:extLst>
      <p:ext uri="{BB962C8B-B14F-4D97-AF65-F5344CB8AC3E}">
        <p14:creationId xmlns:p14="http://schemas.microsoft.com/office/powerpoint/2010/main" val="26146192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5733256"/>
            <a:ext cx="8964488" cy="1124744"/>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pic>
        <p:nvPicPr>
          <p:cNvPr id="260111"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772816"/>
            <a:ext cx="3073973"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60112"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5445224"/>
            <a:ext cx="259228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60113"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445224"/>
            <a:ext cx="2448272"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60114"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1844824"/>
            <a:ext cx="2664296"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60115"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16" y="1844824"/>
            <a:ext cx="2460352" cy="1728192"/>
          </a:xfrm>
          <a:prstGeom prst="rect">
            <a:avLst/>
          </a:prstGeom>
          <a:noFill/>
          <a:extLst>
            <a:ext uri="{909E8E84-426E-40dd-AFC4-6F175D3DCCD1}">
              <a14:hiddenFill xmlns:a14="http://schemas.microsoft.com/office/drawing/2010/main">
                <a:solidFill>
                  <a:srgbClr val="FFFFFF"/>
                </a:solidFill>
              </a14:hiddenFill>
            </a:ext>
          </a:extLst>
        </p:spPr>
      </p:pic>
      <p:sp>
        <p:nvSpPr>
          <p:cNvPr id="260098" name="Rectangle 2"/>
          <p:cNvSpPr>
            <a:spLocks noGrp="1" noChangeArrowheads="1"/>
          </p:cNvSpPr>
          <p:nvPr>
            <p:ph type="title"/>
          </p:nvPr>
        </p:nvSpPr>
        <p:spPr/>
        <p:txBody>
          <a:bodyPr>
            <a:normAutofit/>
          </a:bodyPr>
          <a:lstStyle/>
          <a:p>
            <a:r>
              <a:rPr lang="en-GB" sz="3200" dirty="0" smtClean="0"/>
              <a:t>Management and maintenance</a:t>
            </a:r>
            <a:endParaRPr lang="en-GB" sz="3200" dirty="0"/>
          </a:p>
        </p:txBody>
      </p:sp>
      <p:sp>
        <p:nvSpPr>
          <p:cNvPr id="260106" name="Rectangle 10"/>
          <p:cNvSpPr>
            <a:spLocks noChangeArrowheads="1"/>
          </p:cNvSpPr>
          <p:nvPr/>
        </p:nvSpPr>
        <p:spPr bwMode="auto">
          <a:xfrm>
            <a:off x="539552" y="2060848"/>
            <a:ext cx="201295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it doesn’t look worth breaking into as there would be nothing to take. </a:t>
            </a:r>
            <a:endParaRPr lang="en-US" i="1" dirty="0"/>
          </a:p>
        </p:txBody>
      </p:sp>
      <p:sp>
        <p:nvSpPr>
          <p:cNvPr id="260107" name="Rectangle 11"/>
          <p:cNvSpPr>
            <a:spLocks noChangeArrowheads="1"/>
          </p:cNvSpPr>
          <p:nvPr/>
        </p:nvSpPr>
        <p:spPr bwMode="auto">
          <a:xfrm>
            <a:off x="3131840" y="1772816"/>
            <a:ext cx="19909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No, it’s too scruffy there is nothing worth taking. </a:t>
            </a:r>
            <a:endParaRPr lang="en-US" i="1" dirty="0"/>
          </a:p>
        </p:txBody>
      </p:sp>
      <p:sp>
        <p:nvSpPr>
          <p:cNvPr id="260108" name="Rectangle 12"/>
          <p:cNvSpPr>
            <a:spLocks noChangeArrowheads="1"/>
          </p:cNvSpPr>
          <p:nvPr/>
        </p:nvSpPr>
        <p:spPr bwMode="auto">
          <a:xfrm>
            <a:off x="6896" y="5373216"/>
            <a:ext cx="2592288" cy="84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they would have nothing to steal. </a:t>
            </a:r>
            <a:endParaRPr lang="en-US" i="1" dirty="0"/>
          </a:p>
        </p:txBody>
      </p:sp>
      <p:sp>
        <p:nvSpPr>
          <p:cNvPr id="260109" name="Rectangle 13"/>
          <p:cNvSpPr>
            <a:spLocks noChangeArrowheads="1"/>
          </p:cNvSpPr>
          <p:nvPr/>
        </p:nvSpPr>
        <p:spPr bwMode="auto">
          <a:xfrm>
            <a:off x="6300192" y="5733256"/>
            <a:ext cx="1944216" cy="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US" i="1" dirty="0" smtClean="0"/>
              <a:t>If the house is well looked after, it tells me they’ve got money!</a:t>
            </a:r>
            <a:endParaRPr lang="en-US" i="1" dirty="0"/>
          </a:p>
        </p:txBody>
      </p:sp>
      <p:sp>
        <p:nvSpPr>
          <p:cNvPr id="260110" name="Rectangle 14"/>
          <p:cNvSpPr>
            <a:spLocks noChangeArrowheads="1"/>
          </p:cNvSpPr>
          <p:nvPr/>
        </p:nvSpPr>
        <p:spPr bwMode="auto">
          <a:xfrm>
            <a:off x="5796136" y="2204864"/>
            <a:ext cx="252028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pPr>
            <a:r>
              <a:rPr lang="en-GB" i="1" dirty="0" smtClean="0"/>
              <a:t>No, I wouldn’t burgle this house. I would try and offer them help! Phone the council and get them some support! </a:t>
            </a:r>
            <a:endParaRPr lang="en-US" i="1" dirty="0"/>
          </a:p>
        </p:txBody>
      </p:sp>
      <p:pic>
        <p:nvPicPr>
          <p:cNvPr id="14" name="Picture 19" descr="red bub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5776" y="3789040"/>
            <a:ext cx="2457273"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15816" y="3861048"/>
            <a:ext cx="2016224" cy="1569660"/>
          </a:xfrm>
          <a:prstGeom prst="rect">
            <a:avLst/>
          </a:prstGeom>
          <a:noFill/>
        </p:spPr>
        <p:txBody>
          <a:bodyPr wrap="square" rtlCol="0">
            <a:spAutoFit/>
          </a:bodyPr>
          <a:lstStyle/>
          <a:p>
            <a:pPr algn="ctr"/>
            <a:r>
              <a:rPr lang="en-US" i="1" dirty="0" smtClean="0"/>
              <a:t>No – I wouldn’t be in that area burgling. I’d go in with nothing and come out with nothing.</a:t>
            </a:r>
            <a:endParaRPr lang="en-US" i="1" dirty="0"/>
          </a:p>
        </p:txBody>
      </p:sp>
      <p:pic>
        <p:nvPicPr>
          <p:cNvPr id="16"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5733256"/>
            <a:ext cx="2880320" cy="11247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87824" y="5949280"/>
            <a:ext cx="2263834" cy="634020"/>
          </a:xfrm>
          <a:prstGeom prst="rect">
            <a:avLst/>
          </a:prstGeom>
          <a:noFill/>
        </p:spPr>
        <p:txBody>
          <a:bodyPr wrap="none" rtlCol="0">
            <a:spAutoFit/>
          </a:bodyPr>
          <a:lstStyle/>
          <a:p>
            <a:pPr algn="ctr"/>
            <a:r>
              <a:rPr lang="en-US" i="1" dirty="0" smtClean="0"/>
              <a:t>They look methed out. </a:t>
            </a:r>
          </a:p>
          <a:p>
            <a:pPr algn="ctr"/>
            <a:r>
              <a:rPr lang="en-US" i="1" dirty="0" smtClean="0"/>
              <a:t>I wouldn’t go there. </a:t>
            </a:r>
            <a:endParaRPr lang="en-US" i="1" dirty="0"/>
          </a:p>
        </p:txBody>
      </p:sp>
      <p:pic>
        <p:nvPicPr>
          <p:cNvPr id="18"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429000"/>
            <a:ext cx="2592288" cy="17501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3501008"/>
            <a:ext cx="2160240" cy="1323439"/>
          </a:xfrm>
          <a:prstGeom prst="rect">
            <a:avLst/>
          </a:prstGeom>
          <a:noFill/>
        </p:spPr>
        <p:txBody>
          <a:bodyPr wrap="square" rtlCol="0">
            <a:spAutoFit/>
          </a:bodyPr>
          <a:lstStyle/>
          <a:p>
            <a:pPr algn="ctr"/>
            <a:r>
              <a:rPr lang="en-US" i="1" dirty="0" smtClean="0"/>
              <a:t>They are scruffy b@stards they aren’t going to have owt. Look at the state of that garden.</a:t>
            </a:r>
            <a:endParaRPr lang="en-US" i="1" dirty="0"/>
          </a:p>
        </p:txBody>
      </p:sp>
      <p:pic>
        <p:nvPicPr>
          <p:cNvPr id="20"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3429000"/>
            <a:ext cx="3131840" cy="22322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40152" y="3501008"/>
            <a:ext cx="2592288" cy="1815882"/>
          </a:xfrm>
          <a:prstGeom prst="rect">
            <a:avLst/>
          </a:prstGeom>
        </p:spPr>
        <p:txBody>
          <a:bodyPr wrap="square">
            <a:spAutoFit/>
          </a:bodyPr>
          <a:lstStyle/>
          <a:p>
            <a:pPr algn="ctr"/>
            <a:r>
              <a:rPr lang="en-GB" i="1" dirty="0"/>
              <a:t>Those gardens are dirty and horrible, that’d put </a:t>
            </a:r>
            <a:r>
              <a:rPr lang="en-GB" i="1" dirty="0" smtClean="0"/>
              <a:t>me </a:t>
            </a:r>
            <a:r>
              <a:rPr lang="en-GB" i="1" dirty="0"/>
              <a:t>off – you want a nice tidy garden, </a:t>
            </a:r>
            <a:r>
              <a:rPr lang="en-GB" i="1" dirty="0" smtClean="0"/>
              <a:t>if you mow your lawn, you care for your house and will have nice things. </a:t>
            </a:r>
            <a:endParaRPr lang="en-US" dirty="0"/>
          </a:p>
        </p:txBody>
      </p:sp>
    </p:spTree>
    <p:extLst>
      <p:ext uri="{BB962C8B-B14F-4D97-AF65-F5344CB8AC3E}">
        <p14:creationId xmlns:p14="http://schemas.microsoft.com/office/powerpoint/2010/main" val="4162942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01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0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9"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of a dwelling (Section 2) </a:t>
            </a:r>
            <a:endParaRPr lang="en-US" dirty="0"/>
          </a:p>
        </p:txBody>
      </p:sp>
      <p:sp>
        <p:nvSpPr>
          <p:cNvPr id="3" name="Content Placeholder 2"/>
          <p:cNvSpPr>
            <a:spLocks noGrp="1"/>
          </p:cNvSpPr>
          <p:nvPr>
            <p:ph idx="1"/>
          </p:nvPr>
        </p:nvSpPr>
        <p:spPr/>
        <p:txBody>
          <a:bodyPr/>
          <a:lstStyle/>
          <a:p>
            <a:r>
              <a:rPr lang="en-US" dirty="0" smtClean="0"/>
              <a:t>Attack testing:</a:t>
            </a:r>
          </a:p>
          <a:p>
            <a:pPr lvl="1"/>
            <a:r>
              <a:rPr lang="en-US" dirty="0"/>
              <a:t>C</a:t>
            </a:r>
            <a:r>
              <a:rPr lang="en-US" dirty="0" smtClean="0"/>
              <a:t>onsider the length of time offenders will attack a property for. </a:t>
            </a:r>
          </a:p>
          <a:p>
            <a:endParaRPr lang="en-US" dirty="0" smtClean="0"/>
          </a:p>
          <a:p>
            <a:r>
              <a:rPr lang="en-US" dirty="0" smtClean="0"/>
              <a:t>Burglar alarms:</a:t>
            </a:r>
          </a:p>
          <a:p>
            <a:pPr lvl="1"/>
            <a:r>
              <a:rPr lang="en-US" dirty="0" smtClean="0"/>
              <a:t>For most, burglar alarms (with the exception of some monitored brands) were not a deterrent. </a:t>
            </a:r>
            <a:endParaRPr lang="en-US" dirty="0"/>
          </a:p>
        </p:txBody>
      </p:sp>
    </p:spTree>
    <p:extLst>
      <p:ext uri="{BB962C8B-B14F-4D97-AF65-F5344CB8AC3E}">
        <p14:creationId xmlns:p14="http://schemas.microsoft.com/office/powerpoint/2010/main" val="39801005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of a dwelling </a:t>
            </a:r>
            <a:endParaRPr lang="en-GB" dirty="0"/>
          </a:p>
        </p:txBody>
      </p:sp>
      <p:pic>
        <p:nvPicPr>
          <p:cNvPr id="9"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44824"/>
            <a:ext cx="2699792" cy="15841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7544" y="1988840"/>
            <a:ext cx="2232248" cy="830997"/>
          </a:xfrm>
          <a:prstGeom prst="rect">
            <a:avLst/>
          </a:prstGeom>
          <a:noFill/>
        </p:spPr>
        <p:txBody>
          <a:bodyPr wrap="square" rtlCol="0">
            <a:spAutoFit/>
          </a:bodyPr>
          <a:lstStyle/>
          <a:p>
            <a:pPr algn="ctr"/>
            <a:r>
              <a:rPr lang="en-GB" i="1" dirty="0" smtClean="0"/>
              <a:t>If I want to get into that house I will keep going till I get in.</a:t>
            </a:r>
            <a:endParaRPr lang="en-GB" i="1" dirty="0"/>
          </a:p>
        </p:txBody>
      </p:sp>
      <p:sp>
        <p:nvSpPr>
          <p:cNvPr id="5" name="Rectangular Callout 4"/>
          <p:cNvSpPr/>
          <p:nvPr/>
        </p:nvSpPr>
        <p:spPr bwMode="auto">
          <a:xfrm>
            <a:off x="5940152" y="1916832"/>
            <a:ext cx="2880320" cy="864096"/>
          </a:xfrm>
          <a:prstGeom prst="wedgeRectCallout">
            <a:avLst>
              <a:gd name="adj1" fmla="val 3946"/>
              <a:gd name="adj2" fmla="val 81429"/>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GB" sz="1600" b="0" i="1" u="none" strike="noStrike" cap="none" normalizeH="0" baseline="0" dirty="0" smtClean="0">
                <a:ln>
                  <a:noFill/>
                </a:ln>
                <a:solidFill>
                  <a:schemeClr val="tx1"/>
                </a:solidFill>
                <a:effectLst/>
                <a:latin typeface="Arial" charset="0"/>
              </a:rPr>
              <a:t>If I was left to my own devices I take as long as is needed to get in. </a:t>
            </a:r>
          </a:p>
        </p:txBody>
      </p:sp>
      <p:sp>
        <p:nvSpPr>
          <p:cNvPr id="7" name="Rectangle 6"/>
          <p:cNvSpPr/>
          <p:nvPr/>
        </p:nvSpPr>
        <p:spPr bwMode="auto">
          <a:xfrm>
            <a:off x="0" y="5877272"/>
            <a:ext cx="8892480" cy="98640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pic>
        <p:nvPicPr>
          <p:cNvPr id="14"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957688"/>
            <a:ext cx="3168352" cy="18722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5536" y="5157192"/>
            <a:ext cx="2448272" cy="1077218"/>
          </a:xfrm>
          <a:prstGeom prst="rect">
            <a:avLst/>
          </a:prstGeom>
          <a:noFill/>
        </p:spPr>
        <p:txBody>
          <a:bodyPr wrap="square" rtlCol="0">
            <a:spAutoFit/>
          </a:bodyPr>
          <a:lstStyle/>
          <a:p>
            <a:pPr algn="ctr"/>
            <a:r>
              <a:rPr lang="en-US" i="1" dirty="0" smtClean="0"/>
              <a:t>On average it could be 20/30 minutes – especially if you know there’s money in there</a:t>
            </a:r>
            <a:r>
              <a:rPr lang="en-US" dirty="0" smtClean="0"/>
              <a:t>. </a:t>
            </a:r>
            <a:endParaRPr lang="en-US" dirty="0"/>
          </a:p>
        </p:txBody>
      </p:sp>
      <p:pic>
        <p:nvPicPr>
          <p:cNvPr id="16"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8312" y="4581128"/>
            <a:ext cx="2952328" cy="20757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28184" y="4869160"/>
            <a:ext cx="2376264" cy="1077218"/>
          </a:xfrm>
          <a:prstGeom prst="rect">
            <a:avLst/>
          </a:prstGeom>
          <a:noFill/>
        </p:spPr>
        <p:txBody>
          <a:bodyPr wrap="square" rtlCol="0">
            <a:spAutoFit/>
          </a:bodyPr>
          <a:lstStyle/>
          <a:p>
            <a:pPr algn="ctr"/>
            <a:r>
              <a:rPr lang="en-US" i="1" dirty="0" smtClean="0"/>
              <a:t>I would continue to break in for as long as 30 minutes. I would lose track of time. </a:t>
            </a:r>
            <a:endParaRPr lang="en-US" i="1" dirty="0"/>
          </a:p>
        </p:txBody>
      </p:sp>
      <p:pic>
        <p:nvPicPr>
          <p:cNvPr id="18"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2996952"/>
            <a:ext cx="3168352" cy="26517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59832" y="3068960"/>
            <a:ext cx="2520280" cy="2062103"/>
          </a:xfrm>
          <a:prstGeom prst="rect">
            <a:avLst/>
          </a:prstGeom>
          <a:noFill/>
        </p:spPr>
        <p:txBody>
          <a:bodyPr wrap="square" rtlCol="0">
            <a:spAutoFit/>
          </a:bodyPr>
          <a:lstStyle/>
          <a:p>
            <a:pPr algn="ctr"/>
            <a:r>
              <a:rPr lang="en-US" i="1" dirty="0" smtClean="0"/>
              <a:t>If I can see something I want I would spend ages trying to get in. I would even go to the neighbour’s gardens and break into their sheds to get tools and come back and keep trying. </a:t>
            </a:r>
            <a:endParaRPr lang="en-US" i="1" dirty="0"/>
          </a:p>
        </p:txBody>
      </p:sp>
      <p:pic>
        <p:nvPicPr>
          <p:cNvPr id="24"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772817"/>
            <a:ext cx="2304256" cy="10801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347864" y="1844824"/>
            <a:ext cx="1944216" cy="830997"/>
          </a:xfrm>
          <a:prstGeom prst="rect">
            <a:avLst/>
          </a:prstGeom>
          <a:noFill/>
        </p:spPr>
        <p:txBody>
          <a:bodyPr wrap="square" rtlCol="0">
            <a:spAutoFit/>
          </a:bodyPr>
          <a:lstStyle/>
          <a:p>
            <a:pPr algn="ctr"/>
            <a:r>
              <a:rPr lang="en-US" i="1" dirty="0" smtClean="0"/>
              <a:t>I would keep trying for up to 30 minutes. </a:t>
            </a:r>
            <a:endParaRPr lang="en-US" i="1" dirty="0"/>
          </a:p>
        </p:txBody>
      </p:sp>
      <p:pic>
        <p:nvPicPr>
          <p:cNvPr id="19"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3429000"/>
            <a:ext cx="2880320" cy="14847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3789040"/>
            <a:ext cx="2232248" cy="584776"/>
          </a:xfrm>
          <a:prstGeom prst="rect">
            <a:avLst/>
          </a:prstGeom>
          <a:noFill/>
        </p:spPr>
        <p:txBody>
          <a:bodyPr wrap="square" rtlCol="0">
            <a:spAutoFit/>
          </a:bodyPr>
          <a:lstStyle/>
          <a:p>
            <a:pPr algn="ctr"/>
            <a:r>
              <a:rPr lang="en-US" i="1" dirty="0" smtClean="0"/>
              <a:t>I wouldn’t stop until I got in.</a:t>
            </a:r>
            <a:endParaRPr lang="en-US" i="1" dirty="0"/>
          </a:p>
        </p:txBody>
      </p:sp>
      <p:pic>
        <p:nvPicPr>
          <p:cNvPr id="20" name="Picture 19"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5517232"/>
            <a:ext cx="2880320" cy="1124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3849" y="5661248"/>
            <a:ext cx="2376264" cy="584776"/>
          </a:xfrm>
          <a:prstGeom prst="rect">
            <a:avLst/>
          </a:prstGeom>
          <a:noFill/>
        </p:spPr>
        <p:txBody>
          <a:bodyPr wrap="square" rtlCol="0">
            <a:spAutoFit/>
          </a:bodyPr>
          <a:lstStyle/>
          <a:p>
            <a:pPr algn="ctr"/>
            <a:r>
              <a:rPr lang="en-US" i="1" dirty="0" smtClean="0"/>
              <a:t>I wouldn’t stop if I really wanted to get in. </a:t>
            </a:r>
            <a:endParaRPr lang="en-US" i="1" dirty="0"/>
          </a:p>
        </p:txBody>
      </p:sp>
      <p:pic>
        <p:nvPicPr>
          <p:cNvPr id="21" name="Picture 16" descr="blue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3212976"/>
            <a:ext cx="2304256" cy="12241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00192" y="3284984"/>
            <a:ext cx="1728192" cy="830997"/>
          </a:xfrm>
          <a:prstGeom prst="rect">
            <a:avLst/>
          </a:prstGeom>
          <a:noFill/>
        </p:spPr>
        <p:txBody>
          <a:bodyPr wrap="square" rtlCol="0">
            <a:spAutoFit/>
          </a:bodyPr>
          <a:lstStyle/>
          <a:p>
            <a:pPr algn="ctr"/>
            <a:r>
              <a:rPr lang="en-US" i="1" dirty="0" smtClean="0"/>
              <a:t>I’d just keep going till the light came on. </a:t>
            </a:r>
            <a:endParaRPr lang="en-US" i="1" dirty="0"/>
          </a:p>
        </p:txBody>
      </p:sp>
    </p:spTree>
    <p:extLst>
      <p:ext uri="{BB962C8B-B14F-4D97-AF65-F5344CB8AC3E}">
        <p14:creationId xmlns:p14="http://schemas.microsoft.com/office/powerpoint/2010/main" val="7802995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7" grpId="0"/>
      <p:bldP spid="11" grpId="0"/>
      <p:bldP spid="25" grpId="0"/>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smtClean="0">
                <a:solidFill>
                  <a:srgbClr val="222268"/>
                </a:solidFill>
              </a:rPr>
              <a:t>“</a:t>
            </a:r>
            <a:r>
              <a:rPr lang="en-US" i="1" dirty="0" smtClean="0">
                <a:solidFill>
                  <a:srgbClr val="222268"/>
                </a:solidFill>
              </a:rPr>
              <a:t>ACPO SBD continually re-evaluates the effectiveness of SBD and responds to new research findings</a:t>
            </a:r>
            <a:r>
              <a:rPr lang="en-US" dirty="0" smtClean="0">
                <a:solidFill>
                  <a:srgbClr val="222268"/>
                </a:solidFill>
              </a:rPr>
              <a:t>”</a:t>
            </a:r>
            <a:endParaRPr lang="en-US" dirty="0">
              <a:solidFill>
                <a:srgbClr val="222268"/>
              </a:solidFill>
            </a:endParaRPr>
          </a:p>
        </p:txBody>
      </p:sp>
      <p:sp>
        <p:nvSpPr>
          <p:cNvPr id="5" name="Subtitle 4"/>
          <p:cNvSpPr>
            <a:spLocks noGrp="1"/>
          </p:cNvSpPr>
          <p:nvPr>
            <p:ph type="subTitle" idx="1"/>
          </p:nvPr>
        </p:nvSpPr>
        <p:spPr/>
        <p:txBody>
          <a:bodyPr/>
          <a:lstStyle/>
          <a:p>
            <a:r>
              <a:rPr lang="en-US" dirty="0" smtClean="0">
                <a:solidFill>
                  <a:srgbClr val="222268"/>
                </a:solidFill>
              </a:rPr>
              <a:t>(SBD New Homes, 2014, p.2)</a:t>
            </a:r>
            <a:endParaRPr lang="en-US" dirty="0"/>
          </a:p>
        </p:txBody>
      </p:sp>
    </p:spTree>
    <p:extLst>
      <p:ext uri="{BB962C8B-B14F-4D97-AF65-F5344CB8AC3E}">
        <p14:creationId xmlns:p14="http://schemas.microsoft.com/office/powerpoint/2010/main" val="27188649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of a dwelling </a:t>
            </a:r>
            <a:endParaRPr lang="en-GB" dirty="0"/>
          </a:p>
        </p:txBody>
      </p:sp>
      <p:pic>
        <p:nvPicPr>
          <p:cNvPr id="4"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04864"/>
            <a:ext cx="3312368" cy="2160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2276872"/>
            <a:ext cx="2448272" cy="1569660"/>
          </a:xfrm>
          <a:prstGeom prst="rect">
            <a:avLst/>
          </a:prstGeom>
          <a:noFill/>
        </p:spPr>
        <p:txBody>
          <a:bodyPr wrap="square" rtlCol="0">
            <a:spAutoFit/>
          </a:bodyPr>
          <a:lstStyle/>
          <a:p>
            <a:pPr algn="ctr"/>
            <a:r>
              <a:rPr lang="en-GB" i="1" dirty="0" smtClean="0"/>
              <a:t>If I smashed the window and the alarm went off I might scuttle away and then come back 10 minutes later to see if anyone had dealt with it. </a:t>
            </a:r>
            <a:endParaRPr lang="en-GB" i="1" dirty="0"/>
          </a:p>
        </p:txBody>
      </p:sp>
      <p:pic>
        <p:nvPicPr>
          <p:cNvPr id="7"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844824"/>
            <a:ext cx="3384376" cy="30243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00192" y="1916832"/>
            <a:ext cx="2592288" cy="2062103"/>
          </a:xfrm>
          <a:prstGeom prst="rect">
            <a:avLst/>
          </a:prstGeom>
          <a:noFill/>
        </p:spPr>
        <p:txBody>
          <a:bodyPr wrap="square" rtlCol="0">
            <a:spAutoFit/>
          </a:bodyPr>
          <a:lstStyle/>
          <a:p>
            <a:pPr algn="ctr"/>
            <a:r>
              <a:rPr lang="en-GB" i="1" dirty="0" smtClean="0"/>
              <a:t>I used to foam them. I’d buy the sealant stuff, some took 24 hours to set so I’d seal them up during the night and go back the day after. The alarm still goes  off but you can’t hear them. </a:t>
            </a:r>
            <a:endParaRPr lang="en-GB" i="1" dirty="0"/>
          </a:p>
        </p:txBody>
      </p:sp>
      <p:sp>
        <p:nvSpPr>
          <p:cNvPr id="11" name="Rectangular Callout 10"/>
          <p:cNvSpPr/>
          <p:nvPr/>
        </p:nvSpPr>
        <p:spPr bwMode="auto">
          <a:xfrm>
            <a:off x="2987824" y="1844824"/>
            <a:ext cx="2952328" cy="1872208"/>
          </a:xfrm>
          <a:prstGeom prst="wedgeRectCallout">
            <a:avLst>
              <a:gd name="adj1" fmla="val 5516"/>
              <a:gd name="adj2" fmla="val 8674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2" name="TextBox 11"/>
          <p:cNvSpPr txBox="1"/>
          <p:nvPr/>
        </p:nvSpPr>
        <p:spPr>
          <a:xfrm>
            <a:off x="3131840" y="1916832"/>
            <a:ext cx="2664296" cy="1569660"/>
          </a:xfrm>
          <a:prstGeom prst="rect">
            <a:avLst/>
          </a:prstGeom>
          <a:noFill/>
        </p:spPr>
        <p:txBody>
          <a:bodyPr wrap="square" rtlCol="0">
            <a:spAutoFit/>
          </a:bodyPr>
          <a:lstStyle/>
          <a:p>
            <a:pPr algn="ctr"/>
            <a:r>
              <a:rPr lang="en-GB" i="1" dirty="0" smtClean="0"/>
              <a:t>Looks like ADT with it being a hexagonal box. Sh*t alarms go off and you have 4/5 minutes to have a quick look round. Not the same if they’re monitored. </a:t>
            </a:r>
            <a:endParaRPr lang="en-GB" i="1" dirty="0"/>
          </a:p>
        </p:txBody>
      </p:sp>
      <p:sp>
        <p:nvSpPr>
          <p:cNvPr id="16" name="Rectangle 15"/>
          <p:cNvSpPr/>
          <p:nvPr/>
        </p:nvSpPr>
        <p:spPr bwMode="auto">
          <a:xfrm>
            <a:off x="0" y="5877272"/>
            <a:ext cx="8964488" cy="914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pic>
        <p:nvPicPr>
          <p:cNvPr id="26"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77072"/>
            <a:ext cx="2664296" cy="122413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23528" y="4149080"/>
            <a:ext cx="2304256" cy="830997"/>
          </a:xfrm>
          <a:prstGeom prst="rect">
            <a:avLst/>
          </a:prstGeom>
          <a:noFill/>
        </p:spPr>
        <p:txBody>
          <a:bodyPr wrap="square" rtlCol="0">
            <a:spAutoFit/>
          </a:bodyPr>
          <a:lstStyle/>
          <a:p>
            <a:pPr algn="ctr"/>
            <a:r>
              <a:rPr lang="en-GB" i="1" dirty="0" smtClean="0"/>
              <a:t>An ADT alarm would deter me but not others. </a:t>
            </a:r>
            <a:endParaRPr lang="en-GB" i="1" dirty="0"/>
          </a:p>
        </p:txBody>
      </p:sp>
      <p:pic>
        <p:nvPicPr>
          <p:cNvPr id="28"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4437112"/>
            <a:ext cx="2736304" cy="201798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372200" y="4509120"/>
            <a:ext cx="2158409" cy="1569660"/>
          </a:xfrm>
          <a:prstGeom prst="rect">
            <a:avLst/>
          </a:prstGeom>
          <a:noFill/>
        </p:spPr>
        <p:txBody>
          <a:bodyPr wrap="square" rtlCol="0">
            <a:spAutoFit/>
          </a:bodyPr>
          <a:lstStyle/>
          <a:p>
            <a:pPr algn="ctr"/>
            <a:r>
              <a:rPr lang="en-GB" i="1" dirty="0" smtClean="0"/>
              <a:t>From my experience alarms just f@cking annoy you if they go off, 8 out of 10 won’t bother to do anything about them. </a:t>
            </a:r>
            <a:endParaRPr lang="en-GB" i="1" dirty="0"/>
          </a:p>
        </p:txBody>
      </p:sp>
      <p:pic>
        <p:nvPicPr>
          <p:cNvPr id="30"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872" y="4581128"/>
            <a:ext cx="2592288"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19872" y="4797152"/>
            <a:ext cx="2160240" cy="1323439"/>
          </a:xfrm>
          <a:prstGeom prst="rect">
            <a:avLst/>
          </a:prstGeom>
          <a:noFill/>
        </p:spPr>
        <p:txBody>
          <a:bodyPr wrap="square" rtlCol="0">
            <a:spAutoFit/>
          </a:bodyPr>
          <a:lstStyle/>
          <a:p>
            <a:pPr algn="ctr"/>
            <a:r>
              <a:rPr lang="en-US" i="1" dirty="0" smtClean="0"/>
              <a:t>Good alarms like ADT and Yale don’t stop when you pull the box off the wall. Others do</a:t>
            </a:r>
            <a:r>
              <a:rPr lang="en-US" dirty="0" smtClean="0"/>
              <a:t>. </a:t>
            </a:r>
            <a:endParaRPr lang="en-US" dirty="0"/>
          </a:p>
        </p:txBody>
      </p:sp>
      <p:pic>
        <p:nvPicPr>
          <p:cNvPr id="17"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5157192"/>
            <a:ext cx="3600400" cy="17008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5157192"/>
            <a:ext cx="2808312" cy="1323439"/>
          </a:xfrm>
          <a:prstGeom prst="rect">
            <a:avLst/>
          </a:prstGeom>
          <a:noFill/>
        </p:spPr>
        <p:txBody>
          <a:bodyPr wrap="square" rtlCol="0">
            <a:spAutoFit/>
          </a:bodyPr>
          <a:lstStyle/>
          <a:p>
            <a:pPr algn="ctr"/>
            <a:r>
              <a:rPr lang="en-US" i="1" dirty="0" smtClean="0"/>
              <a:t>I would break in, go straight to the box and rip it off the wall. If the alarm has already gone off, neighbors would think it’s a false alarm.</a:t>
            </a:r>
            <a:endParaRPr lang="en-US" i="1" dirty="0"/>
          </a:p>
        </p:txBody>
      </p:sp>
    </p:spTree>
    <p:extLst>
      <p:ext uri="{BB962C8B-B14F-4D97-AF65-F5344CB8AC3E}">
        <p14:creationId xmlns:p14="http://schemas.microsoft.com/office/powerpoint/2010/main" val="424620285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7" grpId="0"/>
      <p:bldP spid="27" grpId="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offenders have to say </a:t>
            </a:r>
            <a:endParaRPr lang="en-GB" dirty="0"/>
          </a:p>
        </p:txBody>
      </p:sp>
      <p:pic>
        <p:nvPicPr>
          <p:cNvPr id="4"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04864"/>
            <a:ext cx="3312368" cy="1353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2276872"/>
            <a:ext cx="2448272" cy="830997"/>
          </a:xfrm>
          <a:prstGeom prst="rect">
            <a:avLst/>
          </a:prstGeom>
          <a:noFill/>
        </p:spPr>
        <p:txBody>
          <a:bodyPr wrap="square" rtlCol="0">
            <a:spAutoFit/>
          </a:bodyPr>
          <a:lstStyle/>
          <a:p>
            <a:pPr algn="ctr"/>
            <a:r>
              <a:rPr lang="en-GB" i="1" dirty="0" smtClean="0"/>
              <a:t>New housing estates are good, I always target new estates….. </a:t>
            </a:r>
            <a:endParaRPr lang="en-GB" i="1" dirty="0"/>
          </a:p>
        </p:txBody>
      </p:sp>
      <p:pic>
        <p:nvPicPr>
          <p:cNvPr id="7"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979370"/>
            <a:ext cx="3384376" cy="13302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28184" y="3107869"/>
            <a:ext cx="2592288" cy="830997"/>
          </a:xfrm>
          <a:prstGeom prst="rect">
            <a:avLst/>
          </a:prstGeom>
          <a:noFill/>
        </p:spPr>
        <p:txBody>
          <a:bodyPr wrap="square" rtlCol="0">
            <a:spAutoFit/>
          </a:bodyPr>
          <a:lstStyle/>
          <a:p>
            <a:pPr algn="ctr"/>
            <a:r>
              <a:rPr lang="en-GB" i="1" dirty="0" smtClean="0"/>
              <a:t>Opportunist jobs are like buying a Kinder Surprise….. </a:t>
            </a:r>
            <a:endParaRPr lang="en-GB" i="1" dirty="0"/>
          </a:p>
        </p:txBody>
      </p:sp>
      <p:sp>
        <p:nvSpPr>
          <p:cNvPr id="11" name="Rectangular Callout 10"/>
          <p:cNvSpPr/>
          <p:nvPr/>
        </p:nvSpPr>
        <p:spPr bwMode="auto">
          <a:xfrm>
            <a:off x="3347864" y="1854972"/>
            <a:ext cx="2952328" cy="720080"/>
          </a:xfrm>
          <a:prstGeom prst="wedgeRectCallout">
            <a:avLst>
              <a:gd name="adj1" fmla="val 5516"/>
              <a:gd name="adj2" fmla="val 8674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2" name="TextBox 11"/>
          <p:cNvSpPr txBox="1"/>
          <p:nvPr/>
        </p:nvSpPr>
        <p:spPr>
          <a:xfrm>
            <a:off x="3455876" y="1917667"/>
            <a:ext cx="2664296" cy="584775"/>
          </a:xfrm>
          <a:prstGeom prst="rect">
            <a:avLst/>
          </a:prstGeom>
          <a:noFill/>
        </p:spPr>
        <p:txBody>
          <a:bodyPr wrap="square" rtlCol="0">
            <a:spAutoFit/>
          </a:bodyPr>
          <a:lstStyle/>
          <a:p>
            <a:pPr algn="ctr"/>
            <a:r>
              <a:rPr lang="en-GB" i="1" dirty="0" smtClean="0"/>
              <a:t>The thing about extensions is….. </a:t>
            </a:r>
            <a:endParaRPr lang="en-GB" i="1" dirty="0"/>
          </a:p>
        </p:txBody>
      </p:sp>
      <p:sp>
        <p:nvSpPr>
          <p:cNvPr id="16" name="Rectangle 15"/>
          <p:cNvSpPr/>
          <p:nvPr/>
        </p:nvSpPr>
        <p:spPr bwMode="auto">
          <a:xfrm>
            <a:off x="0" y="5877272"/>
            <a:ext cx="8964488" cy="914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pic>
        <p:nvPicPr>
          <p:cNvPr id="26"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77072"/>
            <a:ext cx="2664296" cy="10081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23528" y="4149080"/>
            <a:ext cx="2304256" cy="584775"/>
          </a:xfrm>
          <a:prstGeom prst="rect">
            <a:avLst/>
          </a:prstGeom>
          <a:noFill/>
        </p:spPr>
        <p:txBody>
          <a:bodyPr wrap="square" rtlCol="0">
            <a:spAutoFit/>
          </a:bodyPr>
          <a:lstStyle/>
          <a:p>
            <a:pPr algn="ctr"/>
            <a:r>
              <a:rPr lang="en-GB" i="1" dirty="0" smtClean="0"/>
              <a:t>I hate gravel, it’s my f@&amp;!ing nemesis….. </a:t>
            </a:r>
            <a:endParaRPr lang="en-GB" i="1" dirty="0"/>
          </a:p>
        </p:txBody>
      </p:sp>
      <p:pic>
        <p:nvPicPr>
          <p:cNvPr id="28"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4919" y="4958294"/>
            <a:ext cx="2736304" cy="151216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104917" y="5047785"/>
            <a:ext cx="2158409" cy="1077218"/>
          </a:xfrm>
          <a:prstGeom prst="rect">
            <a:avLst/>
          </a:prstGeom>
          <a:noFill/>
        </p:spPr>
        <p:txBody>
          <a:bodyPr wrap="square" rtlCol="0">
            <a:spAutoFit/>
          </a:bodyPr>
          <a:lstStyle/>
          <a:p>
            <a:pPr algn="ctr"/>
            <a:r>
              <a:rPr lang="en-GB" i="1" dirty="0" smtClean="0"/>
              <a:t>You’ve got to the think about the clothing you wear too….. </a:t>
            </a:r>
            <a:endParaRPr lang="en-GB" i="1" dirty="0"/>
          </a:p>
        </p:txBody>
      </p:sp>
      <p:pic>
        <p:nvPicPr>
          <p:cNvPr id="30"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9852" y="3805589"/>
            <a:ext cx="2592288" cy="1296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29710" y="3923676"/>
            <a:ext cx="2160240" cy="830997"/>
          </a:xfrm>
          <a:prstGeom prst="rect">
            <a:avLst/>
          </a:prstGeom>
          <a:noFill/>
        </p:spPr>
        <p:txBody>
          <a:bodyPr wrap="square" rtlCol="0">
            <a:spAutoFit/>
          </a:bodyPr>
          <a:lstStyle/>
          <a:p>
            <a:pPr algn="ctr"/>
            <a:r>
              <a:rPr lang="en-US" i="1" dirty="0" smtClean="0"/>
              <a:t>I love seeing those new coffee machines…..</a:t>
            </a:r>
            <a:r>
              <a:rPr lang="en-US" dirty="0" smtClean="0"/>
              <a:t> </a:t>
            </a:r>
            <a:endParaRPr lang="en-US" dirty="0"/>
          </a:p>
        </p:txBody>
      </p:sp>
      <p:pic>
        <p:nvPicPr>
          <p:cNvPr id="17"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5435063"/>
            <a:ext cx="3600400" cy="11190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3628" y="5478322"/>
            <a:ext cx="2808312" cy="830997"/>
          </a:xfrm>
          <a:prstGeom prst="rect">
            <a:avLst/>
          </a:prstGeom>
          <a:noFill/>
        </p:spPr>
        <p:txBody>
          <a:bodyPr wrap="square" rtlCol="0">
            <a:spAutoFit/>
          </a:bodyPr>
          <a:lstStyle/>
          <a:p>
            <a:pPr algn="ctr"/>
            <a:r>
              <a:rPr lang="en-US" i="1" dirty="0" smtClean="0"/>
              <a:t>They’ve spent loads of money on a crap door and crap windows…..</a:t>
            </a:r>
            <a:endParaRPr lang="en-US" i="1" dirty="0"/>
          </a:p>
        </p:txBody>
      </p:sp>
    </p:spTree>
    <p:extLst>
      <p:ext uri="{BB962C8B-B14F-4D97-AF65-F5344CB8AC3E}">
        <p14:creationId xmlns:p14="http://schemas.microsoft.com/office/powerpoint/2010/main" val="9868749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7" grpId="0"/>
      <p:bldP spid="27" grpId="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to society </a:t>
            </a:r>
            <a:endParaRPr lang="en-GB" dirty="0"/>
          </a:p>
        </p:txBody>
      </p:sp>
      <p:pic>
        <p:nvPicPr>
          <p:cNvPr id="4"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04864"/>
            <a:ext cx="3312368" cy="1353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2221074"/>
            <a:ext cx="2448272" cy="1077218"/>
          </a:xfrm>
          <a:prstGeom prst="rect">
            <a:avLst/>
          </a:prstGeom>
          <a:noFill/>
        </p:spPr>
        <p:txBody>
          <a:bodyPr wrap="square" rtlCol="0">
            <a:spAutoFit/>
          </a:bodyPr>
          <a:lstStyle/>
          <a:p>
            <a:pPr algn="ctr"/>
            <a:r>
              <a:rPr lang="en-GB" i="1" dirty="0" smtClean="0"/>
              <a:t>A lot of burglars look for lights on in houses, but some of them will pay ‘knockers’ a wage….. </a:t>
            </a:r>
            <a:endParaRPr lang="en-GB" i="1" dirty="0"/>
          </a:p>
        </p:txBody>
      </p:sp>
      <p:pic>
        <p:nvPicPr>
          <p:cNvPr id="7"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0617" y="3291086"/>
            <a:ext cx="3384376" cy="13302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30571" y="3283384"/>
            <a:ext cx="2592288" cy="830997"/>
          </a:xfrm>
          <a:prstGeom prst="rect">
            <a:avLst/>
          </a:prstGeom>
          <a:noFill/>
        </p:spPr>
        <p:txBody>
          <a:bodyPr wrap="square" rtlCol="0">
            <a:spAutoFit/>
          </a:bodyPr>
          <a:lstStyle/>
          <a:p>
            <a:pPr algn="ctr"/>
            <a:r>
              <a:rPr lang="en-GB" i="1" dirty="0" smtClean="0"/>
              <a:t>I’d survive on 1 or 2 hours sleep a day and was then out day and night….. </a:t>
            </a:r>
            <a:endParaRPr lang="en-GB" i="1" dirty="0"/>
          </a:p>
        </p:txBody>
      </p:sp>
      <p:sp>
        <p:nvSpPr>
          <p:cNvPr id="11" name="Rectangular Callout 10"/>
          <p:cNvSpPr/>
          <p:nvPr/>
        </p:nvSpPr>
        <p:spPr bwMode="auto">
          <a:xfrm>
            <a:off x="3347864" y="1854972"/>
            <a:ext cx="2952328" cy="720080"/>
          </a:xfrm>
          <a:prstGeom prst="wedgeRectCallout">
            <a:avLst>
              <a:gd name="adj1" fmla="val 5516"/>
              <a:gd name="adj2" fmla="val 8674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2" name="TextBox 11"/>
          <p:cNvSpPr txBox="1"/>
          <p:nvPr/>
        </p:nvSpPr>
        <p:spPr>
          <a:xfrm>
            <a:off x="3455876" y="1917667"/>
            <a:ext cx="2664296" cy="584775"/>
          </a:xfrm>
          <a:prstGeom prst="rect">
            <a:avLst/>
          </a:prstGeom>
          <a:noFill/>
        </p:spPr>
        <p:txBody>
          <a:bodyPr wrap="square" rtlCol="0">
            <a:spAutoFit/>
          </a:bodyPr>
          <a:lstStyle/>
          <a:p>
            <a:pPr algn="ctr"/>
            <a:r>
              <a:rPr lang="en-GB" i="1" dirty="0" smtClean="0"/>
              <a:t>I sold a Mac Book Pro on Ebay for around £800….. </a:t>
            </a:r>
            <a:endParaRPr lang="en-GB" i="1" dirty="0"/>
          </a:p>
        </p:txBody>
      </p:sp>
      <p:sp>
        <p:nvSpPr>
          <p:cNvPr id="16" name="Rectangle 15"/>
          <p:cNvSpPr/>
          <p:nvPr/>
        </p:nvSpPr>
        <p:spPr bwMode="auto">
          <a:xfrm>
            <a:off x="0" y="5877272"/>
            <a:ext cx="8964488" cy="914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pic>
        <p:nvPicPr>
          <p:cNvPr id="28"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8014" y="4460305"/>
            <a:ext cx="4122458" cy="171764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761655" y="4515739"/>
            <a:ext cx="3233970" cy="1323439"/>
          </a:xfrm>
          <a:prstGeom prst="rect">
            <a:avLst/>
          </a:prstGeom>
          <a:noFill/>
        </p:spPr>
        <p:txBody>
          <a:bodyPr wrap="square" rtlCol="0">
            <a:spAutoFit/>
          </a:bodyPr>
          <a:lstStyle/>
          <a:p>
            <a:pPr algn="ctr"/>
            <a:r>
              <a:rPr lang="en-GB" i="1" dirty="0" smtClean="0"/>
              <a:t>I was once on a work programme, but the Conservatives cut the budget and I was let go, so I thought f@!? ‘em…… </a:t>
            </a:r>
            <a:endParaRPr lang="en-GB" i="1" dirty="0"/>
          </a:p>
        </p:txBody>
      </p:sp>
      <p:pic>
        <p:nvPicPr>
          <p:cNvPr id="30"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4952" y="2563037"/>
            <a:ext cx="2592288" cy="1296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70631" y="2576483"/>
            <a:ext cx="2160240" cy="1077218"/>
          </a:xfrm>
          <a:prstGeom prst="rect">
            <a:avLst/>
          </a:prstGeom>
          <a:noFill/>
        </p:spPr>
        <p:txBody>
          <a:bodyPr wrap="square" rtlCol="0">
            <a:spAutoFit/>
          </a:bodyPr>
          <a:lstStyle/>
          <a:p>
            <a:pPr algn="ctr"/>
            <a:r>
              <a:rPr lang="en-US" i="1" dirty="0" smtClean="0"/>
              <a:t>I just went out to occupy myself, as no one would give me a chance…..</a:t>
            </a:r>
            <a:r>
              <a:rPr lang="en-US" dirty="0" smtClean="0"/>
              <a:t> </a:t>
            </a:r>
            <a:endParaRPr lang="en-US" dirty="0"/>
          </a:p>
        </p:txBody>
      </p:sp>
      <p:pic>
        <p:nvPicPr>
          <p:cNvPr id="17"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5012282"/>
            <a:ext cx="3600400" cy="11190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520" y="5054256"/>
            <a:ext cx="2808312" cy="830997"/>
          </a:xfrm>
          <a:prstGeom prst="rect">
            <a:avLst/>
          </a:prstGeom>
          <a:noFill/>
        </p:spPr>
        <p:txBody>
          <a:bodyPr wrap="square" rtlCol="0">
            <a:spAutoFit/>
          </a:bodyPr>
          <a:lstStyle/>
          <a:p>
            <a:pPr algn="ctr"/>
            <a:r>
              <a:rPr lang="en-US" i="1" dirty="0" smtClean="0"/>
              <a:t>I can sell a laptop in the taxi back home 9 times out of 10, but I’ll also…..</a:t>
            </a:r>
            <a:endParaRPr lang="en-US" i="1" dirty="0"/>
          </a:p>
        </p:txBody>
      </p:sp>
      <p:pic>
        <p:nvPicPr>
          <p:cNvPr id="19"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522" y="3526386"/>
            <a:ext cx="2592288" cy="107810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74187" y="3653701"/>
            <a:ext cx="2160240" cy="584775"/>
          </a:xfrm>
          <a:prstGeom prst="rect">
            <a:avLst/>
          </a:prstGeom>
          <a:noFill/>
        </p:spPr>
        <p:txBody>
          <a:bodyPr wrap="square" rtlCol="0">
            <a:spAutoFit/>
          </a:bodyPr>
          <a:lstStyle/>
          <a:p>
            <a:pPr algn="ctr"/>
            <a:r>
              <a:rPr lang="en-US" i="1" dirty="0" smtClean="0"/>
              <a:t>I’ve got an expensive…..</a:t>
            </a:r>
            <a:r>
              <a:rPr lang="en-US" dirty="0" smtClean="0"/>
              <a:t> </a:t>
            </a:r>
            <a:endParaRPr lang="en-US" dirty="0"/>
          </a:p>
        </p:txBody>
      </p:sp>
    </p:spTree>
    <p:extLst>
      <p:ext uri="{BB962C8B-B14F-4D97-AF65-F5344CB8AC3E}">
        <p14:creationId xmlns:p14="http://schemas.microsoft.com/office/powerpoint/2010/main" val="138498697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“I’ve got morals you know”</a:t>
            </a:r>
            <a:r>
              <a:rPr lang="en-US" dirty="0" smtClean="0"/>
              <a:t> </a:t>
            </a:r>
            <a:endParaRPr lang="en-GB" dirty="0"/>
          </a:p>
        </p:txBody>
      </p:sp>
      <p:pic>
        <p:nvPicPr>
          <p:cNvPr id="4"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04864"/>
            <a:ext cx="3091543" cy="1008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2276872"/>
            <a:ext cx="2448272" cy="584775"/>
          </a:xfrm>
          <a:prstGeom prst="rect">
            <a:avLst/>
          </a:prstGeom>
          <a:noFill/>
        </p:spPr>
        <p:txBody>
          <a:bodyPr wrap="square" rtlCol="0">
            <a:spAutoFit/>
          </a:bodyPr>
          <a:lstStyle/>
          <a:p>
            <a:pPr algn="ctr"/>
            <a:r>
              <a:rPr lang="en-GB" i="1" dirty="0" smtClean="0"/>
              <a:t>I don’t usually take TV’s these days….. </a:t>
            </a:r>
            <a:endParaRPr lang="en-GB" i="1" dirty="0"/>
          </a:p>
        </p:txBody>
      </p:sp>
      <p:pic>
        <p:nvPicPr>
          <p:cNvPr id="7"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844824"/>
            <a:ext cx="3384376" cy="15841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00192" y="1916832"/>
            <a:ext cx="2592288" cy="1077218"/>
          </a:xfrm>
          <a:prstGeom prst="rect">
            <a:avLst/>
          </a:prstGeom>
          <a:noFill/>
        </p:spPr>
        <p:txBody>
          <a:bodyPr wrap="square" rtlCol="0">
            <a:spAutoFit/>
          </a:bodyPr>
          <a:lstStyle/>
          <a:p>
            <a:pPr algn="ctr"/>
            <a:r>
              <a:rPr lang="en-GB" i="1" dirty="0" smtClean="0"/>
              <a:t>I still get asked to make tools now, but I’d only ever sell them to quality burglars….. </a:t>
            </a:r>
            <a:endParaRPr lang="en-GB" i="1" dirty="0"/>
          </a:p>
        </p:txBody>
      </p:sp>
      <p:sp>
        <p:nvSpPr>
          <p:cNvPr id="11" name="Rectangular Callout 10"/>
          <p:cNvSpPr/>
          <p:nvPr/>
        </p:nvSpPr>
        <p:spPr bwMode="auto">
          <a:xfrm>
            <a:off x="2987824" y="1844824"/>
            <a:ext cx="2952328" cy="792088"/>
          </a:xfrm>
          <a:prstGeom prst="wedgeRectCallout">
            <a:avLst>
              <a:gd name="adj1" fmla="val 5516"/>
              <a:gd name="adj2" fmla="val 8674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2" name="TextBox 11"/>
          <p:cNvSpPr txBox="1"/>
          <p:nvPr/>
        </p:nvSpPr>
        <p:spPr>
          <a:xfrm>
            <a:off x="3131840" y="1916832"/>
            <a:ext cx="2664296" cy="584775"/>
          </a:xfrm>
          <a:prstGeom prst="rect">
            <a:avLst/>
          </a:prstGeom>
          <a:noFill/>
        </p:spPr>
        <p:txBody>
          <a:bodyPr wrap="square" rtlCol="0">
            <a:spAutoFit/>
          </a:bodyPr>
          <a:lstStyle/>
          <a:p>
            <a:pPr algn="ctr"/>
            <a:r>
              <a:rPr lang="en-GB" i="1" dirty="0" smtClean="0"/>
              <a:t>I wouldn’t burgle old people….. </a:t>
            </a:r>
            <a:endParaRPr lang="en-GB" i="1" dirty="0"/>
          </a:p>
        </p:txBody>
      </p:sp>
      <p:sp>
        <p:nvSpPr>
          <p:cNvPr id="16" name="Rectangle 15"/>
          <p:cNvSpPr/>
          <p:nvPr/>
        </p:nvSpPr>
        <p:spPr bwMode="auto">
          <a:xfrm>
            <a:off x="0" y="5877272"/>
            <a:ext cx="8964488" cy="914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pic>
        <p:nvPicPr>
          <p:cNvPr id="26"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506663"/>
            <a:ext cx="3096345" cy="14226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08775" y="3639214"/>
            <a:ext cx="2590457" cy="830997"/>
          </a:xfrm>
          <a:prstGeom prst="rect">
            <a:avLst/>
          </a:prstGeom>
          <a:noFill/>
        </p:spPr>
        <p:txBody>
          <a:bodyPr wrap="square" rtlCol="0">
            <a:spAutoFit/>
          </a:bodyPr>
          <a:lstStyle/>
          <a:p>
            <a:pPr algn="ctr"/>
            <a:r>
              <a:rPr lang="en-GB" i="1" dirty="0" smtClean="0"/>
              <a:t>You don’t steal from people who’ve got f@!&amp; all in the first place </a:t>
            </a:r>
            <a:endParaRPr lang="en-GB" i="1" dirty="0"/>
          </a:p>
        </p:txBody>
      </p:sp>
      <p:pic>
        <p:nvPicPr>
          <p:cNvPr id="28"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4437112"/>
            <a:ext cx="2736304" cy="201798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372200" y="4509120"/>
            <a:ext cx="2158409" cy="1569660"/>
          </a:xfrm>
          <a:prstGeom prst="rect">
            <a:avLst/>
          </a:prstGeom>
          <a:noFill/>
        </p:spPr>
        <p:txBody>
          <a:bodyPr wrap="square" rtlCol="0">
            <a:spAutoFit/>
          </a:bodyPr>
          <a:lstStyle/>
          <a:p>
            <a:pPr algn="ctr"/>
            <a:r>
              <a:rPr lang="en-GB" i="1" dirty="0" smtClean="0"/>
              <a:t>I know it’s morally wrong, but it’s for the money and I do it in the easiest and fastest way possible….. </a:t>
            </a:r>
            <a:endParaRPr lang="en-GB" i="1" dirty="0"/>
          </a:p>
        </p:txBody>
      </p:sp>
      <p:pic>
        <p:nvPicPr>
          <p:cNvPr id="30"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1696" y="3688716"/>
            <a:ext cx="2592288"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56079" y="3970511"/>
            <a:ext cx="2160240" cy="1077218"/>
          </a:xfrm>
          <a:prstGeom prst="rect">
            <a:avLst/>
          </a:prstGeom>
          <a:noFill/>
        </p:spPr>
        <p:txBody>
          <a:bodyPr wrap="square" rtlCol="0">
            <a:spAutoFit/>
          </a:bodyPr>
          <a:lstStyle/>
          <a:p>
            <a:pPr algn="ctr"/>
            <a:r>
              <a:rPr lang="en-US" i="1" dirty="0" smtClean="0"/>
              <a:t>I’ve done houses before where I’ve got in and it’s smelled like old people…..</a:t>
            </a:r>
            <a:r>
              <a:rPr lang="en-US" dirty="0" smtClean="0"/>
              <a:t> </a:t>
            </a:r>
            <a:endParaRPr lang="en-US" dirty="0"/>
          </a:p>
        </p:txBody>
      </p:sp>
      <p:pic>
        <p:nvPicPr>
          <p:cNvPr id="17"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5157192"/>
            <a:ext cx="3600400" cy="11686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5190291"/>
            <a:ext cx="2808312" cy="830997"/>
          </a:xfrm>
          <a:prstGeom prst="rect">
            <a:avLst/>
          </a:prstGeom>
          <a:noFill/>
        </p:spPr>
        <p:txBody>
          <a:bodyPr wrap="square" rtlCol="0">
            <a:spAutoFit/>
          </a:bodyPr>
          <a:lstStyle/>
          <a:p>
            <a:pPr algn="ctr"/>
            <a:r>
              <a:rPr lang="en-US" i="1" dirty="0" smtClean="0"/>
              <a:t>I couldn’t con anyone or do any of that face to face stuff…..</a:t>
            </a:r>
            <a:endParaRPr lang="en-US" i="1" dirty="0"/>
          </a:p>
        </p:txBody>
      </p:sp>
    </p:spTree>
    <p:extLst>
      <p:ext uri="{BB962C8B-B14F-4D97-AF65-F5344CB8AC3E}">
        <p14:creationId xmlns:p14="http://schemas.microsoft.com/office/powerpoint/2010/main" val="422139835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7" grpId="0"/>
      <p:bldP spid="27" grpId="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points </a:t>
            </a:r>
            <a:endParaRPr lang="en-GB" dirty="0"/>
          </a:p>
        </p:txBody>
      </p:sp>
      <p:pic>
        <p:nvPicPr>
          <p:cNvPr id="4" name="Picture 16" descr="blue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204864"/>
            <a:ext cx="3312368" cy="14854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2276872"/>
            <a:ext cx="2448272" cy="1077218"/>
          </a:xfrm>
          <a:prstGeom prst="rect">
            <a:avLst/>
          </a:prstGeom>
          <a:noFill/>
        </p:spPr>
        <p:txBody>
          <a:bodyPr wrap="square" rtlCol="0">
            <a:spAutoFit/>
          </a:bodyPr>
          <a:lstStyle/>
          <a:p>
            <a:pPr algn="ctr"/>
            <a:r>
              <a:rPr lang="en-GB" i="1" dirty="0" smtClean="0"/>
              <a:t>The thing about mole grips is that they’re designed to clamp onto stuff….. </a:t>
            </a:r>
            <a:endParaRPr lang="en-GB" i="1" dirty="0"/>
          </a:p>
        </p:txBody>
      </p:sp>
      <p:pic>
        <p:nvPicPr>
          <p:cNvPr id="7"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7192" y="2837077"/>
            <a:ext cx="3384376" cy="10426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42586" y="3015536"/>
            <a:ext cx="2592288" cy="338554"/>
          </a:xfrm>
          <a:prstGeom prst="rect">
            <a:avLst/>
          </a:prstGeom>
          <a:noFill/>
        </p:spPr>
        <p:txBody>
          <a:bodyPr wrap="square" rtlCol="0">
            <a:spAutoFit/>
          </a:bodyPr>
          <a:lstStyle/>
          <a:p>
            <a:pPr algn="ctr"/>
            <a:r>
              <a:rPr lang="en-GB" i="1" dirty="0" smtClean="0"/>
              <a:t>That sign is dusty….. </a:t>
            </a:r>
            <a:endParaRPr lang="en-GB" i="1" dirty="0"/>
          </a:p>
        </p:txBody>
      </p:sp>
      <p:sp>
        <p:nvSpPr>
          <p:cNvPr id="11" name="Rectangular Callout 10"/>
          <p:cNvSpPr/>
          <p:nvPr/>
        </p:nvSpPr>
        <p:spPr bwMode="auto">
          <a:xfrm>
            <a:off x="3347864" y="1854972"/>
            <a:ext cx="2952328" cy="720080"/>
          </a:xfrm>
          <a:prstGeom prst="wedgeRectCallout">
            <a:avLst>
              <a:gd name="adj1" fmla="val 5516"/>
              <a:gd name="adj2" fmla="val 86743"/>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p:txBody>
      </p:sp>
      <p:sp>
        <p:nvSpPr>
          <p:cNvPr id="12" name="TextBox 11"/>
          <p:cNvSpPr txBox="1"/>
          <p:nvPr/>
        </p:nvSpPr>
        <p:spPr>
          <a:xfrm>
            <a:off x="3455876" y="1917667"/>
            <a:ext cx="2664296" cy="584775"/>
          </a:xfrm>
          <a:prstGeom prst="rect">
            <a:avLst/>
          </a:prstGeom>
          <a:noFill/>
        </p:spPr>
        <p:txBody>
          <a:bodyPr wrap="square" rtlCol="0">
            <a:spAutoFit/>
          </a:bodyPr>
          <a:lstStyle/>
          <a:p>
            <a:pPr algn="ctr"/>
            <a:r>
              <a:rPr lang="en-GB" i="1" dirty="0" smtClean="0"/>
              <a:t>I bought a master key for £250 off the internet….. </a:t>
            </a:r>
            <a:endParaRPr lang="en-GB" i="1" dirty="0"/>
          </a:p>
        </p:txBody>
      </p:sp>
      <p:sp>
        <p:nvSpPr>
          <p:cNvPr id="16" name="Rectangle 15"/>
          <p:cNvSpPr/>
          <p:nvPr/>
        </p:nvSpPr>
        <p:spPr bwMode="auto">
          <a:xfrm>
            <a:off x="0" y="5877272"/>
            <a:ext cx="8964488" cy="914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pic>
        <p:nvPicPr>
          <p:cNvPr id="26" name="Picture 15" descr="green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49" y="3908488"/>
            <a:ext cx="2802175" cy="146396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83568" y="4035260"/>
            <a:ext cx="2304256" cy="830997"/>
          </a:xfrm>
          <a:prstGeom prst="rect">
            <a:avLst/>
          </a:prstGeom>
          <a:noFill/>
        </p:spPr>
        <p:txBody>
          <a:bodyPr wrap="square" rtlCol="0">
            <a:spAutoFit/>
          </a:bodyPr>
          <a:lstStyle/>
          <a:p>
            <a:pPr algn="ctr"/>
            <a:r>
              <a:rPr lang="en-GB" i="1" dirty="0" smtClean="0"/>
              <a:t>Those programmes on TV about burglary are f@!?ing stupid….. </a:t>
            </a:r>
            <a:endParaRPr lang="en-GB" i="1" dirty="0"/>
          </a:p>
        </p:txBody>
      </p:sp>
      <p:pic>
        <p:nvPicPr>
          <p:cNvPr id="28"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4919" y="4958294"/>
            <a:ext cx="2736304" cy="151216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102229" y="5159185"/>
            <a:ext cx="2158409" cy="830997"/>
          </a:xfrm>
          <a:prstGeom prst="rect">
            <a:avLst/>
          </a:prstGeom>
          <a:noFill/>
        </p:spPr>
        <p:txBody>
          <a:bodyPr wrap="square" rtlCol="0">
            <a:spAutoFit/>
          </a:bodyPr>
          <a:lstStyle/>
          <a:p>
            <a:pPr algn="ctr"/>
            <a:r>
              <a:rPr lang="en-GB" i="1" dirty="0" smtClean="0"/>
              <a:t>The council went round replacing doors on their properties….. </a:t>
            </a:r>
            <a:endParaRPr lang="en-GB" i="1" dirty="0"/>
          </a:p>
        </p:txBody>
      </p:sp>
      <p:pic>
        <p:nvPicPr>
          <p:cNvPr id="30" name="Picture 18" descr="magenta bub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9021" y="3952346"/>
            <a:ext cx="2592288" cy="12961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7864" y="4095281"/>
            <a:ext cx="2160240" cy="830997"/>
          </a:xfrm>
          <a:prstGeom prst="rect">
            <a:avLst/>
          </a:prstGeom>
          <a:noFill/>
        </p:spPr>
        <p:txBody>
          <a:bodyPr wrap="square" rtlCol="0">
            <a:spAutoFit/>
          </a:bodyPr>
          <a:lstStyle/>
          <a:p>
            <a:pPr algn="ctr"/>
            <a:r>
              <a:rPr lang="en-US" i="1" dirty="0" smtClean="0"/>
              <a:t>My mate would only use a blow torch on the…..</a:t>
            </a:r>
            <a:r>
              <a:rPr lang="en-US" dirty="0" smtClean="0"/>
              <a:t> </a:t>
            </a:r>
            <a:endParaRPr lang="en-US" dirty="0"/>
          </a:p>
        </p:txBody>
      </p:sp>
      <p:pic>
        <p:nvPicPr>
          <p:cNvPr id="17" name="Picture 17" descr="yellow bub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5435063"/>
            <a:ext cx="3600400" cy="11190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9004" y="5574684"/>
            <a:ext cx="2808312" cy="584775"/>
          </a:xfrm>
          <a:prstGeom prst="rect">
            <a:avLst/>
          </a:prstGeom>
          <a:noFill/>
        </p:spPr>
        <p:txBody>
          <a:bodyPr wrap="square" rtlCol="0">
            <a:spAutoFit/>
          </a:bodyPr>
          <a:lstStyle/>
          <a:p>
            <a:pPr algn="ctr"/>
            <a:r>
              <a:rPr lang="en-US" i="1" dirty="0" smtClean="0"/>
              <a:t>You need to be aware when you’re burgling anyway…..</a:t>
            </a:r>
            <a:endParaRPr lang="en-US" i="1" dirty="0"/>
          </a:p>
        </p:txBody>
      </p:sp>
    </p:spTree>
    <p:extLst>
      <p:ext uri="{BB962C8B-B14F-4D97-AF65-F5344CB8AC3E}">
        <p14:creationId xmlns:p14="http://schemas.microsoft.com/office/powerpoint/2010/main" val="355364038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7" grpId="0"/>
      <p:bldP spid="27" grpId="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 research so important? </a:t>
            </a:r>
            <a:endParaRPr lang="en-GB" dirty="0"/>
          </a:p>
        </p:txBody>
      </p:sp>
      <p:sp>
        <p:nvSpPr>
          <p:cNvPr id="16" name="Rectangle 15"/>
          <p:cNvSpPr/>
          <p:nvPr/>
        </p:nvSpPr>
        <p:spPr bwMode="auto">
          <a:xfrm>
            <a:off x="0" y="5877272"/>
            <a:ext cx="8964488" cy="914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9" name="TextBox 8"/>
          <p:cNvSpPr txBox="1"/>
          <p:nvPr/>
        </p:nvSpPr>
        <p:spPr>
          <a:xfrm>
            <a:off x="323528" y="1916832"/>
            <a:ext cx="8496944" cy="6075509"/>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Information gap</a:t>
            </a:r>
          </a:p>
          <a:p>
            <a:pPr marL="285750" indent="-285750">
              <a:buFont typeface="Arial" panose="020B0604020202020204" pitchFamily="34" charset="0"/>
              <a:buChar char="•"/>
            </a:pPr>
            <a:r>
              <a:rPr lang="en-GB" sz="2400" dirty="0" smtClean="0"/>
              <a:t>Do we really know what they think?</a:t>
            </a:r>
          </a:p>
          <a:p>
            <a:pPr marL="285750" indent="-285750">
              <a:buFont typeface="Arial" panose="020B0604020202020204" pitchFamily="34" charset="0"/>
              <a:buChar char="•"/>
            </a:pPr>
            <a:r>
              <a:rPr lang="en-GB" sz="2400" dirty="0" smtClean="0"/>
              <a:t>Experience</a:t>
            </a:r>
          </a:p>
          <a:p>
            <a:pPr marL="285750" indent="-285750">
              <a:buFont typeface="Arial" panose="020B0604020202020204" pitchFamily="34" charset="0"/>
              <a:buChar char="•"/>
            </a:pPr>
            <a:r>
              <a:rPr lang="en-GB" sz="2400" dirty="0" smtClean="0"/>
              <a:t>Challenge to evolve</a:t>
            </a:r>
          </a:p>
          <a:p>
            <a:pPr marL="285750" indent="-285750">
              <a:buFont typeface="Arial" panose="020B0604020202020204" pitchFamily="34" charset="0"/>
              <a:buChar char="•"/>
            </a:pPr>
            <a:r>
              <a:rPr lang="en-GB" sz="2400" dirty="0" smtClean="0"/>
              <a:t>Understanding</a:t>
            </a:r>
          </a:p>
          <a:p>
            <a:pPr marL="285750" indent="-285750">
              <a:buFont typeface="Arial" panose="020B0604020202020204" pitchFamily="34" charset="0"/>
              <a:buChar char="•"/>
            </a:pPr>
            <a:r>
              <a:rPr lang="en-GB" sz="2400" dirty="0" smtClean="0"/>
              <a:t>Recondition</a:t>
            </a:r>
          </a:p>
          <a:p>
            <a:pPr marL="285750" indent="-285750">
              <a:buFont typeface="Arial" panose="020B0604020202020204" pitchFamily="34" charset="0"/>
              <a:buChar char="•"/>
            </a:pPr>
            <a:r>
              <a:rPr lang="en-GB" sz="2400" dirty="0" smtClean="0"/>
              <a:t>‘</a:t>
            </a:r>
            <a:r>
              <a:rPr lang="en-GB" sz="2400" i="1" dirty="0" smtClean="0"/>
              <a:t>In a burglars world it’s common sense’</a:t>
            </a:r>
          </a:p>
          <a:p>
            <a:pPr marL="285750" indent="-285750">
              <a:buFont typeface="Arial" panose="020B0604020202020204" pitchFamily="34" charset="0"/>
              <a:buChar char="•"/>
            </a:pPr>
            <a:r>
              <a:rPr lang="en-GB" sz="2400" dirty="0" smtClean="0"/>
              <a:t>Commercial to residential?</a:t>
            </a:r>
          </a:p>
          <a:p>
            <a:pPr marL="285750" indent="-285750">
              <a:buFont typeface="Arial" panose="020B0604020202020204" pitchFamily="34" charset="0"/>
              <a:buChar char="•"/>
            </a:pPr>
            <a:r>
              <a:rPr lang="en-GB" sz="2400" dirty="0" smtClean="0"/>
              <a:t>Consumer driven</a:t>
            </a:r>
          </a:p>
          <a:p>
            <a:pPr marL="285750" indent="-285750">
              <a:buFont typeface="Arial" panose="020B0604020202020204" pitchFamily="34" charset="0"/>
              <a:buChar char="•"/>
            </a:pPr>
            <a:r>
              <a:rPr lang="en-GB" sz="2400" dirty="0" smtClean="0"/>
              <a:t>A new angle on prevention</a:t>
            </a:r>
          </a:p>
          <a:p>
            <a:pPr marL="285750" indent="-285750">
              <a:buFont typeface="Arial" panose="020B0604020202020204" pitchFamily="34" charset="0"/>
              <a:buChar char="•"/>
            </a:pPr>
            <a:endParaRPr lang="en-GB" sz="2400" i="1" dirty="0" smtClean="0"/>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3141694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 research so important? </a:t>
            </a:r>
            <a:endParaRPr lang="en-GB" dirty="0"/>
          </a:p>
        </p:txBody>
      </p:sp>
      <p:sp>
        <p:nvSpPr>
          <p:cNvPr id="16" name="Rectangle 15"/>
          <p:cNvSpPr/>
          <p:nvPr/>
        </p:nvSpPr>
        <p:spPr bwMode="auto">
          <a:xfrm>
            <a:off x="0" y="5877272"/>
            <a:ext cx="8964488" cy="914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9" name="TextBox 8"/>
          <p:cNvSpPr txBox="1"/>
          <p:nvPr/>
        </p:nvSpPr>
        <p:spPr>
          <a:xfrm>
            <a:off x="323528" y="1916832"/>
            <a:ext cx="8496944" cy="4745915"/>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Elderly Men</a:t>
            </a:r>
          </a:p>
          <a:p>
            <a:pPr marL="285750" indent="-285750">
              <a:buFont typeface="Arial" panose="020B0604020202020204" pitchFamily="34" charset="0"/>
              <a:buChar char="•"/>
            </a:pPr>
            <a:r>
              <a:rPr lang="en-GB" sz="2400" dirty="0" smtClean="0"/>
              <a:t>Sheltered Accommodation</a:t>
            </a:r>
          </a:p>
          <a:p>
            <a:pPr marL="285750" indent="-285750">
              <a:buFont typeface="Arial" panose="020B0604020202020204" pitchFamily="34" charset="0"/>
              <a:buChar char="•"/>
            </a:pPr>
            <a:r>
              <a:rPr lang="en-GB" sz="2400" i="1" dirty="0" smtClean="0"/>
              <a:t>“Have you got a light?”</a:t>
            </a:r>
          </a:p>
          <a:p>
            <a:pPr marL="285750" indent="-285750">
              <a:buFont typeface="Arial" panose="020B0604020202020204" pitchFamily="34" charset="0"/>
              <a:buChar char="•"/>
            </a:pPr>
            <a:r>
              <a:rPr lang="en-GB" sz="2400" dirty="0" smtClean="0"/>
              <a:t>Business</a:t>
            </a:r>
          </a:p>
          <a:p>
            <a:pPr marL="285750" indent="-285750">
              <a:buFont typeface="Arial" panose="020B0604020202020204" pitchFamily="34" charset="0"/>
              <a:buChar char="•"/>
            </a:pPr>
            <a:r>
              <a:rPr lang="en-GB" sz="2400" dirty="0" smtClean="0"/>
              <a:t>£5,500 – “</a:t>
            </a:r>
            <a:r>
              <a:rPr lang="en-GB" sz="2400" i="1" dirty="0" smtClean="0"/>
              <a:t>…..but it stunk of p@!s”</a:t>
            </a:r>
          </a:p>
          <a:p>
            <a:pPr marL="285750" indent="-285750">
              <a:buFont typeface="Arial" panose="020B0604020202020204" pitchFamily="34" charset="0"/>
              <a:buChar char="•"/>
            </a:pPr>
            <a:r>
              <a:rPr lang="en-GB" sz="2400" dirty="0" smtClean="0"/>
              <a:t>Curtains, carpet, coats and cobwebs</a:t>
            </a:r>
          </a:p>
          <a:p>
            <a:pPr marL="285750" indent="-285750">
              <a:buFont typeface="Arial" panose="020B0604020202020204" pitchFamily="34" charset="0"/>
              <a:buChar char="•"/>
            </a:pPr>
            <a:r>
              <a:rPr lang="en-GB" sz="2400" dirty="0" smtClean="0"/>
              <a:t>Dementia Victims</a:t>
            </a:r>
          </a:p>
          <a:p>
            <a:pPr marL="285750" indent="-285750">
              <a:buFont typeface="Arial" panose="020B0604020202020204" pitchFamily="34" charset="0"/>
              <a:buChar char="•"/>
            </a:pPr>
            <a:r>
              <a:rPr lang="en-GB" sz="2400" dirty="0" smtClean="0"/>
              <a:t>Disabled Victims</a:t>
            </a:r>
          </a:p>
          <a:p>
            <a:pPr marL="285750" indent="-285750">
              <a:buFont typeface="Arial" panose="020B0604020202020204" pitchFamily="34" charset="0"/>
              <a:buChar char="•"/>
            </a:pPr>
            <a:r>
              <a:rPr lang="en-GB" sz="2400" i="1" dirty="0" smtClean="0"/>
              <a:t>“I’ve got morals though…..”</a:t>
            </a:r>
          </a:p>
          <a:p>
            <a:pPr marL="285750" indent="-285750">
              <a:buFont typeface="Arial" panose="020B0604020202020204" pitchFamily="34" charset="0"/>
              <a:buChar char="•"/>
            </a:pPr>
            <a:r>
              <a:rPr lang="en-GB" sz="2400" dirty="0" smtClean="0"/>
              <a:t>Design &amp; Layout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0933540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 </a:t>
            </a:r>
            <a:endParaRPr lang="en-GB" dirty="0"/>
          </a:p>
        </p:txBody>
      </p:sp>
      <p:pic>
        <p:nvPicPr>
          <p:cNvPr id="7" name="Picture 15" descr="green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708920"/>
            <a:ext cx="7389049" cy="32644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43808" y="2855480"/>
            <a:ext cx="3806328" cy="2308324"/>
          </a:xfrm>
          <a:prstGeom prst="rect">
            <a:avLst/>
          </a:prstGeom>
          <a:noFill/>
        </p:spPr>
        <p:txBody>
          <a:bodyPr wrap="square" rtlCol="0">
            <a:spAutoFit/>
          </a:bodyPr>
          <a:lstStyle/>
          <a:p>
            <a:pPr algn="ctr"/>
            <a:r>
              <a:rPr lang="en-GB" sz="2400" i="1" dirty="0" smtClean="0"/>
              <a:t>You mentioned working with Architects earlier, which made me smile, as architecture does speak to you and tells you a lot about a place</a:t>
            </a:r>
            <a:endParaRPr lang="en-GB" sz="2400" i="1" dirty="0"/>
          </a:p>
        </p:txBody>
      </p:sp>
      <p:sp>
        <p:nvSpPr>
          <p:cNvPr id="16" name="Rectangle 15"/>
          <p:cNvSpPr/>
          <p:nvPr/>
        </p:nvSpPr>
        <p:spPr bwMode="auto">
          <a:xfrm>
            <a:off x="0" y="5877272"/>
            <a:ext cx="8964488" cy="9144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6544814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Re-evaluating is crucial!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9942660"/>
              </p:ext>
            </p:extLst>
          </p:nvPr>
        </p:nvGraphicFramePr>
        <p:xfrm>
          <a:off x="412750" y="2205038"/>
          <a:ext cx="8229600" cy="3598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bwMode="auto">
          <a:xfrm>
            <a:off x="2411760" y="3429000"/>
            <a:ext cx="914400" cy="98640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5" name="Oval 4"/>
          <p:cNvSpPr/>
          <p:nvPr/>
        </p:nvSpPr>
        <p:spPr bwMode="auto">
          <a:xfrm>
            <a:off x="755576" y="3284984"/>
            <a:ext cx="2232248" cy="1512168"/>
          </a:xfrm>
          <a:prstGeom prst="ellipse">
            <a:avLst/>
          </a:prstGeom>
          <a:noFill/>
          <a:ln w="349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665266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2"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What works</a:t>
            </a:r>
            <a:r>
              <a:rPr lang="is-IS" sz="2800" dirty="0" smtClean="0"/>
              <a:t>...in the words of the offender?</a:t>
            </a:r>
            <a:endParaRPr lang="en-US" sz="2800" dirty="0"/>
          </a:p>
        </p:txBody>
      </p:sp>
      <p:sp>
        <p:nvSpPr>
          <p:cNvPr id="3" name="Content Placeholder 2"/>
          <p:cNvSpPr>
            <a:spLocks noGrp="1"/>
          </p:cNvSpPr>
          <p:nvPr>
            <p:ph idx="1"/>
          </p:nvPr>
        </p:nvSpPr>
        <p:spPr>
          <a:xfrm>
            <a:off x="395536" y="1916832"/>
            <a:ext cx="8229600" cy="3598862"/>
          </a:xfrm>
        </p:spPr>
        <p:txBody>
          <a:bodyPr/>
          <a:lstStyle/>
          <a:p>
            <a:r>
              <a:rPr lang="en-US" sz="2200" dirty="0" smtClean="0">
                <a:solidFill>
                  <a:schemeClr val="accent6">
                    <a:lumMod val="75000"/>
                  </a:schemeClr>
                </a:solidFill>
              </a:rPr>
              <a:t>Inductive, bottom-up approach to </a:t>
            </a:r>
            <a:r>
              <a:rPr lang="en-US" sz="2200" i="1" dirty="0" smtClean="0">
                <a:solidFill>
                  <a:schemeClr val="accent6">
                    <a:lumMod val="75000"/>
                  </a:schemeClr>
                </a:solidFill>
              </a:rPr>
              <a:t>what works </a:t>
            </a:r>
            <a:r>
              <a:rPr lang="en-US" sz="2200" dirty="0" smtClean="0">
                <a:solidFill>
                  <a:schemeClr val="accent6">
                    <a:lumMod val="75000"/>
                  </a:schemeClr>
                </a:solidFill>
              </a:rPr>
              <a:t>(CPTED).  </a:t>
            </a:r>
          </a:p>
          <a:p>
            <a:endParaRPr lang="en-US" sz="2200" dirty="0" smtClean="0">
              <a:solidFill>
                <a:schemeClr val="accent6">
                  <a:lumMod val="75000"/>
                </a:schemeClr>
              </a:solidFill>
            </a:endParaRPr>
          </a:p>
          <a:p>
            <a:r>
              <a:rPr lang="en-US" sz="2200" dirty="0" smtClean="0">
                <a:solidFill>
                  <a:schemeClr val="accent6">
                    <a:lumMod val="75000"/>
                  </a:schemeClr>
                </a:solidFill>
              </a:rPr>
              <a:t>What attracts/deters offenders</a:t>
            </a:r>
            <a:r>
              <a:rPr lang="is-IS" sz="2200" dirty="0" smtClean="0">
                <a:solidFill>
                  <a:schemeClr val="accent6">
                    <a:lumMod val="75000"/>
                  </a:schemeClr>
                </a:solidFill>
              </a:rPr>
              <a:t>…</a:t>
            </a:r>
            <a:r>
              <a:rPr lang="is-IS" sz="2200" b="1" u="sng" dirty="0" smtClean="0">
                <a:solidFill>
                  <a:schemeClr val="accent6">
                    <a:lumMod val="75000"/>
                  </a:schemeClr>
                </a:solidFill>
              </a:rPr>
              <a:t>in their own words</a:t>
            </a:r>
            <a:r>
              <a:rPr lang="is-IS" sz="2200" dirty="0" smtClean="0">
                <a:solidFill>
                  <a:schemeClr val="accent6">
                    <a:lumMod val="75000"/>
                  </a:schemeClr>
                </a:solidFill>
              </a:rPr>
              <a:t>!</a:t>
            </a:r>
          </a:p>
          <a:p>
            <a:pPr algn="just"/>
            <a:endParaRPr lang="en-US" sz="2200" dirty="0" smtClean="0">
              <a:solidFill>
                <a:schemeClr val="accent6">
                  <a:lumMod val="75000"/>
                </a:schemeClr>
              </a:solidFill>
            </a:endParaRPr>
          </a:p>
          <a:p>
            <a:pPr algn="just"/>
            <a:r>
              <a:rPr lang="en-US" sz="2200" dirty="0" smtClean="0">
                <a:solidFill>
                  <a:schemeClr val="accent6">
                    <a:lumMod val="75000"/>
                  </a:schemeClr>
                </a:solidFill>
              </a:rPr>
              <a:t>20 adult prolific burglars </a:t>
            </a:r>
            <a:r>
              <a:rPr lang="en-US" sz="2200" dirty="0">
                <a:solidFill>
                  <a:schemeClr val="accent6">
                    <a:lumMod val="75000"/>
                  </a:schemeClr>
                </a:solidFill>
              </a:rPr>
              <a:t>currently serving a prison </a:t>
            </a:r>
            <a:r>
              <a:rPr lang="en-US" sz="2200" dirty="0" smtClean="0">
                <a:solidFill>
                  <a:schemeClr val="accent6">
                    <a:lumMod val="75000"/>
                  </a:schemeClr>
                </a:solidFill>
              </a:rPr>
              <a:t>sentence</a:t>
            </a:r>
            <a:r>
              <a:rPr lang="en-US" sz="2200" dirty="0">
                <a:solidFill>
                  <a:schemeClr val="accent6">
                    <a:lumMod val="75000"/>
                  </a:schemeClr>
                </a:solidFill>
              </a:rPr>
              <a:t> </a:t>
            </a:r>
            <a:r>
              <a:rPr lang="en-US" sz="2200" dirty="0" smtClean="0">
                <a:solidFill>
                  <a:schemeClr val="accent6">
                    <a:lumMod val="75000"/>
                  </a:schemeClr>
                </a:solidFill>
              </a:rPr>
              <a:t>(</a:t>
            </a:r>
            <a:r>
              <a:rPr lang="en-US" sz="2200" dirty="0">
                <a:solidFill>
                  <a:schemeClr val="accent6">
                    <a:lumMod val="75000"/>
                  </a:schemeClr>
                </a:solidFill>
              </a:rPr>
              <a:t>Whealston, Armley, </a:t>
            </a:r>
            <a:r>
              <a:rPr lang="en-US" sz="2200" dirty="0" smtClean="0">
                <a:solidFill>
                  <a:schemeClr val="accent6">
                    <a:lumMod val="75000"/>
                  </a:schemeClr>
                </a:solidFill>
              </a:rPr>
              <a:t>Newhall) – huge thanks to Pete Homer!</a:t>
            </a:r>
            <a:endParaRPr lang="en-US" sz="2200" dirty="0">
              <a:solidFill>
                <a:schemeClr val="accent6">
                  <a:lumMod val="75000"/>
                </a:schemeClr>
              </a:solidFill>
            </a:endParaRPr>
          </a:p>
          <a:p>
            <a:endParaRPr lang="is-IS" sz="2200" dirty="0" smtClean="0">
              <a:solidFill>
                <a:schemeClr val="accent6">
                  <a:lumMod val="75000"/>
                </a:schemeClr>
              </a:solidFill>
            </a:endParaRPr>
          </a:p>
          <a:p>
            <a:r>
              <a:rPr lang="is-IS" sz="2200" dirty="0" smtClean="0">
                <a:solidFill>
                  <a:schemeClr val="accent6">
                    <a:lumMod val="75000"/>
                  </a:schemeClr>
                </a:solidFill>
              </a:rPr>
              <a:t>16 photographs – not leading. </a:t>
            </a:r>
          </a:p>
          <a:p>
            <a:endParaRPr lang="is-IS" sz="2200" dirty="0" smtClean="0">
              <a:solidFill>
                <a:schemeClr val="accent6">
                  <a:lumMod val="75000"/>
                </a:schemeClr>
              </a:solidFill>
            </a:endParaRPr>
          </a:p>
          <a:p>
            <a:r>
              <a:rPr lang="is-IS" sz="2200" dirty="0" smtClean="0">
                <a:solidFill>
                  <a:schemeClr val="accent6">
                    <a:lumMod val="75000"/>
                  </a:schemeClr>
                </a:solidFill>
              </a:rPr>
              <a:t>No prompting, just talk!</a:t>
            </a:r>
            <a:endParaRPr lang="en-US" sz="2200" dirty="0">
              <a:solidFill>
                <a:schemeClr val="accent6">
                  <a:lumMod val="75000"/>
                </a:schemeClr>
              </a:solidFill>
            </a:endParaRPr>
          </a:p>
        </p:txBody>
      </p:sp>
    </p:spTree>
    <p:extLst>
      <p:ext uri="{BB962C8B-B14F-4D97-AF65-F5344CB8AC3E}">
        <p14:creationId xmlns:p14="http://schemas.microsoft.com/office/powerpoint/2010/main" val="38420844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your own </a:t>
            </a:r>
            <a:r>
              <a:rPr lang="en-US" dirty="0" smtClean="0"/>
              <a:t>words</a:t>
            </a:r>
            <a:r>
              <a:rPr lang="is-IS" dirty="0" smtClean="0"/>
              <a:t>…</a:t>
            </a:r>
            <a:endParaRPr lang="en-US" dirty="0"/>
          </a:p>
        </p:txBody>
      </p:sp>
      <p:sp>
        <p:nvSpPr>
          <p:cNvPr id="3" name="Content Placeholder 2"/>
          <p:cNvSpPr>
            <a:spLocks noGrp="1"/>
          </p:cNvSpPr>
          <p:nvPr>
            <p:ph idx="1"/>
          </p:nvPr>
        </p:nvSpPr>
        <p:spPr>
          <a:xfrm>
            <a:off x="395536" y="1916832"/>
            <a:ext cx="8229600" cy="3598862"/>
          </a:xfrm>
        </p:spPr>
        <p:txBody>
          <a:bodyPr/>
          <a:lstStyle/>
          <a:p>
            <a:pPr marL="0" indent="0" algn="ctr">
              <a:buNone/>
            </a:pPr>
            <a:r>
              <a:rPr lang="en-US" i="1" dirty="0" smtClean="0"/>
              <a:t>	</a:t>
            </a:r>
            <a:r>
              <a:rPr lang="en-US" sz="2000" i="1" dirty="0" smtClean="0"/>
              <a:t>“</a:t>
            </a:r>
            <a:r>
              <a:rPr lang="en-GB" sz="2000" i="1" dirty="0"/>
              <a:t>From what you can see from the photo, </a:t>
            </a:r>
            <a:endParaRPr lang="en-GB" sz="2000" i="1" dirty="0" smtClean="0"/>
          </a:p>
          <a:p>
            <a:pPr marL="0" indent="0" algn="ctr">
              <a:buNone/>
            </a:pPr>
            <a:r>
              <a:rPr lang="en-GB" sz="2000" i="1" dirty="0" smtClean="0"/>
              <a:t>can </a:t>
            </a:r>
            <a:r>
              <a:rPr lang="en-GB" sz="2000" i="1" dirty="0"/>
              <a:t>you describe what would </a:t>
            </a:r>
            <a:r>
              <a:rPr lang="en-GB" sz="2000" b="1" i="1" dirty="0"/>
              <a:t>attract</a:t>
            </a:r>
            <a:r>
              <a:rPr lang="en-GB" sz="2000" i="1" dirty="0"/>
              <a:t> you to this property when selecting a target for burglary” </a:t>
            </a:r>
            <a:endParaRPr lang="en-GB" sz="2000" dirty="0"/>
          </a:p>
          <a:p>
            <a:endParaRPr lang="en-GB" sz="2000" i="1" dirty="0"/>
          </a:p>
          <a:p>
            <a:pPr marL="0" indent="0" algn="ctr">
              <a:buNone/>
            </a:pPr>
            <a:r>
              <a:rPr lang="en-GB" sz="2000" i="1" dirty="0"/>
              <a:t>	“From what you can see from the photo, </a:t>
            </a:r>
            <a:endParaRPr lang="en-GB" sz="2000" i="1" dirty="0" smtClean="0"/>
          </a:p>
          <a:p>
            <a:pPr marL="0" indent="0" algn="ctr">
              <a:buNone/>
            </a:pPr>
            <a:r>
              <a:rPr lang="en-GB" sz="2000" i="1" dirty="0" smtClean="0"/>
              <a:t>can </a:t>
            </a:r>
            <a:r>
              <a:rPr lang="en-GB" sz="2000" i="1" dirty="0"/>
              <a:t>you describe what would </a:t>
            </a:r>
            <a:r>
              <a:rPr lang="en-GB" sz="2000" b="1" i="1" dirty="0"/>
              <a:t>deter</a:t>
            </a:r>
            <a:r>
              <a:rPr lang="en-GB" sz="2000" i="1" dirty="0"/>
              <a:t> you (put you off) from selecting this property as a target for burglary”</a:t>
            </a:r>
            <a:endParaRPr lang="en-GB" sz="2000" dirty="0"/>
          </a:p>
          <a:p>
            <a:endParaRPr lang="en-US" dirty="0" smtClean="0"/>
          </a:p>
          <a:p>
            <a:endParaRPr lang="en-US" dirty="0" smtClean="0"/>
          </a:p>
          <a:p>
            <a:pPr marL="0" indent="0">
              <a:buNone/>
            </a:pPr>
            <a:r>
              <a:rPr lang="en-US" i="1" dirty="0" smtClean="0"/>
              <a:t>		</a:t>
            </a:r>
            <a:endParaRPr lang="en-US" i="1" dirty="0"/>
          </a:p>
        </p:txBody>
      </p:sp>
    </p:spTree>
    <p:extLst>
      <p:ext uri="{BB962C8B-B14F-4D97-AF65-F5344CB8AC3E}">
        <p14:creationId xmlns:p14="http://schemas.microsoft.com/office/powerpoint/2010/main" val="2268443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476672"/>
            <a:ext cx="6419056" cy="730002"/>
          </a:xfrm>
        </p:spPr>
        <p:txBody>
          <a:bodyPr/>
          <a:lstStyle/>
          <a:p>
            <a:r>
              <a:rPr lang="en-US" sz="3000" b="0" dirty="0" smtClean="0"/>
              <a:t>Do our findings align with SBD New Homes (2014)?</a:t>
            </a:r>
            <a:endParaRPr lang="en-US" sz="3000" b="0" dirty="0"/>
          </a:p>
        </p:txBody>
      </p:sp>
      <p:sp>
        <p:nvSpPr>
          <p:cNvPr id="9" name="Text Placeholder 8"/>
          <p:cNvSpPr>
            <a:spLocks noGrp="1"/>
          </p:cNvSpPr>
          <p:nvPr>
            <p:ph type="body" sz="half" idx="2"/>
          </p:nvPr>
        </p:nvSpPr>
        <p:spPr>
          <a:xfrm>
            <a:off x="611560" y="1772816"/>
            <a:ext cx="3008313" cy="4497363"/>
          </a:xfrm>
        </p:spPr>
        <p:txBody>
          <a:bodyPr/>
          <a:lstStyle/>
          <a:p>
            <a:pPr marL="285750" indent="-285750">
              <a:buFont typeface="Arial"/>
              <a:buChar char="•"/>
            </a:pPr>
            <a:endParaRPr lang="en-US" sz="2000" dirty="0" smtClean="0"/>
          </a:p>
          <a:p>
            <a:pPr marL="285750" indent="-285750">
              <a:buFont typeface="Arial"/>
              <a:buChar char="•"/>
            </a:pPr>
            <a:endParaRPr lang="en-US" sz="2000" dirty="0" smtClean="0"/>
          </a:p>
          <a:p>
            <a:pPr marL="285750" indent="-285750" algn="just">
              <a:buFont typeface="Arial"/>
              <a:buChar char="•"/>
            </a:pPr>
            <a:r>
              <a:rPr lang="en-US" sz="2200" dirty="0" smtClean="0"/>
              <a:t>The extent to which findings </a:t>
            </a:r>
            <a:r>
              <a:rPr lang="en-US" sz="2200" u="sng" dirty="0" smtClean="0"/>
              <a:t>confirm</a:t>
            </a:r>
            <a:r>
              <a:rPr lang="en-US" sz="2200" dirty="0" smtClean="0"/>
              <a:t> the content of </a:t>
            </a:r>
            <a:r>
              <a:rPr lang="en-US" sz="2200" i="1" dirty="0" smtClean="0"/>
              <a:t>SBD New Homes </a:t>
            </a:r>
            <a:r>
              <a:rPr lang="en-US" sz="2200" dirty="0" smtClean="0"/>
              <a:t>(2014).</a:t>
            </a:r>
          </a:p>
          <a:p>
            <a:pPr marL="285750" indent="-285750" algn="just">
              <a:buFont typeface="Arial"/>
              <a:buChar char="•"/>
            </a:pPr>
            <a:endParaRPr lang="en-US" sz="2200" dirty="0" smtClean="0"/>
          </a:p>
          <a:p>
            <a:pPr marL="285750" indent="-285750" algn="just">
              <a:buFont typeface="Arial"/>
              <a:buChar char="•"/>
            </a:pPr>
            <a:r>
              <a:rPr lang="en-US" sz="2200" dirty="0" smtClean="0"/>
              <a:t>The extent to which the findings </a:t>
            </a:r>
            <a:r>
              <a:rPr lang="en-US" sz="2200" u="sng" dirty="0" smtClean="0"/>
              <a:t>refute</a:t>
            </a:r>
            <a:r>
              <a:rPr lang="en-US" sz="2200" dirty="0" smtClean="0"/>
              <a:t> the content of </a:t>
            </a:r>
            <a:r>
              <a:rPr lang="en-US" sz="2200" i="1" dirty="0"/>
              <a:t>SBD New Homes </a:t>
            </a:r>
            <a:r>
              <a:rPr lang="en-US" sz="2200" dirty="0"/>
              <a:t>(2014).</a:t>
            </a:r>
          </a:p>
          <a:p>
            <a:pPr marL="285750" indent="-285750">
              <a:buFont typeface="Arial"/>
              <a:buChar char="•"/>
            </a:pPr>
            <a:endParaRPr lang="en-US" sz="2000" dirty="0"/>
          </a:p>
        </p:txBody>
      </p:sp>
      <p:sp>
        <p:nvSpPr>
          <p:cNvPr id="6" name="Rectangle 5"/>
          <p:cNvSpPr/>
          <p:nvPr/>
        </p:nvSpPr>
        <p:spPr bwMode="auto">
          <a:xfrm>
            <a:off x="0" y="5805264"/>
            <a:ext cx="8964488" cy="93610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pic>
        <p:nvPicPr>
          <p:cNvPr id="7" name="Picture 2"/>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0" y="1844824"/>
            <a:ext cx="3456000" cy="4500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2525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p:cNvSpPr>
            <a:spLocks noGrp="1" noChangeArrowheads="1"/>
          </p:cNvSpPr>
          <p:nvPr>
            <p:ph type="ctrTitle"/>
          </p:nvPr>
        </p:nvSpPr>
        <p:spPr>
          <a:noFill/>
          <a:ln/>
        </p:spPr>
        <p:txBody>
          <a:bodyPr/>
          <a:lstStyle/>
          <a:p>
            <a:r>
              <a:rPr lang="en-GB" dirty="0"/>
              <a:t>Insert title here</a:t>
            </a:r>
          </a:p>
        </p:txBody>
      </p:sp>
      <p:sp>
        <p:nvSpPr>
          <p:cNvPr id="3" name="Subtitle 2"/>
          <p:cNvSpPr>
            <a:spLocks noGrp="1"/>
          </p:cNvSpPr>
          <p:nvPr>
            <p:ph type="subTitle" idx="1"/>
          </p:nvPr>
        </p:nvSpPr>
        <p:spPr>
          <a:xfrm>
            <a:off x="1331640" y="2204864"/>
            <a:ext cx="6400800" cy="1752600"/>
          </a:xfrm>
        </p:spPr>
        <p:txBody>
          <a:bodyPr/>
          <a:lstStyle/>
          <a:p>
            <a:endParaRPr lang="is-IS" sz="3600" b="1" i="1" dirty="0" smtClean="0"/>
          </a:p>
          <a:p>
            <a:r>
              <a:rPr lang="is-IS" sz="3600" b="1" dirty="0" smtClean="0"/>
              <a:t>We paused, we reflected....</a:t>
            </a:r>
          </a:p>
          <a:p>
            <a:r>
              <a:rPr lang="is-IS" sz="3600" b="1" dirty="0" smtClean="0"/>
              <a:t>the offenders agree!</a:t>
            </a:r>
          </a:p>
          <a:p>
            <a:endParaRPr lang="en-US" sz="2600" b="1" i="1" dirty="0"/>
          </a:p>
        </p:txBody>
      </p:sp>
    </p:spTree>
    <p:extLst>
      <p:ext uri="{BB962C8B-B14F-4D97-AF65-F5344CB8AC3E}">
        <p14:creationId xmlns:p14="http://schemas.microsoft.com/office/powerpoint/2010/main" val="3434509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M_University_of_Huddersfield (1)">
  <a:themeElements>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c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dec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c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c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c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c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c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c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c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c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c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c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c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White">
  <a:themeElements>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5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White">
  <a:themeElements>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6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White">
  <a:themeElements>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7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White">
  <a:themeElements>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8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nk">
  <a:themeElements>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ink">
  <a:themeElements>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i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Pi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i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i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i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i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i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i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i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i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i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i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i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a:themeElements>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a:themeElements>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1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te">
  <a:themeElements>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hite">
  <a:themeElements>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3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White">
  <a:themeElements>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4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Projects and Planning" ma:contentTypeID="0x0101006901CDA31B89E34FAB831D5C53735F5500D2C57B7CD7DAE944968CDBE61C300A6A0005579F6D7C68C748B8F55BEA5D18A475" ma:contentTypeVersion="10" ma:contentTypeDescription="" ma:contentTypeScope="" ma:versionID="84eec1a9d7f24b6affe56ad1755de9a8">
  <xsd:schema xmlns:xsd="http://www.w3.org/2001/XMLSchema" xmlns:xs="http://www.w3.org/2001/XMLSchema" xmlns:p="http://schemas.microsoft.com/office/2006/metadata/properties" xmlns:ns2="d142bec8-c6ab-42dc-ab70-d9b873e82c67" xmlns:ns3="d3c16eda-20d9-46b9-bb1c-19fd57bcf5de" targetNamespace="http://schemas.microsoft.com/office/2006/metadata/properties" ma:root="true" ma:fieldsID="2a77b060fb94cec91906498d0f3e91b0" ns2:_="" ns3:_="">
    <xsd:import namespace="d142bec8-c6ab-42dc-ab70-d9b873e82c67"/>
    <xsd:import namespace="d3c16eda-20d9-46b9-bb1c-19fd57bcf5de"/>
    <xsd:element name="properties">
      <xsd:complexType>
        <xsd:sequence>
          <xsd:element name="documentManagement">
            <xsd:complexType>
              <xsd:all>
                <xsd:element ref="ns2:Summary" minOccurs="0"/>
                <xsd:element ref="ns2:GPMS"/>
                <xsd:element ref="ns2:Document_x0020_Keywords" minOccurs="0"/>
                <xsd:element ref="ns2:Last_x0020_Review_x0020_Date" minOccurs="0"/>
                <xsd:element ref="ns2:Document_x0020_Origin" minOccurs="0"/>
                <xsd:element ref="ns2:Item_x0020_Date" minOccurs="0"/>
                <xsd:element ref="ns2:Publish_x0020_to_x0020_CMS" minOccurs="0"/>
                <xsd:element ref="ns2:Mark_x0020_for_x0020_Archive" minOccurs="0"/>
                <xsd:element ref="ns2:Document_x0020_Author" minOccurs="0"/>
                <xsd:element ref="ns2:Information_x0020_Type" minOccurs="0"/>
                <xsd:element ref="ns2:DMS_x0020_Location" minOccurs="0"/>
                <xsd:element ref="ns2:Document_x0020_Owner" minOccurs="0"/>
                <xsd:element ref="ns3:_dlc_Exempt" minOccurs="0"/>
                <xsd:element ref="ns3:_dlc_ExpireDateSaved" minOccurs="0"/>
                <xsd:element ref="ns3: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bec8-c6ab-42dc-ab70-d9b873e82c67" elementFormDefault="qualified">
    <xsd:import namespace="http://schemas.microsoft.com/office/2006/documentManagement/types"/>
    <xsd:import namespace="http://schemas.microsoft.com/office/infopath/2007/PartnerControls"/>
    <xsd:element name="Summary" ma:index="2" nillable="true" ma:displayName="Summary" ma:description="An overview of the contents of the file. This information appears in the search results and will therefore aid finding a document." ma:internalName="Summary">
      <xsd:simpleType>
        <xsd:restriction base="dms:Note">
          <xsd:maxLength value="255"/>
        </xsd:restriction>
      </xsd:simpleType>
    </xsd:element>
    <xsd:element name="GPMS" ma:index="3" ma:displayName="GPMS" ma:description="GPMS does not control access to the file. For more information search for 'GPMS' on the Force intranet." ma:format="RadioButtons" ma:internalName="GPMS">
      <xsd:simpleType>
        <xsd:restriction base="dms:Choice">
          <xsd:enumeration value="NOT PROTECTIVELY MARKED"/>
          <xsd:enumeration value="PROTECT"/>
          <xsd:enumeration value="RESTRICTED"/>
          <xsd:enumeration value="CONFIDENTIAL"/>
          <xsd:enumeration value="SECRET"/>
          <xsd:enumeration value="TOP SECRET"/>
        </xsd:restriction>
      </xsd:simpleType>
    </xsd:element>
    <xsd:element name="Document_x0020_Keywords" ma:index="4" nillable="true" ma:displayName="Document Keywords" ma:description="Additional related keywords that may not necessarily be in the file but will help it to be found." ma:internalName="Document_x0020_Keywords">
      <xsd:simpleType>
        <xsd:restriction base="dms:Note">
          <xsd:maxLength value="255"/>
        </xsd:restriction>
      </xsd:simpleType>
    </xsd:element>
    <xsd:element name="Last_x0020_Review_x0020_Date" ma:index="5" nillable="true" ma:displayName="Last Review Date" ma:default="[today]" ma:description="The date that this file was last reviewed." ma:format="DateOnly" ma:internalName="Last_x0020_Review_x0020_Date">
      <xsd:simpleType>
        <xsd:restriction base="dms:DateTime"/>
      </xsd:simpleType>
    </xsd:element>
    <xsd:element name="Document_x0020_Origin" ma:index="7" nillable="true" ma:displayName="Document Origin" ma:description="Where the file originated, e.g. North East Leeds, South Yorkshire Police, The Home Office." ma:internalName="Document_x0020_Origin">
      <xsd:simpleType>
        <xsd:restriction base="dms:Text">
          <xsd:maxLength value="255"/>
        </xsd:restriction>
      </xsd:simpleType>
    </xsd:element>
    <xsd:element name="Item_x0020_Date" ma:index="8" nillable="true" ma:displayName="Item Date" ma:description="Additional date information e.g. Date of Publication of an ACPO document.&#10;&#10;Enter date in D/M/YYYY format." ma:format="DateOnly" ma:internalName="Item_x0020_Date">
      <xsd:simpleType>
        <xsd:restriction base="dms:DateTime"/>
      </xsd:simpleType>
    </xsd:element>
    <xsd:element name="Publish_x0020_to_x0020_CMS" ma:index="9" nillable="true" ma:displayName="Publish to CMS" ma:default="No" ma:description="If this is marked as 'Yes' this file will automatically appear on WYP-intranet." ma:format="Dropdown" ma:internalName="Publish_x0020_to_x0020_CMS">
      <xsd:simpleType>
        <xsd:restriction base="dms:Choice">
          <xsd:enumeration value="No"/>
          <xsd:enumeration value="Yes"/>
        </xsd:restriction>
      </xsd:simpleType>
    </xsd:element>
    <xsd:element name="Mark_x0020_for_x0020_Archive" ma:index="10" nillable="true" ma:displayName="Mark for Archive" ma:default="No" ma:description="If this is marked as 'Yes' this will be flagged for future retention for prosterity." ma:format="Dropdown" ma:internalName="Mark_x0020_for_x0020_Archive">
      <xsd:simpleType>
        <xsd:restriction base="dms:Choice">
          <xsd:enumeration value="No"/>
          <xsd:enumeration value="Yes"/>
        </xsd:restriction>
      </xsd:simpleType>
    </xsd:element>
    <xsd:element name="Document_x0020_Author" ma:index="11" nillable="true" ma:displayName="Document Author" ma:description="IMPORTANT: Leave blank to automatically default to the current user." ma:list="UserInfo" ma:SearchPeopleOnly="false"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formation_x0020_Type" ma:index="13" nillable="true" ma:displayName="Information Type" ma:hidden="true" ma:internalName="Information_x0020_Type" ma:readOnly="false">
      <xsd:simpleType>
        <xsd:restriction base="dms:Text">
          <xsd:maxLength value="255"/>
        </xsd:restriction>
      </xsd:simpleType>
    </xsd:element>
    <xsd:element name="DMS_x0020_Location" ma:index="18" nillable="true" ma:displayName="DMS Location" ma:hidden="true" ma:internalName="DMS_x0020_Location" ma:readOnly="false">
      <xsd:simpleType>
        <xsd:restriction base="dms:Text">
          <xsd:maxLength value="255"/>
        </xsd:restriction>
      </xsd:simpleType>
    </xsd:element>
    <xsd:element name="Document_x0020_Owner" ma:index="20" nillable="true" ma:displayName="Document Owner" ma:description="This field will default to Document Reviewers when a document is first checked in." ma:hidden="true" ma:list="UserInfo" ma:SearchPeopleOnly="false" ma:SharePointGroup="0" ma:internalName="Document_x0020_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c16eda-20d9-46b9-bb1c-19fd57bcf5de" elementFormDefault="qualified">
    <xsd:import namespace="http://schemas.microsoft.com/office/2006/documentManagement/types"/>
    <xsd:import namespace="http://schemas.microsoft.com/office/infopath/2007/PartnerControls"/>
    <xsd:element name="_dlc_Exempt" ma:index="21" nillable="true" ma:displayName="Exempt from Policy" ma:description="" ma:hidden="true" ma:internalName="_dlc_Exempt" ma:readOnly="true">
      <xsd:simpleType>
        <xsd:restriction base="dms:Unknown"/>
      </xsd:simpleType>
    </xsd:element>
    <xsd:element name="_dlc_ExpireDateSaved" ma:index="22" nillable="true" ma:displayName="Original Expiration Date" ma:description="" ma:hidden="true" ma:internalName="_dlc_ExpireDateSaved" ma:readOnly="true">
      <xsd:simpleType>
        <xsd:restriction base="dms:DateTime"/>
      </xsd:simpleType>
    </xsd:element>
    <xsd:element name="_dlc_ExpireDate" ma:index="23" nillable="true" ma:displayName="Expiration Date" ma:description="" ma:hidden="true" ma:internalName="_dlc_ExpireDat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ma:index="6"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Microsoft.Office.RecordsManagement.PolicyFeatures.ExpirationEventReceiver</Name>
    <Type>10001</Type>
    <SequenceNumber>101</SequenceNumber>
    <Assembly>Microsoft.Office.Policy, Version=12.0.0.0, Culture=neutral, PublicKeyToken=71e9bce111e9429c</Assembly>
    <Class>Microsoft.Office.RecordsManagement.Internal.UpdateExpireDate</Class>
    <Data/>
    <Filter/>
  </Receiver>
  <Receiver>
    <Name>Microsoft.Office.RecordsManagement.PolicyFeatures.ExpirationEventReceiver</Name>
    <Type>10002</Type>
    <SequenceNumber>102</SequenceNumber>
    <Assembly>Microsoft.Office.Policy, Version=12.0.0.0, Culture=neutral, PublicKeyToken=71e9bce111e9429c</Assembly>
    <Class>Microsoft.Office.RecordsManagement.Internal.UpdateExpireDate</Class>
    <Data/>
    <Filter/>
  </Receiver>
  <Receiver>
    <Name>Microsoft.Office.RecordsManagement.PolicyFeatures.ExpirationEventReceiver</Name>
    <Type>10004</Type>
    <SequenceNumber>103</SequenceNumber>
    <Assembly>Microsoft.Office.Policy, Version=12.0.0.0, Culture=neutral, PublicKeyToken=71e9bce111e9429c</Assembly>
    <Class>Microsoft.Office.RecordsManagement.Internal.UpdateExpireDate</Class>
    <Data/>
    <Filter/>
  </Receiver>
  <Receiver>
    <Name>Microsoft.Office.RecordsManagement.PolicyFeatures.ExpirationEventReceiver</Name>
    <Type>10006</Type>
    <SequenceNumber>104</SequenceNumber>
    <Assembly>Microsoft.Office.Policy, Version=12.0.0.0, Culture=neutral, PublicKeyToken=71e9bce111e9429c</Assembly>
    <Class>Microsoft.Office.RecordsManagement.Internal.UpdateExpireDate</Class>
    <Data/>
    <Filter/>
  </Receiver>
</spe:Receivers>
</file>

<file path=customXml/item3.xml><?xml version="1.0" encoding="utf-8"?>
<?mso-contentType ?>
<p:Policy xmlns:p="office.server.policy" id="" local="true">
  <p:Name>Expiration Policy</p:Name>
  <p:Description/>
  <p:Statement/>
  <p:PolicyItems>
    <p:PolicyItem featureId="Microsoft.Office.RecordsManagement.PolicyFeatures.Expiration">
      <p:Name>Expiration</p:Name>
      <p:Description>Automatic scheduling of content for processing, and expiry of content that has reached its due date.</p:Description>
      <p:CustomData>
        <data>
          <formula id="Microsoft.Office.RecordsManagement.PolicyFeatures.Expiration.Formula.BuiltIn">
            <number>1</number>
            <property>Last_x0020_Review_x0020_Date</property>
            <period>years</period>
          </formula>
          <action type="workflow" id="29766857-7566-4549-8640-e29807ee9d83"/>
        </data>
      </p:CustomData>
    </p:PolicyItem>
  </p:PolicyItems>
</p:Policy>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Document_x0020_Owner xmlns="d142bec8-c6ab-42dc-ab70-d9b873e82c67">
      <UserInfo>
        <DisplayName/>
        <AccountId xsi:nil="true"/>
        <AccountType/>
      </UserInfo>
    </Document_x0020_Owner>
    <Information_x0020_Type xmlns="d142bec8-c6ab-42dc-ab70-d9b873e82c67" xsi:nil="true"/>
    <DMS_x0020_Location xmlns="d142bec8-c6ab-42dc-ab70-d9b873e82c67" xsi:nil="true"/>
    <Document_x0020_Origin xmlns="d142bec8-c6ab-42dc-ab70-d9b873e82c67" xsi:nil="true"/>
    <Document_x0020_Author xmlns="d142bec8-c6ab-42dc-ab70-d9b873e82c67">
      <UserInfo>
        <DisplayName/>
        <AccountId xsi:nil="true"/>
        <AccountType/>
      </UserInfo>
    </Document_x0020_Author>
    <Mark_x0020_for_x0020_Archive xmlns="d142bec8-c6ab-42dc-ab70-d9b873e82c67">No</Mark_x0020_for_x0020_Archive>
    <Summary xmlns="d142bec8-c6ab-42dc-ab70-d9b873e82c67" xsi:nil="true"/>
    <Last_x0020_Review_x0020_Date xmlns="d142bec8-c6ab-42dc-ab70-d9b873e82c67">2016-02-27T10:19:01+00:00</Last_x0020_Review_x0020_Date>
    <Item_x0020_Date xmlns="d142bec8-c6ab-42dc-ab70-d9b873e82c67" xsi:nil="true"/>
    <Publish_x0020_to_x0020_CMS xmlns="d142bec8-c6ab-42dc-ab70-d9b873e82c67">No</Publish_x0020_to_x0020_CMS>
    <Document_x0020_Keywords xmlns="d142bec8-c6ab-42dc-ab70-d9b873e82c67" xsi:nil="true"/>
    <GPMS xmlns="d142bec8-c6ab-42dc-ab70-d9b873e82c67">NOT PROTECTIVELY MARKED</GPMS>
    <_dlc_ExpireDateSaved xmlns="d3c16eda-20d9-46b9-bb1c-19fd57bcf5de" xsi:nil="true"/>
    <_dlc_ExpireDate xmlns="d3c16eda-20d9-46b9-bb1c-19fd57bcf5de">2017-02-27T10:19:01+00:00</_dlc_ExpireDate>
  </documentManagement>
</p:properties>
</file>

<file path=customXml/itemProps1.xml><?xml version="1.0" encoding="utf-8"?>
<ds:datastoreItem xmlns:ds="http://schemas.openxmlformats.org/officeDocument/2006/customXml" ds:itemID="{E8E4DB72-3862-4704-98B1-2A49CCF1F8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2bec8-c6ab-42dc-ab70-d9b873e82c67"/>
    <ds:schemaRef ds:uri="d3c16eda-20d9-46b9-bb1c-19fd57bcf5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1EDD97-2D41-470A-9C20-4018EF3192EB}">
  <ds:schemaRefs>
    <ds:schemaRef ds:uri="http://schemas.microsoft.com/sharepoint/events"/>
  </ds:schemaRefs>
</ds:datastoreItem>
</file>

<file path=customXml/itemProps3.xml><?xml version="1.0" encoding="utf-8"?>
<ds:datastoreItem xmlns:ds="http://schemas.openxmlformats.org/officeDocument/2006/customXml" ds:itemID="{4E475DB8-6B72-423A-BCD9-3F8F8E506649}">
  <ds:schemaRefs>
    <ds:schemaRef ds:uri="office.server.policy"/>
  </ds:schemaRefs>
</ds:datastoreItem>
</file>

<file path=customXml/itemProps4.xml><?xml version="1.0" encoding="utf-8"?>
<ds:datastoreItem xmlns:ds="http://schemas.openxmlformats.org/officeDocument/2006/customXml" ds:itemID="{A77995D0-C49A-40E8-9D3F-B8A24D1A8ACE}">
  <ds:schemaRefs>
    <ds:schemaRef ds:uri="http://schemas.microsoft.com/sharepoint/v3/contenttype/forms"/>
  </ds:schemaRefs>
</ds:datastoreItem>
</file>

<file path=customXml/itemProps5.xml><?xml version="1.0" encoding="utf-8"?>
<ds:datastoreItem xmlns:ds="http://schemas.openxmlformats.org/officeDocument/2006/customXml" ds:itemID="{D193E437-DD71-43DB-B3B0-8900C48B3329}">
  <ds:schemaRefs>
    <ds:schemaRef ds:uri="http://purl.org/dc/terms/"/>
    <ds:schemaRef ds:uri="http://schemas.microsoft.com/office/2006/metadata/properties"/>
    <ds:schemaRef ds:uri="http://schemas.microsoft.com/office/2006/documentManagement/types"/>
    <ds:schemaRef ds:uri="http://www.w3.org/XML/1998/namespace"/>
    <ds:schemaRef ds:uri="d3c16eda-20d9-46b9-bb1c-19fd57bcf5de"/>
    <ds:schemaRef ds:uri="http://purl.org/dc/elements/1.1/"/>
    <ds:schemaRef ds:uri="http://schemas.microsoft.com/office/infopath/2007/PartnerControls"/>
    <ds:schemaRef ds:uri="http://schemas.openxmlformats.org/package/2006/metadata/core-properties"/>
    <ds:schemaRef ds:uri="d142bec8-c6ab-42dc-ab70-d9b873e82c6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BM_University_of_Huddersfield (1)</Template>
  <TotalTime>3882</TotalTime>
  <Words>3187</Words>
  <Application>Microsoft Macintosh PowerPoint</Application>
  <PresentationFormat>On-screen Show (4:3)</PresentationFormat>
  <Paragraphs>328</Paragraphs>
  <Slides>47</Slides>
  <Notes>47</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47</vt:i4>
      </vt:variant>
    </vt:vector>
  </HeadingPairs>
  <TitlesOfParts>
    <vt:vector size="61" baseType="lpstr">
      <vt:lpstr>BM_University_of_Huddersfield (1)</vt:lpstr>
      <vt:lpstr>Pink</vt:lpstr>
      <vt:lpstr>1_Pink</vt:lpstr>
      <vt:lpstr>Green</vt:lpstr>
      <vt:lpstr>White</vt:lpstr>
      <vt:lpstr>1_White</vt:lpstr>
      <vt:lpstr>2_White</vt:lpstr>
      <vt:lpstr>3_White</vt:lpstr>
      <vt:lpstr>4_White</vt:lpstr>
      <vt:lpstr>5_White</vt:lpstr>
      <vt:lpstr>6_White</vt:lpstr>
      <vt:lpstr>7_White</vt:lpstr>
      <vt:lpstr>8_White</vt:lpstr>
      <vt:lpstr>Document</vt:lpstr>
      <vt:lpstr>Insert title here</vt:lpstr>
      <vt:lpstr>Pause and reflect…</vt:lpstr>
      <vt:lpstr>“Knowledge of what works becomes a wasting asset that needs constant replenishment”</vt:lpstr>
      <vt:lpstr>“ACPO SBD continually re-evaluates the effectiveness of SBD and responds to new research findings”</vt:lpstr>
      <vt:lpstr>Re-evaluating is crucial!</vt:lpstr>
      <vt:lpstr>What works...in the words of the offender?</vt:lpstr>
      <vt:lpstr>In your own words…</vt:lpstr>
      <vt:lpstr>Do our findings align with SBD New Homes (2014)?</vt:lpstr>
      <vt:lpstr>Insert title here</vt:lpstr>
      <vt:lpstr>Through roads and culs-de-sac (3.1)</vt:lpstr>
      <vt:lpstr>Through roads and culs-de-sac (3.3)</vt:lpstr>
      <vt:lpstr>PowerPoint Presentation</vt:lpstr>
      <vt:lpstr>Through roads and culs-de-sac  </vt:lpstr>
      <vt:lpstr>PowerPoint Presentation</vt:lpstr>
      <vt:lpstr>Through roads and culs-de-sac </vt:lpstr>
      <vt:lpstr>PowerPoint Presentation</vt:lpstr>
      <vt:lpstr>Through roads and culs-de-sac </vt:lpstr>
      <vt:lpstr>Layout and orientation of dwellings (11.1)</vt:lpstr>
      <vt:lpstr>PowerPoint Presentation</vt:lpstr>
      <vt:lpstr>Layout and orientation of dwellings </vt:lpstr>
      <vt:lpstr>Dwelling Boundaries (10.1)  &amp; Planting (18.4) </vt:lpstr>
      <vt:lpstr>PowerPoint Presentation</vt:lpstr>
      <vt:lpstr>Dwelling Boundaries and Planting</vt:lpstr>
      <vt:lpstr>Security of a dwelling (Section 2) </vt:lpstr>
      <vt:lpstr>PowerPoint Presentation</vt:lpstr>
      <vt:lpstr>Security of a dwelling </vt:lpstr>
      <vt:lpstr>Insert title here</vt:lpstr>
      <vt:lpstr>Layout of roads and footpaths (2.1)</vt:lpstr>
      <vt:lpstr>PowerPoint Presentation</vt:lpstr>
      <vt:lpstr>Layout of roads and footpaths </vt:lpstr>
      <vt:lpstr>Layout of roads and footpaths </vt:lpstr>
      <vt:lpstr>Dwelling Boundaries (10.6)</vt:lpstr>
      <vt:lpstr>PowerPoint Presentation</vt:lpstr>
      <vt:lpstr>Dwelling Boundaries </vt:lpstr>
      <vt:lpstr>Management and maintenance</vt:lpstr>
      <vt:lpstr>PowerPoint Presentation</vt:lpstr>
      <vt:lpstr>Management and maintenance</vt:lpstr>
      <vt:lpstr>Security of a dwelling (Section 2) </vt:lpstr>
      <vt:lpstr>Security of a dwelling </vt:lpstr>
      <vt:lpstr>Security of a dwelling </vt:lpstr>
      <vt:lpstr>What the offenders have to say </vt:lpstr>
      <vt:lpstr>‘Contribution’ to society </vt:lpstr>
      <vt:lpstr>“I’ve got morals you know” </vt:lpstr>
      <vt:lpstr>Learning points </vt:lpstr>
      <vt:lpstr>Why is the research so important? </vt:lpstr>
      <vt:lpstr>Why is the research so important? </vt:lpstr>
      <vt:lpstr>In summary </vt:lpstr>
    </vt:vector>
  </TitlesOfParts>
  <Company>University of Huddersfield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Administrator</dc:creator>
  <cp:lastModifiedBy>Rachel Armitage</cp:lastModifiedBy>
  <cp:revision>316</cp:revision>
  <cp:lastPrinted>2016-02-27T10:09:03Z</cp:lastPrinted>
  <dcterms:created xsi:type="dcterms:W3CDTF">2012-10-10T08:25:01Z</dcterms:created>
  <dcterms:modified xsi:type="dcterms:W3CDTF">2016-08-26T07:50:53Z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0x0101006901CDA31B89E34FAB831D5C53735F5500D2C57B7CD7DAE944968CDBE61C300A6A0005579F6D7C68C748B8F55BEA5D18A475</vt:lpwstr>
  </property>
</Properties>
</file>