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6" r:id="rId14"/>
  </p:sldMasterIdLst>
  <p:notesMasterIdLst>
    <p:notesMasterId r:id="rId35"/>
  </p:notesMasterIdLst>
  <p:handoutMasterIdLst>
    <p:handoutMasterId r:id="rId36"/>
  </p:handoutMasterIdLst>
  <p:sldIdLst>
    <p:sldId id="289" r:id="rId15"/>
    <p:sldId id="287" r:id="rId16"/>
    <p:sldId id="312" r:id="rId17"/>
    <p:sldId id="291" r:id="rId18"/>
    <p:sldId id="292" r:id="rId19"/>
    <p:sldId id="293" r:id="rId20"/>
    <p:sldId id="296" r:id="rId21"/>
    <p:sldId id="298" r:id="rId22"/>
    <p:sldId id="299" r:id="rId23"/>
    <p:sldId id="311" r:id="rId24"/>
    <p:sldId id="300" r:id="rId25"/>
    <p:sldId id="301" r:id="rId26"/>
    <p:sldId id="302" r:id="rId27"/>
    <p:sldId id="303" r:id="rId28"/>
    <p:sldId id="307" r:id="rId29"/>
    <p:sldId id="308" r:id="rId30"/>
    <p:sldId id="304" r:id="rId31"/>
    <p:sldId id="310" r:id="rId32"/>
    <p:sldId id="286" r:id="rId33"/>
    <p:sldId id="313" r:id="rId34"/>
  </p:sldIdLst>
  <p:sldSz cx="9144000" cy="6858000" type="screen4x3"/>
  <p:notesSz cx="6797675" cy="99282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9" autoAdjust="0"/>
    <p:restoredTop sz="87232" autoAdjust="0"/>
  </p:normalViewPr>
  <p:slideViewPr>
    <p:cSldViewPr>
      <p:cViewPr>
        <p:scale>
          <a:sx n="77" d="100"/>
          <a:sy n="77" d="100"/>
        </p:scale>
        <p:origin x="-2970"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GB" dirty="0"/>
          </a:p>
        </p:txBody>
      </p:sp>
      <p:sp>
        <p:nvSpPr>
          <p:cNvPr id="3" name="Date Placeholder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B3341F0D-A85E-4298-816F-5AB6EAC735BA}" type="datetimeFigureOut">
              <a:rPr lang="en-GB" smtClean="0"/>
              <a:t>07/04/2016</a:t>
            </a:fld>
            <a:endParaRPr lang="en-GB" dirty="0"/>
          </a:p>
        </p:txBody>
      </p:sp>
      <p:sp>
        <p:nvSpPr>
          <p:cNvPr id="4" name="Footer Placeholder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851098"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5629"/>
            <a:ext cx="5438464"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851098"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this focuses</a:t>
            </a:r>
            <a:r>
              <a:rPr lang="en-GB" baseline="0" dirty="0" smtClean="0"/>
              <a:t> on the use of a </a:t>
            </a:r>
            <a:r>
              <a:rPr lang="en-GB" baseline="0" dirty="0" err="1" smtClean="0"/>
              <a:t>Bourdieuian</a:t>
            </a:r>
            <a:r>
              <a:rPr lang="en-GB" baseline="0" dirty="0" smtClean="0"/>
              <a:t> methodology, I first need to give you a bit of context.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dirty="0"/>
          </a:p>
        </p:txBody>
      </p:sp>
    </p:spTree>
    <p:extLst>
      <p:ext uri="{BB962C8B-B14F-4D97-AF65-F5344CB8AC3E}">
        <p14:creationId xmlns:p14="http://schemas.microsoft.com/office/powerpoint/2010/main" val="191471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word doc</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dirty="0"/>
          </a:p>
        </p:txBody>
      </p:sp>
    </p:spTree>
    <p:extLst>
      <p:ext uri="{BB962C8B-B14F-4D97-AF65-F5344CB8AC3E}">
        <p14:creationId xmlns:p14="http://schemas.microsoft.com/office/powerpoint/2010/main" val="384987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field of power is a collective of people who can occupy more than one field at a time </a:t>
            </a:r>
          </a:p>
          <a:p>
            <a:r>
              <a:rPr lang="en-GB" sz="1200" kern="1200" dirty="0" smtClean="0">
                <a:solidFill>
                  <a:schemeClr val="tx1"/>
                </a:solidFill>
                <a:effectLst/>
                <a:latin typeface="Arial" charset="0"/>
                <a:ea typeface="+mn-ea"/>
                <a:cs typeface="+mn-cs"/>
              </a:rPr>
              <a:t>some agents can be dominant in each of the multiple social fields </a:t>
            </a:r>
          </a:p>
          <a:p>
            <a:r>
              <a:rPr lang="en-GB" sz="1200" kern="1200" dirty="0" smtClean="0">
                <a:solidFill>
                  <a:schemeClr val="tx1"/>
                </a:solidFill>
                <a:effectLst/>
                <a:latin typeface="Arial" charset="0"/>
                <a:ea typeface="+mn-ea"/>
                <a:cs typeface="+mn-cs"/>
              </a:rPr>
              <a:t>For example, the type of education people receive in the education field can make a lot of difference to their position in the economic field, so what happens in the field of power shapes what happens in other fields at the same time and vice versa</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dirty="0"/>
          </a:p>
        </p:txBody>
      </p:sp>
    </p:spTree>
    <p:extLst>
      <p:ext uri="{BB962C8B-B14F-4D97-AF65-F5344CB8AC3E}">
        <p14:creationId xmlns:p14="http://schemas.microsoft.com/office/powerpoint/2010/main" val="407961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2 Chapters</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mn-ea"/>
                <a:cs typeface="+mn-cs"/>
              </a:rPr>
              <a:t>Expectation, Understanding and Uncertain Pathways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Family, Friends and Peer networks</a:t>
            </a:r>
            <a:endParaRPr lang="en-GB" sz="1200" b="1"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dirty="0"/>
          </a:p>
        </p:txBody>
      </p:sp>
    </p:spTree>
    <p:extLst>
      <p:ext uri="{BB962C8B-B14F-4D97-AF65-F5344CB8AC3E}">
        <p14:creationId xmlns:p14="http://schemas.microsoft.com/office/powerpoint/2010/main" val="45249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throughout the methodology chapter but throughout my thesis.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dirty="0"/>
          </a:p>
        </p:txBody>
      </p:sp>
    </p:spTree>
    <p:extLst>
      <p:ext uri="{BB962C8B-B14F-4D97-AF65-F5344CB8AC3E}">
        <p14:creationId xmlns:p14="http://schemas.microsoft.com/office/powerpoint/2010/main" val="201448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Praxeology: The study of human behaviour and conduct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dirty="0"/>
          </a:p>
        </p:txBody>
      </p:sp>
    </p:spTree>
    <p:extLst>
      <p:ext uri="{BB962C8B-B14F-4D97-AF65-F5344CB8AC3E}">
        <p14:creationId xmlns:p14="http://schemas.microsoft.com/office/powerpoint/2010/main" val="159959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Practices: Common patterns of reaction that are not necessarily</a:t>
            </a:r>
            <a:r>
              <a:rPr lang="en-GB" baseline="0" dirty="0" smtClean="0"/>
              <a:t> the most efficient ways of attaining goals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dirty="0"/>
          </a:p>
        </p:txBody>
      </p:sp>
    </p:spTree>
    <p:extLst>
      <p:ext uri="{BB962C8B-B14F-4D97-AF65-F5344CB8AC3E}">
        <p14:creationId xmlns:p14="http://schemas.microsoft.com/office/powerpoint/2010/main" val="229033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Such an approach allowed the interviews that were undertaken to yield data that related to the participants expectations, motivations and aspirations and their subjective reasoning for non-participation.  </a:t>
            </a:r>
          </a:p>
          <a:p>
            <a:pPr marL="0" indent="0">
              <a:buNone/>
            </a:pPr>
            <a:endParaRPr lang="en-GB" dirty="0" smtClean="0"/>
          </a:p>
          <a:p>
            <a:r>
              <a:rPr lang="en-GB" dirty="0" smtClean="0"/>
              <a:t>However, the interviews also emphasised objective structural influences relating to social, cultural and personal factors that may have unknowingly influenced their decisions.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dirty="0"/>
          </a:p>
        </p:txBody>
      </p:sp>
    </p:spTree>
    <p:extLst>
      <p:ext uri="{BB962C8B-B14F-4D97-AF65-F5344CB8AC3E}">
        <p14:creationId xmlns:p14="http://schemas.microsoft.com/office/powerpoint/2010/main" val="37698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Emphasis placed of each depends on how the research object is constructed</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dirty="0"/>
          </a:p>
        </p:txBody>
      </p:sp>
    </p:spTree>
    <p:extLst>
      <p:ext uri="{BB962C8B-B14F-4D97-AF65-F5344CB8AC3E}">
        <p14:creationId xmlns:p14="http://schemas.microsoft.com/office/powerpoint/2010/main" val="57763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Intro chapter </a:t>
            </a:r>
          </a:p>
          <a:p>
            <a:r>
              <a:rPr lang="en-GB" dirty="0" smtClean="0"/>
              <a:t>Barnley Socio-cultural data</a:t>
            </a:r>
          </a:p>
          <a:p>
            <a:r>
              <a:rPr lang="en-GB" dirty="0" smtClean="0"/>
              <a:t>WP policy</a:t>
            </a:r>
          </a:p>
          <a:p>
            <a:r>
              <a:rPr lang="en-GB" dirty="0" smtClean="0"/>
              <a:t>Participation levels</a:t>
            </a:r>
          </a:p>
          <a:p>
            <a:r>
              <a:rPr lang="en-GB" dirty="0" smtClean="0"/>
              <a:t>What I meant by influence, working class, social deprivation</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dirty="0"/>
          </a:p>
        </p:txBody>
      </p:sp>
    </p:spTree>
    <p:extLst>
      <p:ext uri="{BB962C8B-B14F-4D97-AF65-F5344CB8AC3E}">
        <p14:creationId xmlns:p14="http://schemas.microsoft.com/office/powerpoint/2010/main" val="221843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Throughout my chapters</a:t>
            </a:r>
          </a:p>
          <a:p>
            <a:r>
              <a:rPr lang="en-GB" dirty="0" smtClean="0"/>
              <a:t>Needed</a:t>
            </a:r>
            <a:r>
              <a:rPr lang="en-GB" baseline="0" dirty="0" smtClean="0"/>
              <a:t> to be explicitly discussed in my methodology chapter, but implicit throughout.</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dirty="0"/>
          </a:p>
        </p:txBody>
      </p:sp>
    </p:spTree>
    <p:extLst>
      <p:ext uri="{BB962C8B-B14F-4D97-AF65-F5344CB8AC3E}">
        <p14:creationId xmlns:p14="http://schemas.microsoft.com/office/powerpoint/2010/main" val="5052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(were participants telling me what I wanted to hear)</a:t>
            </a: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dirty="0"/>
          </a:p>
        </p:txBody>
      </p:sp>
    </p:spTree>
    <p:extLst>
      <p:ext uri="{BB962C8B-B14F-4D97-AF65-F5344CB8AC3E}">
        <p14:creationId xmlns:p14="http://schemas.microsoft.com/office/powerpoint/2010/main" val="64580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4601447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141435829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8489116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3978618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5073932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425184" cy="900112"/>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02155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9624552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4102980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0122025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1780083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75898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em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e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2.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em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2.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em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2.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5.png"/><Relationship Id="rId18" Type="http://schemas.openxmlformats.org/officeDocument/2006/relationships/image" Target="../media/image2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17" Type="http://schemas.openxmlformats.org/officeDocument/2006/relationships/image" Target="../media/image23.jpeg"/><Relationship Id="rId2" Type="http://schemas.openxmlformats.org/officeDocument/2006/relationships/slideLayout" Target="../slideLayouts/slideLayout145.xml"/><Relationship Id="rId16" Type="http://schemas.openxmlformats.org/officeDocument/2006/relationships/image" Target="../media/image22.jpeg"/><Relationship Id="rId20" Type="http://schemas.openxmlformats.org/officeDocument/2006/relationships/image" Target="../media/image2.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1.png"/><Relationship Id="rId10" Type="http://schemas.openxmlformats.org/officeDocument/2006/relationships/slideLayout" Target="../slideLayouts/slideLayout153.xml"/><Relationship Id="rId19" Type="http://schemas.openxmlformats.org/officeDocument/2006/relationships/image" Target="../media/image10.emf"/><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e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0.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9.jpeg"/><Relationship Id="rId2" Type="http://schemas.openxmlformats.org/officeDocument/2006/relationships/slideLayout" Target="../slideLayouts/slideLayout90.xml"/><Relationship Id="rId16"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179512" y="332656"/>
            <a:ext cx="6408712"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solidFill>
                <a:srgbClr val="000000"/>
              </a:solidFill>
            </a:endParaRPr>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23" name="Picture 22" descr="hudd_uni_main_marque_with_strap_mono_white_withoutH.png"/>
          <p:cNvPicPr>
            <a:picLocks noChangeAspect="1"/>
          </p:cNvPicPr>
          <p:nvPr userDrawn="1"/>
        </p:nvPicPr>
        <p:blipFill>
          <a:blip r:embed="rId20" cstate="print">
            <a:lum/>
          </a:blip>
          <a:stretch>
            <a:fillRect/>
          </a:stretch>
        </p:blipFill>
        <p:spPr>
          <a:xfrm>
            <a:off x="7020272" y="476672"/>
            <a:ext cx="1728192" cy="642887"/>
          </a:xfrm>
          <a:prstGeom prst="rect">
            <a:avLst/>
          </a:prstGeom>
        </p:spPr>
      </p:pic>
    </p:spTree>
    <p:extLst>
      <p:ext uri="{BB962C8B-B14F-4D97-AF65-F5344CB8AC3E}">
        <p14:creationId xmlns:p14="http://schemas.microsoft.com/office/powerpoint/2010/main" val="31169498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15" name="Picture 10"/>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650329" y="5919141"/>
            <a:ext cx="1225927" cy="608241"/>
          </a:xfrm>
          <a:prstGeom prst="rect">
            <a:avLst/>
          </a:prstGeom>
        </p:spPr>
      </p:pic>
      <p:pic>
        <p:nvPicPr>
          <p:cNvPr id="27" name="Picture 26" descr="QS_Stars_4Star_2014.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900112"/>
          </a:xfrm>
        </p:spPr>
        <p:txBody>
          <a:bodyPr/>
          <a:lstStyle/>
          <a:p>
            <a:r>
              <a:rPr lang="en-GB" sz="2000" dirty="0"/>
              <a:t>SOCIAL DEPRIVATION AND WIDENING PARTICIPATION: </a:t>
            </a:r>
            <a:r>
              <a:rPr lang="en-GB" sz="2000" dirty="0" smtClean="0"/>
              <a:t/>
            </a:r>
            <a:br>
              <a:rPr lang="en-GB" sz="2000" dirty="0" smtClean="0"/>
            </a:br>
            <a:r>
              <a:rPr lang="en-GB" sz="2000" dirty="0" smtClean="0"/>
              <a:t>THE </a:t>
            </a:r>
            <a:r>
              <a:rPr lang="en-GB" sz="2000" dirty="0"/>
              <a:t>CONTINUING POWER OF LOCAL </a:t>
            </a:r>
            <a:r>
              <a:rPr lang="en-GB" sz="2000" dirty="0" smtClean="0"/>
              <a:t>CULTURE</a:t>
            </a:r>
            <a:endParaRPr lang="en-GB" sz="2000" dirty="0"/>
          </a:p>
        </p:txBody>
      </p:sp>
      <p:sp>
        <p:nvSpPr>
          <p:cNvPr id="3" name="Content Placeholder 2"/>
          <p:cNvSpPr>
            <a:spLocks noGrp="1"/>
          </p:cNvSpPr>
          <p:nvPr>
            <p:ph idx="1"/>
          </p:nvPr>
        </p:nvSpPr>
        <p:spPr>
          <a:xfrm>
            <a:off x="107504" y="1772816"/>
            <a:ext cx="9036496" cy="3238822"/>
          </a:xfrm>
        </p:spPr>
        <p:txBody>
          <a:bodyPr/>
          <a:lstStyle/>
          <a:p>
            <a:pPr marL="0" indent="0">
              <a:buNone/>
            </a:pPr>
            <a:r>
              <a:rPr lang="en-GB" sz="1800" dirty="0" smtClean="0"/>
              <a:t>Aim </a:t>
            </a:r>
            <a:r>
              <a:rPr lang="en-GB" sz="1800" dirty="0"/>
              <a:t>of the investigation </a:t>
            </a:r>
          </a:p>
          <a:p>
            <a:pPr marL="0" indent="0">
              <a:buNone/>
            </a:pPr>
            <a:endParaRPr lang="en-GB" sz="1800" dirty="0"/>
          </a:p>
          <a:p>
            <a:pPr lvl="0"/>
            <a:r>
              <a:rPr lang="en-GB" sz="1800" dirty="0"/>
              <a:t>To understand why young people, with appropriate qualifications, from the most socially deprived areas of Barnsley are under-represented within Higher Education (HE).</a:t>
            </a:r>
          </a:p>
          <a:p>
            <a:pPr marL="0" indent="0">
              <a:buNone/>
            </a:pPr>
            <a:endParaRPr lang="en-GB" sz="1800" dirty="0"/>
          </a:p>
          <a:p>
            <a:pPr marL="0" indent="0">
              <a:buNone/>
            </a:pPr>
            <a:r>
              <a:rPr lang="en-GB" sz="1800" dirty="0"/>
              <a:t>Research questions:</a:t>
            </a:r>
          </a:p>
          <a:p>
            <a:pPr marL="0" indent="0">
              <a:buNone/>
            </a:pPr>
            <a:r>
              <a:rPr lang="en-GB" sz="1800" dirty="0"/>
              <a:t> </a:t>
            </a:r>
          </a:p>
          <a:p>
            <a:pPr lvl="0"/>
            <a:r>
              <a:rPr lang="en-GB" sz="1800" dirty="0"/>
              <a:t>To what extent do the expectations, motivations and aspirations of a group of young adults impact on their HE participation decisions?</a:t>
            </a:r>
          </a:p>
          <a:p>
            <a:pPr lvl="0"/>
            <a:r>
              <a:rPr lang="en-GB" sz="1800" dirty="0"/>
              <a:t>What prevents young adults from entering HE?</a:t>
            </a:r>
          </a:p>
          <a:p>
            <a:pPr lvl="0"/>
            <a:r>
              <a:rPr lang="en-GB" sz="1800" dirty="0"/>
              <a:t>How do social, cultural and personal factors contribute to the group’s decision-making processes with respect to entry into HE?</a:t>
            </a:r>
          </a:p>
          <a:p>
            <a:endParaRPr lang="en-GB" dirty="0"/>
          </a:p>
        </p:txBody>
      </p:sp>
    </p:spTree>
    <p:extLst>
      <p:ext uri="{BB962C8B-B14F-4D97-AF65-F5344CB8AC3E}">
        <p14:creationId xmlns:p14="http://schemas.microsoft.com/office/powerpoint/2010/main" val="2036616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1800" dirty="0" smtClean="0"/>
              <a:t>I engaged </a:t>
            </a:r>
            <a:r>
              <a:rPr lang="en-GB" sz="1800" dirty="0"/>
              <a:t>in the process of participant </a:t>
            </a:r>
            <a:r>
              <a:rPr lang="en-GB" sz="1800" dirty="0" smtClean="0"/>
              <a:t>objectivation</a:t>
            </a:r>
            <a:r>
              <a:rPr lang="en-GB" sz="1800" dirty="0"/>
              <a:t> </a:t>
            </a:r>
            <a:r>
              <a:rPr lang="en-GB" sz="1800" dirty="0" smtClean="0"/>
              <a:t> </a:t>
            </a:r>
          </a:p>
          <a:p>
            <a:r>
              <a:rPr lang="en-GB" sz="1800" dirty="0" smtClean="0"/>
              <a:t>Had to be </a:t>
            </a:r>
            <a:r>
              <a:rPr lang="en-GB" sz="1800" dirty="0" smtClean="0"/>
              <a:t>reflexive </a:t>
            </a:r>
            <a:r>
              <a:rPr lang="en-GB" sz="1800" dirty="0"/>
              <a:t>about </a:t>
            </a:r>
            <a:r>
              <a:rPr lang="en-GB" sz="1800" dirty="0" smtClean="0"/>
              <a:t>my </a:t>
            </a:r>
            <a:r>
              <a:rPr lang="en-GB" sz="1800" dirty="0"/>
              <a:t>research method and other procedures that </a:t>
            </a:r>
            <a:r>
              <a:rPr lang="en-GB" sz="1800" dirty="0" smtClean="0"/>
              <a:t>I used.  </a:t>
            </a:r>
            <a:endParaRPr lang="en-GB" sz="1800" dirty="0"/>
          </a:p>
          <a:p>
            <a:r>
              <a:rPr lang="en-GB" sz="1800" dirty="0"/>
              <a:t>Considered my own intellectual bias and specific </a:t>
            </a:r>
            <a:r>
              <a:rPr lang="en-GB" sz="1800" dirty="0" smtClean="0"/>
              <a:t>dispositions.  </a:t>
            </a:r>
          </a:p>
          <a:p>
            <a:r>
              <a:rPr lang="en-GB" sz="1800" dirty="0" smtClean="0"/>
              <a:t>I considered my own scholarly </a:t>
            </a:r>
            <a:r>
              <a:rPr lang="en-GB" sz="1800" dirty="0"/>
              <a:t>gaze and the </a:t>
            </a:r>
            <a:r>
              <a:rPr lang="en-GB" sz="1800" dirty="0" smtClean="0"/>
              <a:t>biases </a:t>
            </a:r>
            <a:r>
              <a:rPr lang="en-GB" sz="1800" dirty="0"/>
              <a:t>that could have blurred my gaze. </a:t>
            </a:r>
          </a:p>
          <a:p>
            <a:pPr lvl="1"/>
            <a:r>
              <a:rPr lang="en-GB" sz="1400" dirty="0"/>
              <a:t>My social origins</a:t>
            </a:r>
          </a:p>
          <a:p>
            <a:pPr lvl="1"/>
            <a:r>
              <a:rPr lang="en-GB" sz="1400" dirty="0"/>
              <a:t>My position </a:t>
            </a:r>
            <a:endParaRPr lang="en-GB" sz="1400" dirty="0" smtClean="0"/>
          </a:p>
          <a:p>
            <a:pPr lvl="1"/>
            <a:r>
              <a:rPr lang="en-GB" sz="1400" dirty="0" smtClean="0"/>
              <a:t>My </a:t>
            </a:r>
            <a:r>
              <a:rPr lang="en-GB" sz="1400" dirty="0"/>
              <a:t>own bias</a:t>
            </a:r>
          </a:p>
          <a:p>
            <a:r>
              <a:rPr lang="en-GB" sz="1800" dirty="0"/>
              <a:t>I had a definite opinion on these issues.  </a:t>
            </a:r>
            <a:endParaRPr lang="en-GB" sz="1800" dirty="0" smtClean="0"/>
          </a:p>
          <a:p>
            <a:r>
              <a:rPr lang="en-GB" sz="1800" dirty="0" smtClean="0"/>
              <a:t>I </a:t>
            </a:r>
            <a:r>
              <a:rPr lang="en-GB" sz="1800" dirty="0"/>
              <a:t>was keen not to present findings that suggested that non-participation was the wrong choice, given my own predisposition to </a:t>
            </a:r>
            <a:r>
              <a:rPr lang="en-GB" sz="1800" dirty="0" smtClean="0"/>
              <a:t>participation.</a:t>
            </a:r>
            <a:endParaRPr lang="en-GB" sz="1800" dirty="0"/>
          </a:p>
          <a:p>
            <a:endParaRPr lang="en-GB" dirty="0"/>
          </a:p>
        </p:txBody>
      </p:sp>
    </p:spTree>
    <p:extLst>
      <p:ext uri="{BB962C8B-B14F-4D97-AF65-F5344CB8AC3E}">
        <p14:creationId xmlns:p14="http://schemas.microsoft.com/office/powerpoint/2010/main" val="5489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79512" y="1988840"/>
            <a:ext cx="8784976" cy="3598862"/>
          </a:xfrm>
        </p:spPr>
        <p:txBody>
          <a:bodyPr/>
          <a:lstStyle/>
          <a:p>
            <a:r>
              <a:rPr lang="en-GB" sz="1800" dirty="0"/>
              <a:t>D</a:t>
            </a:r>
            <a:r>
              <a:rPr lang="en-GB" sz="1800" dirty="0" smtClean="0"/>
              <a:t>ata </a:t>
            </a:r>
            <a:r>
              <a:rPr lang="en-GB" sz="1800" dirty="0"/>
              <a:t>collection and analysis was an iterative and cyclical process.  </a:t>
            </a:r>
            <a:endParaRPr lang="en-GB" sz="1800" dirty="0" smtClean="0"/>
          </a:p>
          <a:p>
            <a:r>
              <a:rPr lang="en-GB" sz="1800" dirty="0" smtClean="0"/>
              <a:t>I </a:t>
            </a:r>
            <a:r>
              <a:rPr lang="en-GB" sz="1800" dirty="0"/>
              <a:t>revisited the interview transcripts periodically over a four year period and re-worked through the phases of thematic </a:t>
            </a:r>
            <a:r>
              <a:rPr lang="en-GB" sz="1800" dirty="0" smtClean="0"/>
              <a:t>analysis. </a:t>
            </a:r>
          </a:p>
          <a:p>
            <a:r>
              <a:rPr lang="en-GB" sz="1800" dirty="0"/>
              <a:t>C</a:t>
            </a:r>
            <a:r>
              <a:rPr lang="en-GB" sz="1800" dirty="0" smtClean="0"/>
              <a:t>onscious </a:t>
            </a:r>
            <a:r>
              <a:rPr lang="en-GB" sz="1800" dirty="0"/>
              <a:t>of the power relationships that existed between myself and the </a:t>
            </a:r>
            <a:r>
              <a:rPr lang="en-GB" sz="1800" dirty="0" smtClean="0"/>
              <a:t>participants.</a:t>
            </a:r>
            <a:r>
              <a:rPr lang="en-GB" sz="1800" dirty="0" smtClean="0"/>
              <a:t> </a:t>
            </a:r>
          </a:p>
          <a:p>
            <a:r>
              <a:rPr lang="en-GB" sz="1800" dirty="0" smtClean="0"/>
              <a:t>I</a:t>
            </a:r>
            <a:r>
              <a:rPr lang="en-GB" sz="1800" dirty="0" smtClean="0"/>
              <a:t>nterrogated </a:t>
            </a:r>
            <a:r>
              <a:rPr lang="en-GB" sz="1800" dirty="0"/>
              <a:t>the work I produced for this </a:t>
            </a:r>
            <a:r>
              <a:rPr lang="en-GB" sz="1800" dirty="0" smtClean="0"/>
              <a:t>study.</a:t>
            </a:r>
            <a:endParaRPr lang="en-GB" sz="1800" dirty="0" smtClean="0"/>
          </a:p>
          <a:p>
            <a:r>
              <a:rPr lang="en-GB" sz="1800" dirty="0"/>
              <a:t>A</a:t>
            </a:r>
            <a:r>
              <a:rPr lang="en-GB" sz="1800" dirty="0" smtClean="0"/>
              <a:t>dopted </a:t>
            </a:r>
            <a:r>
              <a:rPr lang="en-GB" sz="1800" dirty="0"/>
              <a:t>a critical stance and asked </a:t>
            </a:r>
            <a:r>
              <a:rPr lang="en-GB" sz="1800" dirty="0" smtClean="0"/>
              <a:t>were my own </a:t>
            </a:r>
            <a:r>
              <a:rPr lang="en-GB" sz="1800" dirty="0"/>
              <a:t>dispositions, </a:t>
            </a:r>
            <a:r>
              <a:rPr lang="en-GB" sz="1800" dirty="0" smtClean="0"/>
              <a:t>culture influence my analysis?</a:t>
            </a:r>
            <a:endParaRPr lang="en-GB" sz="1800" dirty="0"/>
          </a:p>
        </p:txBody>
      </p:sp>
    </p:spTree>
    <p:extLst>
      <p:ext uri="{BB962C8B-B14F-4D97-AF65-F5344CB8AC3E}">
        <p14:creationId xmlns:p14="http://schemas.microsoft.com/office/powerpoint/2010/main" val="38123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 Collection</a:t>
            </a:r>
            <a:br>
              <a:rPr lang="en-GB" b="1" dirty="0"/>
            </a:br>
            <a:endParaRPr lang="en-GB" dirty="0"/>
          </a:p>
        </p:txBody>
      </p:sp>
      <p:sp>
        <p:nvSpPr>
          <p:cNvPr id="3" name="Content Placeholder 2"/>
          <p:cNvSpPr>
            <a:spLocks noGrp="1"/>
          </p:cNvSpPr>
          <p:nvPr>
            <p:ph idx="1"/>
          </p:nvPr>
        </p:nvSpPr>
        <p:spPr>
          <a:xfrm>
            <a:off x="395536" y="2060848"/>
            <a:ext cx="8229600" cy="3598862"/>
          </a:xfrm>
        </p:spPr>
        <p:txBody>
          <a:bodyPr/>
          <a:lstStyle/>
          <a:p>
            <a:r>
              <a:rPr lang="en-GB" sz="2000" dirty="0" smtClean="0"/>
              <a:t>Semi-structured </a:t>
            </a:r>
            <a:r>
              <a:rPr lang="en-GB" sz="2000" dirty="0"/>
              <a:t>interviews </a:t>
            </a:r>
            <a:r>
              <a:rPr lang="en-GB" sz="2000" dirty="0" smtClean="0"/>
              <a:t>(rich personal </a:t>
            </a:r>
            <a:r>
              <a:rPr lang="en-GB" sz="2000" dirty="0"/>
              <a:t>and </a:t>
            </a:r>
            <a:r>
              <a:rPr lang="en-GB" sz="2000" dirty="0" smtClean="0"/>
              <a:t>unique)</a:t>
            </a:r>
          </a:p>
          <a:p>
            <a:r>
              <a:rPr lang="en-GB" sz="2000" dirty="0" smtClean="0"/>
              <a:t>Using </a:t>
            </a:r>
            <a:r>
              <a:rPr lang="en-GB" sz="2000" dirty="0"/>
              <a:t>semi-structured </a:t>
            </a:r>
            <a:r>
              <a:rPr lang="en-GB" sz="2000" dirty="0" smtClean="0"/>
              <a:t>interviews:</a:t>
            </a:r>
            <a:endParaRPr lang="en-GB" sz="2000" dirty="0" smtClean="0"/>
          </a:p>
          <a:p>
            <a:pPr lvl="1"/>
            <a:r>
              <a:rPr lang="en-GB" sz="1800" dirty="0"/>
              <a:t>e</a:t>
            </a:r>
            <a:r>
              <a:rPr lang="en-GB" sz="1800" dirty="0" smtClean="0"/>
              <a:t>nabled the </a:t>
            </a:r>
            <a:r>
              <a:rPr lang="en-GB" sz="1800" dirty="0"/>
              <a:t>meaning of the central themes to become </a:t>
            </a:r>
            <a:r>
              <a:rPr lang="en-GB" sz="1800" dirty="0" smtClean="0"/>
              <a:t>visible; </a:t>
            </a:r>
            <a:endParaRPr lang="en-GB" sz="1800" dirty="0" smtClean="0"/>
          </a:p>
          <a:p>
            <a:pPr lvl="1"/>
            <a:r>
              <a:rPr lang="en-GB" sz="1800" dirty="0" smtClean="0"/>
              <a:t>helped </a:t>
            </a:r>
            <a:r>
              <a:rPr lang="en-GB" sz="1800" dirty="0"/>
              <a:t>to shed light on the social, cultural and personal factors that contribute to the decision-making processes of the </a:t>
            </a:r>
            <a:r>
              <a:rPr lang="en-GB" sz="1800" dirty="0" smtClean="0"/>
              <a:t>participants;</a:t>
            </a:r>
            <a:endParaRPr lang="en-GB" sz="1800" dirty="0" smtClean="0"/>
          </a:p>
          <a:p>
            <a:pPr lvl="1"/>
            <a:endParaRPr lang="en-GB" sz="1400" dirty="0"/>
          </a:p>
          <a:p>
            <a:pPr marL="914400" lvl="2" indent="0">
              <a:buNone/>
            </a:pPr>
            <a:endParaRPr lang="en-GB" sz="1600" dirty="0"/>
          </a:p>
        </p:txBody>
      </p:sp>
    </p:spTree>
    <p:extLst>
      <p:ext uri="{BB962C8B-B14F-4D97-AF65-F5344CB8AC3E}">
        <p14:creationId xmlns:p14="http://schemas.microsoft.com/office/powerpoint/2010/main" val="24407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0" y="1844824"/>
            <a:ext cx="9144000" cy="3598862"/>
          </a:xfrm>
        </p:spPr>
        <p:txBody>
          <a:bodyPr/>
          <a:lstStyle/>
          <a:p>
            <a:r>
              <a:rPr lang="en-GB" dirty="0"/>
              <a:t>S</a:t>
            </a:r>
            <a:r>
              <a:rPr lang="en-GB" dirty="0" smtClean="0"/>
              <a:t>emi-structured </a:t>
            </a:r>
            <a:r>
              <a:rPr lang="en-GB" dirty="0"/>
              <a:t>interviews allowed </a:t>
            </a:r>
            <a:r>
              <a:rPr lang="en-GB" dirty="0" smtClean="0"/>
              <a:t>participants: </a:t>
            </a:r>
          </a:p>
          <a:p>
            <a:pPr lvl="1"/>
            <a:r>
              <a:rPr lang="en-GB" dirty="0" smtClean="0"/>
              <a:t>the </a:t>
            </a:r>
            <a:r>
              <a:rPr lang="en-GB" dirty="0"/>
              <a:t>opportunity to consider and reflect on </a:t>
            </a:r>
            <a:r>
              <a:rPr lang="en-GB" dirty="0" smtClean="0"/>
              <a:t>issues;</a:t>
            </a:r>
          </a:p>
          <a:p>
            <a:pPr lvl="1"/>
            <a:r>
              <a:rPr lang="en-GB" dirty="0" smtClean="0"/>
              <a:t>o provide </a:t>
            </a:r>
            <a:r>
              <a:rPr lang="en-GB" dirty="0"/>
              <a:t>nuanced accounts of </a:t>
            </a:r>
            <a:r>
              <a:rPr lang="en-GB" dirty="0" smtClean="0"/>
              <a:t>their reasoning;</a:t>
            </a:r>
            <a:endParaRPr lang="en-GB" dirty="0"/>
          </a:p>
          <a:p>
            <a:pPr lvl="1"/>
            <a:r>
              <a:rPr lang="en-GB" dirty="0" smtClean="0"/>
              <a:t>to </a:t>
            </a:r>
            <a:r>
              <a:rPr lang="en-GB" dirty="0"/>
              <a:t>tell their stories in their own way, in their own words.  </a:t>
            </a:r>
            <a:endParaRPr lang="en-GB" dirty="0" smtClean="0"/>
          </a:p>
          <a:p>
            <a:pPr lvl="1"/>
            <a:endParaRPr lang="en-GB" dirty="0"/>
          </a:p>
          <a:p>
            <a:pPr lvl="1"/>
            <a:r>
              <a:rPr lang="en-GB" dirty="0"/>
              <a:t>H</a:t>
            </a:r>
            <a:r>
              <a:rPr lang="en-GB" dirty="0" smtClean="0"/>
              <a:t>elped </a:t>
            </a:r>
            <a:r>
              <a:rPr lang="en-GB" dirty="0"/>
              <a:t>me to </a:t>
            </a:r>
            <a:r>
              <a:rPr lang="en-GB" dirty="0" smtClean="0"/>
              <a:t>gain </a:t>
            </a:r>
            <a:r>
              <a:rPr lang="en-GB" dirty="0"/>
              <a:t>an understanding </a:t>
            </a:r>
            <a:r>
              <a:rPr lang="en-GB" dirty="0" smtClean="0"/>
              <a:t>the reasons </a:t>
            </a:r>
            <a:r>
              <a:rPr lang="en-GB" dirty="0"/>
              <a:t>for non-participation, as they appeared in the context of their own frames of reference.</a:t>
            </a:r>
          </a:p>
        </p:txBody>
      </p:sp>
    </p:spTree>
    <p:extLst>
      <p:ext uri="{BB962C8B-B14F-4D97-AF65-F5344CB8AC3E}">
        <p14:creationId xmlns:p14="http://schemas.microsoft.com/office/powerpoint/2010/main" val="669984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Question design</a:t>
            </a:r>
            <a:endParaRPr lang="en-GB" i="1" dirty="0"/>
          </a:p>
        </p:txBody>
      </p:sp>
      <p:sp>
        <p:nvSpPr>
          <p:cNvPr id="3" name="Content Placeholder 2"/>
          <p:cNvSpPr>
            <a:spLocks noGrp="1"/>
          </p:cNvSpPr>
          <p:nvPr>
            <p:ph idx="1"/>
          </p:nvPr>
        </p:nvSpPr>
        <p:spPr>
          <a:xfrm>
            <a:off x="395536" y="1916832"/>
            <a:ext cx="8229600" cy="3598862"/>
          </a:xfrm>
        </p:spPr>
        <p:txBody>
          <a:bodyPr/>
          <a:lstStyle/>
          <a:p>
            <a:r>
              <a:rPr lang="en-GB" sz="2000" dirty="0"/>
              <a:t>I</a:t>
            </a:r>
            <a:r>
              <a:rPr lang="en-GB" sz="2000" dirty="0" smtClean="0"/>
              <a:t>mportant </a:t>
            </a:r>
            <a:r>
              <a:rPr lang="en-GB" sz="2000" dirty="0"/>
              <a:t>that I paid attention to how I might use </a:t>
            </a:r>
            <a:r>
              <a:rPr lang="en-GB" sz="2000" dirty="0" smtClean="0"/>
              <a:t>questions </a:t>
            </a:r>
            <a:r>
              <a:rPr lang="en-GB" sz="2000" dirty="0"/>
              <a:t>to operationalise the </a:t>
            </a:r>
            <a:r>
              <a:rPr lang="en-GB" sz="2000" dirty="0"/>
              <a:t>Bourdieuian</a:t>
            </a:r>
            <a:r>
              <a:rPr lang="en-GB" sz="2000" dirty="0"/>
              <a:t> </a:t>
            </a:r>
            <a:r>
              <a:rPr lang="en-GB" sz="2000" dirty="0" smtClean="0"/>
              <a:t>concepts. </a:t>
            </a:r>
          </a:p>
          <a:p>
            <a:r>
              <a:rPr lang="en-GB" sz="2000" dirty="0" smtClean="0"/>
              <a:t>I </a:t>
            </a:r>
            <a:r>
              <a:rPr lang="en-GB" sz="2000" dirty="0"/>
              <a:t>designed the questions to collect data that would help to resolve the research questions and to operationalise these key </a:t>
            </a:r>
            <a:r>
              <a:rPr lang="en-GB" sz="2000" dirty="0" smtClean="0"/>
              <a:t>concepts (see </a:t>
            </a:r>
            <a:r>
              <a:rPr lang="en-GB" sz="2000" dirty="0" smtClean="0"/>
              <a:t>handout</a:t>
            </a:r>
            <a:r>
              <a:rPr lang="en-GB" sz="2000" dirty="0" smtClean="0"/>
              <a:t> one).</a:t>
            </a:r>
            <a:endParaRPr lang="en-GB" sz="2000" dirty="0"/>
          </a:p>
        </p:txBody>
      </p:sp>
    </p:spTree>
    <p:extLst>
      <p:ext uri="{BB962C8B-B14F-4D97-AF65-F5344CB8AC3E}">
        <p14:creationId xmlns:p14="http://schemas.microsoft.com/office/powerpoint/2010/main" val="173219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80312" cy="900112"/>
          </a:xfrm>
        </p:spPr>
        <p:txBody>
          <a:bodyPr/>
          <a:lstStyle/>
          <a:p>
            <a:pPr lvl="1"/>
            <a:r>
              <a:rPr lang="en-GB" b="1" i="1" dirty="0"/>
              <a:t>How the Interview Data was Analysed</a:t>
            </a:r>
            <a:r>
              <a:rPr lang="en-GB" i="1" dirty="0"/>
              <a:t> </a:t>
            </a:r>
            <a:r>
              <a:rPr lang="en-GB" dirty="0"/>
              <a:t/>
            </a:r>
            <a:br>
              <a:rPr lang="en-GB" dirty="0"/>
            </a:br>
            <a:endParaRPr lang="en-GB" dirty="0"/>
          </a:p>
        </p:txBody>
      </p:sp>
      <p:sp>
        <p:nvSpPr>
          <p:cNvPr id="3" name="Content Placeholder 2"/>
          <p:cNvSpPr>
            <a:spLocks noGrp="1"/>
          </p:cNvSpPr>
          <p:nvPr>
            <p:ph idx="1"/>
          </p:nvPr>
        </p:nvSpPr>
        <p:spPr>
          <a:xfrm>
            <a:off x="323528" y="1700808"/>
            <a:ext cx="8568952" cy="3598862"/>
          </a:xfrm>
        </p:spPr>
        <p:txBody>
          <a:bodyPr/>
          <a:lstStyle/>
          <a:p>
            <a:r>
              <a:rPr lang="en-GB" dirty="0" smtClean="0"/>
              <a:t>For </a:t>
            </a:r>
            <a:r>
              <a:rPr lang="en-GB" dirty="0"/>
              <a:t>the purpose of this research a more general thematic approach was followed</a:t>
            </a:r>
            <a:r>
              <a:rPr lang="en-GB" dirty="0" smtClean="0"/>
              <a:t>.</a:t>
            </a:r>
          </a:p>
          <a:p>
            <a:r>
              <a:rPr lang="en-GB" dirty="0"/>
              <a:t>C</a:t>
            </a:r>
            <a:r>
              <a:rPr lang="en-GB" dirty="0" smtClean="0"/>
              <a:t>ompatible </a:t>
            </a:r>
            <a:r>
              <a:rPr lang="en-GB" dirty="0"/>
              <a:t>with Bourdieu’s </a:t>
            </a:r>
            <a:r>
              <a:rPr lang="en-GB" dirty="0" smtClean="0"/>
              <a:t>framework</a:t>
            </a:r>
            <a:endParaRPr lang="en-GB" dirty="0"/>
          </a:p>
          <a:p>
            <a:r>
              <a:rPr lang="en-GB" dirty="0" smtClean="0"/>
              <a:t> </a:t>
            </a:r>
            <a:r>
              <a:rPr lang="en-GB" dirty="0"/>
              <a:t>A</a:t>
            </a:r>
            <a:r>
              <a:rPr lang="en-GB" dirty="0" smtClean="0"/>
              <a:t>llowed </a:t>
            </a:r>
            <a:r>
              <a:rPr lang="en-GB" dirty="0"/>
              <a:t>the examination of the ways in which events, </a:t>
            </a:r>
            <a:r>
              <a:rPr lang="en-GB" dirty="0" smtClean="0"/>
              <a:t>meanings </a:t>
            </a:r>
            <a:r>
              <a:rPr lang="en-GB" dirty="0"/>
              <a:t>and experiences impact upon the participants’ decision </a:t>
            </a:r>
            <a:r>
              <a:rPr lang="en-GB" dirty="0" smtClean="0"/>
              <a:t>making</a:t>
            </a:r>
          </a:p>
          <a:p>
            <a:endParaRPr lang="en-GB" dirty="0"/>
          </a:p>
        </p:txBody>
      </p:sp>
    </p:spTree>
    <p:extLst>
      <p:ext uri="{BB962C8B-B14F-4D97-AF65-F5344CB8AC3E}">
        <p14:creationId xmlns:p14="http://schemas.microsoft.com/office/powerpoint/2010/main" val="3511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Phases of thematic analysis </a:t>
            </a:r>
            <a:br>
              <a:rPr lang="en-GB" b="1" dirty="0"/>
            </a:br>
            <a:endParaRPr lang="en-GB" dirty="0"/>
          </a:p>
        </p:txBody>
      </p:sp>
      <p:sp>
        <p:nvSpPr>
          <p:cNvPr id="3" name="Content Placeholder 2"/>
          <p:cNvSpPr>
            <a:spLocks noGrp="1"/>
          </p:cNvSpPr>
          <p:nvPr>
            <p:ph idx="1"/>
          </p:nvPr>
        </p:nvSpPr>
        <p:spPr>
          <a:xfrm>
            <a:off x="179512" y="1844824"/>
            <a:ext cx="8229600" cy="3598862"/>
          </a:xfrm>
        </p:spPr>
        <p:txBody>
          <a:bodyPr/>
          <a:lstStyle/>
          <a:p>
            <a:r>
              <a:rPr lang="en-GB" b="1" i="1" dirty="0"/>
              <a:t>Phase 1: familiarising yourself with the data</a:t>
            </a:r>
          </a:p>
          <a:p>
            <a:r>
              <a:rPr lang="en-GB" b="1" i="1" dirty="0"/>
              <a:t>Phase 2: generating initial codes</a:t>
            </a:r>
          </a:p>
          <a:p>
            <a:r>
              <a:rPr lang="en-GB" b="1" i="1" dirty="0"/>
              <a:t>Phase 3: searching for themes</a:t>
            </a:r>
          </a:p>
          <a:p>
            <a:r>
              <a:rPr lang="en-GB" b="1" i="1" dirty="0"/>
              <a:t>Phase 4: reviewing the themes</a:t>
            </a:r>
          </a:p>
          <a:p>
            <a:r>
              <a:rPr lang="en-GB" b="1" i="1" dirty="0"/>
              <a:t>Phase 5: defining and naming the themes and writing up the findings</a:t>
            </a:r>
          </a:p>
          <a:p>
            <a:r>
              <a:rPr lang="en-GB" dirty="0"/>
              <a:t>Each theme was analysed and the ‘story’ that emerged from it was </a:t>
            </a:r>
            <a:r>
              <a:rPr lang="en-GB" dirty="0" smtClean="0"/>
              <a:t>told in the findings chapters. </a:t>
            </a:r>
          </a:p>
        </p:txBody>
      </p:sp>
    </p:spTree>
    <p:extLst>
      <p:ext uri="{BB962C8B-B14F-4D97-AF65-F5344CB8AC3E}">
        <p14:creationId xmlns:p14="http://schemas.microsoft.com/office/powerpoint/2010/main" val="126470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 </a:t>
            </a:r>
            <a:r>
              <a:rPr lang="en-GB" dirty="0" smtClean="0"/>
              <a:t>Analysis (see </a:t>
            </a:r>
            <a:r>
              <a:rPr lang="en-GB" dirty="0" smtClean="0"/>
              <a:t>handout</a:t>
            </a:r>
            <a:r>
              <a:rPr lang="en-GB" dirty="0" smtClean="0"/>
              <a:t> two)</a:t>
            </a:r>
            <a:endParaRPr lang="en-GB" dirty="0"/>
          </a:p>
        </p:txBody>
      </p:sp>
      <p:sp>
        <p:nvSpPr>
          <p:cNvPr id="3" name="Content Placeholder 2"/>
          <p:cNvSpPr>
            <a:spLocks noGrp="1"/>
          </p:cNvSpPr>
          <p:nvPr>
            <p:ph idx="1"/>
          </p:nvPr>
        </p:nvSpPr>
        <p:spPr>
          <a:xfrm>
            <a:off x="107504" y="1916832"/>
            <a:ext cx="8856984" cy="3598862"/>
          </a:xfrm>
        </p:spPr>
        <p:txBody>
          <a:bodyPr/>
          <a:lstStyle/>
          <a:p>
            <a:r>
              <a:rPr lang="en-GB" dirty="0"/>
              <a:t>The sub-field of sixth form education </a:t>
            </a:r>
            <a:r>
              <a:rPr lang="en-GB" dirty="0" smtClean="0"/>
              <a:t>was analysed. </a:t>
            </a:r>
          </a:p>
          <a:p>
            <a:r>
              <a:rPr lang="en-GB" dirty="0" smtClean="0"/>
              <a:t>A </a:t>
            </a:r>
            <a:r>
              <a:rPr lang="en-GB" dirty="0"/>
              <a:t>consideration of the participants in the field in terms of key organisations, institutions, networks and </a:t>
            </a:r>
            <a:r>
              <a:rPr lang="en-GB" dirty="0" smtClean="0"/>
              <a:t>communities and relationships between them.</a:t>
            </a:r>
          </a:p>
          <a:p>
            <a:r>
              <a:rPr lang="en-GB" dirty="0"/>
              <a:t>T</a:t>
            </a:r>
            <a:r>
              <a:rPr lang="en-GB" dirty="0" smtClean="0"/>
              <a:t>he </a:t>
            </a:r>
            <a:r>
              <a:rPr lang="en-GB" dirty="0"/>
              <a:t>habitus of a range of participants in order to identify which forms of capital were the most valuable within the </a:t>
            </a:r>
            <a:r>
              <a:rPr lang="en-GB" dirty="0" smtClean="0"/>
              <a:t>field.</a:t>
            </a:r>
          </a:p>
          <a:p>
            <a:r>
              <a:rPr lang="en-GB" dirty="0"/>
              <a:t>C</a:t>
            </a:r>
            <a:r>
              <a:rPr lang="en-GB" dirty="0" smtClean="0"/>
              <a:t>ommon </a:t>
            </a:r>
            <a:r>
              <a:rPr lang="en-GB" dirty="0"/>
              <a:t>characteristics were considered as well as </a:t>
            </a:r>
            <a:r>
              <a:rPr lang="en-GB" dirty="0" smtClean="0"/>
              <a:t>differences.</a:t>
            </a:r>
            <a:endParaRPr lang="en-GB" dirty="0"/>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35186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Research Presentation and discussion</a:t>
            </a:r>
            <a:endParaRPr lang="en-GB" dirty="0"/>
          </a:p>
        </p:txBody>
      </p:sp>
      <p:sp>
        <p:nvSpPr>
          <p:cNvPr id="3" name="Content Placeholder 2"/>
          <p:cNvSpPr>
            <a:spLocks noGrp="1"/>
          </p:cNvSpPr>
          <p:nvPr>
            <p:ph idx="1"/>
          </p:nvPr>
        </p:nvSpPr>
        <p:spPr/>
        <p:txBody>
          <a:bodyPr/>
          <a:lstStyle/>
          <a:p>
            <a:r>
              <a:rPr lang="en-GB" dirty="0" smtClean="0"/>
              <a:t>When presenting the data:</a:t>
            </a:r>
          </a:p>
          <a:p>
            <a:pPr lvl="1"/>
            <a:r>
              <a:rPr lang="en-GB" dirty="0" smtClean="0"/>
              <a:t>particular </a:t>
            </a:r>
            <a:r>
              <a:rPr lang="en-GB" dirty="0"/>
              <a:t>attention was paid to practice, field, </a:t>
            </a:r>
            <a:r>
              <a:rPr lang="en-GB" dirty="0" smtClean="0"/>
              <a:t>habitus</a:t>
            </a:r>
            <a:r>
              <a:rPr lang="en-GB" dirty="0"/>
              <a:t> </a:t>
            </a:r>
            <a:r>
              <a:rPr lang="en-GB" dirty="0" smtClean="0"/>
              <a:t>and</a:t>
            </a:r>
            <a:r>
              <a:rPr lang="en-GB" dirty="0" smtClean="0"/>
              <a:t> capital, </a:t>
            </a:r>
            <a:r>
              <a:rPr lang="en-GB" dirty="0"/>
              <a:t>“...to effect the synthesis of objectivism and subjectivism...”  (</a:t>
            </a:r>
            <a:r>
              <a:rPr lang="en-GB" dirty="0"/>
              <a:t>Wacquant</a:t>
            </a:r>
            <a:r>
              <a:rPr lang="en-GB" dirty="0"/>
              <a:t>, 2008, p. 267).  </a:t>
            </a:r>
            <a:endParaRPr lang="en-GB" dirty="0" smtClean="0"/>
          </a:p>
          <a:p>
            <a:pPr lvl="1"/>
            <a:r>
              <a:rPr lang="en-GB" dirty="0" smtClean="0"/>
              <a:t>the </a:t>
            </a:r>
            <a:r>
              <a:rPr lang="en-GB" dirty="0"/>
              <a:t>influence of </a:t>
            </a:r>
            <a:r>
              <a:rPr lang="en-GB" b="1" dirty="0"/>
              <a:t>objective structures </a:t>
            </a:r>
            <a:r>
              <a:rPr lang="en-GB" dirty="0"/>
              <a:t>and the </a:t>
            </a:r>
            <a:r>
              <a:rPr lang="en-GB" b="1" dirty="0"/>
              <a:t>subjective experiences </a:t>
            </a:r>
            <a:r>
              <a:rPr lang="en-GB" dirty="0"/>
              <a:t>of the participants, as well as the relationship between the </a:t>
            </a:r>
            <a:r>
              <a:rPr lang="en-GB" dirty="0" smtClean="0"/>
              <a:t>two </a:t>
            </a:r>
            <a:r>
              <a:rPr lang="en-GB" dirty="0"/>
              <a:t>were </a:t>
            </a:r>
            <a:r>
              <a:rPr lang="en-GB" dirty="0" smtClean="0"/>
              <a:t>discussed. </a:t>
            </a:r>
            <a:endParaRPr lang="en-GB" dirty="0"/>
          </a:p>
          <a:p>
            <a:pPr lvl="1"/>
            <a:endParaRPr lang="en-GB" dirty="0"/>
          </a:p>
          <a:p>
            <a:endParaRPr lang="en-GB" dirty="0"/>
          </a:p>
        </p:txBody>
      </p:sp>
    </p:spTree>
    <p:extLst>
      <p:ext uri="{BB962C8B-B14F-4D97-AF65-F5344CB8AC3E}">
        <p14:creationId xmlns:p14="http://schemas.microsoft.com/office/powerpoint/2010/main" val="2040173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0" y="1844824"/>
            <a:ext cx="8892480" cy="3598862"/>
          </a:xfrm>
        </p:spPr>
        <p:txBody>
          <a:bodyPr/>
          <a:lstStyle/>
          <a:p>
            <a:r>
              <a:rPr lang="en-GB" dirty="0" smtClean="0"/>
              <a:t>This approach:</a:t>
            </a:r>
          </a:p>
          <a:p>
            <a:pPr lvl="1"/>
            <a:r>
              <a:rPr lang="en-GB" dirty="0" smtClean="0"/>
              <a:t>yielded </a:t>
            </a:r>
            <a:r>
              <a:rPr lang="en-GB" dirty="0"/>
              <a:t>data that related to the participants expectations, motivations and aspirations and their subjective reasoning for </a:t>
            </a:r>
            <a:r>
              <a:rPr lang="en-GB" dirty="0" smtClean="0"/>
              <a:t>non-participation:</a:t>
            </a:r>
          </a:p>
          <a:p>
            <a:pPr lvl="1"/>
            <a:r>
              <a:rPr lang="en-GB" dirty="0" smtClean="0"/>
              <a:t>also </a:t>
            </a:r>
            <a:r>
              <a:rPr lang="en-GB" dirty="0"/>
              <a:t>emphasised objective structural influences relating to social, cultural and personal factors that may have unknowingly influenced their </a:t>
            </a:r>
            <a:r>
              <a:rPr lang="en-GB" dirty="0" smtClean="0"/>
              <a:t>decisions.</a:t>
            </a:r>
            <a:endParaRPr lang="en-GB" dirty="0"/>
          </a:p>
          <a:p>
            <a:endParaRPr lang="en-GB" dirty="0"/>
          </a:p>
        </p:txBody>
      </p:sp>
    </p:spTree>
    <p:extLst>
      <p:ext uri="{BB962C8B-B14F-4D97-AF65-F5344CB8AC3E}">
        <p14:creationId xmlns:p14="http://schemas.microsoft.com/office/powerpoint/2010/main" val="397352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00112"/>
          </a:xfrm>
        </p:spPr>
        <p:txBody>
          <a:bodyPr/>
          <a:lstStyle/>
          <a:p>
            <a:r>
              <a:rPr lang="en-GB" sz="2400" dirty="0" smtClean="0"/>
              <a:t>SOCIAL DEPRIVATION AND WIDENING PARTICIPATION:</a:t>
            </a:r>
            <a:br>
              <a:rPr lang="en-GB" sz="2400" dirty="0" smtClean="0"/>
            </a:br>
            <a:r>
              <a:rPr lang="en-GB" sz="2400" dirty="0" smtClean="0"/>
              <a:t/>
            </a:r>
            <a:br>
              <a:rPr lang="en-GB" sz="2400" dirty="0" smtClean="0"/>
            </a:br>
            <a:r>
              <a:rPr lang="en-GB" sz="2400" dirty="0"/>
              <a:t>THE CONTINUING POWER OF PIERRE BOURDIEU</a:t>
            </a:r>
            <a:br>
              <a:rPr lang="en-GB" sz="2400" dirty="0"/>
            </a:br>
            <a:endParaRPr lang="en-GB" sz="2400" dirty="0"/>
          </a:p>
        </p:txBody>
      </p:sp>
      <p:sp>
        <p:nvSpPr>
          <p:cNvPr id="3" name="Content Placeholder 2"/>
          <p:cNvSpPr>
            <a:spLocks noGrp="1"/>
          </p:cNvSpPr>
          <p:nvPr>
            <p:ph idx="1"/>
          </p:nvPr>
        </p:nvSpPr>
        <p:spPr>
          <a:xfrm>
            <a:off x="323528" y="1916832"/>
            <a:ext cx="8229600" cy="3598862"/>
          </a:xfrm>
        </p:spPr>
        <p:txBody>
          <a:bodyPr/>
          <a:lstStyle/>
          <a:p>
            <a:r>
              <a:rPr lang="en-GB" dirty="0" smtClean="0"/>
              <a:t>This </a:t>
            </a:r>
            <a:r>
              <a:rPr lang="en-GB" dirty="0" smtClean="0"/>
              <a:t>paper:</a:t>
            </a:r>
          </a:p>
          <a:p>
            <a:pPr lvl="1"/>
            <a:r>
              <a:rPr lang="en-GB" dirty="0" smtClean="0"/>
              <a:t>considers </a:t>
            </a:r>
            <a:r>
              <a:rPr lang="en-GB" dirty="0" smtClean="0"/>
              <a:t>how/why </a:t>
            </a:r>
            <a:r>
              <a:rPr lang="en-GB" dirty="0"/>
              <a:t>a </a:t>
            </a:r>
            <a:r>
              <a:rPr lang="en-GB" dirty="0"/>
              <a:t>Bourdieuian</a:t>
            </a:r>
            <a:r>
              <a:rPr lang="en-GB" dirty="0"/>
              <a:t> Methodological framework </a:t>
            </a:r>
            <a:r>
              <a:rPr lang="en-GB" dirty="0" smtClean="0"/>
              <a:t>was utilised </a:t>
            </a:r>
            <a:r>
              <a:rPr lang="en-GB" dirty="0"/>
              <a:t>to enhance </a:t>
            </a:r>
            <a:r>
              <a:rPr lang="en-GB" dirty="0" smtClean="0"/>
              <a:t>my </a:t>
            </a:r>
            <a:r>
              <a:rPr lang="en-GB" dirty="0"/>
              <a:t>understanding of </a:t>
            </a:r>
            <a:r>
              <a:rPr lang="en-GB" dirty="0" smtClean="0"/>
              <a:t>HE </a:t>
            </a:r>
            <a:r>
              <a:rPr lang="en-GB" dirty="0"/>
              <a:t>participation decision </a:t>
            </a:r>
            <a:r>
              <a:rPr lang="en-GB" dirty="0" smtClean="0"/>
              <a:t>making;</a:t>
            </a:r>
          </a:p>
          <a:p>
            <a:pPr lvl="1"/>
            <a:r>
              <a:rPr lang="en-GB" dirty="0" smtClean="0"/>
              <a:t>discusses </a:t>
            </a:r>
            <a:r>
              <a:rPr lang="en-GB" dirty="0"/>
              <a:t>how the framework was utilised to understand how:</a:t>
            </a:r>
          </a:p>
          <a:p>
            <a:pPr lvl="2"/>
            <a:r>
              <a:rPr lang="en-GB" dirty="0"/>
              <a:t>objective social structures influenced the participants’ decision making;</a:t>
            </a:r>
          </a:p>
          <a:p>
            <a:pPr lvl="2"/>
            <a:r>
              <a:rPr lang="en-GB" dirty="0" smtClean="0"/>
              <a:t>the </a:t>
            </a:r>
            <a:r>
              <a:rPr lang="en-GB" dirty="0"/>
              <a:t>participants’ opinions, beliefs and ‘strategies of action’ were influenced by their working-class and socially deprived </a:t>
            </a:r>
            <a:r>
              <a:rPr lang="en-GB" dirty="0" smtClean="0"/>
              <a:t>backgrounds;</a:t>
            </a:r>
          </a:p>
          <a:p>
            <a:pPr lvl="1"/>
            <a:r>
              <a:rPr lang="en-GB" dirty="0" smtClean="0"/>
              <a:t>evidences </a:t>
            </a:r>
            <a:r>
              <a:rPr lang="en-GB" dirty="0" smtClean="0"/>
              <a:t>how Bourdieu was operationalised in my research.</a:t>
            </a:r>
            <a:endParaRPr lang="en-GB" dirty="0"/>
          </a:p>
          <a:p>
            <a:endParaRPr lang="en-GB" dirty="0"/>
          </a:p>
        </p:txBody>
      </p:sp>
    </p:spTree>
    <p:extLst>
      <p:ext uri="{BB962C8B-B14F-4D97-AF65-F5344CB8AC3E}">
        <p14:creationId xmlns:p14="http://schemas.microsoft.com/office/powerpoint/2010/main" val="25770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0609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mean by operationalising </a:t>
            </a:r>
            <a:r>
              <a:rPr lang="en-GB" dirty="0" smtClean="0"/>
              <a:t>Bourdieu?</a:t>
            </a:r>
            <a:endParaRPr lang="en-GB" dirty="0"/>
          </a:p>
        </p:txBody>
      </p:sp>
      <p:sp>
        <p:nvSpPr>
          <p:cNvPr id="3" name="Content Placeholder 2"/>
          <p:cNvSpPr>
            <a:spLocks noGrp="1"/>
          </p:cNvSpPr>
          <p:nvPr>
            <p:ph idx="1"/>
          </p:nvPr>
        </p:nvSpPr>
        <p:spPr/>
        <p:txBody>
          <a:bodyPr/>
          <a:lstStyle/>
          <a:p>
            <a:pPr lvl="1"/>
            <a:r>
              <a:rPr lang="en-GB" dirty="0" smtClean="0"/>
              <a:t>How I examined </a:t>
            </a:r>
            <a:r>
              <a:rPr lang="en-GB" dirty="0" smtClean="0"/>
              <a:t>key concepts </a:t>
            </a:r>
            <a:r>
              <a:rPr lang="en-GB" dirty="0" smtClean="0"/>
              <a:t>within my thesis.</a:t>
            </a:r>
            <a:endParaRPr lang="en-GB" dirty="0"/>
          </a:p>
          <a:p>
            <a:pPr marL="457200" lvl="1" indent="0">
              <a:buNone/>
            </a:pPr>
            <a:endParaRPr lang="en-GB" dirty="0" smtClean="0"/>
          </a:p>
          <a:p>
            <a:pPr marL="457200" lvl="1" indent="0">
              <a:buNone/>
            </a:pPr>
            <a:r>
              <a:rPr lang="en-GB" dirty="0" smtClean="0"/>
              <a:t>And in doing so, how I explained:</a:t>
            </a:r>
          </a:p>
          <a:p>
            <a:pPr lvl="1"/>
            <a:r>
              <a:rPr lang="en-GB" dirty="0"/>
              <a:t>h</a:t>
            </a:r>
            <a:r>
              <a:rPr lang="en-GB" dirty="0" smtClean="0"/>
              <a:t>ow </a:t>
            </a:r>
            <a:r>
              <a:rPr lang="en-GB" dirty="0" smtClean="0"/>
              <a:t>and why key concepts were selected;</a:t>
            </a:r>
          </a:p>
          <a:p>
            <a:pPr lvl="1"/>
            <a:r>
              <a:rPr lang="en-GB" dirty="0" smtClean="0"/>
              <a:t>how </a:t>
            </a:r>
            <a:r>
              <a:rPr lang="en-GB" dirty="0" smtClean="0"/>
              <a:t>they would be </a:t>
            </a:r>
            <a:r>
              <a:rPr lang="en-GB" dirty="0" smtClean="0"/>
              <a:t>used</a:t>
            </a:r>
          </a:p>
          <a:p>
            <a:pPr marL="457200" lvl="1" indent="0">
              <a:buNone/>
            </a:pPr>
            <a:endParaRPr lang="en-GB" dirty="0" smtClean="0"/>
          </a:p>
          <a:p>
            <a:pPr marL="457200" lvl="1" indent="0">
              <a:buNone/>
            </a:pPr>
            <a:r>
              <a:rPr lang="en-GB" dirty="0" smtClean="0"/>
              <a:t>To operationalise I needed to </a:t>
            </a:r>
            <a:r>
              <a:rPr lang="en-GB" dirty="0" smtClean="0"/>
              <a:t>justify, analyse and critique </a:t>
            </a:r>
            <a:r>
              <a:rPr lang="en-GB" dirty="0" smtClean="0"/>
              <a:t>what would be used in order to interrogate the decision making processes of the participants.</a:t>
            </a:r>
          </a:p>
        </p:txBody>
      </p:sp>
    </p:spTree>
    <p:extLst>
      <p:ext uri="{BB962C8B-B14F-4D97-AF65-F5344CB8AC3E}">
        <p14:creationId xmlns:p14="http://schemas.microsoft.com/office/powerpoint/2010/main" val="820287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smtClean="0"/>
              <a:t>a </a:t>
            </a:r>
            <a:r>
              <a:rPr lang="en-GB" dirty="0" smtClean="0"/>
              <a:t>Bourdieuian</a:t>
            </a:r>
            <a:r>
              <a:rPr lang="en-GB" dirty="0" smtClean="0"/>
              <a:t> methodological approach?</a:t>
            </a:r>
            <a:endParaRPr lang="en-GB" dirty="0"/>
          </a:p>
        </p:txBody>
      </p:sp>
      <p:sp>
        <p:nvSpPr>
          <p:cNvPr id="3" name="Content Placeholder 2"/>
          <p:cNvSpPr>
            <a:spLocks noGrp="1"/>
          </p:cNvSpPr>
          <p:nvPr>
            <p:ph idx="1"/>
          </p:nvPr>
        </p:nvSpPr>
        <p:spPr/>
        <p:txBody>
          <a:bodyPr/>
          <a:lstStyle/>
          <a:p>
            <a:r>
              <a:rPr lang="en-GB" dirty="0" smtClean="0"/>
              <a:t>Offered a ‘</a:t>
            </a:r>
            <a:r>
              <a:rPr lang="en-GB" dirty="0" smtClean="0"/>
              <a:t>praxeological</a:t>
            </a:r>
            <a:r>
              <a:rPr lang="en-GB" dirty="0"/>
              <a:t>’ account </a:t>
            </a:r>
            <a:r>
              <a:rPr lang="en-GB" dirty="0" smtClean="0"/>
              <a:t>as </a:t>
            </a:r>
            <a:r>
              <a:rPr lang="en-GB" dirty="0"/>
              <a:t>a way of resisting social reality being reduced to the extremes of </a:t>
            </a:r>
            <a:r>
              <a:rPr lang="en-GB" dirty="0" smtClean="0"/>
              <a:t>objectivist/subjectivist</a:t>
            </a:r>
            <a:r>
              <a:rPr lang="en-GB" dirty="0" smtClean="0"/>
              <a:t>.</a:t>
            </a:r>
          </a:p>
          <a:p>
            <a:r>
              <a:rPr lang="en-GB" dirty="0" smtClean="0"/>
              <a:t>Whilst I was fundamentally interested in subjective opinions...was this enough?</a:t>
            </a:r>
          </a:p>
          <a:p>
            <a:r>
              <a:rPr lang="en-GB" dirty="0" smtClean="0"/>
              <a:t>What about structural influences?</a:t>
            </a:r>
          </a:p>
          <a:p>
            <a:r>
              <a:rPr lang="en-GB" dirty="0" smtClean="0"/>
              <a:t>B argues </a:t>
            </a:r>
            <a:r>
              <a:rPr lang="en-GB" dirty="0"/>
              <a:t>against methodological monism.</a:t>
            </a:r>
          </a:p>
          <a:p>
            <a:pPr marL="0" indent="0">
              <a:buNone/>
            </a:pPr>
            <a:endParaRPr lang="en-GB" dirty="0"/>
          </a:p>
        </p:txBody>
      </p:sp>
    </p:spTree>
    <p:extLst>
      <p:ext uri="{BB962C8B-B14F-4D97-AF65-F5344CB8AC3E}">
        <p14:creationId xmlns:p14="http://schemas.microsoft.com/office/powerpoint/2010/main" val="29152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Following </a:t>
            </a:r>
            <a:r>
              <a:rPr lang="en-GB" dirty="0" smtClean="0"/>
              <a:t>a </a:t>
            </a:r>
            <a:r>
              <a:rPr lang="en-GB" dirty="0" smtClean="0"/>
              <a:t>Bourdieuian</a:t>
            </a:r>
            <a:r>
              <a:rPr lang="en-GB" dirty="0" smtClean="0"/>
              <a:t> approach allowed me to view </a:t>
            </a:r>
            <a:r>
              <a:rPr lang="en-GB" dirty="0"/>
              <a:t>the social world as an “…intrinsically two fold reality…” (1990b, p.135) </a:t>
            </a:r>
            <a:r>
              <a:rPr lang="en-GB" dirty="0" smtClean="0"/>
              <a:t>when </a:t>
            </a:r>
            <a:r>
              <a:rPr lang="en-GB" dirty="0"/>
              <a:t>addressing my research questions.</a:t>
            </a:r>
          </a:p>
          <a:p>
            <a:endParaRPr lang="en-GB" dirty="0"/>
          </a:p>
        </p:txBody>
      </p:sp>
    </p:spTree>
    <p:extLst>
      <p:ext uri="{BB962C8B-B14F-4D97-AF65-F5344CB8AC3E}">
        <p14:creationId xmlns:p14="http://schemas.microsoft.com/office/powerpoint/2010/main" val="29055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To summarise, a </a:t>
            </a:r>
            <a:r>
              <a:rPr lang="en-GB" dirty="0" smtClean="0"/>
              <a:t>Bourdieuian</a:t>
            </a:r>
            <a:r>
              <a:rPr lang="en-GB" dirty="0" smtClean="0"/>
              <a:t> Methodological framework allowed me to:</a:t>
            </a:r>
          </a:p>
          <a:p>
            <a:pPr lvl="1"/>
            <a:r>
              <a:rPr lang="en-GB" dirty="0"/>
              <a:t>g</a:t>
            </a:r>
            <a:r>
              <a:rPr lang="en-GB" dirty="0" smtClean="0"/>
              <a:t>ive </a:t>
            </a:r>
            <a:r>
              <a:rPr lang="en-GB" dirty="0" smtClean="0"/>
              <a:t>consideration </a:t>
            </a:r>
            <a:r>
              <a:rPr lang="en-GB" dirty="0"/>
              <a:t>to both objectivist and subjectivist </a:t>
            </a:r>
            <a:r>
              <a:rPr lang="en-GB" dirty="0" smtClean="0"/>
              <a:t>standpoints;</a:t>
            </a:r>
          </a:p>
          <a:p>
            <a:pPr lvl="1"/>
            <a:r>
              <a:rPr lang="en-GB" dirty="0" smtClean="0"/>
              <a:t>begin </a:t>
            </a:r>
            <a:r>
              <a:rPr lang="en-GB" dirty="0"/>
              <a:t>to ascertain how the participants’ </a:t>
            </a:r>
            <a:r>
              <a:rPr lang="en-GB" b="1" dirty="0"/>
              <a:t>opinions, beliefs </a:t>
            </a:r>
            <a:r>
              <a:rPr lang="en-GB" dirty="0"/>
              <a:t>and </a:t>
            </a:r>
            <a:r>
              <a:rPr lang="en-GB" b="1" dirty="0"/>
              <a:t>‘strategies of action’ </a:t>
            </a:r>
            <a:r>
              <a:rPr lang="en-GB" dirty="0"/>
              <a:t>were influenced by their working-class and socially deprived backgrounds, as well as their place of </a:t>
            </a:r>
            <a:r>
              <a:rPr lang="en-GB" dirty="0" smtClean="0"/>
              <a:t>study, social class </a:t>
            </a:r>
            <a:r>
              <a:rPr lang="en-GB" dirty="0"/>
              <a:t>and </a:t>
            </a:r>
            <a:r>
              <a:rPr lang="en-GB" dirty="0" smtClean="0"/>
              <a:t>family.</a:t>
            </a:r>
            <a:endParaRPr lang="en-GB" dirty="0"/>
          </a:p>
          <a:p>
            <a:endParaRPr lang="en-GB" dirty="0" smtClean="0"/>
          </a:p>
        </p:txBody>
      </p:sp>
    </p:spTree>
    <p:extLst>
      <p:ext uri="{BB962C8B-B14F-4D97-AF65-F5344CB8AC3E}">
        <p14:creationId xmlns:p14="http://schemas.microsoft.com/office/powerpoint/2010/main" val="30182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6696992" cy="900112"/>
          </a:xfrm>
        </p:spPr>
        <p:txBody>
          <a:bodyPr/>
          <a:lstStyle/>
          <a:p>
            <a:r>
              <a:rPr lang="en-GB" sz="2800" dirty="0" smtClean="0"/>
              <a:t/>
            </a:r>
            <a:br>
              <a:rPr lang="en-GB" sz="2800" dirty="0" smtClean="0"/>
            </a:br>
            <a:r>
              <a:rPr lang="en-GB" sz="2800" dirty="0"/>
              <a:t/>
            </a:r>
            <a:br>
              <a:rPr lang="en-GB" sz="2800" dirty="0"/>
            </a:br>
            <a:r>
              <a:rPr lang="en-GB" sz="2800" dirty="0" smtClean="0"/>
              <a:t>So how did I do this?</a:t>
            </a:r>
            <a:br>
              <a:rPr lang="en-GB" sz="2800" dirty="0" smtClean="0"/>
            </a:br>
            <a:r>
              <a:rPr lang="en-GB" sz="2800" dirty="0" smtClean="0"/>
              <a:t>Adapting </a:t>
            </a:r>
            <a:r>
              <a:rPr lang="en-GB" sz="2800" dirty="0" smtClean="0"/>
              <a:t>a </a:t>
            </a:r>
            <a:r>
              <a:rPr lang="en-GB" sz="2800" dirty="0" smtClean="0"/>
              <a:t>Bourdieuian</a:t>
            </a:r>
            <a:r>
              <a:rPr lang="en-GB" sz="2800" dirty="0" smtClean="0"/>
              <a:t> framework</a:t>
            </a:r>
            <a:br>
              <a:rPr lang="en-GB" sz="2800" dirty="0" smtClean="0"/>
            </a:br>
            <a:endParaRPr lang="en-GB" sz="2800" dirty="0"/>
          </a:p>
        </p:txBody>
      </p:sp>
      <p:sp>
        <p:nvSpPr>
          <p:cNvPr id="3" name="Content Placeholder 2"/>
          <p:cNvSpPr>
            <a:spLocks noGrp="1"/>
          </p:cNvSpPr>
          <p:nvPr>
            <p:ph idx="1"/>
          </p:nvPr>
        </p:nvSpPr>
        <p:spPr>
          <a:xfrm>
            <a:off x="323528" y="1916832"/>
            <a:ext cx="8229600" cy="3598862"/>
          </a:xfrm>
        </p:spPr>
        <p:txBody>
          <a:bodyPr/>
          <a:lstStyle/>
          <a:p>
            <a:r>
              <a:rPr lang="en-GB" dirty="0"/>
              <a:t>In order to reconcile the dualisms of objectivism and subjectivism </a:t>
            </a:r>
            <a:r>
              <a:rPr lang="en-GB" dirty="0" smtClean="0"/>
              <a:t>, a </a:t>
            </a:r>
            <a:r>
              <a:rPr lang="en-GB" dirty="0"/>
              <a:t>three-level methodology was utilised and in doing so, the following key areas were considered</a:t>
            </a:r>
            <a:r>
              <a:rPr lang="en-GB" dirty="0" smtClean="0"/>
              <a:t>:</a:t>
            </a:r>
          </a:p>
          <a:p>
            <a:pPr marL="0" indent="0">
              <a:buNone/>
            </a:pPr>
            <a:endParaRPr lang="en-GB" dirty="0"/>
          </a:p>
          <a:p>
            <a:pPr lvl="0"/>
            <a:r>
              <a:rPr lang="en-GB" dirty="0"/>
              <a:t>The construction of the research object</a:t>
            </a:r>
          </a:p>
          <a:p>
            <a:pPr lvl="0"/>
            <a:r>
              <a:rPr lang="en-GB" dirty="0"/>
              <a:t>Field analysis </a:t>
            </a:r>
          </a:p>
          <a:p>
            <a:pPr lvl="0"/>
            <a:r>
              <a:rPr lang="en-GB" dirty="0"/>
              <a:t>Participant </a:t>
            </a:r>
            <a:r>
              <a:rPr lang="en-GB" dirty="0"/>
              <a:t>objectivation</a:t>
            </a:r>
            <a:endParaRPr lang="en-GB" dirty="0"/>
          </a:p>
          <a:p>
            <a:pPr marL="0" indent="0">
              <a:buNone/>
            </a:pPr>
            <a:r>
              <a:rPr lang="en-GB" dirty="0"/>
              <a:t>(Grenfell, 2012)</a:t>
            </a:r>
          </a:p>
          <a:p>
            <a:endParaRPr lang="en-GB" dirty="0"/>
          </a:p>
        </p:txBody>
      </p:sp>
    </p:spTree>
    <p:extLst>
      <p:ext uri="{BB962C8B-B14F-4D97-AF65-F5344CB8AC3E}">
        <p14:creationId xmlns:p14="http://schemas.microsoft.com/office/powerpoint/2010/main" val="252793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561088" cy="900112"/>
          </a:xfrm>
        </p:spPr>
        <p:txBody>
          <a:bodyPr/>
          <a:lstStyle/>
          <a:p>
            <a:r>
              <a:rPr lang="en-GB" sz="2800" dirty="0"/>
              <a:t>To ensure that the three levels were adequately considered, five areas were </a:t>
            </a:r>
            <a:r>
              <a:rPr lang="en-GB" sz="2800" dirty="0" smtClean="0"/>
              <a:t>utilised (not just in my methodology chapter)</a:t>
            </a:r>
            <a:r>
              <a:rPr lang="en-GB" dirty="0"/>
              <a:t/>
            </a:r>
            <a:br>
              <a:rPr lang="en-GB" dirty="0"/>
            </a:br>
            <a:endParaRPr lang="en-GB" dirty="0"/>
          </a:p>
        </p:txBody>
      </p:sp>
      <p:sp>
        <p:nvSpPr>
          <p:cNvPr id="3" name="Content Placeholder 2"/>
          <p:cNvSpPr>
            <a:spLocks noGrp="1"/>
          </p:cNvSpPr>
          <p:nvPr>
            <p:ph idx="1"/>
          </p:nvPr>
        </p:nvSpPr>
        <p:spPr>
          <a:xfrm>
            <a:off x="179512" y="1772816"/>
            <a:ext cx="8784976" cy="3598862"/>
          </a:xfrm>
        </p:spPr>
        <p:txBody>
          <a:bodyPr/>
          <a:lstStyle/>
          <a:p>
            <a:pPr lvl="0"/>
            <a:r>
              <a:rPr lang="en-GB" sz="2000" dirty="0"/>
              <a:t>Initial research construction</a:t>
            </a:r>
          </a:p>
          <a:p>
            <a:pPr lvl="0"/>
            <a:r>
              <a:rPr lang="en-GB" sz="2000" dirty="0"/>
              <a:t>Data collection</a:t>
            </a:r>
          </a:p>
          <a:p>
            <a:pPr lvl="0"/>
            <a:r>
              <a:rPr lang="en-GB" sz="2000" dirty="0"/>
              <a:t>Field analysis</a:t>
            </a:r>
          </a:p>
          <a:p>
            <a:pPr lvl="0"/>
            <a:r>
              <a:rPr lang="en-GB" sz="2000" dirty="0"/>
              <a:t>Research presentation</a:t>
            </a:r>
          </a:p>
          <a:p>
            <a:pPr lvl="0"/>
            <a:r>
              <a:rPr lang="en-GB" sz="2000" dirty="0"/>
              <a:t>Research discussion</a:t>
            </a:r>
          </a:p>
          <a:p>
            <a:pPr marL="0" indent="0">
              <a:buNone/>
            </a:pPr>
            <a:r>
              <a:rPr lang="en-GB" sz="2000" dirty="0"/>
              <a:t>(Hardy, 2012)</a:t>
            </a:r>
          </a:p>
          <a:p>
            <a:endParaRPr lang="en-GB" sz="2000" dirty="0" smtClean="0"/>
          </a:p>
          <a:p>
            <a:r>
              <a:rPr lang="en-GB" sz="2000" dirty="0"/>
              <a:t>Each of the five areas </a:t>
            </a:r>
            <a:r>
              <a:rPr lang="en-GB" sz="2000" dirty="0" smtClean="0"/>
              <a:t>were </a:t>
            </a:r>
            <a:r>
              <a:rPr lang="en-GB" sz="2000" dirty="0"/>
              <a:t>justified in relation to the requirements of </a:t>
            </a:r>
            <a:r>
              <a:rPr lang="en-GB" sz="2000" dirty="0" smtClean="0"/>
              <a:t>my </a:t>
            </a:r>
            <a:r>
              <a:rPr lang="en-GB" sz="2000" dirty="0"/>
              <a:t>study.  </a:t>
            </a:r>
            <a:endParaRPr lang="en-GB" sz="2000" dirty="0" smtClean="0"/>
          </a:p>
          <a:p>
            <a:r>
              <a:rPr lang="en-GB" sz="2000" dirty="0" smtClean="0"/>
              <a:t>Utilising </a:t>
            </a:r>
            <a:r>
              <a:rPr lang="en-GB" sz="2000" dirty="0"/>
              <a:t>the five areas helped me </a:t>
            </a:r>
            <a:r>
              <a:rPr lang="en-GB" sz="2000" dirty="0" smtClean="0"/>
              <a:t>operationalise Bourdieu and to </a:t>
            </a:r>
            <a:r>
              <a:rPr lang="en-GB" sz="2000" dirty="0"/>
              <a:t>begin to resolve my research questions.</a:t>
            </a:r>
          </a:p>
          <a:p>
            <a:pPr marL="0" indent="0">
              <a:buNone/>
            </a:pPr>
            <a:endParaRPr lang="en-GB" dirty="0"/>
          </a:p>
        </p:txBody>
      </p:sp>
    </p:spTree>
    <p:extLst>
      <p:ext uri="{BB962C8B-B14F-4D97-AF65-F5344CB8AC3E}">
        <p14:creationId xmlns:p14="http://schemas.microsoft.com/office/powerpoint/2010/main" val="265601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Initial research construction</a:t>
            </a:r>
            <a:br>
              <a:rPr lang="en-GB" dirty="0"/>
            </a:br>
            <a:endParaRPr lang="en-GB" dirty="0"/>
          </a:p>
        </p:txBody>
      </p:sp>
      <p:sp>
        <p:nvSpPr>
          <p:cNvPr id="3" name="Content Placeholder 2"/>
          <p:cNvSpPr>
            <a:spLocks noGrp="1"/>
          </p:cNvSpPr>
          <p:nvPr>
            <p:ph idx="1"/>
          </p:nvPr>
        </p:nvSpPr>
        <p:spPr>
          <a:xfrm>
            <a:off x="258037" y="1844824"/>
            <a:ext cx="8856984" cy="3598862"/>
          </a:xfrm>
        </p:spPr>
        <p:txBody>
          <a:bodyPr/>
          <a:lstStyle/>
          <a:p>
            <a:r>
              <a:rPr lang="en-GB" sz="2000" dirty="0"/>
              <a:t>The scale, nature and focus of this study was discussed.  </a:t>
            </a:r>
          </a:p>
          <a:p>
            <a:r>
              <a:rPr lang="en-GB" sz="2000" dirty="0" smtClean="0"/>
              <a:t>Also </a:t>
            </a:r>
            <a:r>
              <a:rPr lang="en-GB" sz="2000" dirty="0" smtClean="0"/>
              <a:t>considered in </a:t>
            </a:r>
            <a:r>
              <a:rPr lang="en-GB" sz="2000" dirty="0"/>
              <a:t>relation to the links between, and with, key institutions and finally in relation to the participants. </a:t>
            </a:r>
            <a:endParaRPr lang="en-GB" sz="2000" dirty="0" smtClean="0"/>
          </a:p>
          <a:p>
            <a:r>
              <a:rPr lang="en-GB" sz="2000" dirty="0" smtClean="0"/>
              <a:t>Key </a:t>
            </a:r>
            <a:r>
              <a:rPr lang="en-GB" sz="2000" dirty="0" smtClean="0"/>
              <a:t>concepts defined  and justified (Practice, Field, Habitus, Capital, Symbolic Violence, Culture</a:t>
            </a:r>
            <a:r>
              <a:rPr lang="en-GB" sz="1800" dirty="0" smtClean="0"/>
              <a:t>).</a:t>
            </a:r>
            <a:endParaRPr lang="en-GB" sz="1800" dirty="0" smtClean="0"/>
          </a:p>
        </p:txBody>
      </p:sp>
    </p:spTree>
    <p:extLst>
      <p:ext uri="{BB962C8B-B14F-4D97-AF65-F5344CB8AC3E}">
        <p14:creationId xmlns:p14="http://schemas.microsoft.com/office/powerpoint/2010/main" val="18455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2787</TotalTime>
  <Words>1374</Words>
  <Application>Microsoft Office PowerPoint</Application>
  <PresentationFormat>On-screen Show (4:3)</PresentationFormat>
  <Paragraphs>148</Paragraphs>
  <Slides>20</Slides>
  <Notes>12</Notes>
  <HiddenSlides>0</HiddenSlides>
  <MMClips>0</MMClips>
  <ScaleCrop>false</ScaleCrop>
  <HeadingPairs>
    <vt:vector size="4" baseType="variant">
      <vt:variant>
        <vt:lpstr>Theme</vt:lpstr>
      </vt:variant>
      <vt:variant>
        <vt:i4>14</vt:i4>
      </vt:variant>
      <vt:variant>
        <vt:lpstr>Slide Titles</vt:lpstr>
      </vt:variant>
      <vt:variant>
        <vt:i4>20</vt:i4>
      </vt:variant>
    </vt:vector>
  </HeadingPairs>
  <TitlesOfParts>
    <vt:vector size="34"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9_White</vt:lpstr>
      <vt:lpstr>SOCIAL DEPRIVATION AND WIDENING PARTICIPATION:  THE CONTINUING POWER OF LOCAL CULTURE</vt:lpstr>
      <vt:lpstr>SOCIAL DEPRIVATION AND WIDENING PARTICIPATION:  THE CONTINUING POWER OF PIERRE BOURDIEU </vt:lpstr>
      <vt:lpstr>What do I mean by operationalising Bourdieu?</vt:lpstr>
      <vt:lpstr>Why a Bourdieuian methodological approach?</vt:lpstr>
      <vt:lpstr>PowerPoint Presentation</vt:lpstr>
      <vt:lpstr>PowerPoint Presentation</vt:lpstr>
      <vt:lpstr>  So how did I do this? Adapting a Bourdieuian framework </vt:lpstr>
      <vt:lpstr>To ensure that the three levels were adequately considered, five areas were utilised (not just in my methodology chapter) </vt:lpstr>
      <vt:lpstr>Initial research construction </vt:lpstr>
      <vt:lpstr>PowerPoint Presentation</vt:lpstr>
      <vt:lpstr>PowerPoint Presentation</vt:lpstr>
      <vt:lpstr>Data Collection </vt:lpstr>
      <vt:lpstr>PowerPoint Presentation</vt:lpstr>
      <vt:lpstr>Question design</vt:lpstr>
      <vt:lpstr>How the Interview Data was Analysed  </vt:lpstr>
      <vt:lpstr>Phases of thematic analysis  </vt:lpstr>
      <vt:lpstr>Field Analysis (see handout two)</vt:lpstr>
      <vt:lpstr>Research Presentation and discussion</vt:lpstr>
      <vt:lpstr>Summary</vt:lpstr>
      <vt:lpstr>Questions?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Administrator</cp:lastModifiedBy>
  <cp:revision>172</cp:revision>
  <cp:lastPrinted>2015-02-11T15:10:57Z</cp:lastPrinted>
  <dcterms:created xsi:type="dcterms:W3CDTF">2012-10-10T08:25:01Z</dcterms:created>
  <dcterms:modified xsi:type="dcterms:W3CDTF">2016-04-07T14:36:30Z</dcterms:modified>
</cp:coreProperties>
</file>