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71" r:id="rId10"/>
    <p:sldId id="270" r:id="rId11"/>
    <p:sldId id="268" r:id="rId12"/>
    <p:sldId id="269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et" initials="J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-1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F4EE5-003C-4CEF-B7B0-2E4A237B8463}" type="datetimeFigureOut">
              <a:rPr lang="en-GB" smtClean="0"/>
              <a:t>05/07/2016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DF11C-31B9-4C19-89A9-3F16C3A3FFA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769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fld id="{EFCC239B-13A4-4245-8DBB-2F24FA518234}" type="slidenum">
              <a:rPr lang="en-GB" sz="16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‹#›</a:t>
            </a:fld>
            <a:endParaRPr lang="en-GB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969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fld id="{69DD951B-B877-493A-BCE8-164E082A6E0A}" type="slidenum">
              <a:rPr lang="en-GB" sz="16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‹#›</a:t>
            </a:fld>
            <a:endParaRPr lang="en-GB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57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75701" y="258764"/>
            <a:ext cx="2747433" cy="5545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7052" y="258764"/>
            <a:ext cx="8045449" cy="5545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fld id="{0A934F50-9565-402F-A35E-4CF42E519DE5}" type="slidenum">
              <a:rPr lang="en-GB" sz="16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‹#›</a:t>
            </a:fld>
            <a:endParaRPr lang="en-GB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566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fld id="{9D5F2576-3869-4EBE-9FED-0C0C832B2B22}" type="slidenum">
              <a:rPr lang="en-GB" sz="16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‹#›</a:t>
            </a:fld>
            <a:endParaRPr lang="en-GB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141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fld id="{3CF1F588-8B32-4FCD-A0D5-0BC56F9683EA}" type="slidenum">
              <a:rPr lang="en-GB" sz="16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‹#›</a:t>
            </a:fld>
            <a:endParaRPr lang="en-GB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850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333" y="2205038"/>
            <a:ext cx="5384800" cy="3598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8333" y="2205038"/>
            <a:ext cx="5384800" cy="3598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fld id="{6BD7B4BB-3F55-4D67-9924-6E3CF0931ED6}" type="slidenum">
              <a:rPr lang="en-GB" sz="16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‹#›</a:t>
            </a:fld>
            <a:endParaRPr lang="en-GB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3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fld id="{4AC4B482-436A-4C77-950C-23EF12F5EEFD}" type="slidenum">
              <a:rPr lang="en-GB" sz="16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‹#›</a:t>
            </a:fld>
            <a:endParaRPr lang="en-GB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434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fld id="{0C1E6557-25CD-4888-B344-26CCAB7F6F70}" type="slidenum">
              <a:rPr lang="en-GB" sz="16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‹#›</a:t>
            </a:fld>
            <a:endParaRPr lang="en-GB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648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fld id="{0ACA0728-FE18-4395-A417-33B8896CEB4A}" type="slidenum">
              <a:rPr lang="en-GB" sz="16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‹#›</a:t>
            </a:fld>
            <a:endParaRPr lang="en-GB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911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fld id="{108885DA-4C0C-4025-B198-B833C5E70C0D}" type="slidenum">
              <a:rPr lang="en-GB" sz="16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‹#›</a:t>
            </a:fld>
            <a:endParaRPr lang="en-GB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234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fld id="{2D364960-86AF-4530-B505-CE66AF0889BC}" type="slidenum">
              <a:rPr lang="en-GB" sz="16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‹#›</a:t>
            </a:fld>
            <a:endParaRPr lang="en-GB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710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801" name="Picture 9" descr="pms2725 equiv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7767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7051" y="-27384"/>
            <a:ext cx="10972800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 fontAlgn="base">
              <a:spcAft>
                <a:spcPct val="0"/>
              </a:spcAft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897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333" y="2205038"/>
            <a:ext cx="10972800" cy="359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289799" name="Picture 7" descr="Inspiring tomorrows profs 40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57864"/>
            <a:ext cx="4798484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00173" y="233446"/>
            <a:ext cx="2169000" cy="60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67872" y="5877274"/>
            <a:ext cx="600737" cy="64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74658" y="5906591"/>
            <a:ext cx="833844" cy="62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Uni of the year.png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224" y="5877272"/>
            <a:ext cx="1361160" cy="6480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000" y="5878800"/>
            <a:ext cx="1580475" cy="6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32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77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377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377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377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kingtogetheronline.co.uk/index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Assessment through simulated safeguarding scenarios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GB" dirty="0" smtClean="0"/>
              <a:t>Presentation </a:t>
            </a:r>
            <a:r>
              <a:rPr lang="en-GB" dirty="0"/>
              <a:t>7.5 Inspire Conference </a:t>
            </a:r>
            <a:r>
              <a:rPr lang="en-GB" dirty="0" smtClean="0"/>
              <a:t>Manchester </a:t>
            </a:r>
          </a:p>
          <a:p>
            <a:pPr lvl="0"/>
            <a:r>
              <a:rPr lang="en-GB" dirty="0" smtClean="0"/>
              <a:t>3rd-4th </a:t>
            </a:r>
            <a:r>
              <a:rPr lang="en-GB" dirty="0"/>
              <a:t>December </a:t>
            </a:r>
            <a:r>
              <a:rPr lang="en-GB" dirty="0" smtClean="0"/>
              <a:t>2015</a:t>
            </a:r>
          </a:p>
          <a:p>
            <a:pPr lvl="0"/>
            <a:r>
              <a:rPr lang="en-GB" dirty="0"/>
              <a:t/>
            </a:r>
            <a:br>
              <a:rPr lang="en-GB" dirty="0"/>
            </a:br>
            <a:r>
              <a:rPr lang="en-GB" dirty="0"/>
              <a:t>Amanda Crow University of Huddersfield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89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 bwMode="auto">
          <a:xfrm>
            <a:off x="835377" y="1608666"/>
            <a:ext cx="2156178" cy="1952978"/>
          </a:xfrm>
          <a:prstGeom prst="wedgeEllipseCallout">
            <a:avLst>
              <a:gd name="adj1" fmla="val 20528"/>
              <a:gd name="adj2" fmla="val 6912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</a:rPr>
              <a:t>I was nervous about the case study but really enjoyed it</a:t>
            </a:r>
            <a:endParaRPr kumimoji="0" lang="en-GB" sz="1600" i="0" u="none" strike="noStrike" normalizeH="0" baseline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charset="0"/>
            </a:endParaRPr>
          </a:p>
        </p:txBody>
      </p:sp>
      <p:sp>
        <p:nvSpPr>
          <p:cNvPr id="5" name="Oval Callout 4"/>
          <p:cNvSpPr/>
          <p:nvPr/>
        </p:nvSpPr>
        <p:spPr bwMode="auto">
          <a:xfrm>
            <a:off x="9629422" y="3397956"/>
            <a:ext cx="914400" cy="612648"/>
          </a:xfrm>
          <a:prstGeom prst="wedgeEllipseCallou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Callout 5"/>
          <p:cNvSpPr/>
          <p:nvPr/>
        </p:nvSpPr>
        <p:spPr bwMode="auto">
          <a:xfrm>
            <a:off x="8568266" y="3091629"/>
            <a:ext cx="3206044" cy="1344903"/>
          </a:xfrm>
          <a:prstGeom prst="wedgeEllipseCallout">
            <a:avLst>
              <a:gd name="adj1" fmla="val -38087"/>
              <a:gd name="adj2" fmla="val 795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solidFill>
                  <a:schemeClr val="tx1"/>
                </a:solidFill>
                <a:effectLst/>
                <a:latin typeface="Arial" charset="0"/>
              </a:rPr>
              <a:t>I think everyone should</a:t>
            </a:r>
            <a:r>
              <a:rPr kumimoji="0" lang="en-GB" sz="1600" b="0" i="0" u="none" strike="noStrike" cap="none" normalizeH="0" dirty="0" smtClean="0">
                <a:solidFill>
                  <a:schemeClr val="tx1"/>
                </a:solidFill>
                <a:effectLst/>
                <a:latin typeface="Arial" charset="0"/>
              </a:rPr>
              <a:t> have safeguarding knowledge </a:t>
            </a:r>
            <a:endParaRPr kumimoji="0" lang="en-GB" sz="1600" b="0" i="0" u="none" strike="noStrike" cap="none" normalizeH="0" baseline="0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Callout 6"/>
          <p:cNvSpPr/>
          <p:nvPr/>
        </p:nvSpPr>
        <p:spPr bwMode="auto">
          <a:xfrm>
            <a:off x="1456266" y="4246146"/>
            <a:ext cx="2562577" cy="1601497"/>
          </a:xfrm>
          <a:prstGeom prst="wedgeEllipseCallout">
            <a:avLst>
              <a:gd name="adj1" fmla="val 59864"/>
              <a:gd name="adj2" fmla="val 1292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>
                <a:latin typeface="Arial" charset="0"/>
              </a:rPr>
              <a:t>I now understand why it is important to protect the child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947" y="2559137"/>
            <a:ext cx="2543496" cy="2902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ular Callout 7"/>
          <p:cNvSpPr/>
          <p:nvPr/>
        </p:nvSpPr>
        <p:spPr bwMode="auto">
          <a:xfrm>
            <a:off x="7924800" y="1608666"/>
            <a:ext cx="2619022" cy="1107021"/>
          </a:xfrm>
          <a:prstGeom prst="wedgeRectCallout">
            <a:avLst>
              <a:gd name="adj1" fmla="val -38596"/>
              <a:gd name="adj2" fmla="val 7699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The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teaching methods used in this module helped me to learn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3649579" y="1387642"/>
            <a:ext cx="2358189" cy="949532"/>
          </a:xfrm>
          <a:prstGeom prst="wedgeRoundRectCallout">
            <a:avLst>
              <a:gd name="adj1" fmla="val -16071"/>
              <a:gd name="adj2" fmla="val 100513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>
                <a:latin typeface="Arial" charset="0"/>
              </a:rPr>
              <a:t>There should be opportunities for mock tests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040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Some ideas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Peer learning: experimenting with triads to develop research knowledge</a:t>
            </a:r>
          </a:p>
          <a:p>
            <a:endParaRPr lang="en-GB" dirty="0" smtClean="0"/>
          </a:p>
          <a:p>
            <a:r>
              <a:rPr lang="en-GB" dirty="0" smtClean="0"/>
              <a:t>Use of IT to streamline administration processes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0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/>
              <a:t>Brookfield, S. D.(1995). </a:t>
            </a:r>
            <a:r>
              <a:rPr lang="en-GB" sz="2000" i="1" dirty="0" smtClean="0"/>
              <a:t>Becoming a Critically Reflective Teacher</a:t>
            </a:r>
            <a:r>
              <a:rPr lang="en-GB" sz="2000" dirty="0" smtClean="0"/>
              <a:t>. 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edn. San Francisco: Josey-Bass Inc.</a:t>
            </a:r>
          </a:p>
          <a:p>
            <a:pPr marL="0" indent="0">
              <a:buNone/>
            </a:pPr>
            <a:r>
              <a:rPr lang="en-GB" sz="2000" dirty="0" smtClean="0"/>
              <a:t>H </a:t>
            </a:r>
            <a:r>
              <a:rPr lang="en-GB" sz="2000" dirty="0"/>
              <a:t>M Government (2015). </a:t>
            </a:r>
            <a:r>
              <a:rPr lang="en-GB" sz="2000" i="1" dirty="0"/>
              <a:t>Working together to safeguard children</a:t>
            </a:r>
            <a:r>
              <a:rPr lang="en-GB" sz="2000" dirty="0"/>
              <a:t>. Retrieved from </a:t>
            </a:r>
            <a:r>
              <a:rPr lang="en-GB" sz="2000" dirty="0">
                <a:hlinkClick r:id="rId2"/>
              </a:rPr>
              <a:t>http://</a:t>
            </a:r>
            <a:r>
              <a:rPr lang="en-GB" sz="2000" dirty="0" smtClean="0">
                <a:hlinkClick r:id="rId2"/>
              </a:rPr>
              <a:t>www.workingtogetheronline.co.uk/index.html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r>
              <a:rPr lang="en-GB" sz="2000" dirty="0" smtClean="0"/>
              <a:t>Topping</a:t>
            </a:r>
            <a:r>
              <a:rPr lang="en-GB" sz="2000" dirty="0"/>
              <a:t>, K.J. (2007). Trends in Peer Learning. Educational Psychology, 25 (6), 631-645. doi: 10.1080/01443410500345172.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606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1" y="-27384"/>
            <a:ext cx="10972800" cy="1370762"/>
          </a:xfrm>
        </p:spPr>
        <p:txBody>
          <a:bodyPr/>
          <a:lstStyle/>
          <a:p>
            <a:pPr algn="ctr"/>
            <a:r>
              <a:rPr lang="en-GB" sz="3600" dirty="0"/>
              <a:t>Q</a:t>
            </a:r>
            <a:r>
              <a:rPr lang="en-GB" sz="3600" dirty="0" smtClean="0"/>
              <a:t>uestions</a:t>
            </a:r>
            <a:endParaRPr lang="en-GB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37832" y="2205038"/>
            <a:ext cx="3598862" cy="359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993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333" y="1704622"/>
            <a:ext cx="10972800" cy="4099278"/>
          </a:xfrm>
        </p:spPr>
        <p:txBody>
          <a:bodyPr/>
          <a:lstStyle/>
          <a:p>
            <a:r>
              <a:rPr lang="en-GB" sz="2800" dirty="0" smtClean="0"/>
              <a:t>To share with you a creative oral assessment process</a:t>
            </a:r>
          </a:p>
          <a:p>
            <a:endParaRPr lang="en-GB" sz="2800" dirty="0" smtClean="0"/>
          </a:p>
          <a:p>
            <a:r>
              <a:rPr lang="en-GB" sz="2800" dirty="0" smtClean="0"/>
              <a:t>To explain the processes and practicalities involved in implementing the assessment</a:t>
            </a:r>
          </a:p>
          <a:p>
            <a:endParaRPr lang="en-GB" sz="2800" dirty="0" smtClean="0"/>
          </a:p>
          <a:p>
            <a:r>
              <a:rPr lang="en-GB" sz="2800" dirty="0" smtClean="0"/>
              <a:t>To share some ideas for refining the assessment and transferring the model</a:t>
            </a:r>
          </a:p>
          <a:p>
            <a:pPr marL="0" indent="0">
              <a:buNone/>
            </a:pPr>
            <a:r>
              <a:rPr lang="en-GB" dirty="0" smtClean="0"/>
              <a:t>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3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333" y="1693333"/>
            <a:ext cx="10972800" cy="4110567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/>
              <a:t>Safeguarding Children and </a:t>
            </a:r>
            <a:r>
              <a:rPr lang="en-GB" b="1" dirty="0" smtClean="0"/>
              <a:t>Young </a:t>
            </a:r>
            <a:r>
              <a:rPr lang="en-GB" b="1" dirty="0"/>
              <a:t>People</a:t>
            </a:r>
          </a:p>
          <a:p>
            <a:endParaRPr lang="en-GB" dirty="0"/>
          </a:p>
          <a:p>
            <a:r>
              <a:rPr lang="en-GB" dirty="0"/>
              <a:t>Undergraduate framework- </a:t>
            </a:r>
            <a:r>
              <a:rPr lang="en-GB" dirty="0" smtClean="0"/>
              <a:t>BA (Hons) Childhood </a:t>
            </a:r>
            <a:r>
              <a:rPr lang="en-GB" dirty="0"/>
              <a:t>Studies, Early years, Youth and Community and Religion and Education </a:t>
            </a:r>
          </a:p>
          <a:p>
            <a:endParaRPr lang="en-GB" dirty="0"/>
          </a:p>
          <a:p>
            <a:r>
              <a:rPr lang="en-GB" dirty="0"/>
              <a:t>146 Second year </a:t>
            </a:r>
            <a:r>
              <a:rPr lang="en-GB" dirty="0" smtClean="0"/>
              <a:t>students</a:t>
            </a:r>
          </a:p>
          <a:p>
            <a:r>
              <a:rPr lang="en-GB" dirty="0" smtClean="0"/>
              <a:t>30 credit module </a:t>
            </a:r>
            <a:endParaRPr lang="en-GB" dirty="0"/>
          </a:p>
          <a:p>
            <a:r>
              <a:rPr lang="en-GB" dirty="0" smtClean="0"/>
              <a:t>30 hours lecture-1 </a:t>
            </a:r>
            <a:r>
              <a:rPr lang="en-GB" dirty="0"/>
              <a:t>hour 45 </a:t>
            </a:r>
            <a:r>
              <a:rPr lang="en-GB" dirty="0" smtClean="0"/>
              <a:t>minutes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953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Two parts</a:t>
            </a:r>
          </a:p>
          <a:p>
            <a:endParaRPr lang="en-GB" dirty="0"/>
          </a:p>
          <a:p>
            <a:r>
              <a:rPr lang="en-GB" dirty="0"/>
              <a:t>20% timed online test</a:t>
            </a:r>
          </a:p>
          <a:p>
            <a:endParaRPr lang="en-GB" dirty="0"/>
          </a:p>
          <a:p>
            <a:r>
              <a:rPr lang="en-GB" dirty="0"/>
              <a:t>80% practical oral exam- </a:t>
            </a:r>
            <a:r>
              <a:rPr lang="en-GB" dirty="0" smtClean="0"/>
              <a:t>student assessed orally on their ability to apply their learning </a:t>
            </a:r>
            <a:r>
              <a:rPr lang="en-GB" dirty="0"/>
              <a:t>and research </a:t>
            </a:r>
            <a:r>
              <a:rPr lang="en-GB" dirty="0" smtClean="0"/>
              <a:t>in a ‘real’ scenario and understand implications for their  practice  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34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Practical oral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333" y="1546578"/>
            <a:ext cx="5384800" cy="4257322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GB" sz="2200" dirty="0">
                <a:solidFill>
                  <a:prstClr val="black"/>
                </a:solidFill>
              </a:rPr>
              <a:t>Students preparing for the world of work with children and young people need to have the skills to:</a:t>
            </a:r>
          </a:p>
          <a:p>
            <a:pPr lvl="0"/>
            <a:r>
              <a:rPr lang="en-GB" sz="2600" dirty="0">
                <a:solidFill>
                  <a:prstClr val="black"/>
                </a:solidFill>
              </a:rPr>
              <a:t>Identify and assess the needs of children</a:t>
            </a:r>
          </a:p>
          <a:p>
            <a:pPr lvl="0"/>
            <a:r>
              <a:rPr lang="en-GB" sz="2600" dirty="0">
                <a:solidFill>
                  <a:prstClr val="black"/>
                </a:solidFill>
              </a:rPr>
              <a:t>Advocate on behalf of the child</a:t>
            </a:r>
          </a:p>
          <a:p>
            <a:pPr lvl="0"/>
            <a:r>
              <a:rPr lang="en-GB" sz="2600" dirty="0">
                <a:solidFill>
                  <a:prstClr val="black"/>
                </a:solidFill>
              </a:rPr>
              <a:t>Share sensitive information appropriately</a:t>
            </a:r>
          </a:p>
          <a:p>
            <a:pPr lvl="0"/>
            <a:r>
              <a:rPr lang="en-GB" sz="2600" dirty="0">
                <a:solidFill>
                  <a:prstClr val="black"/>
                </a:solidFill>
              </a:rPr>
              <a:t>Co-operate with other professionals</a:t>
            </a:r>
          </a:p>
          <a:p>
            <a:pPr lvl="0"/>
            <a:r>
              <a:rPr lang="en-GB" sz="2600" dirty="0">
                <a:solidFill>
                  <a:prstClr val="black"/>
                </a:solidFill>
              </a:rPr>
              <a:t>Work in partnership with parents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8333" y="1546578"/>
            <a:ext cx="5384800" cy="4257322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‘Safeguarding </a:t>
            </a:r>
            <a:r>
              <a:rPr lang="en-GB" dirty="0"/>
              <a:t>children is everyone's business, children are best protected when professionals are clear about what is required of </a:t>
            </a:r>
            <a:r>
              <a:rPr lang="en-GB" dirty="0" smtClean="0"/>
              <a:t>them.’ 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dirty="0"/>
              <a:t>HM </a:t>
            </a:r>
            <a:r>
              <a:rPr lang="en-GB" dirty="0" smtClean="0"/>
              <a:t>Government 2015</a:t>
            </a:r>
            <a:r>
              <a:rPr lang="en-GB" dirty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47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lectures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Lectures include- policy and professional practice</a:t>
            </a:r>
          </a:p>
          <a:p>
            <a:endParaRPr lang="en-GB" dirty="0"/>
          </a:p>
          <a:p>
            <a:r>
              <a:rPr lang="en-GB" dirty="0"/>
              <a:t>Visiting speakers- content suitable for the research element </a:t>
            </a:r>
          </a:p>
          <a:p>
            <a:endParaRPr lang="en-GB" dirty="0"/>
          </a:p>
          <a:p>
            <a:r>
              <a:rPr lang="en-GB" dirty="0"/>
              <a:t>Peer learning activities </a:t>
            </a:r>
          </a:p>
          <a:p>
            <a:endParaRPr lang="en-GB" dirty="0"/>
          </a:p>
          <a:p>
            <a:r>
              <a:rPr lang="en-GB" dirty="0"/>
              <a:t>Case study is given to the student 2 weeks before assessment- suitable to their practical experience and course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032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 of assessment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944471" y="2828836"/>
            <a:ext cx="3173505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dirty="0" smtClean="0"/>
              <a:t>140 </a:t>
            </a:r>
            <a:r>
              <a:rPr lang="en-GB" dirty="0"/>
              <a:t>students,  2 rooms, 8 academic staff and two administrators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 4 members of staff at a station  in each room </a:t>
            </a:r>
          </a:p>
        </p:txBody>
      </p:sp>
      <p:sp>
        <p:nvSpPr>
          <p:cNvPr id="7" name="Rectangle 6"/>
          <p:cNvSpPr/>
          <p:nvPr/>
        </p:nvSpPr>
        <p:spPr>
          <a:xfrm flipH="1">
            <a:off x="7360024" y="4071938"/>
            <a:ext cx="3433482" cy="1567698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3200" dirty="0" smtClean="0"/>
              <a:t>3. Professional perspective</a:t>
            </a:r>
          </a:p>
          <a:p>
            <a:r>
              <a:rPr lang="en-GB" sz="3200" dirty="0" smtClean="0"/>
              <a:t> </a:t>
            </a:r>
            <a:endParaRPr lang="en-GB" sz="3200" dirty="0"/>
          </a:p>
        </p:txBody>
      </p:sp>
      <p:sp>
        <p:nvSpPr>
          <p:cNvPr id="8" name="Rectangle 7"/>
          <p:cNvSpPr/>
          <p:nvPr/>
        </p:nvSpPr>
        <p:spPr>
          <a:xfrm>
            <a:off x="7360024" y="2148416"/>
            <a:ext cx="3433482" cy="15696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r>
              <a:rPr lang="en-GB" sz="3200" dirty="0" smtClean="0"/>
              <a:t>2. Parents’ perspective </a:t>
            </a:r>
          </a:p>
          <a:p>
            <a:endParaRPr lang="en-GB" sz="3200" dirty="0"/>
          </a:p>
        </p:txBody>
      </p:sp>
      <p:sp>
        <p:nvSpPr>
          <p:cNvPr id="9" name="Rectangle 8"/>
          <p:cNvSpPr/>
          <p:nvPr/>
        </p:nvSpPr>
        <p:spPr>
          <a:xfrm>
            <a:off x="941294" y="2160491"/>
            <a:ext cx="2788023" cy="1508105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1. Voice of the child </a:t>
            </a:r>
          </a:p>
          <a:p>
            <a:r>
              <a:rPr lang="en-GB" sz="2800" dirty="0" smtClean="0">
                <a:solidFill>
                  <a:prstClr val="black"/>
                </a:solidFill>
              </a:rPr>
              <a:t> 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941294" y="4069976"/>
            <a:ext cx="2788024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3200" dirty="0" smtClean="0"/>
              <a:t>4</a:t>
            </a:r>
            <a:r>
              <a:rPr lang="en-GB" sz="3200" dirty="0"/>
              <a:t>. </a:t>
            </a:r>
            <a:r>
              <a:rPr lang="en-GB" sz="3200" dirty="0" smtClean="0"/>
              <a:t>Student research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5171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process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729318" y="2330403"/>
            <a:ext cx="3630706" cy="31393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dirty="0" smtClean="0"/>
              <a:t>Students arrive 10 minutes early </a:t>
            </a:r>
          </a:p>
          <a:p>
            <a:pPr algn="ctr"/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Rotate after 5 minutes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Notes used for research pitch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Staff complete rubric 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Within 20 minutes all stations assessment complete </a:t>
            </a:r>
            <a:endParaRPr lang="en-GB" dirty="0"/>
          </a:p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 flipH="1">
            <a:off x="7360024" y="4069976"/>
            <a:ext cx="3433482" cy="1569660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3200" dirty="0" smtClean="0"/>
              <a:t>3. Professional perspective</a:t>
            </a:r>
          </a:p>
          <a:p>
            <a:r>
              <a:rPr lang="en-GB" sz="3200" dirty="0" smtClean="0"/>
              <a:t> </a:t>
            </a:r>
            <a:endParaRPr lang="en-GB" sz="3200" dirty="0"/>
          </a:p>
        </p:txBody>
      </p:sp>
      <p:sp>
        <p:nvSpPr>
          <p:cNvPr id="8" name="Rectangle 7"/>
          <p:cNvSpPr/>
          <p:nvPr/>
        </p:nvSpPr>
        <p:spPr>
          <a:xfrm>
            <a:off x="7360024" y="2148416"/>
            <a:ext cx="3433482" cy="15696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r>
              <a:rPr lang="en-GB" sz="3200" dirty="0" smtClean="0"/>
              <a:t>2. Parents’ perspective </a:t>
            </a:r>
          </a:p>
          <a:p>
            <a:endParaRPr lang="en-GB" sz="3200" dirty="0"/>
          </a:p>
        </p:txBody>
      </p:sp>
      <p:sp>
        <p:nvSpPr>
          <p:cNvPr id="9" name="Rectangle 8"/>
          <p:cNvSpPr/>
          <p:nvPr/>
        </p:nvSpPr>
        <p:spPr>
          <a:xfrm>
            <a:off x="941294" y="2160491"/>
            <a:ext cx="2788024" cy="1557585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prstClr val="black"/>
                </a:solidFill>
              </a:rPr>
              <a:t>1. Voice of the child </a:t>
            </a:r>
          </a:p>
          <a:p>
            <a:r>
              <a:rPr lang="en-GB" sz="2800" dirty="0" smtClean="0">
                <a:solidFill>
                  <a:prstClr val="black"/>
                </a:solidFill>
              </a:rPr>
              <a:t> 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941294" y="4069976"/>
            <a:ext cx="2788024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3200" dirty="0" smtClean="0"/>
              <a:t>4</a:t>
            </a:r>
            <a:r>
              <a:rPr lang="en-GB" sz="3200" dirty="0"/>
              <a:t>. </a:t>
            </a:r>
            <a:r>
              <a:rPr lang="en-GB" sz="3200" dirty="0" smtClean="0"/>
              <a:t>Student research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3827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sz="2800" dirty="0"/>
              <a:t>Encourages critical reflection through different lenses (Brookfield </a:t>
            </a:r>
            <a:r>
              <a:rPr lang="en-GB" sz="2800" dirty="0" smtClean="0"/>
              <a:t>1995)</a:t>
            </a:r>
          </a:p>
          <a:p>
            <a:endParaRPr lang="en-GB" sz="2800" dirty="0"/>
          </a:p>
          <a:p>
            <a:r>
              <a:rPr lang="en-GB" sz="2800" dirty="0"/>
              <a:t>Prepares students for future work </a:t>
            </a:r>
            <a:r>
              <a:rPr lang="en-GB" sz="2800" dirty="0" smtClean="0"/>
              <a:t>practice</a:t>
            </a:r>
          </a:p>
          <a:p>
            <a:endParaRPr lang="en-GB" sz="2800" dirty="0" smtClean="0"/>
          </a:p>
          <a:p>
            <a:r>
              <a:rPr lang="en-GB" sz="2800" dirty="0" smtClean="0"/>
              <a:t>Enables </a:t>
            </a:r>
            <a:r>
              <a:rPr lang="en-GB" sz="2800" dirty="0"/>
              <a:t>students to be research active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3200" dirty="0" smtClean="0"/>
              <a:t>Process </a:t>
            </a:r>
            <a:r>
              <a:rPr lang="en-GB" sz="3200" dirty="0"/>
              <a:t>is transferable- could be used to embed employability in other modules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827942"/>
      </p:ext>
    </p:extLst>
  </p:cSld>
  <p:clrMapOvr>
    <a:masterClrMapping/>
  </p:clrMapOvr>
</p:sld>
</file>

<file path=ppt/theme/theme1.xml><?xml version="1.0" encoding="utf-8"?>
<a:theme xmlns:a="http://schemas.openxmlformats.org/drawingml/2006/main" name="9_White">
  <a:themeElements>
    <a:clrScheme name="1_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501</Words>
  <Application>Microsoft Office PowerPoint</Application>
  <PresentationFormat>Custom</PresentationFormat>
  <Paragraphs>99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9_White</vt:lpstr>
      <vt:lpstr>Assessment through simulated safeguarding scenarios</vt:lpstr>
      <vt:lpstr>Aims</vt:lpstr>
      <vt:lpstr>The module</vt:lpstr>
      <vt:lpstr>The assessment</vt:lpstr>
      <vt:lpstr>Practical oral</vt:lpstr>
      <vt:lpstr>In lectures </vt:lpstr>
      <vt:lpstr>Management of assessment</vt:lpstr>
      <vt:lpstr>The process</vt:lpstr>
      <vt:lpstr>PowerPoint Presentation</vt:lpstr>
      <vt:lpstr>PowerPoint Presentation</vt:lpstr>
      <vt:lpstr>Where next?</vt:lpstr>
      <vt:lpstr>References 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Inspire – sharing great practice in Social Science teaching and learning. Assessment through simulated safeguarding scenarios</dc:title>
  <dc:creator>Amanda &amp; Jeremy Crow</dc:creator>
  <cp:lastModifiedBy>Administrator</cp:lastModifiedBy>
  <cp:revision>29</cp:revision>
  <dcterms:created xsi:type="dcterms:W3CDTF">2015-11-20T09:56:40Z</dcterms:created>
  <dcterms:modified xsi:type="dcterms:W3CDTF">2016-07-05T08:52:01Z</dcterms:modified>
</cp:coreProperties>
</file>