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65" r:id="rId3"/>
    <p:sldMasterId id="2147483654" r:id="rId4"/>
    <p:sldMasterId id="2147483656" r:id="rId5"/>
    <p:sldMasterId id="2147483657" r:id="rId6"/>
    <p:sldMasterId id="2147483658" r:id="rId7"/>
    <p:sldMasterId id="2147483659" r:id="rId8"/>
    <p:sldMasterId id="2147483660" r:id="rId9"/>
    <p:sldMasterId id="2147483661" r:id="rId10"/>
    <p:sldMasterId id="2147483662" r:id="rId11"/>
    <p:sldMasterId id="2147483663" r:id="rId12"/>
    <p:sldMasterId id="2147483664" r:id="rId13"/>
    <p:sldMasterId id="2147483806" r:id="rId14"/>
    <p:sldMasterId id="2147483818" r:id="rId15"/>
    <p:sldMasterId id="2147483830" r:id="rId16"/>
    <p:sldMasterId id="2147483842" r:id="rId17"/>
    <p:sldMasterId id="2147483854" r:id="rId18"/>
    <p:sldMasterId id="2147483866" r:id="rId19"/>
    <p:sldMasterId id="2147483878" r:id="rId20"/>
    <p:sldMasterId id="2147483890" r:id="rId21"/>
  </p:sldMasterIdLst>
  <p:notesMasterIdLst>
    <p:notesMasterId r:id="rId31"/>
  </p:notesMasterIdLst>
  <p:handoutMasterIdLst>
    <p:handoutMasterId r:id="rId32"/>
  </p:handoutMasterIdLst>
  <p:sldIdLst>
    <p:sldId id="256" r:id="rId22"/>
    <p:sldId id="259" r:id="rId23"/>
    <p:sldId id="260" r:id="rId24"/>
    <p:sldId id="261" r:id="rId25"/>
    <p:sldId id="262" r:id="rId26"/>
    <p:sldId id="263" r:id="rId27"/>
    <p:sldId id="264" r:id="rId28"/>
    <p:sldId id="265" r:id="rId29"/>
    <p:sldId id="266" r:id="rId30"/>
  </p:sldIdLst>
  <p:sldSz cx="9144000" cy="6858000" type="screen4x3"/>
  <p:notesSz cx="6669088" cy="9926638"/>
  <p:defaultTextStyle>
    <a:defPPr>
      <a:defRPr lang="en-GB"/>
    </a:defPPr>
    <a:lvl1pPr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BD31"/>
    <a:srgbClr val="E7E7E7"/>
    <a:srgbClr val="8DC449"/>
    <a:srgbClr val="625454"/>
    <a:srgbClr val="003772"/>
    <a:srgbClr val="005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70" autoAdjust="0"/>
    <p:restoredTop sz="94625" autoAdjust="0"/>
  </p:normalViewPr>
  <p:slideViewPr>
    <p:cSldViewPr>
      <p:cViewPr>
        <p:scale>
          <a:sx n="100" d="100"/>
          <a:sy n="100" d="100"/>
        </p:scale>
        <p:origin x="-2232" y="-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2988" y="-96"/>
      </p:cViewPr>
      <p:guideLst>
        <p:guide orient="horz" pos="3126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4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3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41F0D-A85E-4298-816F-5AB6EAC735BA}" type="datetimeFigureOut">
              <a:rPr lang="en-GB" smtClean="0"/>
              <a:t>27/06/2016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9DDA89-17D9-44A0-B2F0-D0F90BF6B5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4651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35588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8892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fld id="{9B08F58B-8110-471A-8C39-32526D9BBCB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7935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8F58B-8110-471A-8C39-32526D9BBCBE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353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60350"/>
            <a:ext cx="7772400" cy="900113"/>
          </a:xfrm>
        </p:spPr>
        <p:txBody>
          <a:bodyPr/>
          <a:lstStyle>
            <a:lvl1pPr algn="l">
              <a:defRPr sz="3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5130" y="519592"/>
            <a:ext cx="1626750" cy="6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wardsStrip-Co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99266"/>
            <a:ext cx="9144000" cy="9861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440DFC-67B0-422D-9C59-1FEC81CD4A8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584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0126658-B049-4E8F-BCE9-E85FBDC1391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41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F9715E7-7F15-4385-B3E9-E958AC14EFA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092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A28D524-77AF-49E3-B43A-F99B38578CC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379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A8B3407-D756-4AE5-9A54-B1E725457CF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281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1180231-0F4D-4B62-AE04-230C2DCD2F4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488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954A853-2958-4E99-AB4D-D417C77C8EF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743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457715A-3EA8-4203-8D9C-970E04A360B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830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0718941-4C3F-4FA0-8FE7-393E2A3A9CC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668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7F5F8F3-1292-4E74-8EA9-5A3FEBE3A9D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371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BCB7187-D852-4D42-AE24-14DF74CC541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87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C825C6-4DB0-4BDF-B1FA-5E0A2CA1537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884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6BF886-EC82-4C01-9CD7-DD3FEE4C654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162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564059B-FA33-494A-92CF-4650BFFEDDF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860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328A6B4-AC02-4FC4-ACE8-68AE18E34C2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49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4DDF2A9-4545-4F68-AA52-D067D7E5AB6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408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2281B28-AECA-4F24-8167-12A6AB2E857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850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334CE75-A166-459D-BD64-0F3F0F5CBC6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113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33B51C-CC9B-4C08-B3E2-3385872B6C2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721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D3301E7-540B-4392-BB4B-C303F55EBB6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333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FD5F1C4-4D67-4681-8EB1-0B29CA3CFD5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005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BF7EEF5-1D13-4B8C-AA77-B4E3003EDB3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668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79388" y="260350"/>
            <a:ext cx="7772400" cy="900113"/>
          </a:xfrm>
        </p:spPr>
        <p:txBody>
          <a:bodyPr/>
          <a:lstStyle>
            <a:lvl1pPr algn="l">
              <a:defRPr sz="31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0248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pic>
        <p:nvPicPr>
          <p:cNvPr id="5" name="Picture 4" descr="AwardsStrip-Co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99266"/>
            <a:ext cx="9144000" cy="986118"/>
          </a:xfrm>
          <a:prstGeom prst="rect">
            <a:avLst/>
          </a:prstGeom>
        </p:spPr>
      </p:pic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5130" y="519592"/>
            <a:ext cx="1626750" cy="6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065E4A2-CCFF-4FCB-AAC8-E035A3C8875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934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FA23D32-56B8-44E9-8AC4-A35E2D91055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528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8E3EA27-8120-4D60-8851-0D25D37B2FD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590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93CFECB-46E5-41E1-A256-427737B2F8A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994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E293F74-7021-4CF9-9FC2-7162493469D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424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3348F2F-C8BE-4DDA-B5DD-384D938676E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963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0C03ADC-9B3F-4A68-84F1-19795BD23BA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886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BB232BB-B57E-44EE-B4C4-0C5B2298D3A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180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0C38A18-85D8-4177-9BDC-54314E392F6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988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0DAA945-16C2-42DF-9D2C-1D2CF54AD30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47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F803C4-D98C-4E77-8137-FC19D285E8C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247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8C00B5A-5E76-4ACC-9B62-1F2C2F6495D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870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0BE50E4-7386-4EF7-BCFA-04293EB0970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46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C8D540-9AE3-4C08-8E6B-5DB1B0573D8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921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BE22D63-2B77-4421-BADE-3CA05F1AA0C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621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59D6CDA-834E-4F52-A125-B9A39CDDD99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395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2998750-9666-4370-B7EB-E178DAA2181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574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7692FEE-07D8-4298-84D9-F37DC54E4FA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737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164E1C3-C8F9-40DB-98F9-E820DBCFB2C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209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2EADD06-C201-4CDB-A46F-0EAE8092023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073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08B8DC8-7506-407C-BBAC-09CF10E8FEE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973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9D9C57-22A2-4999-A4F2-8684CFAC7EA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834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EC1E123-27B4-48F1-B88D-E6A64523500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85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6E1676D-F49E-42B8-8ADB-0A8CA1F6F75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952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8C6342-F35C-45E3-AAB2-828857B319D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987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85E58E8-154D-43DA-BC1C-8C20526C6B6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297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FCC239B-13A4-4245-8DBB-2F24FA51823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484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D5F2576-3869-4EBE-9FED-0C0C832B2B2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8761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CF1F588-8B32-4FCD-A0D5-0BC56F9683E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82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BD7B4BB-3F55-4D67-9924-6E3CF0931ED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496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AC4B482-436A-4C77-950C-23EF12F5EEF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254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C1E6557-25CD-4888-B344-26CCAB7F6F7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90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D26DE0-C4FA-460A-9762-3B113B41ED0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362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ACA0728-FE18-4395-A417-33B8896CEB4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06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08885DA-4C0C-4025-B198-B833C5E70C0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6604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D364960-86AF-4530-B505-CE66AF0889B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615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9DD951B-B877-493A-BCE8-164E082A6E0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978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A934F50-9565-402F-A35E-4CF42E519DE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035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FCC239B-13A4-4245-8DBB-2F24FA51823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933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D5F2576-3869-4EBE-9FED-0C0C832B2B2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952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CF1F588-8B32-4FCD-A0D5-0BC56F9683E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392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BD7B4BB-3F55-4D67-9924-6E3CF0931ED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899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AC4B482-436A-4C77-950C-23EF12F5EEF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384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E42D25-C358-498B-9EDC-780A31CB721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233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C1E6557-25CD-4888-B344-26CCAB7F6F7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964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ACA0728-FE18-4395-A417-33B8896CEB4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794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08885DA-4C0C-4025-B198-B833C5E70C0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2957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D364960-86AF-4530-B505-CE66AF0889B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788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9DD951B-B877-493A-BCE8-164E082A6E0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6896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A934F50-9565-402F-A35E-4CF42E519DE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11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9357779-A633-4408-925D-C0343716E6B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101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1B2E853-23C1-4CEE-95AE-2C508F37D3D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436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82EDBDA-8E78-489A-A1C8-F7E2C4F96DF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022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E6AD7C-AA3C-4E94-9599-4343FB3C9A8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772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21FCDC-A223-4810-8C2B-23AD22435CD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662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C22DA3-6828-4D99-8DE6-61CBF3F28E4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63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F3E7567-93D0-4E78-B3AF-F94A7D88B43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088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D6613A8-F632-4492-BCD7-AB3E87A48A4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946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BE6961C-2627-43D0-ADDB-4E828ED1B12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57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280E374-BF7E-4F68-AC1D-9AB320A9CDA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802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223C165-887C-40BD-B0CC-B1077010952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154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3A44DD1-C66A-4511-A6F4-A9D86632C9A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070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88A2F21-D003-470B-88D8-99037258D74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3588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5F5282E-2102-4BEA-AB42-2FF8C6EEFCC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379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B233AE4-2632-4952-92A8-5BEF7914B9D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132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3E72B8-A5C9-4A0C-9B75-B96977DCBF0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007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6BE6C91-73EB-4E11-A969-3C2DADE5C04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07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AF0FC54-8515-47C3-8F5E-955D1903393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4917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E3ACB00-B884-457F-A09A-73A436C5142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145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8A5BE7D-2501-463C-BCA5-D77333FFB43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68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6662469-4A49-400E-BEED-091F1699131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855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2D43030-713D-4091-A161-DFA1C3F7AD1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408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4591747-6150-4DF8-9B69-455D48F5B48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642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36CDFE4-D80F-4EE6-A4FA-2038F8E9CB3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7550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0126658-B049-4E8F-BCE9-E85FBDC1391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4829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F9715E7-7F15-4385-B3E9-E958AC14EFA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330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FED594-7A98-4533-A581-07880F6D8F6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149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A28D524-77AF-49E3-B43A-F99B38578CC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249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A8B3407-D756-4AE5-9A54-B1E725457CF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083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1180231-0F4D-4B62-AE04-230C2DCD2F4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954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954A853-2958-4E99-AB4D-D417C77C8EF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891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457715A-3EA8-4203-8D9C-970E04A360B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902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0718941-4C3F-4FA0-8FE7-393E2A3A9CC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767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7F5F8F3-1292-4E74-8EA9-5A3FEBE3A9D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041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BCB7187-D852-4D42-AE24-14DF74CC541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679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6BF886-EC82-4C01-9CD7-DD3FEE4C654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915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564059B-FA33-494A-92CF-4650BFFEDDF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538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C57A62-FEB3-4A61-B469-042EBFF81C3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584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630875-5A31-4AE7-8D92-8AE75ED427A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245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328A6B4-AC02-4FC4-ACE8-68AE18E34C2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08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4DDF2A9-4545-4F68-AA52-D067D7E5AB6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665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2281B28-AECA-4F24-8167-12A6AB2E857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781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334CE75-A166-459D-BD64-0F3F0F5CBC6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699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33B51C-CC9B-4C08-B3E2-3385872B6C2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295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D3301E7-540B-4392-BB4B-C303F55EBB6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962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FD5F1C4-4D67-4681-8EB1-0B29CA3CFD5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749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BF7EEF5-1D13-4B8C-AA77-B4E3003EDB3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465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065E4A2-CCFF-4FCB-AAC8-E035A3C8875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309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FA23D32-56B8-44E9-8AC4-A35E2D91055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868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D7281E-D683-4FE0-8BB6-CFF9CFBB450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527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8E3EA27-8120-4D60-8851-0D25D37B2FD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416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93CFECB-46E5-41E1-A256-427737B2F8A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561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E293F74-7021-4CF9-9FC2-7162493469D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324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3348F2F-C8BE-4DDA-B5DD-384D938676E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615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0C03ADC-9B3F-4A68-84F1-19795BD23BA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744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BB232BB-B57E-44EE-B4C4-0C5B2298D3A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336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0C38A18-85D8-4177-9BDC-54314E392F6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454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0DAA945-16C2-42DF-9D2C-1D2CF54AD30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835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8C00B5A-5E76-4ACC-9B62-1F2C2F6495D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332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0BE50E4-7386-4EF7-BCFA-04293EB0970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153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F6F642-2783-40CA-8D9A-235642AADC1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640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C8D540-9AE3-4C08-8E6B-5DB1B0573D8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572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BE22D63-2B77-4421-BADE-3CA05F1AA0C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617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59D6CDA-834E-4F52-A125-B9A39CDDD99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342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2998750-9666-4370-B7EB-E178DAA2181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002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7692FEE-07D8-4298-84D9-F37DC54E4FA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285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164E1C3-C8F9-40DB-98F9-E820DBCFB2C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4255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2EADD06-C201-4CDB-A46F-0EAE8092023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91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08B8DC8-7506-407C-BBAC-09CF10E8FEE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036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EC1E123-27B4-48F1-B88D-E6A64523500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434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6E1676D-F49E-42B8-8ADB-0A8CA1F6F75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859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60350"/>
            <a:ext cx="7772400" cy="900113"/>
          </a:xfrm>
        </p:spPr>
        <p:txBody>
          <a:bodyPr/>
          <a:lstStyle>
            <a:lvl1pPr algn="l">
              <a:defRPr sz="31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pic>
        <p:nvPicPr>
          <p:cNvPr id="5" name="Picture 4" descr="AwardsStrip-Co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99266"/>
            <a:ext cx="9144000" cy="986118"/>
          </a:xfrm>
          <a:prstGeom prst="rect">
            <a:avLst/>
          </a:prstGeom>
        </p:spPr>
      </p:pic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5130" y="519592"/>
            <a:ext cx="1626750" cy="6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8C6342-F35C-45E3-AAB2-828857B319D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766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85E58E8-154D-43DA-BC1C-8C20526C6B6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373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F9CF06-AC6F-4087-8325-AD30FF13842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150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250189-6EA1-42F1-8806-00E8D4F67B8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443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4577C6-2F7A-48F7-8349-D81E5B4A8AA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785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78F39A-A0D9-4F79-9CB3-E768F05B3E2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223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E1AB09-6A61-4806-9F25-5948A57864C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138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69E365-7434-4FC4-AD6E-FAE6CEE21B8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009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FB5E9B-9C11-428A-A312-DB51C66F524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358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67F115-C656-4924-8831-D5676D7CCF4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386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86CD79-3A5A-4674-B320-894AA2AEEDA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960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B3FA39-3F24-45F2-8959-97ECAF62AB8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335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43BBF4-E041-41FC-8726-821E0B665D6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571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179388" y="258763"/>
            <a:ext cx="7772400" cy="900112"/>
          </a:xfrm>
        </p:spPr>
        <p:txBody>
          <a:bodyPr/>
          <a:lstStyle>
            <a:lvl1pPr algn="l">
              <a:defRPr sz="31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3321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pic>
        <p:nvPicPr>
          <p:cNvPr id="5" name="Picture 4" descr="AwardsStrip-Co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99266"/>
            <a:ext cx="9144000" cy="986118"/>
          </a:xfrm>
          <a:prstGeom prst="rect">
            <a:avLst/>
          </a:prstGeom>
        </p:spPr>
      </p:pic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5130" y="519592"/>
            <a:ext cx="1626750" cy="6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49351D-BBF3-4CAD-91C5-DFFAF2E08EDA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370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74B868A-8C5A-48E6-B730-B245BC309B87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902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2E3C766-BD09-43B3-B05E-37B88D8038E8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691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E9DF9E8-DFAF-4D1C-9763-F6BE7C5FCA3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275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4FABE9-F8A0-428A-A596-632CDEAD521E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482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BCFED3-7154-4556-B7B3-9D09D3F8711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331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CB90A8-79CF-471D-B3EE-C9CE9A06FC18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394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D79B4C7-B467-4CF3-A20A-BB59DD610D09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83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B29984E-F707-4AE6-9619-B6F2345B36A6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007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9EB851F-F979-4D62-882A-5DF83C76EF75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226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8318CE8-F3E5-4EDC-917A-73D2035971C1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956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9737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EB7B5AD-2290-4807-8797-3F24B9A989C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042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1F2033D-2515-46F5-8DEC-AECF54FD833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296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84BC300-5E3A-46C1-B732-A299CBD7FFA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56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DCE7DA0-D262-4D88-A42A-6D8531F246E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928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5ECC1-26FC-4BE9-B5F3-88423683B5F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492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EC4BF5C-429A-4C09-BE93-8CD62B22EB7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792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13F1AE9-589C-4FF0-914E-3001DBDB557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888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9AB64D3-93F2-4EAF-8AF9-98A10A98127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29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B83865A-9D1E-473E-B6B7-86EFEB34961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74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C34FEA7-2A08-4A8B-9FB5-A8AFE31E62D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214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F2B6E48-B934-41E8-90C5-9FF747F7D64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013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FCC239B-13A4-4245-8DBB-2F24FA51823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274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D5F2576-3869-4EBE-9FED-0C0C832B2B2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026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CF1F588-8B32-4FCD-A0D5-0BC56F9683E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454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BD7B4BB-3F55-4D67-9924-6E3CF0931ED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881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E04F7-F7AA-46F7-B88F-B3EE2C476C1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324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AC4B482-436A-4C77-950C-23EF12F5EEF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566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C1E6557-25CD-4888-B344-26CCAB7F6F7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44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ACA0728-FE18-4395-A417-33B8896CEB4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382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08885DA-4C0C-4025-B198-B833C5E70C0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04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D364960-86AF-4530-B505-CE66AF0889B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238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9DD951B-B877-493A-BCE8-164E082A6E0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102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A934F50-9565-402F-A35E-4CF42E519DE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999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A0B684A-B9B3-4D4D-8FF4-23AFCE43937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091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DFFA2F1-57F6-40B9-BB2B-7D3A1A1E3AA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20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3A56198-C2BC-40B2-A251-0DC9BE9EF61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533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9FE2CD-3D9E-4C69-837C-D658E6399DD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179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5183D4B-3A38-4F16-ACA8-B33E79827F3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970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9E7C064-F45F-4E78-BCFB-ED3573A3CE9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4051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1D1DEB1-FA2C-45EA-9A85-142048D50CB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121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DA4266B-25B7-47B9-80D8-26C7D9B012B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486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D566AB2-3175-4495-BDF5-BCBFC5B311A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676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4A9EA5A-1CE7-4EC7-A8E1-11E1287FCCD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334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EB02024-4CD1-407F-A7CC-BB3FECE1051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793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A3AC77C-C170-42D2-A34A-27E896F28E2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131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9357779-A633-4408-925D-C0343716E6B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689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1B2E853-23C1-4CEE-95AE-2C508F37D3D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751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C6AC2C-0A0E-4AD8-90DB-232E1F1530F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446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82EDBDA-8E78-489A-A1C8-F7E2C4F96DF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484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E6AD7C-AA3C-4E94-9599-4343FB3C9A8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243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C22DA3-6828-4D99-8DE6-61CBF3F28E4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487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F3E7567-93D0-4E78-B3AF-F94A7D88B43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942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D6613A8-F632-4492-BCD7-AB3E87A48A4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588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BE6961C-2627-43D0-ADDB-4E828ED1B12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41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280E374-BF7E-4F68-AC1D-9AB320A9CDA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183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223C165-887C-40BD-B0CC-B1077010952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421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3A44DD1-C66A-4511-A6F4-A9D86632C9A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934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88A2F21-D003-470B-88D8-99037258D74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703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887D57-AEDC-4AC6-ABCE-280D34A1B5F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216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5F5282E-2102-4BEA-AB42-2FF8C6EEFCC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538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B233AE4-2632-4952-92A8-5BEF7914B9D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966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6BE6C91-73EB-4E11-A969-3C2DADE5C04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568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AF0FC54-8515-47C3-8F5E-955D1903393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767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E3ACB00-B884-457F-A09A-73A436C5142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175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8A5BE7D-2501-463C-BCA5-D77333FFB43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826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6662469-4A49-400E-BEED-091F1699131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356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2D43030-713D-4091-A161-DFA1C3F7AD1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023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4591747-6150-4DF8-9B69-455D48F5B48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268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36CDFE4-D80F-4EE6-A4FA-2038F8E9CB3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891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7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7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7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7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image" Target="../media/image7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image" Target="../media/image7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openxmlformats.org/officeDocument/2006/relationships/image" Target="../media/image7.pn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Relationship Id="rId14" Type="http://schemas.openxmlformats.org/officeDocument/2006/relationships/image" Target="../media/image7.pn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Relationship Id="rId14" Type="http://schemas.openxmlformats.org/officeDocument/2006/relationships/image" Target="../media/image7.pn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Relationship Id="rId14" Type="http://schemas.openxmlformats.org/officeDocument/2006/relationships/image" Target="../media/image7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Relationship Id="rId14" Type="http://schemas.openxmlformats.org/officeDocument/2006/relationships/image" Target="../media/image7.pn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Relationship Id="rId14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8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7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7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7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83EDCF22-132B-4C6D-84E4-90267068A737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8" name="Picture 10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5130" y="519592"/>
            <a:ext cx="1626750" cy="6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AwardsStrip-Col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99266"/>
            <a:ext cx="9144000" cy="98611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898" name="Picture 10" descr="pms186 equi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38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3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389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3896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5130" y="519592"/>
            <a:ext cx="1626750" cy="6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922" name="Picture 10" descr="pms151 equi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49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4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491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4920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5130" y="519592"/>
            <a:ext cx="1626750" cy="6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946" name="Picture 10" descr="magenta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59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5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594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5944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5130" y="519592"/>
            <a:ext cx="1626750" cy="6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0" name="Picture 10" descr="cya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6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696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6968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5130" y="519592"/>
            <a:ext cx="1626750" cy="6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801" name="Picture 9" descr="pms2725 equi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0825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-27384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8979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89799" name="Picture 7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5130" y="233445"/>
            <a:ext cx="1626750" cy="6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997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801" name="Picture 9" descr="pms2725 equiv"/>
          <p:cNvPicPr>
            <a:picLocks noChangeAspect="1" noChangeArrowheads="1"/>
          </p:cNvPicPr>
          <p:nvPr/>
        </p:nvPicPr>
        <p:blipFill>
          <a:blip r:embed="rId13">
            <a:duotone>
              <a:prstClr val="black"/>
              <a:srgbClr val="62545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0825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-27384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8979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89799" name="Picture 7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5130" y="233445"/>
            <a:ext cx="1626750" cy="6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33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850" name="Picture 10" descr="pms376 equi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1"/>
            <a:ext cx="9140825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184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44624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291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184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1848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5130" y="260648"/>
            <a:ext cx="1626750" cy="6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169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874" name="Picture 10" descr="pms281 equi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0825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28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-27384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292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287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2872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5130" y="231561"/>
            <a:ext cx="1626750" cy="6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466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898" name="Picture 10" descr="pms186 equi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0825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38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-27384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293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389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3896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5130" y="233445"/>
            <a:ext cx="1626750" cy="6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743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922" name="Picture 10" descr="pms151 equi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1"/>
            <a:ext cx="9140825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49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-27384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294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491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4920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5130" y="233445"/>
            <a:ext cx="1626750" cy="6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48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5EBEFD0C-43B6-433D-B198-9FBE55300E79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9" name="Picture 10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5130" y="519592"/>
            <a:ext cx="1626750" cy="6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wardsStrip-Col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99266"/>
            <a:ext cx="9144000" cy="98611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946" name="Picture 10" descr="magenta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1"/>
            <a:ext cx="9140825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59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-27384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295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594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5944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5130" y="233445"/>
            <a:ext cx="1626750" cy="6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944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0" name="Picture 10" descr="cya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0825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8608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296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696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6968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5130" y="231561"/>
            <a:ext cx="1626750" cy="6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55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3461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3461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3461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4D435654-AD0A-4AD6-A4C5-D25982ECBC39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9" name="Picture 10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5130" y="519592"/>
            <a:ext cx="1626750" cy="6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wardsStrip-Col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99266"/>
            <a:ext cx="9144000" cy="98611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E559690B-1DF8-40A3-8A81-2E28A26AA6DA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127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127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127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1127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pic>
        <p:nvPicPr>
          <p:cNvPr id="9" name="Picture 10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5130" y="519592"/>
            <a:ext cx="1626750" cy="6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wardsStrip-Col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99266"/>
            <a:ext cx="9144000" cy="98611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18441" name="Picture 9" descr="Inspiring tomorrows profs 40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50295" y="520386"/>
            <a:ext cx="1678769" cy="60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801" name="Picture 9" descr="pms2725 equi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8979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89799" name="Picture 7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5130" y="519592"/>
            <a:ext cx="1626750" cy="6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826" name="Picture 10" descr="pms410 equi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08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0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082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0824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5130" y="519592"/>
            <a:ext cx="1626750" cy="6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850" name="Picture 10" descr="pms376 equi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184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1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184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1848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5130" y="519592"/>
            <a:ext cx="1626750" cy="6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874" name="Picture 10" descr="pms281 equi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28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2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287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2872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5130" y="519592"/>
            <a:ext cx="1626750" cy="6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9" name="Rectangle 5"/>
          <p:cNvSpPr>
            <a:spLocks noGrp="1" noChangeArrowheads="1"/>
          </p:cNvSpPr>
          <p:nvPr>
            <p:ph type="ctrTitle"/>
          </p:nvPr>
        </p:nvSpPr>
        <p:spPr>
          <a:noFill/>
          <a:ln/>
        </p:spPr>
        <p:txBody>
          <a:bodyPr/>
          <a:lstStyle/>
          <a:p>
            <a:r>
              <a:rPr lang="en-GB" b="1" i="1" dirty="0" smtClean="0"/>
              <a:t/>
            </a:r>
            <a:br>
              <a:rPr lang="en-GB" b="1" i="1" dirty="0" smtClean="0"/>
            </a:br>
            <a:r>
              <a:rPr lang="en-GB" b="1" i="1" dirty="0"/>
              <a:t/>
            </a:r>
            <a:br>
              <a:rPr lang="en-GB" b="1" i="1" dirty="0"/>
            </a:br>
            <a:r>
              <a:rPr lang="en-GB" dirty="0"/>
              <a:t/>
            </a:r>
            <a:br>
              <a:rPr lang="en-GB" dirty="0"/>
            </a:br>
            <a:r>
              <a:rPr lang="en-GB" b="1" dirty="0"/>
              <a:t> 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2" name="Subtitle 1"/>
          <p:cNvSpPr>
            <a:spLocks noGrp="1"/>
          </p:cNvSpPr>
          <p:nvPr>
            <p:ph type="subTitle" sz="quarter" idx="1"/>
          </p:nvPr>
        </p:nvSpPr>
        <p:spPr>
          <a:xfrm>
            <a:off x="827584" y="2636912"/>
            <a:ext cx="7632848" cy="3168352"/>
          </a:xfrm>
          <a:solidFill>
            <a:schemeClr val="bg1"/>
          </a:solidFill>
        </p:spPr>
        <p:txBody>
          <a:bodyPr/>
          <a:lstStyle/>
          <a:p>
            <a:r>
              <a:rPr lang="en-GB" sz="2800" b="1" i="1" dirty="0" smtClean="0"/>
              <a:t>International symposium:</a:t>
            </a:r>
          </a:p>
          <a:p>
            <a:r>
              <a:rPr lang="en-GB" sz="2800" b="1" i="1" dirty="0" smtClean="0"/>
              <a:t>Engaging </a:t>
            </a:r>
            <a:r>
              <a:rPr lang="en-GB" sz="2800" b="1" i="1" dirty="0"/>
              <a:t>Children and Young People: Creative Methods and</a:t>
            </a:r>
            <a:br>
              <a:rPr lang="en-GB" sz="2800" b="1" i="1" dirty="0"/>
            </a:br>
            <a:r>
              <a:rPr lang="en-GB" sz="2800" b="1" i="1" dirty="0"/>
              <a:t>Research </a:t>
            </a:r>
            <a:r>
              <a:rPr lang="en-GB" sz="2800" b="1" i="1" dirty="0" smtClean="0"/>
              <a:t>Ethics</a:t>
            </a:r>
          </a:p>
          <a:p>
            <a:endParaRPr lang="en-GB" sz="2000" b="1" i="1" dirty="0" smtClean="0"/>
          </a:p>
          <a:p>
            <a:r>
              <a:rPr lang="en-GB" sz="2000" b="1" i="1" dirty="0" smtClean="0"/>
              <a:t>University of Huddersfield </a:t>
            </a:r>
          </a:p>
          <a:p>
            <a:r>
              <a:rPr lang="en-GB" sz="2000" b="1" i="1" dirty="0" smtClean="0"/>
              <a:t>20th June 2016</a:t>
            </a:r>
            <a:endParaRPr lang="en-GB" sz="2000" dirty="0"/>
          </a:p>
        </p:txBody>
      </p:sp>
      <p:sp>
        <p:nvSpPr>
          <p:cNvPr id="3" name="Rectangle 2"/>
          <p:cNvSpPr/>
          <p:nvPr/>
        </p:nvSpPr>
        <p:spPr>
          <a:xfrm>
            <a:off x="0" y="260648"/>
            <a:ext cx="68762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Disembodied Lives: How Teachers Come to Care and What This Might Mean for Research in Schools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Institutional ethnography of a primary school – ‘How do teachers come to care?’</a:t>
            </a:r>
          </a:p>
          <a:p>
            <a:r>
              <a:rPr lang="en-US" dirty="0" smtClean="0"/>
              <a:t>Use of a narrative method – ‘The Listening Guide’ (</a:t>
            </a:r>
            <a:r>
              <a:rPr lang="en-US" dirty="0" err="1" smtClean="0"/>
              <a:t>Mauthner</a:t>
            </a:r>
            <a:r>
              <a:rPr lang="en-US" dirty="0" smtClean="0"/>
              <a:t> and </a:t>
            </a:r>
            <a:r>
              <a:rPr lang="en-US" dirty="0" err="1" smtClean="0"/>
              <a:t>Doucet</a:t>
            </a:r>
            <a:r>
              <a:rPr lang="en-US" dirty="0" smtClean="0"/>
              <a:t> 1998)</a:t>
            </a:r>
          </a:p>
          <a:p>
            <a:r>
              <a:rPr lang="en-US" dirty="0" smtClean="0"/>
              <a:t>‘I’ Poems (3 poems)</a:t>
            </a:r>
          </a:p>
          <a:p>
            <a:r>
              <a:rPr lang="en-US" dirty="0" smtClean="0"/>
              <a:t>Focus is on the context, environment and those who children spend their lives with.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802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 Poems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2636515"/>
            <a:ext cx="7848872" cy="294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Charlie’s poem</a:t>
            </a:r>
          </a:p>
          <a:p>
            <a:endParaRPr lang="en-GB" sz="3200" dirty="0" smtClean="0"/>
          </a:p>
          <a:p>
            <a:r>
              <a:rPr lang="en-GB" sz="3200" dirty="0" smtClean="0"/>
              <a:t>Lyn’s poem</a:t>
            </a:r>
          </a:p>
          <a:p>
            <a:endParaRPr lang="en-GB" sz="3200" dirty="0"/>
          </a:p>
          <a:p>
            <a:r>
              <a:rPr lang="en-GB" sz="3200" dirty="0" smtClean="0"/>
              <a:t>Norma’s poem</a:t>
            </a:r>
          </a:p>
        </p:txBody>
      </p:sp>
    </p:spTree>
    <p:extLst>
      <p:ext uri="{BB962C8B-B14F-4D97-AF65-F5344CB8AC3E}">
        <p14:creationId xmlns:p14="http://schemas.microsoft.com/office/powerpoint/2010/main" val="2719519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Pause and silence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Take a minute</a:t>
            </a:r>
          </a:p>
          <a:p>
            <a:r>
              <a:rPr lang="en-GB" dirty="0" smtClean="0"/>
              <a:t>Maybe close your eyes</a:t>
            </a:r>
          </a:p>
          <a:p>
            <a:r>
              <a:rPr lang="en-GB" dirty="0" smtClean="0"/>
              <a:t>Think about your reaction and response to the poems</a:t>
            </a:r>
          </a:p>
          <a:p>
            <a:r>
              <a:rPr lang="en-GB" dirty="0" smtClean="0"/>
              <a:t>No discussion (yet!)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8902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Historical materialism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Consciousness is </a:t>
            </a:r>
            <a:r>
              <a:rPr lang="en-GB" b="1" dirty="0" smtClean="0"/>
              <a:t>multifaceted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Awareness of their histories</a:t>
            </a:r>
          </a:p>
          <a:p>
            <a:r>
              <a:rPr lang="en-GB" dirty="0" smtClean="0"/>
              <a:t>Awareness of the material relations at work and at home (and elsewhere)</a:t>
            </a:r>
          </a:p>
          <a:p>
            <a:r>
              <a:rPr lang="en-GB" dirty="0" smtClean="0"/>
              <a:t>Awareness of themselves as care givers</a:t>
            </a:r>
          </a:p>
          <a:p>
            <a:r>
              <a:rPr lang="en-GB" dirty="0" smtClean="0"/>
              <a:t>Awareness as care receivers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6002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Political boundary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Manifest </a:t>
            </a:r>
            <a:r>
              <a:rPr lang="en-GB" b="1" dirty="0"/>
              <a:t>in the policies and processes of a </a:t>
            </a:r>
            <a:r>
              <a:rPr lang="en-GB" b="1" dirty="0" err="1"/>
              <a:t>marketised</a:t>
            </a:r>
            <a:r>
              <a:rPr lang="en-GB" b="1" dirty="0"/>
              <a:t> education system and performativity</a:t>
            </a:r>
            <a:r>
              <a:rPr lang="en-GB" b="1" dirty="0" smtClean="0"/>
              <a:t>. </a:t>
            </a:r>
          </a:p>
          <a:p>
            <a:r>
              <a:rPr lang="en-GB" b="1" dirty="0" smtClean="0"/>
              <a:t>The </a:t>
            </a:r>
            <a:r>
              <a:rPr lang="en-GB" b="1" dirty="0"/>
              <a:t>neo-liberal political agenda provides a powerful discourse in framing teachers are care givers. </a:t>
            </a:r>
            <a:endParaRPr lang="en-GB" b="1" dirty="0" smtClean="0"/>
          </a:p>
          <a:p>
            <a:r>
              <a:rPr lang="en-GB" b="1" dirty="0"/>
              <a:t>T</a:t>
            </a:r>
            <a:r>
              <a:rPr lang="en-GB" b="1" dirty="0" smtClean="0"/>
              <a:t>eachers </a:t>
            </a:r>
            <a:r>
              <a:rPr lang="en-GB" b="1" dirty="0"/>
              <a:t>as care receivers is also framed in terms of the contract and policy – </a:t>
            </a:r>
            <a:r>
              <a:rPr lang="en-GB" b="1" i="1" dirty="0"/>
              <a:t>outcomes, progress, employability</a:t>
            </a:r>
            <a:r>
              <a:rPr lang="en-GB" b="1" dirty="0"/>
              <a:t>… - and </a:t>
            </a:r>
            <a:r>
              <a:rPr lang="en-GB" b="1" dirty="0" smtClean="0"/>
              <a:t>therefore;</a:t>
            </a:r>
          </a:p>
          <a:p>
            <a:r>
              <a:rPr lang="en-GB" b="1" dirty="0" smtClean="0"/>
              <a:t>‘</a:t>
            </a:r>
            <a:r>
              <a:rPr lang="en-GB" b="1" dirty="0"/>
              <a:t>institutional capture’ (Smith 2005)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4988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Moral boundary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T</a:t>
            </a:r>
            <a:r>
              <a:rPr lang="en-GB" b="1" dirty="0" smtClean="0"/>
              <a:t>he </a:t>
            </a:r>
            <a:r>
              <a:rPr lang="en-GB" b="1" dirty="0"/>
              <a:t>need to be good, at least. Better to be outstanding. </a:t>
            </a:r>
            <a:endParaRPr lang="en-GB" b="1" dirty="0" smtClean="0"/>
          </a:p>
          <a:p>
            <a:r>
              <a:rPr lang="en-GB" b="1" dirty="0" smtClean="0"/>
              <a:t>Policed </a:t>
            </a:r>
            <a:r>
              <a:rPr lang="en-GB" b="1" dirty="0"/>
              <a:t>through a regulatory framework. The dread of Ofsted! </a:t>
            </a:r>
            <a:endParaRPr lang="en-GB" b="1" dirty="0" smtClean="0"/>
          </a:p>
          <a:p>
            <a:r>
              <a:rPr lang="en-GB" b="1" dirty="0" smtClean="0"/>
              <a:t>Teachers </a:t>
            </a:r>
            <a:r>
              <a:rPr lang="en-GB" b="1" dirty="0"/>
              <a:t>are care givers and care receivers, however the care received is defined from those removed from its intimate </a:t>
            </a:r>
            <a:r>
              <a:rPr lang="en-GB" b="1" dirty="0" smtClean="0"/>
              <a:t>relations, </a:t>
            </a:r>
            <a:r>
              <a:rPr lang="en-GB" b="1" dirty="0"/>
              <a:t>and </a:t>
            </a:r>
            <a:r>
              <a:rPr lang="en-GB" b="1" dirty="0" smtClean="0"/>
              <a:t>therefore;</a:t>
            </a:r>
          </a:p>
          <a:p>
            <a:r>
              <a:rPr lang="en-GB" b="1" dirty="0" smtClean="0"/>
              <a:t>From </a:t>
            </a:r>
            <a:r>
              <a:rPr lang="en-GB" b="1" dirty="0"/>
              <a:t>their position of ‘privileged irresponsibility’ (</a:t>
            </a:r>
            <a:r>
              <a:rPr lang="en-GB" b="1" dirty="0" err="1"/>
              <a:t>Tronto</a:t>
            </a:r>
            <a:r>
              <a:rPr lang="en-GB" b="1" dirty="0"/>
              <a:t> 1993).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3952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Personal boundaries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032448"/>
          </a:xfrm>
        </p:spPr>
        <p:txBody>
          <a:bodyPr/>
          <a:lstStyle/>
          <a:p>
            <a:r>
              <a:rPr lang="en-GB" b="1" dirty="0"/>
              <a:t>Teachers care. Performing less than ‘good’ frames teachers as ‘bad’ care </a:t>
            </a:r>
            <a:r>
              <a:rPr lang="en-GB" b="1" dirty="0" smtClean="0"/>
              <a:t>givers</a:t>
            </a:r>
          </a:p>
          <a:p>
            <a:r>
              <a:rPr lang="en-GB" b="1" dirty="0" smtClean="0"/>
              <a:t>However, this </a:t>
            </a:r>
            <a:r>
              <a:rPr lang="en-GB" b="1" dirty="0"/>
              <a:t>is not ‘bad’ care but a struggle between a </a:t>
            </a:r>
            <a:r>
              <a:rPr lang="en-GB" b="1" dirty="0" err="1"/>
              <a:t>performative</a:t>
            </a:r>
            <a:r>
              <a:rPr lang="en-GB" b="1" dirty="0"/>
              <a:t> demand and their wider consciousness of care. </a:t>
            </a:r>
            <a:endParaRPr lang="en-GB" b="1" dirty="0" smtClean="0"/>
          </a:p>
          <a:p>
            <a:r>
              <a:rPr lang="en-GB" b="1" u="sng" dirty="0" smtClean="0"/>
              <a:t>The </a:t>
            </a:r>
            <a:r>
              <a:rPr lang="en-GB" b="1" u="sng" dirty="0" err="1"/>
              <a:t>masculinist</a:t>
            </a:r>
            <a:r>
              <a:rPr lang="en-GB" b="1" u="sng" dirty="0"/>
              <a:t> ethical narrative permeates teachers’ emotional labour so that their wider consciousness of themselves as care receivers is silenced</a:t>
            </a:r>
            <a:r>
              <a:rPr lang="en-GB" b="1" u="sng" dirty="0" smtClean="0"/>
              <a:t>.</a:t>
            </a:r>
          </a:p>
          <a:p>
            <a:r>
              <a:rPr lang="en-GB" b="1" dirty="0" smtClean="0"/>
              <a:t>The embodied care receiver struggles to be heard.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7632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58763"/>
            <a:ext cx="5544864" cy="900112"/>
          </a:xfrm>
        </p:spPr>
        <p:txBody>
          <a:bodyPr/>
          <a:lstStyle/>
          <a:p>
            <a:r>
              <a:rPr lang="en-GB" dirty="0" smtClean="0"/>
              <a:t>What does this mean for research in schools?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844824"/>
            <a:ext cx="8642350" cy="3959076"/>
          </a:xfrm>
        </p:spPr>
        <p:txBody>
          <a:bodyPr/>
          <a:lstStyle/>
          <a:p>
            <a:r>
              <a:rPr lang="en-GB" sz="2000" dirty="0" smtClean="0"/>
              <a:t>Your </a:t>
            </a:r>
            <a:r>
              <a:rPr lang="en-GB" sz="2000" dirty="0" smtClean="0"/>
              <a:t>response to hearing the poems?</a:t>
            </a:r>
          </a:p>
          <a:p>
            <a:pPr marL="0" indent="0">
              <a:buNone/>
            </a:pPr>
            <a:endParaRPr lang="en-GB" sz="2000" dirty="0" smtClean="0"/>
          </a:p>
          <a:p>
            <a:r>
              <a:rPr lang="en-GB" sz="2000" dirty="0" smtClean="0"/>
              <a:t>The ethics of working with teachers who are </a:t>
            </a:r>
            <a:r>
              <a:rPr lang="en-GB" sz="2000" dirty="0" smtClean="0"/>
              <a:t>disembodied</a:t>
            </a:r>
            <a:r>
              <a:rPr lang="en-GB" sz="2000" dirty="0" smtClean="0"/>
              <a:t>. What do we think we know of participants when we are seeking ethical approval?</a:t>
            </a:r>
            <a:endParaRPr lang="en-GB" sz="2000" dirty="0" smtClean="0"/>
          </a:p>
          <a:p>
            <a:r>
              <a:rPr lang="en-GB" sz="2000" dirty="0" smtClean="0"/>
              <a:t>The ethics of working with children in this </a:t>
            </a:r>
            <a:r>
              <a:rPr lang="en-GB" sz="2000" dirty="0" smtClean="0"/>
              <a:t>context. Whose needs are foregrounded – the needs of the researcher or the needs of the participants?</a:t>
            </a:r>
            <a:endParaRPr lang="en-GB" sz="2000" dirty="0" smtClean="0"/>
          </a:p>
          <a:p>
            <a:r>
              <a:rPr lang="en-GB" sz="2000" dirty="0" smtClean="0"/>
              <a:t>The </a:t>
            </a:r>
            <a:r>
              <a:rPr lang="en-GB" sz="2000" dirty="0" smtClean="0"/>
              <a:t>importance of reflexivity and </a:t>
            </a:r>
            <a:r>
              <a:rPr lang="en-GB" sz="2000" dirty="0" smtClean="0"/>
              <a:t>standpoint. This should include explication of the researcher’s relation with knowledge generation. There is a need for researchers to adapt in the field and ethics boards, when granting approval, cannot account for researcher reflexivity and praxis.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788091271"/>
      </p:ext>
    </p:extLst>
  </p:cSld>
  <p:clrMapOvr>
    <a:masterClrMapping/>
  </p:clrMapOvr>
</p:sld>
</file>

<file path=ppt/theme/theme1.xml><?xml version="1.0" encoding="utf-8"?>
<a:theme xmlns:a="http://schemas.openxmlformats.org/drawingml/2006/main" name="BM_University_of_Huddersfield (1)">
  <a:themeElements>
    <a:clrScheme name="dectemplate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ctemplate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ctemplat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template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template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template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template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template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White">
  <a:themeElements>
    <a:clrScheme name="5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White">
  <a:themeElements>
    <a:clrScheme name="6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7_White">
  <a:themeElements>
    <a:clrScheme name="7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7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8_White">
  <a:themeElements>
    <a:clrScheme name="8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8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9_White">
  <a:themeElements>
    <a:clrScheme name="1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0_White">
  <a:themeElements>
    <a:clrScheme name="1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1_White">
  <a:themeElements>
    <a:clrScheme name="3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2_White">
  <a:themeElements>
    <a:clrScheme name="4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3_White">
  <a:themeElements>
    <a:clrScheme name="5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4_White">
  <a:themeElements>
    <a:clrScheme name="6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ink">
  <a:themeElements>
    <a:clrScheme name="Pi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5_White">
  <a:themeElements>
    <a:clrScheme name="7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7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6_White">
  <a:themeElements>
    <a:clrScheme name="8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8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ink">
  <a:themeElements>
    <a:clrScheme name="1_Pi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i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Pi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Green">
  <a:themeElements>
    <a:clrScheme name="Gre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re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re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White">
  <a:themeElements>
    <a:clrScheme name="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White">
  <a:themeElements>
    <a:clrScheme name="1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White">
  <a:themeElements>
    <a:clrScheme name="2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White">
  <a:themeElements>
    <a:clrScheme name="3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White">
  <a:themeElements>
    <a:clrScheme name="4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BM_University_of_Huddersfield (1)</Template>
  <TotalTime>1364</TotalTime>
  <Words>467</Words>
  <Application>Microsoft Office PowerPoint</Application>
  <PresentationFormat>On-screen Show (4:3)</PresentationFormat>
  <Paragraphs>53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21</vt:i4>
      </vt:variant>
      <vt:variant>
        <vt:lpstr>Slide Titles</vt:lpstr>
      </vt:variant>
      <vt:variant>
        <vt:i4>9</vt:i4>
      </vt:variant>
    </vt:vector>
  </HeadingPairs>
  <TitlesOfParts>
    <vt:vector size="30" baseType="lpstr">
      <vt:lpstr>BM_University_of_Huddersfield (1)</vt:lpstr>
      <vt:lpstr>Pink</vt:lpstr>
      <vt:lpstr>1_Pink</vt:lpstr>
      <vt:lpstr>Green</vt:lpstr>
      <vt:lpstr>White</vt:lpstr>
      <vt:lpstr>1_White</vt:lpstr>
      <vt:lpstr>2_White</vt:lpstr>
      <vt:lpstr>3_White</vt:lpstr>
      <vt:lpstr>4_White</vt:lpstr>
      <vt:lpstr>5_White</vt:lpstr>
      <vt:lpstr>6_White</vt:lpstr>
      <vt:lpstr>7_White</vt:lpstr>
      <vt:lpstr>8_White</vt:lpstr>
      <vt:lpstr>9_White</vt:lpstr>
      <vt:lpstr>10_White</vt:lpstr>
      <vt:lpstr>11_White</vt:lpstr>
      <vt:lpstr>12_White</vt:lpstr>
      <vt:lpstr>13_White</vt:lpstr>
      <vt:lpstr>14_White</vt:lpstr>
      <vt:lpstr>15_White</vt:lpstr>
      <vt:lpstr>16_White</vt:lpstr>
      <vt:lpstr>     </vt:lpstr>
      <vt:lpstr>Context</vt:lpstr>
      <vt:lpstr>3 Poems</vt:lpstr>
      <vt:lpstr>Pause and silence</vt:lpstr>
      <vt:lpstr>Historical materialism</vt:lpstr>
      <vt:lpstr>Political boundary</vt:lpstr>
      <vt:lpstr>Moral boundary</vt:lpstr>
      <vt:lpstr>Personal boundaries</vt:lpstr>
      <vt:lpstr>What does this mean for research in schools?</vt:lpstr>
    </vt:vector>
  </TitlesOfParts>
  <Company>University of Huddersfield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title here</dc:title>
  <dc:creator>Administrator</dc:creator>
  <cp:lastModifiedBy>Administrator</cp:lastModifiedBy>
  <cp:revision>54</cp:revision>
  <dcterms:created xsi:type="dcterms:W3CDTF">2012-10-10T08:25:01Z</dcterms:created>
  <dcterms:modified xsi:type="dcterms:W3CDTF">2016-06-27T13:16:18Z</dcterms:modified>
</cp:coreProperties>
</file>