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88" r:id="rId3"/>
    <p:sldId id="289" r:id="rId4"/>
    <p:sldId id="291" r:id="rId5"/>
    <p:sldId id="292" r:id="rId6"/>
    <p:sldId id="290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1C8"/>
    <a:srgbClr val="105B9D"/>
    <a:srgbClr val="C8D323"/>
    <a:srgbClr val="91A23D"/>
    <a:srgbClr val="FFD200"/>
    <a:srgbClr val="D4BA6B"/>
    <a:srgbClr val="F05125"/>
    <a:srgbClr val="AE2B30"/>
    <a:srgbClr val="80828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68" autoAdjust="0"/>
  </p:normalViewPr>
  <p:slideViewPr>
    <p:cSldViewPr snapToObjects="1">
      <p:cViewPr>
        <p:scale>
          <a:sx n="100" d="100"/>
          <a:sy n="100" d="100"/>
        </p:scale>
        <p:origin x="-72" y="432"/>
      </p:cViewPr>
      <p:guideLst>
        <p:guide orient="horz" pos="4222"/>
        <p:guide orient="horz" pos="1150"/>
        <p:guide orient="horz" pos="696"/>
        <p:guide orient="horz" pos="3828"/>
        <p:guide orient="horz" pos="96"/>
        <p:guide pos="5578"/>
        <p:guide pos="288"/>
        <p:guide pos="2784"/>
        <p:guide pos="2976"/>
        <p:guide pos="96"/>
        <p:guide pos="5664"/>
        <p:guide pos="424"/>
        <p:guide pos="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C93A4-AB34-5C41-BA04-33321AD1C46B}" type="datetimeFigureOut">
              <a:rPr lang="en-GB"/>
              <a:pPr/>
              <a:t>12/05/2016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490F5-6C11-1C4E-927D-8B5DF6FDCE4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7C6BD-8E77-5246-ADE2-F38E88139B20}" type="datetimeFigureOut">
              <a:rPr lang="en-US" smtClean="0"/>
              <a:pPr/>
              <a:t>12-May-16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5F9B5-E156-DD4D-B032-12A267D93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836617" y="152396"/>
            <a:ext cx="8154984" cy="6550027"/>
          </a:xfrm>
          <a:prstGeom prst="rect">
            <a:avLst/>
          </a:prstGeom>
          <a:solidFill>
            <a:srgbClr val="AE2B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780505" y="3085307"/>
            <a:ext cx="6550027" cy="6842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5400" y="1935778"/>
            <a:ext cx="7112000" cy="1445854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295400" y="5638800"/>
            <a:ext cx="7112000" cy="685800"/>
          </a:xfrm>
        </p:spPr>
        <p:txBody>
          <a:bodyPr lIns="0" tIns="0" bIns="0" anchor="b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UoH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758643" y="1063446"/>
            <a:ext cx="2506304" cy="684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152401" y="152399"/>
            <a:ext cx="8839199" cy="6550025"/>
          </a:xfrm>
          <a:prstGeom prst="rect">
            <a:avLst/>
          </a:prstGeom>
          <a:solidFill>
            <a:srgbClr val="105B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73100" y="1935163"/>
            <a:ext cx="7874000" cy="1698625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8555568" cy="43243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995936" y="6524625"/>
            <a:ext cx="4851731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‹#›</a:t>
            </a:fld>
            <a:endParaRPr lang="en-US" b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2099" y="736600"/>
            <a:ext cx="8562975" cy="939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2100" y="1752600"/>
            <a:ext cx="8562974" cy="4324350"/>
          </a:xfrm>
          <a:prstGeom prst="rect">
            <a:avLst/>
          </a:prstGeom>
        </p:spPr>
        <p:txBody>
          <a:bodyPr vert="horz" lIns="0" tIns="0" rIns="91440" bIns="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92100" y="6425823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995936" y="6524625"/>
            <a:ext cx="4851731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‹#›</a:t>
            </a:fld>
            <a:endParaRPr lang="en-US" b="1" dirty="0"/>
          </a:p>
        </p:txBody>
      </p:sp>
      <p:pic>
        <p:nvPicPr>
          <p:cNvPr id="20" name="Picture 19" descr="UoH_logo_black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5798" y="50800"/>
            <a:ext cx="1953873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92100" y="620799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457200" rtl="0" eaLnBrk="1" latinLnBrk="0" hangingPunct="1">
        <a:lnSpc>
          <a:spcPts val="3400"/>
        </a:lnSpc>
        <a:spcBef>
          <a:spcPct val="0"/>
        </a:spcBef>
        <a:buNone/>
        <a:defRPr sz="3000" b="0" i="0" kern="1200">
          <a:solidFill>
            <a:srgbClr val="AE2B30"/>
          </a:solidFill>
          <a:latin typeface="Georgia"/>
          <a:ea typeface="+mj-ea"/>
          <a:cs typeface="Georgia"/>
        </a:defRPr>
      </a:lvl1pPr>
    </p:titleStyle>
    <p:bodyStyle>
      <a:lvl1pPr marL="266700" indent="-266700" algn="l" defTabSz="457200" rtl="0" eaLnBrk="1" latinLnBrk="0" hangingPunct="1">
        <a:spcBef>
          <a:spcPts val="900"/>
        </a:spcBef>
        <a:spcAft>
          <a:spcPts val="900"/>
        </a:spcAft>
        <a:buFont typeface="Arial"/>
        <a:buChar char="•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1pPr>
      <a:lvl2pPr marL="622300" indent="-261938" algn="l" defTabSz="457200" rtl="0" eaLnBrk="1" latinLnBrk="0" hangingPunct="1">
        <a:spcBef>
          <a:spcPts val="0"/>
        </a:spcBef>
        <a:buFont typeface="Arial"/>
        <a:buChar char="–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ts val="900"/>
        </a:spcBef>
        <a:buFont typeface="Arial"/>
        <a:buChar char="•"/>
        <a:defRPr sz="2000" b="0" i="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ts val="900"/>
        </a:spcBef>
        <a:buFont typeface="Arial"/>
        <a:buChar char="–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ts val="900"/>
        </a:spcBef>
        <a:buFont typeface="Arial"/>
        <a:buChar char="»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access.jiscinvolve.org/wp/pathfinder-project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3.hud.ac.uk/blogs/hhuloa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Embedding Open Access</a:t>
            </a:r>
            <a:br>
              <a:rPr lang="en-US" dirty="0" smtClean="0"/>
            </a:br>
            <a:r>
              <a:rPr lang="en-US" sz="3600" dirty="0" smtClean="0"/>
              <a:t>A Northern Collaboration Learning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Railway Museum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This event is one of the regular Northern Collaboration Learning Exchanges</a:t>
            </a:r>
          </a:p>
          <a:p>
            <a:r>
              <a:rPr lang="en-US" dirty="0" smtClean="0"/>
              <a:t>It is also an opportunity to share what some of the </a:t>
            </a:r>
            <a:r>
              <a:rPr lang="en-US" dirty="0" err="1" smtClean="0"/>
              <a:t>Jisc</a:t>
            </a:r>
            <a:r>
              <a:rPr lang="en-US" dirty="0" smtClean="0"/>
              <a:t> Open Access Pathfinder projects have been doing</a:t>
            </a:r>
          </a:p>
          <a:p>
            <a:r>
              <a:rPr lang="en-US" dirty="0" smtClean="0"/>
              <a:t>Thank you to everyone for being willing to share some of your experience and ideas</a:t>
            </a:r>
          </a:p>
          <a:p>
            <a:pPr lvl="1"/>
            <a:r>
              <a:rPr lang="en-US" dirty="0" smtClean="0"/>
              <a:t>We all need to make Open Access work</a:t>
            </a:r>
          </a:p>
          <a:p>
            <a:pPr lvl="1"/>
            <a:r>
              <a:rPr lang="en-US" dirty="0" smtClean="0"/>
              <a:t>Being open about being open will help us all!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75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Pathfinder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Nine projects, 2014-16</a:t>
            </a:r>
          </a:p>
          <a:p>
            <a:pPr lvl="1"/>
            <a:r>
              <a:rPr lang="en-US" dirty="0" smtClean="0"/>
              <a:t>Completing at the end of May</a:t>
            </a:r>
          </a:p>
          <a:p>
            <a:r>
              <a:rPr lang="en-US" dirty="0" smtClean="0"/>
              <a:t>Covering all aspects of Open Access and developing good practice and approaches for how to make Open Access work effectively</a:t>
            </a:r>
          </a:p>
          <a:p>
            <a:r>
              <a:rPr lang="en-US" dirty="0" smtClean="0"/>
              <a:t>NC institutions</a:t>
            </a:r>
          </a:p>
          <a:p>
            <a:pPr lvl="1"/>
            <a:r>
              <a:rPr lang="en-US" dirty="0" smtClean="0"/>
              <a:t>Hull, </a:t>
            </a:r>
            <a:r>
              <a:rPr lang="en-US" dirty="0" err="1" smtClean="0"/>
              <a:t>Huddersfield</a:t>
            </a:r>
            <a:r>
              <a:rPr lang="en-US" dirty="0" smtClean="0"/>
              <a:t>, Lancaster, Manchester, Newcastle, (</a:t>
            </a:r>
            <a:r>
              <a:rPr lang="en-US" dirty="0" err="1" smtClean="0"/>
              <a:t>Northumbria</a:t>
            </a:r>
            <a:r>
              <a:rPr lang="en-US" dirty="0" smtClean="0"/>
              <a:t>, Lincoln)</a:t>
            </a:r>
          </a:p>
          <a:p>
            <a:r>
              <a:rPr lang="en-US" dirty="0">
                <a:hlinkClick r:id="rId2"/>
              </a:rPr>
              <a:t>https://openaccess.jiscinvolve.org/wp/pathfinder-projects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5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event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Session 1 – </a:t>
            </a:r>
            <a:r>
              <a:rPr lang="en-US" dirty="0" err="1" smtClean="0"/>
              <a:t>HHuLOA</a:t>
            </a:r>
            <a:r>
              <a:rPr lang="en-US" dirty="0" smtClean="0"/>
              <a:t> project posters</a:t>
            </a:r>
          </a:p>
          <a:p>
            <a:r>
              <a:rPr lang="en-US" dirty="0" smtClean="0"/>
              <a:t>Session 2 – Focus on APC management</a:t>
            </a:r>
          </a:p>
          <a:p>
            <a:pPr lvl="1"/>
            <a:r>
              <a:rPr lang="en-US" dirty="0" err="1" smtClean="0"/>
              <a:t>Northumbria</a:t>
            </a:r>
            <a:r>
              <a:rPr lang="en-US" dirty="0" smtClean="0"/>
              <a:t>/Sunderland</a:t>
            </a:r>
          </a:p>
          <a:p>
            <a:pPr lvl="1"/>
            <a:r>
              <a:rPr lang="en-US" dirty="0" smtClean="0"/>
              <a:t>Newcastle/UCL/Nottingham</a:t>
            </a:r>
          </a:p>
          <a:p>
            <a:r>
              <a:rPr lang="en-US" dirty="0" smtClean="0"/>
              <a:t>Session 3 – Capturing data for HEFCE</a:t>
            </a:r>
          </a:p>
          <a:p>
            <a:pPr lvl="1"/>
            <a:r>
              <a:rPr lang="en-US" dirty="0" smtClean="0"/>
              <a:t>Lancaster/Glasgow/Southampton/Kent</a:t>
            </a:r>
          </a:p>
          <a:p>
            <a:pPr lvl="1"/>
            <a:r>
              <a:rPr lang="en-US" dirty="0" smtClean="0"/>
              <a:t>Manchester (NOWAL)</a:t>
            </a:r>
          </a:p>
          <a:p>
            <a:r>
              <a:rPr lang="en-US" dirty="0" smtClean="0"/>
              <a:t>Session 4 – NC experience</a:t>
            </a:r>
          </a:p>
          <a:p>
            <a:pPr lvl="1"/>
            <a:r>
              <a:rPr lang="en-US" dirty="0" smtClean="0"/>
              <a:t>Durham</a:t>
            </a:r>
            <a:r>
              <a:rPr lang="en-US" dirty="0" smtClean="0"/>
              <a:t>, </a:t>
            </a:r>
            <a:r>
              <a:rPr lang="en-US" dirty="0"/>
              <a:t>Leeds </a:t>
            </a:r>
            <a:r>
              <a:rPr lang="en-US" dirty="0" smtClean="0"/>
              <a:t>Beckett, </a:t>
            </a:r>
            <a:r>
              <a:rPr lang="en-US" dirty="0"/>
              <a:t>Manchester, </a:t>
            </a:r>
            <a:r>
              <a:rPr lang="en-US" dirty="0" smtClean="0"/>
              <a:t>UCLAN, Hull</a:t>
            </a:r>
            <a:endParaRPr lang="en-US" dirty="0" smtClean="0"/>
          </a:p>
          <a:p>
            <a:r>
              <a:rPr lang="en-US" dirty="0" smtClean="0"/>
              <a:t>Panel / Q&amp;A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22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Tweeting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#</a:t>
            </a:r>
            <a:r>
              <a:rPr lang="en-GB" dirty="0" err="1" smtClean="0"/>
              <a:t>hhuloa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#</a:t>
            </a:r>
            <a:r>
              <a:rPr lang="en-GB" dirty="0" err="1" smtClean="0"/>
              <a:t>nclxoa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@</a:t>
            </a:r>
            <a:r>
              <a:rPr lang="en-GB" dirty="0" err="1" smtClean="0"/>
              <a:t>NorthernCollab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94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HHuLOA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Hull, </a:t>
            </a:r>
            <a:r>
              <a:rPr lang="en-US" dirty="0" err="1" smtClean="0"/>
              <a:t>Huddersfield</a:t>
            </a:r>
            <a:r>
              <a:rPr lang="en-US" dirty="0" smtClean="0"/>
              <a:t> and Lincoln Open Access</a:t>
            </a:r>
          </a:p>
          <a:p>
            <a:r>
              <a:rPr lang="en-US" dirty="0" smtClean="0"/>
              <a:t>Focus on</a:t>
            </a:r>
          </a:p>
          <a:p>
            <a:pPr lvl="1"/>
            <a:r>
              <a:rPr lang="en-US" dirty="0" err="1" smtClean="0"/>
              <a:t>Baselining</a:t>
            </a:r>
            <a:r>
              <a:rPr lang="en-US" dirty="0" smtClean="0"/>
              <a:t> open access development</a:t>
            </a:r>
          </a:p>
          <a:p>
            <a:pPr lvl="1"/>
            <a:r>
              <a:rPr lang="en-US" dirty="0" smtClean="0"/>
              <a:t>Policy navigation</a:t>
            </a:r>
          </a:p>
          <a:p>
            <a:pPr lvl="1"/>
            <a:r>
              <a:rPr lang="en-US" dirty="0" smtClean="0"/>
              <a:t>Open Access lifecycles</a:t>
            </a:r>
          </a:p>
          <a:p>
            <a:pPr lvl="1"/>
            <a:r>
              <a:rPr lang="en-US" dirty="0" smtClean="0"/>
              <a:t>Technical developments</a:t>
            </a:r>
          </a:p>
          <a:p>
            <a:pPr lvl="1"/>
            <a:r>
              <a:rPr lang="en-US" dirty="0" smtClean="0"/>
              <a:t>Open Access and research support</a:t>
            </a:r>
          </a:p>
          <a:p>
            <a:pPr lvl="1"/>
            <a:r>
              <a:rPr lang="en-US" dirty="0" err="1" smtClean="0"/>
              <a:t>Jisc</a:t>
            </a:r>
            <a:r>
              <a:rPr lang="en-US" dirty="0" smtClean="0"/>
              <a:t> Monitor</a:t>
            </a:r>
          </a:p>
          <a:p>
            <a:pPr lvl="1"/>
            <a:r>
              <a:rPr lang="en-US" dirty="0" smtClean="0"/>
              <a:t>Open Access and e-resource management</a:t>
            </a:r>
          </a:p>
          <a:p>
            <a:r>
              <a:rPr lang="en-US" dirty="0">
                <a:hlinkClick r:id="rId2"/>
              </a:rPr>
              <a:t>https://library3.hud.ac.uk/blogs/hhuloa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NC Learning Exchange on Embedding Open Access | 12 May 2016  |  </a:t>
            </a:r>
            <a:fld id="{C837C1E8-7741-3740-B0D3-00EB180785DC}" type="slidenum">
              <a:rPr lang="en-US" b="1" smtClean="0"/>
              <a:pPr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98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286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Embedding Open Access A Northern Collaboration Learning Exchange</vt:lpstr>
      <vt:lpstr>Welcome!</vt:lpstr>
      <vt:lpstr>Pathfinder projects</vt:lpstr>
      <vt:lpstr>Today’s event</vt:lpstr>
      <vt:lpstr>Tweeting</vt:lpstr>
      <vt:lpstr>HHuLOA project</vt:lpstr>
      <vt:lpstr>Thank you</vt:lpstr>
    </vt:vector>
  </TitlesOfParts>
  <Company>precedent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Garnham</dc:creator>
  <cp:lastModifiedBy>GCW25</cp:lastModifiedBy>
  <cp:revision>317</cp:revision>
  <cp:lastPrinted>2009-05-08T09:29:37Z</cp:lastPrinted>
  <dcterms:created xsi:type="dcterms:W3CDTF">2011-06-27T09:52:20Z</dcterms:created>
  <dcterms:modified xsi:type="dcterms:W3CDTF">2016-05-12T12:01:30Z</dcterms:modified>
</cp:coreProperties>
</file>