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7" r:id="rId3"/>
    <p:sldId id="278" r:id="rId4"/>
    <p:sldId id="279" r:id="rId5"/>
    <p:sldId id="280" r:id="rId6"/>
    <p:sldId id="281" r:id="rId7"/>
    <p:sldId id="282" r:id="rId8"/>
    <p:sldId id="263" r:id="rId9"/>
    <p:sldId id="264" r:id="rId10"/>
    <p:sldId id="269" r:id="rId11"/>
    <p:sldId id="283" r:id="rId12"/>
    <p:sldId id="267" r:id="rId13"/>
    <p:sldId id="284" r:id="rId14"/>
    <p:sldId id="286" r:id="rId15"/>
    <p:sldId id="270" r:id="rId16"/>
    <p:sldId id="285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9B674-BFD1-4A80-90D1-6F50F8ABAE74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38CC5-3D86-4543-884A-C9BA26966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96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F50F-40A6-44DF-8605-C157CD66BE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99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38CC5-3D86-4543-884A-C9BA2696659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916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F50F-40A6-44DF-8605-C157CD66BE7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503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flickr.com/photos/motleye/1459708018/in/photolist-3dZokC-32HAS-32HET-D1fU-dJA5qf-32HC4-32HDi-32HFs-2rDfwk-8sFd2C-32HzJ-32HJ4-dfFULs-7mZVbY-pXZkyf-4Repfx-cn3Vbq-bFtHC8-884PDy-nhDa5k-5eBZRo-nV9Fe9-7GzLX4-9hDhxw-77rKbq-5E3qgK-ocmcyF-6NBX6-8M1DmN-7VRCpS-ocDsEx-8MRARC-VA9VX-nVa3b8-nVaTJe-s4sru-4Hybht-5ZdFwL-5UXTEf-aBEf9h-eSvi31-vsAKYF-6ZNse6-ivChyz-nV9FuQ-5hgL8v-LqLA6-32HBq-oaB9Ld-oeqq7Z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38CC5-3D86-4543-884A-C9BA2696659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916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38CC5-3D86-4543-884A-C9BA2696659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916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38CC5-3D86-4543-884A-C9BA2696659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916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38CC5-3D86-4543-884A-C9BA2696659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916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38CC5-3D86-4543-884A-C9BA2696659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916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38CC5-3D86-4543-884A-C9BA2696659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916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96EDB4-D9A4-40D6-8688-16238F1860F2}" type="slidenum">
              <a:rPr lang="en-GB" altLang="en-US">
                <a:solidFill>
                  <a:prstClr val="black"/>
                </a:solidFill>
              </a:rPr>
              <a:pPr eaLnBrk="1" hangingPunct="1"/>
              <a:t>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Geneva" pitchFamily="122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22296" indent="-277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11225" indent="-2222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555714" indent="-2222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00204" indent="-2222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444694" indent="-222245" defTabSz="4444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889184" indent="-222245" defTabSz="4444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333674" indent="-222245" defTabSz="4444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778164" indent="-222245" defTabSz="4444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FA0B33C-DC83-4830-BB03-6BC958ABCAFD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38CC5-3D86-4543-884A-C9BA269665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23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keep high on agenda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38CC5-3D86-4543-884A-C9BA2696659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91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https://culturecafecapital.wordpress.com/tag/manchester-history/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38CC5-3D86-4543-884A-C9BA2696659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916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38CC5-3D86-4543-884A-C9BA2696659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916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38CC5-3D86-4543-884A-C9BA2696659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916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38CC5-3D86-4543-884A-C9BA2696659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91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40F0-CF20-4958-876F-8A2723DC41F7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DF14-D82F-40AD-88AD-D1226DCBC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04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40F0-CF20-4958-876F-8A2723DC41F7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DF14-D82F-40AD-88AD-D1226DCBC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78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40F0-CF20-4958-876F-8A2723DC41F7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DF14-D82F-40AD-88AD-D1226DCBC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27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5D6A-ACD2-4900-8F15-81ABDFC9FD22}" type="datetimeFigureOut">
              <a:rPr lang="en-GB" altLang="en-US"/>
              <a:pPr>
                <a:defRPr/>
              </a:pPr>
              <a:t>11/05/2016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5FD5-A3FD-4E2D-AE98-4DA614EA5B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835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A9BED-A231-4D6E-BC4A-EF207AFF30B4}" type="datetimeFigureOut">
              <a:rPr lang="en-GB" altLang="en-US"/>
              <a:pPr>
                <a:defRPr/>
              </a:pPr>
              <a:t>11/05/2016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A57C1-C052-4D78-AE56-E7D9A7A00C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354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06B9C-87FE-43FC-91C9-F00A8B9F0A0C}" type="datetimeFigureOut">
              <a:rPr lang="en-GB" altLang="en-US"/>
              <a:pPr>
                <a:defRPr/>
              </a:pPr>
              <a:t>11/05/2016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6FC5E-0C1F-4354-BD7B-E584EB77F4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940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84254-CE47-4F9D-B8ED-5FA558CF2677}" type="datetimeFigureOut">
              <a:rPr lang="en-GB" altLang="en-US"/>
              <a:pPr>
                <a:defRPr/>
              </a:pPr>
              <a:t>11/05/2016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C4661-29BB-44E3-B4E2-420860FDAB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140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E364-7958-423D-9522-6944F645924E}" type="datetimeFigureOut">
              <a:rPr lang="en-GB" altLang="en-US"/>
              <a:pPr>
                <a:defRPr/>
              </a:pPr>
              <a:t>11/05/2016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E852-6E39-43B6-A9F1-9A2F27D6D3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349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D7199-0621-4463-8CB5-4206CF88531D}" type="datetimeFigureOut">
              <a:rPr lang="en-GB" altLang="en-US"/>
              <a:pPr>
                <a:defRPr/>
              </a:pPr>
              <a:t>11/05/2016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50BDE-74E7-4F13-BF47-63B068D1A2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167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853CD-518F-4B3F-8608-81B36AFD9C01}" type="datetimeFigureOut">
              <a:rPr lang="en-GB" altLang="en-US"/>
              <a:pPr>
                <a:defRPr/>
              </a:pPr>
              <a:t>11/05/2016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B3C0D-7ACC-480C-9B7D-9350538C7E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500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0776-AE67-4C63-B6A6-D53BFF73B901}" type="datetimeFigureOut">
              <a:rPr lang="en-GB" altLang="en-US"/>
              <a:pPr>
                <a:defRPr/>
              </a:pPr>
              <a:t>11/05/2016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FC37D-A945-4B9E-824F-908BB4E68E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915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40F0-CF20-4958-876F-8A2723DC41F7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DF14-D82F-40AD-88AD-D1226DCBC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63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420E2-93E4-4FEF-B863-8533C2CC5B45}" type="datetimeFigureOut">
              <a:rPr lang="en-GB" altLang="en-US"/>
              <a:pPr>
                <a:defRPr/>
              </a:pPr>
              <a:t>11/05/2016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848B-05B5-4F70-8585-7B3E505B9C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013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A00E1-5783-4B4C-90BE-D3CFF4EDFEC7}" type="datetimeFigureOut">
              <a:rPr lang="en-GB" altLang="en-US"/>
              <a:pPr>
                <a:defRPr/>
              </a:pPr>
              <a:t>11/05/2016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9A83B-99C4-41FE-B57D-8D1800E86B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148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323F3-3F49-4730-8D83-B0474B7AFC89}" type="datetimeFigureOut">
              <a:rPr lang="en-GB" altLang="en-US"/>
              <a:pPr>
                <a:defRPr/>
              </a:pPr>
              <a:t>11/05/2016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42312-D081-4419-A870-6B472DE435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955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40F0-CF20-4958-876F-8A2723DC41F7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DF14-D82F-40AD-88AD-D1226DCBC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78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40F0-CF20-4958-876F-8A2723DC41F7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DF14-D82F-40AD-88AD-D1226DCBC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89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40F0-CF20-4958-876F-8A2723DC41F7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DF14-D82F-40AD-88AD-D1226DCBC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124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40F0-CF20-4958-876F-8A2723DC41F7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DF14-D82F-40AD-88AD-D1226DCBC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8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40F0-CF20-4958-876F-8A2723DC41F7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DF14-D82F-40AD-88AD-D1226DCBC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30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40F0-CF20-4958-876F-8A2723DC41F7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DF14-D82F-40AD-88AD-D1226DCBC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8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40F0-CF20-4958-876F-8A2723DC41F7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DF14-D82F-40AD-88AD-D1226DCBC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50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640F0-CF20-4958-876F-8A2723DC41F7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DF14-D82F-40AD-88AD-D1226DCBC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16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C803DF-910E-4E71-A9D4-A6116BD176F3}" type="datetimeFigureOut">
              <a:rPr lang="en-GB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11/05/2016</a:t>
            </a:fld>
            <a:endParaRPr lang="en-GB" alt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D0F1FF-C529-4E71-BE00-F6A8A9BDD8F6}" type="slidenum">
              <a:rPr lang="en-GB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file:///S:\Research%20Services%20Division\Open%20Access\OA%20Team%20Admin\Guidance%20materials\Internal%20workflows\Master%20workflow%202015\Email%20templates\Email%20template%204%20Wiley%20dashboard%20without%20APC%20request%20COAF.docx" TargetMode="External"/><Relationship Id="rId3" Type="http://schemas.openxmlformats.org/officeDocument/2006/relationships/image" Target="../media/image1.emf"/><Relationship Id="rId7" Type="http://schemas.openxmlformats.org/officeDocument/2006/relationships/hyperlink" Target="file:///S:\Research%20Services%20Division\Open%20Access\OA%20Team%20Admin\Guidance%20materials\Internal%20workflows\Master%20workflow%202015\Email%20templates\Email%20template%203%20Wiley%20dashboard%20without%20APC%20request%20RCUK.doc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mtlsshjd\AppData\Local\Microsoft\Windows\Temporary%20Internet%20Files\Content.Outlook\692YCMLG\Guidance%20material%2020%20Wiley%20non-standard%20journals.docx" TargetMode="External"/><Relationship Id="rId5" Type="http://schemas.openxmlformats.org/officeDocument/2006/relationships/hyperlink" Target="https://authorservices.wiley.com/bauthor/onlineopen_order.asp" TargetMode="External"/><Relationship Id="rId4" Type="http://schemas.openxmlformats.org/officeDocument/2006/relationships/hyperlink" Target="http://www.wileyopenaccessaccount.com/" TargetMode="External"/><Relationship Id="rId9" Type="http://schemas.openxmlformats.org/officeDocument/2006/relationships/hyperlink" Target="file:///S:\Research%20Services%20Division\Open%20Access\OA%20Team%20Admin\Guidance%20materials\Internal%20workflows\Master%20workflow%202015\Email%20templates\Email%20template%205%20Wiley%20dashboard%20request%20other%20or%20no%20funder.doc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tmp"/><Relationship Id="rId5" Type="http://schemas.openxmlformats.org/officeDocument/2006/relationships/hyperlink" Target="http://www.library.manchester.ac.uk/services-and-support/staff/research/services/open-access-at-manchester/gateway/" TargetMode="External"/><Relationship Id="rId4" Type="http://schemas.openxmlformats.org/officeDocument/2006/relationships/image" Target="../media/image9.tmp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1.emf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406400" y="1625600"/>
            <a:ext cx="7254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595959"/>
                </a:solidFill>
                <a:latin typeface="Arial" pitchFamily="34" charset="0"/>
              </a:rPr>
              <a:t>Embedding Open Access 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595959"/>
                </a:solidFill>
                <a:latin typeface="Arial" pitchFamily="34" charset="0"/>
              </a:rPr>
              <a:t>The </a:t>
            </a:r>
            <a:r>
              <a:rPr lang="en-GB" altLang="en-US" sz="2800" b="1" dirty="0">
                <a:solidFill>
                  <a:srgbClr val="595959"/>
                </a:solidFill>
                <a:latin typeface="Arial" pitchFamily="34" charset="0"/>
              </a:rPr>
              <a:t>University of Manchester</a:t>
            </a:r>
            <a:endParaRPr lang="en-US" altLang="en-US" sz="2800" dirty="0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406400" y="4295775"/>
            <a:ext cx="71342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595959"/>
                </a:solidFill>
                <a:latin typeface="Arila" charset="0"/>
              </a:rPr>
              <a:t>Helen Dobson</a:t>
            </a: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595959"/>
                </a:solidFill>
                <a:latin typeface="Arila" charset="0"/>
              </a:rPr>
              <a:t>Scholarly Communications Manager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27050" y="2809875"/>
            <a:ext cx="7013575" cy="0"/>
          </a:xfrm>
          <a:prstGeom prst="line">
            <a:avLst/>
          </a:prstGeom>
          <a:noFill/>
          <a:ln w="25400">
            <a:solidFill>
              <a:srgbClr val="660066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pic>
        <p:nvPicPr>
          <p:cNvPr id="2053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3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"/>
          <a:stretch/>
        </p:blipFill>
        <p:spPr bwMode="auto">
          <a:xfrm>
            <a:off x="0" y="0"/>
            <a:ext cx="6248400" cy="491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68144" y="0"/>
            <a:ext cx="3585835" cy="414551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4718564" cy="345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3596537" cy="415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05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9"/>
          <a:stretch/>
        </p:blipFill>
        <p:spPr bwMode="auto">
          <a:xfrm>
            <a:off x="1489043" y="1700808"/>
            <a:ext cx="6241152" cy="38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AB_col_white_backgroun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87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89533" y="263691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95959"/>
                </a:solidFill>
                <a:cs typeface="Arial" pitchFamily="34" charset="0"/>
              </a:rPr>
              <a:t>Screenshot of Open Access Gateway deposit form</a:t>
            </a:r>
          </a:p>
          <a:p>
            <a:endParaRPr lang="en-GB" dirty="0">
              <a:solidFill>
                <a:srgbClr val="595959"/>
              </a:solidFill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95" y="1700808"/>
            <a:ext cx="7491900" cy="416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169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pic>
        <p:nvPicPr>
          <p:cNvPr id="5" name="Picture 2" descr="TAB_col_white_backgroun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0"/>
            <a:ext cx="6372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339752" y="3140968"/>
            <a:ext cx="554461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22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249986" cy="516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AB_col_white_backgroun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77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B_col_white_backgroun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89533" y="2636912"/>
            <a:ext cx="69847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95959"/>
              </a:solidFill>
              <a:cs typeface="Arial" pitchFamily="34" charset="0"/>
            </a:endParaRPr>
          </a:p>
          <a:p>
            <a:endParaRPr lang="en-GB" dirty="0" smtClean="0">
              <a:solidFill>
                <a:srgbClr val="595959"/>
              </a:solidFill>
              <a:cs typeface="Arial" pitchFamily="34" charset="0"/>
            </a:endParaRPr>
          </a:p>
          <a:p>
            <a:endParaRPr lang="en-GB" sz="2800" dirty="0">
              <a:solidFill>
                <a:srgbClr val="595959"/>
              </a:solidFill>
              <a:cs typeface="Arial" pitchFamily="34" charset="0"/>
            </a:endParaRPr>
          </a:p>
          <a:p>
            <a:endParaRPr lang="en-GB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195626"/>
              </p:ext>
            </p:extLst>
          </p:nvPr>
        </p:nvGraphicFramePr>
        <p:xfrm>
          <a:off x="0" y="1691665"/>
          <a:ext cx="9143997" cy="4433954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733999"/>
                <a:gridCol w="1795333"/>
                <a:gridCol w="1700666"/>
                <a:gridCol w="2740667"/>
                <a:gridCol w="2173332"/>
              </a:tblGrid>
              <a:tr h="227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Publisher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Summary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Acceptance email 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Post-acceptance admin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00" marR="64800" marT="0" marB="0"/>
                </a:tc>
              </a:tr>
              <a:tr h="372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Wiley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For RCUK-funded authors only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Wiley </a:t>
                      </a:r>
                      <a:r>
                        <a:rPr lang="en-GB" sz="1000" dirty="0" err="1">
                          <a:effectLst/>
                        </a:rPr>
                        <a:t>OnlineOpen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25% discount on APC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We have deposited a sum of money into a pre-payment account. Eligible APCs can be paid for via deduction of this account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Payment handled via </a:t>
                      </a:r>
                      <a:r>
                        <a:rPr lang="en-GB" sz="1000" u="sng" dirty="0">
                          <a:effectLst/>
                          <a:hlinkClick r:id="rId4"/>
                        </a:rPr>
                        <a:t>Wiley dashboard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Prepaid APC (no invoice </a:t>
                      </a:r>
                      <a:r>
                        <a:rPr lang="en-GB" sz="1000" dirty="0" err="1" smtClean="0">
                          <a:effectLst/>
                        </a:rPr>
                        <a:t>requirAPC</a:t>
                      </a:r>
                      <a:r>
                        <a:rPr lang="en-GB" sz="1000" dirty="0" smtClean="0">
                          <a:effectLst/>
                        </a:rPr>
                        <a:t> payment conditions</a:t>
                      </a:r>
                      <a:endParaRPr lang="en-GB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effectLst/>
                        </a:rPr>
                        <a:t>ed</a:t>
                      </a:r>
                      <a:r>
                        <a:rPr lang="en-GB" sz="1000" dirty="0">
                          <a:effectLst/>
                        </a:rPr>
                        <a:t>)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Select generic</a:t>
                      </a:r>
                      <a:r>
                        <a:rPr lang="en-GB" sz="1000" baseline="0" dirty="0" smtClean="0">
                          <a:effectLst/>
                        </a:rPr>
                        <a:t> </a:t>
                      </a:r>
                      <a:r>
                        <a:rPr lang="en-GB" sz="1000" dirty="0" smtClean="0">
                          <a:effectLst/>
                        </a:rPr>
                        <a:t>email </a:t>
                      </a:r>
                      <a:r>
                        <a:rPr lang="en-GB" sz="1000" dirty="0">
                          <a:effectLst/>
                        </a:rPr>
                        <a:t>template ‘Accept – RCUK + Wiley</a:t>
                      </a:r>
                      <a:r>
                        <a:rPr lang="en-GB" sz="1000" dirty="0" smtClean="0">
                          <a:effectLst/>
                        </a:rPr>
                        <a:t>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Your request of  xx/xx/</a:t>
                      </a:r>
                      <a:r>
                        <a:rPr lang="en-GB" sz="1000" dirty="0" err="1" smtClean="0">
                          <a:effectLst/>
                        </a:rPr>
                        <a:t>xxxx</a:t>
                      </a:r>
                      <a:r>
                        <a:rPr lang="en-GB" sz="1000" dirty="0" smtClean="0">
                          <a:effectLst/>
                        </a:rPr>
                        <a:t>, for payment of an Article Processing Charge (APC) relating to the following publication has been accepted.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Article title: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Journal title: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Please now complete your publisher's </a:t>
                      </a:r>
                      <a:r>
                        <a:rPr lang="en-GB" sz="1000" dirty="0" err="1" smtClean="0">
                          <a:effectLst/>
                        </a:rPr>
                        <a:t>OnlineOpen</a:t>
                      </a:r>
                      <a:r>
                        <a:rPr lang="en-GB" sz="1000" dirty="0" smtClean="0">
                          <a:effectLst/>
                        </a:rPr>
                        <a:t> form.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hlinkClick r:id="rId5"/>
                        </a:rPr>
                        <a:t>Wiley </a:t>
                      </a:r>
                      <a:r>
                        <a:rPr lang="en-GB" sz="1000" dirty="0" err="1" smtClean="0">
                          <a:effectLst/>
                          <a:hlinkClick r:id="rId5"/>
                        </a:rPr>
                        <a:t>OnlineOpen</a:t>
                      </a:r>
                      <a:r>
                        <a:rPr lang="en-GB" sz="1000" dirty="0" smtClean="0">
                          <a:effectLst/>
                          <a:hlinkClick r:id="rId5"/>
                        </a:rPr>
                        <a:t> form</a:t>
                      </a:r>
                      <a:endParaRPr lang="en-GB" sz="1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On this form, select Manchester University from the 'Funder/institution Payment drop-down box' and use the following information to complete the Billing Address:...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See Guidance material </a:t>
                      </a:r>
                      <a:r>
                        <a:rPr lang="en-GB" sz="1000" u="sng" dirty="0">
                          <a:effectLst/>
                          <a:hlinkClick r:id="rId6" action="ppaction://hlinkfile"/>
                        </a:rPr>
                        <a:t>20</a:t>
                      </a:r>
                      <a:r>
                        <a:rPr lang="en-GB" sz="1000" dirty="0">
                          <a:effectLst/>
                        </a:rPr>
                        <a:t> for non-standard Wiley journals. For standard journals: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Check </a:t>
                      </a:r>
                      <a:r>
                        <a:rPr lang="en-GB" sz="1000" u="sng" dirty="0">
                          <a:effectLst/>
                          <a:hlinkClick r:id="rId4"/>
                        </a:rPr>
                        <a:t>Wiley dashboard</a:t>
                      </a:r>
                      <a:r>
                        <a:rPr lang="en-GB" sz="1000" dirty="0">
                          <a:effectLst/>
                        </a:rPr>
                        <a:t> for funding request (we receive email notifications of new dashboard requests).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If APC already created and accepted, approve.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We may receive Wiley dashboard requests before APC created. Determine funder, and use either Email template </a:t>
                      </a:r>
                      <a:r>
                        <a:rPr lang="en-GB" sz="1000" u="sng" dirty="0">
                          <a:effectLst/>
                          <a:hlinkClick r:id="rId7"/>
                        </a:rPr>
                        <a:t>3</a:t>
                      </a:r>
                      <a:r>
                        <a:rPr lang="en-GB" sz="1000" dirty="0">
                          <a:effectLst/>
                        </a:rPr>
                        <a:t> , </a:t>
                      </a:r>
                      <a:r>
                        <a:rPr lang="en-GB" sz="1000" u="sng" dirty="0">
                          <a:effectLst/>
                          <a:hlinkClick r:id="rId8"/>
                        </a:rPr>
                        <a:t>4</a:t>
                      </a:r>
                      <a:r>
                        <a:rPr lang="en-GB" sz="1000" dirty="0">
                          <a:effectLst/>
                        </a:rPr>
                        <a:t>  or </a:t>
                      </a:r>
                      <a:r>
                        <a:rPr lang="en-GB" sz="1000" u="sng" dirty="0">
                          <a:effectLst/>
                          <a:hlinkClick r:id="rId9"/>
                        </a:rPr>
                        <a:t>5</a:t>
                      </a:r>
                      <a:r>
                        <a:rPr lang="en-GB" sz="1000" dirty="0">
                          <a:effectLst/>
                        </a:rPr>
                        <a:t> to contact author.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00" marR="6480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89533" y="1772816"/>
            <a:ext cx="7080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41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pic>
        <p:nvPicPr>
          <p:cNvPr id="5122" name="Picture 2" descr="\\nask.man.ac.uk\home$\1459708018_246a236a4d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9973"/>
            <a:ext cx="8615052" cy="572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8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2"/>
          <a:stretch/>
        </p:blipFill>
        <p:spPr bwMode="auto">
          <a:xfrm>
            <a:off x="2112031" y="530481"/>
            <a:ext cx="6679134" cy="625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AB_col_white_backgroun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50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Non-HEFCE </a:t>
            </a:r>
          </a:p>
          <a:p>
            <a:endParaRPr lang="en-GB" dirty="0" smtClean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7" y="332656"/>
            <a:ext cx="8629154" cy="61206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793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" y="1556793"/>
            <a:ext cx="9006335" cy="482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AB_col_white_backgroun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77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59632" y="320445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/>
            <a:endParaRPr lang="en-GB" dirty="0">
              <a:solidFill>
                <a:srgbClr val="595959"/>
              </a:solidFill>
              <a:cs typeface="Arial" pitchFamily="34" charset="0"/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285750" indent="-285750"/>
            <a:endParaRPr lang="en-GB" dirty="0" smtClean="0">
              <a:solidFill>
                <a:srgbClr val="595959"/>
              </a:solidFill>
              <a:cs typeface="Arial" pitchFamily="34" charset="0"/>
            </a:endParaRPr>
          </a:p>
          <a:p>
            <a:pPr marL="285750" indent="-285750"/>
            <a:endParaRPr lang="en-GB" dirty="0" smtClean="0">
              <a:solidFill>
                <a:srgbClr val="595959"/>
              </a:solidFill>
              <a:cs typeface="Arial" pitchFamily="34" charset="0"/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595959"/>
              </a:solidFill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2" name="AutoShape 12" descr="Taylor &amp; Francis 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4" descr="Taylor &amp; Francis Grou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6" descr="Taylor &amp; Francis Grou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8" descr="Taylor &amp; Francis Grou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t="1184" r="2751" b="2141"/>
          <a:stretch/>
        </p:blipFill>
        <p:spPr bwMode="auto">
          <a:xfrm>
            <a:off x="107504" y="278321"/>
            <a:ext cx="8928992" cy="63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28184" y="433388"/>
            <a:ext cx="266429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4000</a:t>
            </a:r>
            <a:r>
              <a:rPr lang="en-GB" sz="2400" dirty="0" smtClean="0"/>
              <a:t> research staff</a:t>
            </a:r>
          </a:p>
          <a:p>
            <a:r>
              <a:rPr lang="en-GB" sz="2400" b="1" dirty="0" smtClean="0"/>
              <a:t>3500</a:t>
            </a:r>
            <a:r>
              <a:rPr lang="en-GB" sz="2400" dirty="0" smtClean="0"/>
              <a:t> PGR students</a:t>
            </a:r>
          </a:p>
          <a:p>
            <a:r>
              <a:rPr lang="en-GB" sz="2400" b="1" dirty="0" smtClean="0"/>
              <a:t>5000</a:t>
            </a:r>
            <a:r>
              <a:rPr lang="en-GB" sz="2400" dirty="0" smtClean="0"/>
              <a:t> research papers</a:t>
            </a:r>
            <a:endParaRPr lang="en-GB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362"/>
            <a:ext cx="457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44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0"/>
          <a:stretch/>
        </p:blipFill>
        <p:spPr bwMode="auto">
          <a:xfrm>
            <a:off x="107504" y="1412776"/>
            <a:ext cx="8900567" cy="505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3848" y="2132856"/>
            <a:ext cx="1584176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TAB_col_white_backgroun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20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pic>
        <p:nvPicPr>
          <p:cNvPr id="9220" name="Picture 4" descr="http://janzenjourney.org/wp-content/uploads/stic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81325" y="1775883"/>
            <a:ext cx="5607593" cy="313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ile:Carro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53697"/>
            <a:ext cx="4464496" cy="29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24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9" y="0"/>
            <a:ext cx="323873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2035" r="32355" b="20374"/>
          <a:stretch>
            <a:fillRect/>
          </a:stretch>
        </p:blipFill>
        <p:spPr bwMode="auto">
          <a:xfrm>
            <a:off x="3242856" y="1072908"/>
            <a:ext cx="5982031" cy="447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5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19700" y="1484313"/>
            <a:ext cx="1223963" cy="7207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00" b="1" dirty="0">
                <a:solidFill>
                  <a:srgbClr val="8064A2">
                    <a:lumMod val="75000"/>
                  </a:srgbClr>
                </a:solidFill>
              </a:rPr>
              <a:t>Faculty Team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1484313"/>
            <a:ext cx="1223963" cy="7207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00" b="1" dirty="0">
                <a:solidFill>
                  <a:srgbClr val="8064A2">
                    <a:lumMod val="75000"/>
                  </a:srgbClr>
                </a:solidFill>
              </a:rPr>
              <a:t>Faculty Team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31913" y="1484313"/>
            <a:ext cx="1223962" cy="7207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00" b="1" dirty="0">
                <a:solidFill>
                  <a:srgbClr val="8064A2">
                    <a:lumMod val="75000"/>
                  </a:srgbClr>
                </a:solidFill>
              </a:rPr>
              <a:t>Faculty Team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24300" y="1484313"/>
            <a:ext cx="1223963" cy="7207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00" b="1" dirty="0">
                <a:solidFill>
                  <a:srgbClr val="8064A2">
                    <a:lumMod val="75000"/>
                  </a:srgbClr>
                </a:solidFill>
              </a:rPr>
              <a:t>Faculty Team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27313" y="1484313"/>
            <a:ext cx="1223962" cy="7207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00" b="1" dirty="0">
                <a:solidFill>
                  <a:srgbClr val="8064A2">
                    <a:lumMod val="75000"/>
                  </a:srgbClr>
                </a:solidFill>
              </a:rPr>
              <a:t>Faculty Team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16688" y="1484313"/>
            <a:ext cx="1223962" cy="7207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00" b="1" dirty="0">
                <a:solidFill>
                  <a:srgbClr val="8064A2">
                    <a:lumMod val="75000"/>
                  </a:srgbClr>
                </a:solidFill>
              </a:rPr>
              <a:t>E Learning Support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812088" y="1484313"/>
            <a:ext cx="1223962" cy="7207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00" b="1" dirty="0">
                <a:solidFill>
                  <a:srgbClr val="8064A2">
                    <a:lumMod val="75000"/>
                  </a:srgbClr>
                </a:solidFill>
              </a:rPr>
              <a:t>Information Skills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79613" y="3068638"/>
            <a:ext cx="1655762" cy="9366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00" b="1" dirty="0">
                <a:solidFill>
                  <a:srgbClr val="8064A2">
                    <a:lumMod val="75000"/>
                  </a:srgbClr>
                </a:solidFill>
              </a:rPr>
              <a:t>Teaching &amp; Learning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79838" y="3068638"/>
            <a:ext cx="1655762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00" b="1" dirty="0">
                <a:solidFill>
                  <a:srgbClr val="8064A2">
                    <a:lumMod val="75000"/>
                  </a:srgbClr>
                </a:solidFill>
              </a:rPr>
              <a:t>Research Services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80063" y="3068638"/>
            <a:ext cx="1655762" cy="9366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rgbClr val="8064A2">
                    <a:lumMod val="75000"/>
                  </a:srgbClr>
                </a:solidFill>
              </a:rPr>
              <a:t>Academic Engagement</a:t>
            </a:r>
          </a:p>
        </p:txBody>
      </p:sp>
      <p:cxnSp>
        <p:nvCxnSpPr>
          <p:cNvPr id="14" name="Straight Connector 13"/>
          <p:cNvCxnSpPr>
            <a:stCxn id="3" idx="2"/>
          </p:cNvCxnSpPr>
          <p:nvPr/>
        </p:nvCxnSpPr>
        <p:spPr>
          <a:xfrm flipH="1">
            <a:off x="611188" y="2205038"/>
            <a:ext cx="1587" cy="287337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908175" y="2205038"/>
            <a:ext cx="0" cy="287337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276600" y="2205038"/>
            <a:ext cx="0" cy="287337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00563" y="2205038"/>
            <a:ext cx="0" cy="287337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867400" y="2205038"/>
            <a:ext cx="1588" cy="287337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092950" y="2205038"/>
            <a:ext cx="0" cy="287337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388350" y="2205038"/>
            <a:ext cx="0" cy="287337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1188" y="2492375"/>
            <a:ext cx="7777162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71775" y="2636838"/>
            <a:ext cx="0" cy="287337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00563" y="2636838"/>
            <a:ext cx="0" cy="287337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443663" y="2636838"/>
            <a:ext cx="0" cy="287337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34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TAB_col_white_background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0163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10965" r="3976" b="11987"/>
          <a:stretch>
            <a:fillRect/>
          </a:stretch>
        </p:blipFill>
        <p:spPr bwMode="auto">
          <a:xfrm>
            <a:off x="739775" y="1357313"/>
            <a:ext cx="76660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91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CR_3LIzXIAAmz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90" y="0"/>
            <a:ext cx="3910510" cy="521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1" y="0"/>
            <a:ext cx="4644008" cy="32940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Screen Clippin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6347">
            <a:off x="869321" y="681269"/>
            <a:ext cx="3421749" cy="4861201"/>
          </a:xfrm>
          <a:prstGeom prst="rect">
            <a:avLst/>
          </a:prstGeom>
        </p:spPr>
      </p:pic>
      <p:pic>
        <p:nvPicPr>
          <p:cNvPr id="5" name="Picture 4" descr="n2374 aw a6 2pp postcards V2_Part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4362303"/>
            <a:ext cx="3179989" cy="2256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1" descr="Description: Description: HEFCE bann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25" y="5661248"/>
            <a:ext cx="571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" t="2465" r="1530" b="5513"/>
          <a:stretch/>
        </p:blipFill>
        <p:spPr bwMode="auto">
          <a:xfrm>
            <a:off x="1769506" y="2133600"/>
            <a:ext cx="4880676" cy="271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1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-90938"/>
            <a:ext cx="6552728" cy="692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11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pic>
        <p:nvPicPr>
          <p:cNvPr id="3074" name="Picture 2" descr="luke-georghi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4" y="1598501"/>
            <a:ext cx="1096516" cy="16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ps.manchester.ac.uk/media/EPS/SchoolofMathematics/Content/Images/People/yea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900" y="350100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avid Ray, Associate Dean for Resear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28957"/>
            <a:ext cx="2041452" cy="122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hotograph of Professor Ian Rober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696971"/>
            <a:ext cx="127756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rofessor Colette Fag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264" y="3569037"/>
            <a:ext cx="2041452" cy="12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hristi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44" y="3356992"/>
            <a:ext cx="2133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rofessor Matthew Lambon Ralp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19" y="1692383"/>
            <a:ext cx="1183469" cy="14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Professor Chris Taylo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13" y="1692384"/>
            <a:ext cx="1027190" cy="14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TAB_col_white_background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0163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8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pic>
        <p:nvPicPr>
          <p:cNvPr id="1026" name="Picture 2" descr="https://pbs.twimg.com/media/CdR2KxiWEAAn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9204"/>
            <a:ext cx="4968552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AB_col_white_backgroun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47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195</Words>
  <Application>Microsoft Office PowerPoint</Application>
  <PresentationFormat>On-screen Show (4:3)</PresentationFormat>
  <Paragraphs>83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J Dobson</dc:creator>
  <cp:lastModifiedBy>Helen J Dobson</cp:lastModifiedBy>
  <cp:revision>26</cp:revision>
  <dcterms:created xsi:type="dcterms:W3CDTF">2016-05-09T14:57:38Z</dcterms:created>
  <dcterms:modified xsi:type="dcterms:W3CDTF">2016-05-11T16:04:55Z</dcterms:modified>
</cp:coreProperties>
</file>