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6" r:id="rId2"/>
    <p:sldId id="345" r:id="rId3"/>
    <p:sldId id="327" r:id="rId4"/>
    <p:sldId id="330" r:id="rId5"/>
    <p:sldId id="335" r:id="rId6"/>
    <p:sldId id="332" r:id="rId7"/>
    <p:sldId id="333" r:id="rId8"/>
    <p:sldId id="328" r:id="rId9"/>
    <p:sldId id="329" r:id="rId10"/>
    <p:sldId id="331" r:id="rId11"/>
    <p:sldId id="348" r:id="rId12"/>
    <p:sldId id="339" r:id="rId13"/>
    <p:sldId id="337" r:id="rId14"/>
    <p:sldId id="349" r:id="rId15"/>
    <p:sldId id="341" r:id="rId16"/>
    <p:sldId id="344" r:id="rId17"/>
    <p:sldId id="346" r:id="rId18"/>
    <p:sldId id="3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1A77E-D8B3-4118-A228-6EA3765748FB}" type="datetimeFigureOut">
              <a:rPr lang="en-GB" smtClean="0"/>
              <a:t>06/04/2016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E2DC7-2CE6-4D92-B511-F1131BE25759}" type="slidenum">
              <a:rPr lang="en-GB" smtClean="0"/>
              <a:t>‹#›</a:t>
            </a:fld>
            <a:endParaRPr lang="en-GB" dirty="0"/>
          </a:p>
        </p:txBody>
      </p:sp>
    </p:spTree>
    <p:extLst>
      <p:ext uri="{BB962C8B-B14F-4D97-AF65-F5344CB8AC3E}">
        <p14:creationId xmlns:p14="http://schemas.microsoft.com/office/powerpoint/2010/main" val="104767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168189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258320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153978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213032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315576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300817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203283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277065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4442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29359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07644-8CBA-4B95-BB46-03C9F44311F3}" type="datetimeFigureOut">
              <a:rPr lang="en-GB" smtClean="0"/>
              <a:t>06/04/2016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B90F3C-41EC-40A7-9A42-8775354F6C45}" type="slidenum">
              <a:rPr lang="en-GB" smtClean="0"/>
              <a:t>‹#›</a:t>
            </a:fld>
            <a:endParaRPr lang="en-GB" dirty="0"/>
          </a:p>
        </p:txBody>
      </p:sp>
    </p:spTree>
    <p:extLst>
      <p:ext uri="{BB962C8B-B14F-4D97-AF65-F5344CB8AC3E}">
        <p14:creationId xmlns:p14="http://schemas.microsoft.com/office/powerpoint/2010/main" val="309661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07644-8CBA-4B95-BB46-03C9F44311F3}" type="datetimeFigureOut">
              <a:rPr lang="en-GB" smtClean="0"/>
              <a:t>06/04/2016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90F3C-41EC-40A7-9A42-8775354F6C45}" type="slidenum">
              <a:rPr lang="en-GB" smtClean="0"/>
              <a:t>‹#›</a:t>
            </a:fld>
            <a:endParaRPr lang="en-GB" dirty="0"/>
          </a:p>
        </p:txBody>
      </p:sp>
    </p:spTree>
    <p:extLst>
      <p:ext uri="{BB962C8B-B14F-4D97-AF65-F5344CB8AC3E}">
        <p14:creationId xmlns:p14="http://schemas.microsoft.com/office/powerpoint/2010/main" val="43038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8886825" cy="914400"/>
          </a:xfrm>
          <a:prstGeom prst="rect">
            <a:avLst/>
          </a:prstGeom>
        </p:spPr>
      </p:pic>
      <p:sp>
        <p:nvSpPr>
          <p:cNvPr id="4" name="Title 3"/>
          <p:cNvSpPr>
            <a:spLocks noGrp="1"/>
          </p:cNvSpPr>
          <p:nvPr>
            <p:ph type="title"/>
          </p:nvPr>
        </p:nvSpPr>
        <p:spPr/>
        <p:txBody>
          <a:bodyPr/>
          <a:lstStyle/>
          <a:p>
            <a:endParaRPr lang="en-GB" dirty="0"/>
          </a:p>
        </p:txBody>
      </p:sp>
      <p:pic>
        <p:nvPicPr>
          <p:cNvPr id="9" name="Picture Placeholder 8"/>
          <p:cNvPicPr>
            <a:picLocks noGrp="1" noChangeAspect="1"/>
          </p:cNvPicPr>
          <p:nvPr>
            <p:ph type="pic" idx="1"/>
          </p:nvPr>
        </p:nvPicPr>
        <p:blipFill>
          <a:blip r:embed="rId3"/>
          <a:srcRect l="19151" r="19151"/>
          <a:stretch>
            <a:fillRect/>
          </a:stretch>
        </p:blipFill>
        <p:spPr>
          <a:prstGeom prst="rect">
            <a:avLst/>
          </a:prstGeom>
        </p:spPr>
      </p:pic>
      <p:sp>
        <p:nvSpPr>
          <p:cNvPr id="6" name="Text Placeholder 5"/>
          <p:cNvSpPr>
            <a:spLocks noGrp="1"/>
          </p:cNvSpPr>
          <p:nvPr>
            <p:ph type="body" sz="half" idx="2"/>
          </p:nvPr>
        </p:nvSpPr>
        <p:spPr>
          <a:xfrm>
            <a:off x="839788" y="914400"/>
            <a:ext cx="3932237" cy="4954588"/>
          </a:xfrm>
        </p:spPr>
        <p:txBody>
          <a:bodyPr/>
          <a:lstStyle/>
          <a:p>
            <a:r>
              <a:rPr lang="en-GB" dirty="0" smtClean="0">
                <a:latin typeface="Comic Sans MS" panose="030F0702030302020204" pitchFamily="66" charset="0"/>
              </a:rPr>
              <a:t> </a:t>
            </a:r>
          </a:p>
          <a:p>
            <a:endParaRPr lang="en-GB" dirty="0">
              <a:latin typeface="Comic Sans MS" panose="030F0702030302020204" pitchFamily="66" charset="0"/>
            </a:endParaRPr>
          </a:p>
          <a:p>
            <a:r>
              <a:rPr lang="en-GB" sz="1800" dirty="0" smtClean="0"/>
              <a:t>Tracey Hardy University of Huddersfield</a:t>
            </a: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The  </a:t>
            </a:r>
            <a:r>
              <a:rPr lang="en-GB" sz="2400" dirty="0">
                <a:latin typeface="Comic Sans MS" panose="030F0702030302020204" pitchFamily="66" charset="0"/>
              </a:rPr>
              <a:t>Impact of  Imprisonment:  An Exploratory Study examining how imprisonment impacts upon family identities</a:t>
            </a:r>
          </a:p>
        </p:txBody>
      </p:sp>
    </p:spTree>
    <p:extLst>
      <p:ext uri="{BB962C8B-B14F-4D97-AF65-F5344CB8AC3E}">
        <p14:creationId xmlns:p14="http://schemas.microsoft.com/office/powerpoint/2010/main" val="384707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Unique ?</a:t>
            </a:r>
            <a:endParaRPr lang="en-GB" dirty="0"/>
          </a:p>
        </p:txBody>
      </p:sp>
      <p:sp>
        <p:nvSpPr>
          <p:cNvPr id="3" name="Content Placeholder 2"/>
          <p:cNvSpPr>
            <a:spLocks noGrp="1"/>
          </p:cNvSpPr>
          <p:nvPr>
            <p:ph idx="1"/>
          </p:nvPr>
        </p:nvSpPr>
        <p:spPr/>
        <p:txBody>
          <a:bodyPr/>
          <a:lstStyle/>
          <a:p>
            <a:r>
              <a:rPr lang="en-GB" dirty="0" smtClean="0"/>
              <a:t> </a:t>
            </a:r>
            <a:r>
              <a:rPr lang="en-GB" dirty="0"/>
              <a:t>The way in which individual and familial identity is constructed and presented has not been explored within this marginalised population. Only by examining this phenomenon through a variety of familial experiences can the complexity of the impact of imprisonment be captured. This study will contribute and generate new knowledge in respect to identity theory as well as contributing and informing policy and practice.</a:t>
            </a:r>
          </a:p>
          <a:p>
            <a:endParaRPr lang="en-GB" dirty="0"/>
          </a:p>
        </p:txBody>
      </p:sp>
    </p:spTree>
    <p:extLst>
      <p:ext uri="{BB962C8B-B14F-4D97-AF65-F5344CB8AC3E}">
        <p14:creationId xmlns:p14="http://schemas.microsoft.com/office/powerpoint/2010/main" val="551502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and Recruitment</a:t>
            </a:r>
            <a:endParaRPr lang="en-GB" dirty="0"/>
          </a:p>
        </p:txBody>
      </p:sp>
      <p:sp>
        <p:nvSpPr>
          <p:cNvPr id="3" name="Content Placeholder 2"/>
          <p:cNvSpPr>
            <a:spLocks noGrp="1"/>
          </p:cNvSpPr>
          <p:nvPr>
            <p:ph sz="half" idx="1"/>
          </p:nvPr>
        </p:nvSpPr>
        <p:spPr/>
        <p:txBody>
          <a:bodyPr/>
          <a:lstStyle/>
          <a:p>
            <a:r>
              <a:rPr lang="en-GB" dirty="0" smtClean="0"/>
              <a:t>20 semi structured </a:t>
            </a:r>
            <a:r>
              <a:rPr lang="en-GB" dirty="0" smtClean="0"/>
              <a:t>Interviews with photo/</a:t>
            </a:r>
            <a:r>
              <a:rPr lang="en-GB" dirty="0" err="1" smtClean="0"/>
              <a:t>artfact</a:t>
            </a:r>
            <a:endParaRPr lang="en-GB" dirty="0" smtClean="0"/>
          </a:p>
          <a:p>
            <a:r>
              <a:rPr lang="en-GB" dirty="0" smtClean="0"/>
              <a:t>Minimum 4 family networks (minimum 3 family members all connected to same prisoner)</a:t>
            </a:r>
          </a:p>
          <a:p>
            <a:r>
              <a:rPr lang="en-GB" dirty="0" smtClean="0"/>
              <a:t> Minimum tariff 4 years- indictable offence</a:t>
            </a:r>
          </a:p>
        </p:txBody>
      </p:sp>
      <p:sp>
        <p:nvSpPr>
          <p:cNvPr id="4" name="Content Placeholder 3"/>
          <p:cNvSpPr>
            <a:spLocks noGrp="1"/>
          </p:cNvSpPr>
          <p:nvPr>
            <p:ph sz="half" idx="2"/>
          </p:nvPr>
        </p:nvSpPr>
        <p:spPr/>
        <p:txBody>
          <a:bodyPr/>
          <a:lstStyle/>
          <a:p>
            <a:endParaRPr lang="en-GB" dirty="0" smtClean="0"/>
          </a:p>
          <a:p>
            <a:r>
              <a:rPr lang="en-GB" dirty="0" smtClean="0"/>
              <a:t>POPS- Visitor Centre </a:t>
            </a:r>
          </a:p>
          <a:p>
            <a:endParaRPr lang="en-GB" dirty="0"/>
          </a:p>
          <a:p>
            <a:endParaRPr lang="en-GB" dirty="0" smtClean="0"/>
          </a:p>
          <a:p>
            <a:endParaRPr lang="en-GB" dirty="0" smtClean="0"/>
          </a:p>
          <a:p>
            <a:r>
              <a:rPr lang="en-GB" dirty="0" smtClean="0"/>
              <a:t>Facebook (Closed Group)</a:t>
            </a:r>
            <a:endParaRPr lang="en-GB" dirty="0"/>
          </a:p>
        </p:txBody>
      </p:sp>
      <p:pic>
        <p:nvPicPr>
          <p:cNvPr id="5" name="Picture 4"/>
          <p:cNvPicPr>
            <a:picLocks noChangeAspect="1"/>
          </p:cNvPicPr>
          <p:nvPr/>
        </p:nvPicPr>
        <p:blipFill>
          <a:blip r:embed="rId2"/>
          <a:stretch>
            <a:fillRect/>
          </a:stretch>
        </p:blipFill>
        <p:spPr>
          <a:xfrm>
            <a:off x="10245931" y="4230213"/>
            <a:ext cx="1200150" cy="1200150"/>
          </a:xfrm>
          <a:prstGeom prst="rect">
            <a:avLst/>
          </a:prstGeom>
        </p:spPr>
      </p:pic>
      <p:pic>
        <p:nvPicPr>
          <p:cNvPr id="6" name="Picture 5"/>
          <p:cNvPicPr>
            <a:picLocks noChangeAspect="1"/>
          </p:cNvPicPr>
          <p:nvPr/>
        </p:nvPicPr>
        <p:blipFill>
          <a:blip r:embed="rId3"/>
          <a:stretch>
            <a:fillRect/>
          </a:stretch>
        </p:blipFill>
        <p:spPr>
          <a:xfrm>
            <a:off x="9614559" y="1870334"/>
            <a:ext cx="1524000" cy="762000"/>
          </a:xfrm>
          <a:prstGeom prst="rect">
            <a:avLst/>
          </a:prstGeom>
        </p:spPr>
      </p:pic>
    </p:spTree>
    <p:extLst>
      <p:ext uri="{BB962C8B-B14F-4D97-AF65-F5344CB8AC3E}">
        <p14:creationId xmlns:p14="http://schemas.microsoft.com/office/powerpoint/2010/main" val="66605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Impression Management</a:t>
            </a:r>
            <a:br>
              <a:rPr lang="en-GB" dirty="0" smtClean="0"/>
            </a:br>
            <a:r>
              <a:rPr lang="en-GB" dirty="0" smtClean="0"/>
              <a:t>Researcher Identity</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If </a:t>
            </a:r>
            <a:r>
              <a:rPr lang="en-GB" dirty="0" smtClean="0"/>
              <a:t>participants </a:t>
            </a:r>
            <a:r>
              <a:rPr lang="en-GB" dirty="0" smtClean="0"/>
              <a:t>consider me as  a  “normal” how will they manage the information that they present to me as a researcher- how will they deal with the  contingencies</a:t>
            </a:r>
            <a:endParaRPr lang="en-GB" dirty="0"/>
          </a:p>
        </p:txBody>
      </p:sp>
    </p:spTree>
    <p:extLst>
      <p:ext uri="{BB962C8B-B14F-4D97-AF65-F5344CB8AC3E}">
        <p14:creationId xmlns:p14="http://schemas.microsoft.com/office/powerpoint/2010/main" val="375375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 </a:t>
            </a:r>
            <a:br>
              <a:rPr lang="en-GB" sz="4000" dirty="0" smtClean="0"/>
            </a:br>
            <a:r>
              <a:rPr lang="en-GB" sz="4000" dirty="0" smtClean="0"/>
              <a:t>Researcher Positioning Insider or Outsider</a:t>
            </a:r>
            <a:br>
              <a:rPr lang="en-GB" sz="4000" dirty="0" smtClean="0"/>
            </a:br>
            <a:r>
              <a:rPr lang="en-GB" sz="2200" dirty="0" smtClean="0"/>
              <a:t>Kitzinger and  Wilkinson (2013)</a:t>
            </a:r>
            <a:endParaRPr lang="en-GB" dirty="0"/>
          </a:p>
        </p:txBody>
      </p:sp>
      <p:sp>
        <p:nvSpPr>
          <p:cNvPr id="3" name="Content Placeholder 2"/>
          <p:cNvSpPr>
            <a:spLocks noGrp="1"/>
          </p:cNvSpPr>
          <p:nvPr>
            <p:ph idx="1"/>
          </p:nvPr>
        </p:nvSpPr>
        <p:spPr>
          <a:xfrm>
            <a:off x="2441369" y="2300638"/>
            <a:ext cx="10515600" cy="4351338"/>
          </a:xfrm>
        </p:spPr>
        <p:txBody>
          <a:bodyPr/>
          <a:lstStyle/>
          <a:p>
            <a:pPr marL="0" indent="0">
              <a:buNone/>
            </a:pPr>
            <a:endParaRPr lang="en-GB" dirty="0" smtClean="0"/>
          </a:p>
          <a:p>
            <a:pPr marL="514350" indent="-514350">
              <a:buFont typeface="+mj-lt"/>
              <a:buAutoNum type="arabicPeriod"/>
            </a:pPr>
            <a:endParaRPr lang="en-GB" dirty="0"/>
          </a:p>
          <a:p>
            <a:pPr marL="514350" indent="-514350">
              <a:buFont typeface="+mj-lt"/>
              <a:buAutoNum type="arabicPeriod"/>
            </a:pPr>
            <a:r>
              <a:rPr lang="en-GB" dirty="0" smtClean="0"/>
              <a:t>Minimize</a:t>
            </a:r>
          </a:p>
          <a:p>
            <a:pPr marL="514350" indent="-514350">
              <a:buFont typeface="+mj-lt"/>
              <a:buAutoNum type="arabicPeriod"/>
            </a:pPr>
            <a:r>
              <a:rPr lang="en-GB" dirty="0" smtClean="0"/>
              <a:t>Utilise</a:t>
            </a:r>
          </a:p>
          <a:p>
            <a:pPr marL="514350" indent="-514350">
              <a:buFont typeface="+mj-lt"/>
              <a:buAutoNum type="arabicPeriod"/>
            </a:pPr>
            <a:r>
              <a:rPr lang="en-GB" dirty="0" smtClean="0"/>
              <a:t>Maximise personal </a:t>
            </a:r>
            <a:r>
              <a:rPr lang="en-GB" dirty="0" smtClean="0"/>
              <a:t>experience </a:t>
            </a:r>
            <a:r>
              <a:rPr lang="en-GB" dirty="0" smtClean="0"/>
              <a:t>(auto ethnography)</a:t>
            </a:r>
          </a:p>
          <a:p>
            <a:pPr marL="514350" indent="-514350">
              <a:buFont typeface="+mj-lt"/>
              <a:buAutoNum type="arabicPeriod"/>
            </a:pPr>
            <a:r>
              <a:rPr lang="en-GB" dirty="0" smtClean="0"/>
              <a:t>Incorporate</a:t>
            </a:r>
          </a:p>
          <a:p>
            <a:pPr marL="514350" indent="-514350">
              <a:buFont typeface="+mj-lt"/>
              <a:buAutoNum type="arabicPeriod"/>
            </a:pPr>
            <a:endParaRPr lang="en-GB" dirty="0"/>
          </a:p>
        </p:txBody>
      </p:sp>
    </p:spTree>
    <p:extLst>
      <p:ext uri="{BB962C8B-B14F-4D97-AF65-F5344CB8AC3E}">
        <p14:creationId xmlns:p14="http://schemas.microsoft.com/office/powerpoint/2010/main" val="4283828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Waiting Room Flyer</a:t>
            </a:r>
            <a:endParaRPr lang="en-GB" dirty="0"/>
          </a:p>
        </p:txBody>
      </p:sp>
      <p:sp>
        <p:nvSpPr>
          <p:cNvPr id="4" name="Content Placeholder 3"/>
          <p:cNvSpPr>
            <a:spLocks noGrp="1"/>
          </p:cNvSpPr>
          <p:nvPr>
            <p:ph sz="half" idx="2"/>
          </p:nvPr>
        </p:nvSpPr>
        <p:spPr/>
        <p:txBody>
          <a:bodyPr>
            <a:normAutofit fontScale="70000" lnSpcReduction="20000"/>
          </a:bodyPr>
          <a:lstStyle/>
          <a:p>
            <a:pPr marL="0" indent="0">
              <a:buNone/>
            </a:pPr>
            <a:r>
              <a:rPr lang="en-GB" i="1" dirty="0"/>
              <a:t>This study is about understanding of the impact of imprisonment when a member of your family has been sentenced to prison for committing a serious crime. This study wants to know about your experiences.  It is important that we know about how imprisonment affects you and your family, this may help to influence the support that is available for future </a:t>
            </a:r>
            <a:r>
              <a:rPr lang="en-GB" i="1" dirty="0" smtClean="0"/>
              <a:t>families. If </a:t>
            </a:r>
            <a:r>
              <a:rPr lang="en-GB" i="1" dirty="0"/>
              <a:t>you have a relative serving an indeterminate sentence for committing a serious crime, serving a minimum tariff of four years we would like to hear from you. As this research seeks a variety of views from different family members it is important that at least two other adult members of your family agree to take part in the research before you are interviewed. </a:t>
            </a:r>
            <a:endParaRPr lang="en-GB" dirty="0"/>
          </a:p>
        </p:txBody>
      </p:sp>
      <p:sp>
        <p:nvSpPr>
          <p:cNvPr id="5" name="Text Placeholder 4"/>
          <p:cNvSpPr>
            <a:spLocks noGrp="1"/>
          </p:cNvSpPr>
          <p:nvPr>
            <p:ph type="body" sz="quarter" idx="3"/>
          </p:nvPr>
        </p:nvSpPr>
        <p:spPr/>
        <p:txBody>
          <a:bodyPr/>
          <a:lstStyle/>
          <a:p>
            <a:r>
              <a:rPr lang="en-GB" dirty="0" smtClean="0"/>
              <a:t>Facebook</a:t>
            </a:r>
            <a:endParaRPr lang="en-GB" dirty="0"/>
          </a:p>
        </p:txBody>
      </p:sp>
      <p:sp>
        <p:nvSpPr>
          <p:cNvPr id="6" name="Content Placeholder 5"/>
          <p:cNvSpPr>
            <a:spLocks noGrp="1"/>
          </p:cNvSpPr>
          <p:nvPr>
            <p:ph sz="quarter" idx="4"/>
          </p:nvPr>
        </p:nvSpPr>
        <p:spPr/>
        <p:txBody>
          <a:bodyPr>
            <a:normAutofit fontScale="92500" lnSpcReduction="20000"/>
          </a:bodyPr>
          <a:lstStyle/>
          <a:p>
            <a:pPr marL="0" indent="0">
              <a:buNone/>
            </a:pPr>
            <a:r>
              <a:rPr lang="en-GB" sz="2400" i="1" dirty="0"/>
              <a:t>Hi</a:t>
            </a:r>
            <a:br>
              <a:rPr lang="en-GB" sz="2400" i="1" dirty="0"/>
            </a:br>
            <a:r>
              <a:rPr lang="en-GB" sz="2400" i="1" dirty="0"/>
              <a:t>I'm new to this site, so hello to everyone</a:t>
            </a:r>
            <a:br>
              <a:rPr lang="en-GB" sz="2400" i="1" dirty="0"/>
            </a:br>
            <a:r>
              <a:rPr lang="en-GB" sz="2400" i="1" dirty="0"/>
              <a:t>I have a relative in prison who is serving a prison sentence for committing a serious crime. As a family we have been effected enormously and a times have felt quiet alone and unsupported. Prison effects families and yet we at large remain a hidden and marginalised group.</a:t>
            </a:r>
            <a:br>
              <a:rPr lang="en-GB" sz="2400" i="1" dirty="0"/>
            </a:br>
            <a:r>
              <a:rPr lang="en-GB" sz="2400" i="1" dirty="0"/>
              <a:t>I feel that we serve our own sentence on the outside. This makes me think about if anyone else feels the same? </a:t>
            </a:r>
            <a:endParaRPr lang="en-GB" sz="2400" i="1" dirty="0" smtClean="0"/>
          </a:p>
          <a:p>
            <a:pPr marL="0" indent="0">
              <a:buNone/>
            </a:pPr>
            <a:r>
              <a:rPr lang="en-GB" sz="2400" i="1" dirty="0" smtClean="0"/>
              <a:t>39 </a:t>
            </a:r>
            <a:r>
              <a:rPr lang="en-GB" sz="2400" i="1" dirty="0"/>
              <a:t>comments generated </a:t>
            </a:r>
          </a:p>
          <a:p>
            <a:endParaRPr lang="en-GB" dirty="0"/>
          </a:p>
        </p:txBody>
      </p:sp>
    </p:spTree>
    <p:extLst>
      <p:ext uri="{BB962C8B-B14F-4D97-AF65-F5344CB8AC3E}">
        <p14:creationId xmlns:p14="http://schemas.microsoft.com/office/powerpoint/2010/main" val="267537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r>
              <a:rPr lang="en-GB" dirty="0" smtClean="0"/>
              <a:t> </a:t>
            </a:r>
            <a:r>
              <a:rPr lang="en-GB" i="1" dirty="0" smtClean="0"/>
              <a:t>Facebook-Who </a:t>
            </a:r>
            <a:r>
              <a:rPr lang="en-GB" i="1" dirty="0" smtClean="0"/>
              <a:t>are you supporting?</a:t>
            </a:r>
            <a:endParaRPr lang="en-GB" i="1" dirty="0"/>
          </a:p>
        </p:txBody>
      </p:sp>
      <p:sp>
        <p:nvSpPr>
          <p:cNvPr id="4" name="Content Placeholder 3"/>
          <p:cNvSpPr>
            <a:spLocks noGrp="1"/>
          </p:cNvSpPr>
          <p:nvPr>
            <p:ph sz="half" idx="2"/>
          </p:nvPr>
        </p:nvSpPr>
        <p:spPr/>
        <p:txBody>
          <a:bodyPr>
            <a:noAutofit/>
          </a:bodyPr>
          <a:lstStyle/>
          <a:p>
            <a:r>
              <a:rPr lang="en-GB" sz="1800" i="1" dirty="0"/>
              <a:t>Thanks for the warm welcome and for sharing who you are supporting. I'm supporting my cousin who has served 9 years of 24 tariff. For our family what he had done came as a massive shock and has shattered the family as it was. Some family members are supportive whilst others aren't and I always think I will be judged on his actions ,so for a long time I didn't tell anyone. when we fist found out I began looking what there was out there for families, there isn't much . I work at a university and I looked at what was really known about prisoners families and what they experience. This has spurred me on to do my own research in this area so if in the future anyone would like to take part please drop me a line.</a:t>
            </a:r>
          </a:p>
          <a:p>
            <a:endParaRPr lang="en-GB" sz="1800" i="1" dirty="0"/>
          </a:p>
        </p:txBody>
      </p:sp>
      <p:sp>
        <p:nvSpPr>
          <p:cNvPr id="5" name="Text Placeholder 4"/>
          <p:cNvSpPr>
            <a:spLocks noGrp="1"/>
          </p:cNvSpPr>
          <p:nvPr>
            <p:ph type="body" sz="quarter" idx="3"/>
          </p:nvPr>
        </p:nvSpPr>
        <p:spPr/>
        <p:txBody>
          <a:bodyPr/>
          <a:lstStyle/>
          <a:p>
            <a:r>
              <a:rPr lang="en-GB" dirty="0" smtClean="0"/>
              <a:t>Tension Researcher versus insider</a:t>
            </a:r>
            <a:r>
              <a:rPr lang="en-GB" dirty="0"/>
              <a:t> </a:t>
            </a:r>
            <a:r>
              <a:rPr lang="en-GB" dirty="0" smtClean="0"/>
              <a:t>Reflections </a:t>
            </a:r>
            <a:endParaRPr lang="en-GB" dirty="0"/>
          </a:p>
        </p:txBody>
      </p:sp>
      <p:sp>
        <p:nvSpPr>
          <p:cNvPr id="6" name="Content Placeholder 5"/>
          <p:cNvSpPr>
            <a:spLocks noGrp="1"/>
          </p:cNvSpPr>
          <p:nvPr>
            <p:ph sz="quarter" idx="4"/>
          </p:nvPr>
        </p:nvSpPr>
        <p:spPr/>
        <p:txBody>
          <a:bodyPr>
            <a:normAutofit fontScale="77500" lnSpcReduction="20000"/>
          </a:bodyPr>
          <a:lstStyle/>
          <a:p>
            <a:r>
              <a:rPr lang="en-GB" i="1" dirty="0"/>
              <a:t>Am I really supporting- wives partners  actively visiting </a:t>
            </a:r>
            <a:endParaRPr lang="en-GB" i="1" dirty="0" smtClean="0"/>
          </a:p>
          <a:p>
            <a:r>
              <a:rPr lang="en-GB" i="1" dirty="0" smtClean="0"/>
              <a:t> </a:t>
            </a:r>
            <a:r>
              <a:rPr lang="en-GB" i="1" dirty="0"/>
              <a:t>Not physically visiting never had,  sit uncomfortable. </a:t>
            </a:r>
            <a:endParaRPr lang="en-GB" i="1" dirty="0" smtClean="0"/>
          </a:p>
          <a:p>
            <a:r>
              <a:rPr lang="en-GB" i="1" dirty="0" smtClean="0"/>
              <a:t>Is </a:t>
            </a:r>
            <a:r>
              <a:rPr lang="en-GB" i="1" dirty="0"/>
              <a:t>it deception? </a:t>
            </a:r>
            <a:endParaRPr lang="en-GB" i="1" dirty="0" smtClean="0"/>
          </a:p>
          <a:p>
            <a:r>
              <a:rPr lang="en-GB" i="1" dirty="0" smtClean="0"/>
              <a:t>Cousin </a:t>
            </a:r>
            <a:r>
              <a:rPr lang="en-GB" i="1" dirty="0"/>
              <a:t>but  his mother and siblings  </a:t>
            </a:r>
            <a:r>
              <a:rPr lang="en-GB" i="1" dirty="0" smtClean="0"/>
              <a:t>minimal</a:t>
            </a:r>
          </a:p>
          <a:p>
            <a:r>
              <a:rPr lang="en-GB" i="1" dirty="0" smtClean="0"/>
              <a:t>  </a:t>
            </a:r>
            <a:r>
              <a:rPr lang="en-GB" i="1" dirty="0"/>
              <a:t>Non judgemental website and </a:t>
            </a:r>
            <a:r>
              <a:rPr lang="en-GB" i="1" dirty="0" smtClean="0"/>
              <a:t>yet why don’t I visit or write?</a:t>
            </a:r>
          </a:p>
          <a:p>
            <a:r>
              <a:rPr lang="en-GB" i="1" dirty="0" smtClean="0"/>
              <a:t>Nature of the crime? discrediting</a:t>
            </a:r>
          </a:p>
          <a:p>
            <a:r>
              <a:rPr lang="en-GB" i="1" dirty="0" smtClean="0"/>
              <a:t>Visibility of the stigma and impression management</a:t>
            </a:r>
          </a:p>
          <a:p>
            <a:endParaRPr lang="en-GB" dirty="0" smtClean="0"/>
          </a:p>
          <a:p>
            <a:endParaRPr lang="en-GB" dirty="0"/>
          </a:p>
        </p:txBody>
      </p:sp>
    </p:spTree>
    <p:extLst>
      <p:ext uri="{BB962C8B-B14F-4D97-AF65-F5344CB8AC3E}">
        <p14:creationId xmlns:p14="http://schemas.microsoft.com/office/powerpoint/2010/main" val="2817991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anose="030F0702030302020204" pitchFamily="66" charset="0"/>
              </a:rPr>
              <a:t>		</a:t>
            </a:r>
            <a:endParaRPr lang="en-GB" dirty="0">
              <a:latin typeface="Comic Sans MS" panose="030F0702030302020204" pitchFamily="66" charset="0"/>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6" name="Text Placeholder 5"/>
          <p:cNvSpPr>
            <a:spLocks noGrp="1"/>
          </p:cNvSpPr>
          <p:nvPr>
            <p:ph type="body" sz="half" idx="2"/>
          </p:nvPr>
        </p:nvSpPr>
        <p:spPr/>
        <p:txBody>
          <a:bodyPr/>
          <a:lstStyle/>
          <a:p>
            <a:endParaRPr lang="en-GB" dirty="0" smtClean="0"/>
          </a:p>
          <a:p>
            <a:endParaRPr lang="en-GB" dirty="0"/>
          </a:p>
          <a:p>
            <a:endParaRPr lang="en-GB" dirty="0" smtClean="0"/>
          </a:p>
          <a:p>
            <a:endParaRPr lang="en-GB" dirty="0"/>
          </a:p>
          <a:p>
            <a:r>
              <a:rPr lang="en-GB" sz="4400" dirty="0" smtClean="0"/>
              <a:t>Questions?</a:t>
            </a:r>
            <a:endParaRPr lang="en-GB" sz="4400" dirty="0"/>
          </a:p>
        </p:txBody>
      </p:sp>
    </p:spTree>
    <p:extLst>
      <p:ext uri="{BB962C8B-B14F-4D97-AF65-F5344CB8AC3E}">
        <p14:creationId xmlns:p14="http://schemas.microsoft.com/office/powerpoint/2010/main" val="821180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a:bodyPr>
          <a:lstStyle/>
          <a:p>
            <a:r>
              <a:rPr lang="en-GB" dirty="0"/>
              <a:t>Boswell, G. (2002). Imprisoned Fathers: The children’s view.  </a:t>
            </a:r>
            <a:r>
              <a:rPr lang="en-GB" i="1" dirty="0"/>
              <a:t>Howard Journal of Criminal Justice</a:t>
            </a:r>
            <a:r>
              <a:rPr lang="en-GB" dirty="0"/>
              <a:t>.  Vol 41(1) 14-26. </a:t>
            </a:r>
          </a:p>
          <a:p>
            <a:r>
              <a:rPr lang="en-GB" dirty="0" err="1"/>
              <a:t>Codd</a:t>
            </a:r>
            <a:r>
              <a:rPr lang="en-GB" dirty="0"/>
              <a:t>, H. (2008) Prisoners’ families and resettlement: A critical analysis. </a:t>
            </a:r>
            <a:r>
              <a:rPr lang="en-GB" i="1" dirty="0"/>
              <a:t>The Howard Journal.</a:t>
            </a:r>
            <a:r>
              <a:rPr lang="en-GB" dirty="0"/>
              <a:t>26 (3): 255-263.</a:t>
            </a:r>
          </a:p>
          <a:p>
            <a:r>
              <a:rPr lang="en-GB" dirty="0" err="1" smtClean="0"/>
              <a:t>Condry</a:t>
            </a:r>
            <a:r>
              <a:rPr lang="en-GB" dirty="0"/>
              <a:t>, R. (2007) </a:t>
            </a:r>
            <a:r>
              <a:rPr lang="en-GB" i="1" dirty="0"/>
              <a:t>Families Shamed: The Consequences of Crime for Relatives of Serious Offender</a:t>
            </a:r>
            <a:r>
              <a:rPr lang="en-GB" dirty="0"/>
              <a:t>: </a:t>
            </a:r>
            <a:r>
              <a:rPr lang="en-GB" dirty="0" err="1"/>
              <a:t>Cullompton</a:t>
            </a:r>
            <a:r>
              <a:rPr lang="en-GB" dirty="0"/>
              <a:t>: </a:t>
            </a:r>
            <a:r>
              <a:rPr lang="en-GB" dirty="0" err="1"/>
              <a:t>Willan</a:t>
            </a:r>
            <a:r>
              <a:rPr lang="en-GB" dirty="0"/>
              <a:t>.</a:t>
            </a:r>
          </a:p>
          <a:p>
            <a:r>
              <a:rPr lang="en-GB" dirty="0" smtClean="0"/>
              <a:t>Fishman</a:t>
            </a:r>
            <a:r>
              <a:rPr lang="en-GB" dirty="0"/>
              <a:t>, S.H. (1990) The impact of incarceration of children of offenders. In Frank, M (</a:t>
            </a:r>
            <a:r>
              <a:rPr lang="en-GB" dirty="0" err="1"/>
              <a:t>ed</a:t>
            </a:r>
            <a:r>
              <a:rPr lang="en-GB" i="1" dirty="0"/>
              <a:t>). Children of Exceptional Parents</a:t>
            </a:r>
            <a:r>
              <a:rPr lang="en-GB" dirty="0"/>
              <a:t>. New York: Haworth Press, 1983.</a:t>
            </a:r>
          </a:p>
          <a:p>
            <a:endParaRPr lang="en-GB" dirty="0"/>
          </a:p>
        </p:txBody>
      </p:sp>
    </p:spTree>
    <p:extLst>
      <p:ext uri="{BB962C8B-B14F-4D97-AF65-F5344CB8AC3E}">
        <p14:creationId xmlns:p14="http://schemas.microsoft.com/office/powerpoint/2010/main" val="135832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Morris, P. (1965) Prisoners and their families. London: Allen and Unwin. </a:t>
            </a:r>
          </a:p>
          <a:p>
            <a:r>
              <a:rPr lang="en-GB" dirty="0"/>
              <a:t> Wilkinson, S &amp; Kitzinger, C </a:t>
            </a:r>
            <a:r>
              <a:rPr lang="en-GB" smtClean="0"/>
              <a:t>(2013), </a:t>
            </a:r>
            <a:r>
              <a:rPr lang="en-GB" dirty="0"/>
              <a:t>'Representing Our Own Experience: Issues in "Insider" Research' Psychology of Women Quarterly, </a:t>
            </a:r>
            <a:r>
              <a:rPr lang="en-GB" dirty="0" err="1"/>
              <a:t>vol</a:t>
            </a:r>
            <a:r>
              <a:rPr lang="en-GB" dirty="0"/>
              <a:t> 37, no. 2, pp. 251-255.</a:t>
            </a:r>
            <a:r>
              <a:rPr lang="en-GB" i="1" dirty="0" smtClean="0"/>
              <a:t> </a:t>
            </a:r>
            <a:endParaRPr lang="en-GB" dirty="0"/>
          </a:p>
        </p:txBody>
      </p:sp>
    </p:spTree>
    <p:extLst>
      <p:ext uri="{BB962C8B-B14F-4D97-AF65-F5344CB8AC3E}">
        <p14:creationId xmlns:p14="http://schemas.microsoft.com/office/powerpoint/2010/main" val="254531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a:t>
            </a:r>
            <a:endParaRPr lang="en-GB" dirty="0"/>
          </a:p>
        </p:txBody>
      </p:sp>
      <p:sp>
        <p:nvSpPr>
          <p:cNvPr id="3" name="Content Placeholder 2"/>
          <p:cNvSpPr>
            <a:spLocks noGrp="1"/>
          </p:cNvSpPr>
          <p:nvPr>
            <p:ph idx="1"/>
          </p:nvPr>
        </p:nvSpPr>
        <p:spPr/>
        <p:txBody>
          <a:bodyPr/>
          <a:lstStyle/>
          <a:p>
            <a:r>
              <a:rPr lang="en-GB" dirty="0" smtClean="0"/>
              <a:t>Interest</a:t>
            </a:r>
          </a:p>
          <a:p>
            <a:r>
              <a:rPr lang="en-GB" dirty="0" smtClean="0"/>
              <a:t>Overview of research process to date</a:t>
            </a:r>
          </a:p>
          <a:p>
            <a:r>
              <a:rPr lang="en-GB" dirty="0" smtClean="0"/>
              <a:t> Researcher Positioning</a:t>
            </a:r>
          </a:p>
          <a:p>
            <a:r>
              <a:rPr lang="en-GB" dirty="0" smtClean="0"/>
              <a:t>Questions</a:t>
            </a:r>
          </a:p>
          <a:p>
            <a:endParaRPr lang="en-GB" dirty="0"/>
          </a:p>
        </p:txBody>
      </p:sp>
    </p:spTree>
    <p:extLst>
      <p:ext uri="{BB962C8B-B14F-4D97-AF65-F5344CB8AC3E}">
        <p14:creationId xmlns:p14="http://schemas.microsoft.com/office/powerpoint/2010/main" val="1791682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2228850" cy="1085850"/>
          </a:xfrm>
          <a:prstGeom prst="rect">
            <a:avLst/>
          </a:prstGeom>
        </p:spPr>
      </p:pic>
      <p:sp>
        <p:nvSpPr>
          <p:cNvPr id="2" name="Title 1"/>
          <p:cNvSpPr>
            <a:spLocks noGrp="1"/>
          </p:cNvSpPr>
          <p:nvPr>
            <p:ph type="title"/>
          </p:nvPr>
        </p:nvSpPr>
        <p:spPr/>
        <p:txBody>
          <a:bodyPr/>
          <a:lstStyle/>
          <a:p>
            <a:r>
              <a:rPr lang="en-GB" dirty="0" smtClean="0"/>
              <a:t> Origin of Interest </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Personal </a:t>
            </a:r>
            <a:r>
              <a:rPr lang="en-GB" dirty="0"/>
              <a:t>Familial </a:t>
            </a:r>
            <a:r>
              <a:rPr lang="en-GB" dirty="0" smtClean="0"/>
              <a:t>experience </a:t>
            </a:r>
          </a:p>
          <a:p>
            <a:endParaRPr lang="en-GB" dirty="0" smtClean="0"/>
          </a:p>
          <a:p>
            <a:r>
              <a:rPr lang="en-GB" dirty="0" smtClean="0"/>
              <a:t>MSc </a:t>
            </a:r>
            <a:r>
              <a:rPr lang="en-GB" dirty="0"/>
              <a:t>Literature </a:t>
            </a:r>
            <a:r>
              <a:rPr lang="en-GB" dirty="0" smtClean="0"/>
              <a:t>Review -Transitions </a:t>
            </a:r>
          </a:p>
          <a:p>
            <a:endParaRPr lang="en-GB" dirty="0" smtClean="0"/>
          </a:p>
          <a:p>
            <a:endParaRPr lang="en-GB" dirty="0"/>
          </a:p>
        </p:txBody>
      </p:sp>
    </p:spTree>
    <p:extLst>
      <p:ext uri="{BB962C8B-B14F-4D97-AF65-F5344CB8AC3E}">
        <p14:creationId xmlns:p14="http://schemas.microsoft.com/office/powerpoint/2010/main" val="2808000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anose="030F0702030302020204" pitchFamily="66" charset="0"/>
              </a:rPr>
              <a:t>Context</a:t>
            </a:r>
            <a:endParaRPr lang="en-GB" dirty="0">
              <a:latin typeface="Comic Sans MS" panose="030F0702030302020204" pitchFamily="66" charset="0"/>
            </a:endParaRPr>
          </a:p>
        </p:txBody>
      </p:sp>
      <p:sp>
        <p:nvSpPr>
          <p:cNvPr id="6" name="Text Placeholder 5"/>
          <p:cNvSpPr>
            <a:spLocks noGrp="1"/>
          </p:cNvSpPr>
          <p:nvPr>
            <p:ph type="body" sz="half" idx="2"/>
          </p:nvPr>
        </p:nvSpPr>
        <p:spPr/>
        <p:txBody>
          <a:bodyPr>
            <a:normAutofit fontScale="85000" lnSpcReduction="20000"/>
          </a:bodyPr>
          <a:lstStyle/>
          <a:p>
            <a:pPr marL="285750" indent="-285750">
              <a:buFont typeface="Arial" panose="020B0604020202020204" pitchFamily="34" charset="0"/>
              <a:buChar char="•"/>
            </a:pPr>
            <a:r>
              <a:rPr lang="en-GB" sz="1900" dirty="0" smtClean="0"/>
              <a:t>85,930 Prison Population   (^ trend)</a:t>
            </a:r>
          </a:p>
          <a:p>
            <a:pPr marL="285750" indent="-285750">
              <a:buFont typeface="Arial" panose="020B0604020202020204" pitchFamily="34" charset="0"/>
              <a:buChar char="•"/>
            </a:pPr>
            <a:r>
              <a:rPr lang="en-GB" sz="1900" dirty="0" smtClean="0"/>
              <a:t> Hidden and  forgotten victims of the crime</a:t>
            </a:r>
          </a:p>
          <a:p>
            <a:pPr marL="285750" indent="-285750">
              <a:buFont typeface="Arial" panose="020B0604020202020204" pitchFamily="34" charset="0"/>
              <a:buChar char="•"/>
            </a:pPr>
            <a:r>
              <a:rPr lang="en-GB" sz="1900" dirty="0" smtClean="0"/>
              <a:t>Paucity of research </a:t>
            </a:r>
          </a:p>
          <a:p>
            <a:pPr marL="285750" indent="-285750">
              <a:buFont typeface="Arial" panose="020B0604020202020204" pitchFamily="34" charset="0"/>
              <a:buChar char="•"/>
            </a:pPr>
            <a:r>
              <a:rPr lang="en-GB" sz="1900" dirty="0" smtClean="0"/>
              <a:t>Impact and Outcomes for parents and children ( Fishman,1990; Boswell,2002; Coping Project,2010- 2013)</a:t>
            </a:r>
          </a:p>
          <a:p>
            <a:pPr marL="285750" indent="-285750">
              <a:buFont typeface="Arial" panose="020B0604020202020204" pitchFamily="34" charset="0"/>
              <a:buChar char="•"/>
            </a:pPr>
            <a:r>
              <a:rPr lang="en-GB" sz="1900" dirty="0" smtClean="0"/>
              <a:t>Shame, stigma,  guilt  (</a:t>
            </a:r>
            <a:r>
              <a:rPr lang="en-GB" sz="1900" dirty="0" err="1" smtClean="0"/>
              <a:t>Condry</a:t>
            </a:r>
            <a:r>
              <a:rPr lang="en-GB" sz="1900" dirty="0" smtClean="0"/>
              <a:t> 2007, and </a:t>
            </a:r>
            <a:r>
              <a:rPr lang="en-GB" sz="1900" dirty="0" err="1" smtClean="0"/>
              <a:t>Codd</a:t>
            </a:r>
            <a:r>
              <a:rPr lang="en-GB" sz="1900" dirty="0" smtClean="0"/>
              <a:t>, 2008)</a:t>
            </a:r>
          </a:p>
          <a:p>
            <a:pPr marL="285750" indent="-285750">
              <a:buFont typeface="Arial" panose="020B0604020202020204" pitchFamily="34" charset="0"/>
              <a:buChar char="•"/>
            </a:pPr>
            <a:r>
              <a:rPr lang="en-GB" sz="1900" dirty="0" smtClean="0"/>
              <a:t> The </a:t>
            </a:r>
            <a:r>
              <a:rPr lang="en-GB" sz="1900" dirty="0"/>
              <a:t>material is dated </a:t>
            </a:r>
            <a:endParaRPr lang="en-GB" sz="1900" dirty="0" smtClean="0"/>
          </a:p>
          <a:p>
            <a:endParaRPr lang="en-GB" b="1" i="1" dirty="0" smtClean="0"/>
          </a:p>
          <a:p>
            <a:r>
              <a:rPr lang="en-GB" b="1" i="1" dirty="0" smtClean="0"/>
              <a:t>Lack </a:t>
            </a:r>
            <a:r>
              <a:rPr lang="en-GB" b="1" i="1" dirty="0"/>
              <a:t>of analysis as to what this really means for family members in respect to how they perceive and manage their individual and familial identities within and outside their immediate and extended community.</a:t>
            </a:r>
          </a:p>
          <a:p>
            <a:endParaRPr lang="en-GB" dirty="0"/>
          </a:p>
        </p:txBody>
      </p:sp>
      <p:pic>
        <p:nvPicPr>
          <p:cNvPr id="7" name="Picture Placeholder 6"/>
          <p:cNvPicPr>
            <a:picLocks noGrp="1" noChangeAspect="1"/>
          </p:cNvPicPr>
          <p:nvPr>
            <p:ph type="pic" idx="1"/>
          </p:nvPr>
        </p:nvPicPr>
        <p:blipFill>
          <a:blip r:embed="rId2"/>
          <a:srcRect t="10520" b="10520"/>
          <a:stretch>
            <a:fillRect/>
          </a:stretch>
        </p:blipFill>
        <p:spPr>
          <a:prstGeom prst="rect">
            <a:avLst/>
          </a:prstGeom>
        </p:spPr>
      </p:pic>
    </p:spTree>
    <p:extLst>
      <p:ext uri="{BB962C8B-B14F-4D97-AF65-F5344CB8AC3E}">
        <p14:creationId xmlns:p14="http://schemas.microsoft.com/office/powerpoint/2010/main" val="14792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4" y="457200"/>
            <a:ext cx="3940752" cy="801584"/>
          </a:xfrm>
        </p:spPr>
        <p:txBody>
          <a:bodyPr/>
          <a:lstStyle/>
          <a:p>
            <a:r>
              <a:rPr lang="en-GB" dirty="0" smtClean="0">
                <a:latin typeface="Cambria" panose="02040503050406030204" pitchFamily="18" charset="0"/>
              </a:rPr>
              <a:t>Identity</a:t>
            </a:r>
            <a:endParaRPr lang="en-GB" dirty="0">
              <a:latin typeface="Cambria" panose="02040503050406030204" pitchFamily="18"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318054" y="2057400"/>
            <a:ext cx="4102534" cy="4179723"/>
          </a:xfrm>
        </p:spPr>
        <p:txBody>
          <a:bodyPr/>
          <a:lstStyle/>
          <a:p>
            <a:endParaRPr lang="en-GB" dirty="0" smtClean="0"/>
          </a:p>
          <a:p>
            <a:r>
              <a:rPr lang="en-GB" sz="1800" dirty="0" smtClean="0"/>
              <a:t>Our </a:t>
            </a:r>
            <a:r>
              <a:rPr lang="en-GB" sz="1800" dirty="0"/>
              <a:t>understanding of ourselves  and others</a:t>
            </a:r>
          </a:p>
          <a:p>
            <a:r>
              <a:rPr lang="en-GB" sz="1800" dirty="0" smtClean="0"/>
              <a:t> A process that establishes our  sense of being in relation to ourselves, others and society</a:t>
            </a:r>
          </a:p>
          <a:p>
            <a:r>
              <a:rPr lang="en-GB" sz="1800" dirty="0" smtClean="0"/>
              <a:t>A process of perception which influences how we behave, categorise  and relate to ourselves and one another</a:t>
            </a:r>
          </a:p>
          <a:p>
            <a:endParaRPr lang="en-GB" sz="1800" b="1" i="1" dirty="0" smtClean="0"/>
          </a:p>
          <a:p>
            <a:r>
              <a:rPr lang="en-GB" sz="1800" b="1" i="1" dirty="0" smtClean="0"/>
              <a:t>How families of prisoners manage to preserve or renegotiate their identity is an area which has received little attention</a:t>
            </a:r>
          </a:p>
        </p:txBody>
      </p:sp>
      <p:pic>
        <p:nvPicPr>
          <p:cNvPr id="5" name="Picture 4"/>
          <p:cNvPicPr>
            <a:picLocks noChangeAspect="1"/>
          </p:cNvPicPr>
          <p:nvPr/>
        </p:nvPicPr>
        <p:blipFill>
          <a:blip r:embed="rId2"/>
          <a:stretch>
            <a:fillRect/>
          </a:stretch>
        </p:blipFill>
        <p:spPr>
          <a:xfrm>
            <a:off x="6650223" y="2233612"/>
            <a:ext cx="3451885" cy="2381250"/>
          </a:xfrm>
          <a:prstGeom prst="rect">
            <a:avLst/>
          </a:prstGeom>
        </p:spPr>
      </p:pic>
    </p:spTree>
    <p:extLst>
      <p:ext uri="{BB962C8B-B14F-4D97-AF65-F5344CB8AC3E}">
        <p14:creationId xmlns:p14="http://schemas.microsoft.com/office/powerpoint/2010/main" val="128243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Shame, Stigma and Guilt</a:t>
            </a:r>
            <a:endParaRPr lang="en-GB" dirty="0"/>
          </a:p>
        </p:txBody>
      </p:sp>
      <p:sp>
        <p:nvSpPr>
          <p:cNvPr id="3" name="Content Placeholder 2"/>
          <p:cNvSpPr>
            <a:spLocks noGrp="1"/>
          </p:cNvSpPr>
          <p:nvPr>
            <p:ph idx="1"/>
          </p:nvPr>
        </p:nvSpPr>
        <p:spPr/>
        <p:txBody>
          <a:bodyPr>
            <a:normAutofit/>
          </a:bodyPr>
          <a:lstStyle/>
          <a:p>
            <a:r>
              <a:rPr lang="en-GB" dirty="0"/>
              <a:t>Families  share a </a:t>
            </a:r>
            <a:r>
              <a:rPr lang="en-GB" dirty="0" smtClean="0"/>
              <a:t>spoiled identity </a:t>
            </a:r>
            <a:r>
              <a:rPr lang="en-GB" dirty="0"/>
              <a:t>of the offender due to kinship ties and failure to adhere to societal norms and  values</a:t>
            </a:r>
          </a:p>
          <a:p>
            <a:r>
              <a:rPr lang="en-GB" dirty="0" smtClean="0"/>
              <a:t>Families wish to remain hidden within society, minimise visibility of the stigma</a:t>
            </a:r>
          </a:p>
          <a:p>
            <a:r>
              <a:rPr lang="en-GB" dirty="0" smtClean="0"/>
              <a:t>Develop a culture of secrecy which permeates the individual , family and  associated networks</a:t>
            </a:r>
          </a:p>
          <a:p>
            <a:r>
              <a:rPr lang="en-GB" dirty="0" smtClean="0"/>
              <a:t>Families marginalised through shame, stigma and guilt associated with imprisonment and the nature of the offence. </a:t>
            </a:r>
            <a:endParaRPr lang="en-GB" dirty="0"/>
          </a:p>
        </p:txBody>
      </p:sp>
    </p:spTree>
    <p:extLst>
      <p:ext uri="{BB962C8B-B14F-4D97-AF65-F5344CB8AC3E}">
        <p14:creationId xmlns:p14="http://schemas.microsoft.com/office/powerpoint/2010/main" val="477774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r>
              <a:rPr lang="en-GB" dirty="0" err="1" smtClean="0"/>
              <a:t>Questions</a:t>
            </a:r>
            <a:r>
              <a:rPr lang="en-GB" dirty="0" smtClean="0"/>
              <a:t> </a:t>
            </a:r>
            <a:r>
              <a:rPr lang="en-GB" dirty="0" err="1" smtClean="0"/>
              <a:t>Questions</a:t>
            </a:r>
            <a:endParaRPr lang="en-GB" dirty="0"/>
          </a:p>
        </p:txBody>
      </p:sp>
      <p:sp>
        <p:nvSpPr>
          <p:cNvPr id="3" name="Text Placeholder 2"/>
          <p:cNvSpPr>
            <a:spLocks noGrp="1"/>
          </p:cNvSpPr>
          <p:nvPr>
            <p:ph type="body" idx="1"/>
          </p:nvPr>
        </p:nvSpPr>
        <p:spPr/>
        <p:txBody>
          <a:bodyPr/>
          <a:lstStyle/>
          <a:p>
            <a:endParaRPr lang="en-GB" dirty="0"/>
          </a:p>
        </p:txBody>
      </p:sp>
      <p:sp>
        <p:nvSpPr>
          <p:cNvPr id="4" name="Content Placeholder 3"/>
          <p:cNvSpPr>
            <a:spLocks noGrp="1"/>
          </p:cNvSpPr>
          <p:nvPr>
            <p:ph sz="half" idx="2"/>
          </p:nvPr>
        </p:nvSpPr>
        <p:spPr/>
        <p:txBody>
          <a:bodyPr>
            <a:normAutofit/>
          </a:bodyPr>
          <a:lstStyle/>
          <a:p>
            <a:r>
              <a:rPr lang="en-GB" dirty="0" smtClean="0"/>
              <a:t>What is the role of family in identity?</a:t>
            </a:r>
          </a:p>
          <a:p>
            <a:r>
              <a:rPr lang="en-GB" dirty="0" smtClean="0"/>
              <a:t>The </a:t>
            </a:r>
            <a:r>
              <a:rPr lang="en-GB" dirty="0" smtClean="0"/>
              <a:t>closer the Kin connection the greater stigma</a:t>
            </a:r>
          </a:p>
          <a:p>
            <a:r>
              <a:rPr lang="en-GB" dirty="0" smtClean="0"/>
              <a:t>Familiarity </a:t>
            </a:r>
            <a:r>
              <a:rPr lang="en-GB" dirty="0" smtClean="0"/>
              <a:t>does not always with a reduction in contempt. Those who are close and obliged to be in contact may be less accepting</a:t>
            </a:r>
          </a:p>
          <a:p>
            <a:endParaRPr lang="en-GB" dirty="0"/>
          </a:p>
          <a:p>
            <a:endParaRPr lang="en-GB" dirty="0"/>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normAutofit lnSpcReduction="10000"/>
          </a:bodyPr>
          <a:lstStyle/>
          <a:p>
            <a:r>
              <a:rPr lang="en-GB" dirty="0" smtClean="0"/>
              <a:t>How different family members  experience shame and guilt in relation to their proximity to the offender</a:t>
            </a:r>
          </a:p>
          <a:p>
            <a:r>
              <a:rPr lang="en-GB" dirty="0" smtClean="0"/>
              <a:t>Who are the discredited and who are the discrediting and why is this</a:t>
            </a:r>
          </a:p>
          <a:p>
            <a:r>
              <a:rPr lang="en-GB" dirty="0" smtClean="0"/>
              <a:t>Process of impression and information management</a:t>
            </a:r>
          </a:p>
          <a:p>
            <a:pPr marL="0" indent="0">
              <a:buNone/>
            </a:pPr>
            <a:endParaRPr lang="en-GB" dirty="0"/>
          </a:p>
        </p:txBody>
      </p:sp>
    </p:spTree>
    <p:extLst>
      <p:ext uri="{BB962C8B-B14F-4D97-AF65-F5344CB8AC3E}">
        <p14:creationId xmlns:p14="http://schemas.microsoft.com/office/powerpoint/2010/main" val="2617331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Aims</a:t>
            </a:r>
            <a:endParaRPr lang="en-GB" dirty="0"/>
          </a:p>
        </p:txBody>
      </p:sp>
      <p:pic>
        <p:nvPicPr>
          <p:cNvPr id="7" name="Content Placeholder 6"/>
          <p:cNvPicPr>
            <a:picLocks noGrp="1" noChangeAspect="1"/>
          </p:cNvPicPr>
          <p:nvPr>
            <p:ph idx="1"/>
          </p:nvPr>
        </p:nvPicPr>
        <p:blipFill>
          <a:blip r:embed="rId2"/>
          <a:stretch>
            <a:fillRect/>
          </a:stretch>
        </p:blipFill>
        <p:spPr>
          <a:xfrm>
            <a:off x="5183188" y="1689153"/>
            <a:ext cx="6172200" cy="3470168"/>
          </a:xfrm>
          <a:prstGeom prst="rect">
            <a:avLst/>
          </a:prstGeom>
        </p:spPr>
      </p:pic>
      <p:sp>
        <p:nvSpPr>
          <p:cNvPr id="6" name="Text Placeholder 5"/>
          <p:cNvSpPr>
            <a:spLocks noGrp="1"/>
          </p:cNvSpPr>
          <p:nvPr>
            <p:ph type="body" sz="half" idx="2"/>
          </p:nvPr>
        </p:nvSpPr>
        <p:spPr/>
        <p:txBody>
          <a:bodyPr>
            <a:normAutofit/>
          </a:bodyPr>
          <a:lstStyle/>
          <a:p>
            <a:r>
              <a:rPr lang="en-GB" sz="2000" dirty="0">
                <a:latin typeface="Comic Sans MS" panose="030F0702030302020204" pitchFamily="66" charset="0"/>
              </a:rPr>
              <a:t>Explore how families of prisoners serving a determinant or </a:t>
            </a:r>
            <a:r>
              <a:rPr lang="en-GB" sz="2000" dirty="0" smtClean="0">
                <a:latin typeface="Comic Sans MS" panose="030F0702030302020204" pitchFamily="66" charset="0"/>
              </a:rPr>
              <a:t>indeterminate  </a:t>
            </a:r>
            <a:r>
              <a:rPr lang="en-GB" sz="2000" dirty="0">
                <a:latin typeface="Comic Sans MS" panose="030F0702030302020204" pitchFamily="66" charset="0"/>
              </a:rPr>
              <a:t>prison sentence for committing a serious indictable offence construct and manage their social identity.</a:t>
            </a:r>
          </a:p>
          <a:p>
            <a:r>
              <a:rPr lang="en-GB" sz="2000" dirty="0">
                <a:latin typeface="Comic Sans MS" panose="030F0702030302020204" pitchFamily="66" charset="0"/>
              </a:rPr>
              <a:t> What factors influence how different family members related to a prisoner </a:t>
            </a:r>
            <a:r>
              <a:rPr lang="en-GB" sz="2000" dirty="0" err="1" smtClean="0">
                <a:latin typeface="Comic Sans MS" panose="030F0702030302020204" pitchFamily="66" charset="0"/>
              </a:rPr>
              <a:t>interpretate</a:t>
            </a:r>
            <a:r>
              <a:rPr lang="en-GB" sz="2000" dirty="0" smtClean="0">
                <a:latin typeface="Comic Sans MS" panose="030F0702030302020204" pitchFamily="66" charset="0"/>
              </a:rPr>
              <a:t>  </a:t>
            </a:r>
            <a:r>
              <a:rPr lang="en-GB" sz="2000" dirty="0">
                <a:latin typeface="Comic Sans MS" panose="030F0702030302020204" pitchFamily="66" charset="0"/>
              </a:rPr>
              <a:t>and present their individual, familial and extra familial identity.</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293787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Objectives </a:t>
            </a:r>
            <a:endParaRPr lang="en-GB" dirty="0"/>
          </a:p>
        </p:txBody>
      </p:sp>
      <p:sp>
        <p:nvSpPr>
          <p:cNvPr id="6" name="Content Placeholder 5"/>
          <p:cNvSpPr>
            <a:spLocks noGrp="1"/>
          </p:cNvSpPr>
          <p:nvPr>
            <p:ph idx="1"/>
          </p:nvPr>
        </p:nvSpPr>
        <p:spPr/>
        <p:txBody>
          <a:bodyPr/>
          <a:lstStyle/>
          <a:p>
            <a:endParaRPr lang="en-GB" dirty="0" smtClean="0"/>
          </a:p>
          <a:p>
            <a:r>
              <a:rPr lang="en-GB" dirty="0" smtClean="0"/>
              <a:t>Explore </a:t>
            </a:r>
            <a:r>
              <a:rPr lang="en-GB" dirty="0"/>
              <a:t>family cohesion and relationships and how they are disrupted and affected by </a:t>
            </a:r>
            <a:r>
              <a:rPr lang="en-GB" dirty="0" smtClean="0"/>
              <a:t>imprisonment</a:t>
            </a:r>
          </a:p>
          <a:p>
            <a:r>
              <a:rPr lang="en-GB" dirty="0" smtClean="0"/>
              <a:t>Explore </a:t>
            </a:r>
            <a:r>
              <a:rPr lang="en-GB" dirty="0"/>
              <a:t>the factors that influence the individual and familial appraisal of stigma, shame and </a:t>
            </a:r>
            <a:r>
              <a:rPr lang="en-GB" dirty="0" smtClean="0"/>
              <a:t>guilt</a:t>
            </a:r>
          </a:p>
          <a:p>
            <a:r>
              <a:rPr lang="en-GB" dirty="0" smtClean="0"/>
              <a:t>Examine </a:t>
            </a:r>
            <a:r>
              <a:rPr lang="en-GB" dirty="0"/>
              <a:t>how families construct  and present their identity within and outside their immediate and extended social </a:t>
            </a:r>
            <a:r>
              <a:rPr lang="en-GB" dirty="0" smtClean="0"/>
              <a:t>network</a:t>
            </a:r>
          </a:p>
          <a:p>
            <a:endParaRPr lang="en-GB" dirty="0"/>
          </a:p>
          <a:p>
            <a:pPr marL="0" indent="0">
              <a:buNone/>
            </a:pPr>
            <a:endParaRPr lang="en-GB" dirty="0"/>
          </a:p>
        </p:txBody>
      </p:sp>
    </p:spTree>
    <p:extLst>
      <p:ext uri="{BB962C8B-B14F-4D97-AF65-F5344CB8AC3E}">
        <p14:creationId xmlns:p14="http://schemas.microsoft.com/office/powerpoint/2010/main" val="3765495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2208</TotalTime>
  <Words>1075</Words>
  <Application>Microsoft Office PowerPoint</Application>
  <PresentationFormat>Widescreen</PresentationFormat>
  <Paragraphs>104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Comic Sans MS</vt:lpstr>
      <vt:lpstr>Office Theme</vt:lpstr>
      <vt:lpstr>PowerPoint Presentation</vt:lpstr>
      <vt:lpstr>Today………….</vt:lpstr>
      <vt:lpstr> Origin of Interest </vt:lpstr>
      <vt:lpstr>Context</vt:lpstr>
      <vt:lpstr>Identity</vt:lpstr>
      <vt:lpstr>Shame, Stigma and Guilt</vt:lpstr>
      <vt:lpstr>Questions Questions Questions</vt:lpstr>
      <vt:lpstr>Aims</vt:lpstr>
      <vt:lpstr>Objectives </vt:lpstr>
      <vt:lpstr>Unique ?</vt:lpstr>
      <vt:lpstr>Methodology and Recruitment</vt:lpstr>
      <vt:lpstr>Impression Management Researcher Identity</vt:lpstr>
      <vt:lpstr>  Researcher Positioning Insider or Outsider Kitzinger and  Wilkinson (2013)</vt:lpstr>
      <vt:lpstr>PowerPoint Presentation</vt:lpstr>
      <vt:lpstr>PowerPoint Presentation</vt:lpstr>
      <vt:lpstr>  </vt:lpstr>
      <vt:lpstr>References</vt:lpstr>
      <vt:lpstr>PowerPoint Presentation</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Tracey Hardy</cp:lastModifiedBy>
  <cp:revision>105</cp:revision>
  <dcterms:created xsi:type="dcterms:W3CDTF">2015-06-18T12:38:08Z</dcterms:created>
  <dcterms:modified xsi:type="dcterms:W3CDTF">2016-04-06T14:42:11Z</dcterms:modified>
</cp:coreProperties>
</file>