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65" r:id="rId3"/>
    <p:sldMasterId id="2147483654" r:id="rId4"/>
    <p:sldMasterId id="2147483656" r:id="rId5"/>
    <p:sldMasterId id="2147483657" r:id="rId6"/>
    <p:sldMasterId id="2147483658" r:id="rId7"/>
    <p:sldMasterId id="2147483659" r:id="rId8"/>
    <p:sldMasterId id="2147483660" r:id="rId9"/>
    <p:sldMasterId id="2147483661" r:id="rId10"/>
    <p:sldMasterId id="2147483662" r:id="rId11"/>
    <p:sldMasterId id="2147483663" r:id="rId12"/>
    <p:sldMasterId id="2147483664" r:id="rId13"/>
  </p:sldMasterIdLst>
  <p:notesMasterIdLst>
    <p:notesMasterId r:id="rId66"/>
  </p:notesMasterIdLst>
  <p:handoutMasterIdLst>
    <p:handoutMasterId r:id="rId67"/>
  </p:handoutMasterIdLst>
  <p:sldIdLst>
    <p:sldId id="273" r:id="rId14"/>
    <p:sldId id="329" r:id="rId15"/>
    <p:sldId id="274" r:id="rId16"/>
    <p:sldId id="276" r:id="rId17"/>
    <p:sldId id="275" r:id="rId18"/>
    <p:sldId id="278" r:id="rId19"/>
    <p:sldId id="282" r:id="rId20"/>
    <p:sldId id="279" r:id="rId21"/>
    <p:sldId id="285" r:id="rId22"/>
    <p:sldId id="286" r:id="rId23"/>
    <p:sldId id="391" r:id="rId24"/>
    <p:sldId id="347" r:id="rId25"/>
    <p:sldId id="348" r:id="rId26"/>
    <p:sldId id="349" r:id="rId27"/>
    <p:sldId id="350" r:id="rId28"/>
    <p:sldId id="351" r:id="rId29"/>
    <p:sldId id="352" r:id="rId30"/>
    <p:sldId id="353" r:id="rId31"/>
    <p:sldId id="354" r:id="rId32"/>
    <p:sldId id="355" r:id="rId33"/>
    <p:sldId id="356" r:id="rId34"/>
    <p:sldId id="357" r:id="rId35"/>
    <p:sldId id="358" r:id="rId36"/>
    <p:sldId id="378" r:id="rId37"/>
    <p:sldId id="379" r:id="rId38"/>
    <p:sldId id="359" r:id="rId39"/>
    <p:sldId id="360" r:id="rId40"/>
    <p:sldId id="361" r:id="rId41"/>
    <p:sldId id="362" r:id="rId42"/>
    <p:sldId id="363" r:id="rId43"/>
    <p:sldId id="390" r:id="rId44"/>
    <p:sldId id="382" r:id="rId45"/>
    <p:sldId id="383" r:id="rId46"/>
    <p:sldId id="364" r:id="rId47"/>
    <p:sldId id="365" r:id="rId48"/>
    <p:sldId id="366" r:id="rId49"/>
    <p:sldId id="367" r:id="rId50"/>
    <p:sldId id="368" r:id="rId51"/>
    <p:sldId id="369" r:id="rId52"/>
    <p:sldId id="370" r:id="rId53"/>
    <p:sldId id="372" r:id="rId54"/>
    <p:sldId id="373" r:id="rId55"/>
    <p:sldId id="374" r:id="rId56"/>
    <p:sldId id="375" r:id="rId57"/>
    <p:sldId id="376" r:id="rId58"/>
    <p:sldId id="384" r:id="rId59"/>
    <p:sldId id="385" r:id="rId60"/>
    <p:sldId id="386" r:id="rId61"/>
    <p:sldId id="387" r:id="rId62"/>
    <p:sldId id="388" r:id="rId63"/>
    <p:sldId id="389" r:id="rId64"/>
    <p:sldId id="331" r:id="rId65"/>
  </p:sldIdLst>
  <p:sldSz cx="9144000" cy="6858000" type="screen4x3"/>
  <p:notesSz cx="6669088" cy="9926638"/>
  <p:defaultTextStyle>
    <a:defPPr>
      <a:defRPr lang="en-GB"/>
    </a:defPPr>
    <a:lvl1pPr algn="l" rtl="0" fontAlgn="base">
      <a:spcBef>
        <a:spcPct val="20000"/>
      </a:spcBef>
      <a:spcAft>
        <a:spcPct val="0"/>
      </a:spcAft>
      <a:defRPr sz="1600" kern="1200">
        <a:solidFill>
          <a:schemeClr val="tx1"/>
        </a:solidFill>
        <a:latin typeface="Arial" charset="0"/>
        <a:ea typeface="+mn-ea"/>
        <a:cs typeface="+mn-cs"/>
      </a:defRPr>
    </a:lvl1pPr>
    <a:lvl2pPr marL="457200" algn="l" rtl="0" fontAlgn="base">
      <a:spcBef>
        <a:spcPct val="20000"/>
      </a:spcBef>
      <a:spcAft>
        <a:spcPct val="0"/>
      </a:spcAft>
      <a:defRPr sz="1600" kern="1200">
        <a:solidFill>
          <a:schemeClr val="tx1"/>
        </a:solidFill>
        <a:latin typeface="Arial" charset="0"/>
        <a:ea typeface="+mn-ea"/>
        <a:cs typeface="+mn-cs"/>
      </a:defRPr>
    </a:lvl2pPr>
    <a:lvl3pPr marL="914400" algn="l" rtl="0" fontAlgn="base">
      <a:spcBef>
        <a:spcPct val="20000"/>
      </a:spcBef>
      <a:spcAft>
        <a:spcPct val="0"/>
      </a:spcAft>
      <a:defRPr sz="1600" kern="1200">
        <a:solidFill>
          <a:schemeClr val="tx1"/>
        </a:solidFill>
        <a:latin typeface="Arial" charset="0"/>
        <a:ea typeface="+mn-ea"/>
        <a:cs typeface="+mn-cs"/>
      </a:defRPr>
    </a:lvl3pPr>
    <a:lvl4pPr marL="1371600" algn="l" rtl="0" fontAlgn="base">
      <a:spcBef>
        <a:spcPct val="20000"/>
      </a:spcBef>
      <a:spcAft>
        <a:spcPct val="0"/>
      </a:spcAft>
      <a:defRPr sz="1600" kern="1200">
        <a:solidFill>
          <a:schemeClr val="tx1"/>
        </a:solidFill>
        <a:latin typeface="Arial" charset="0"/>
        <a:ea typeface="+mn-ea"/>
        <a:cs typeface="+mn-cs"/>
      </a:defRPr>
    </a:lvl4pPr>
    <a:lvl5pPr marL="1828800" algn="l" rtl="0" fontAlgn="base">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DF7"/>
    <a:srgbClr val="003772"/>
    <a:srgbClr val="005A84"/>
    <a:srgbClr val="625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40" autoAdjust="0"/>
    <p:restoredTop sz="78293" autoAdjust="0"/>
  </p:normalViewPr>
  <p:slideViewPr>
    <p:cSldViewPr>
      <p:cViewPr>
        <p:scale>
          <a:sx n="100" d="100"/>
          <a:sy n="100" d="100"/>
        </p:scale>
        <p:origin x="-162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672" y="-112"/>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C5087-8285-AA4C-A37E-DC7BCD2FA06A}" type="doc">
      <dgm:prSet loTypeId="urn:microsoft.com/office/officeart/2005/8/layout/lProcess1" loCatId="" qsTypeId="urn:microsoft.com/office/officeart/2005/8/quickstyle/3D1" qsCatId="3D" csTypeId="urn:microsoft.com/office/officeart/2005/8/colors/accent2_2" csCatId="accent2" phldr="1"/>
      <dgm:spPr/>
      <dgm:t>
        <a:bodyPr/>
        <a:lstStyle/>
        <a:p>
          <a:endParaRPr lang="en-US"/>
        </a:p>
      </dgm:t>
    </dgm:pt>
    <dgm:pt modelId="{ED1012C8-95C6-BA4F-850D-3A71DC8D3BAE}">
      <dgm:prSet phldrT="[Text]"/>
      <dgm:spPr/>
      <dgm:t>
        <a:bodyPr/>
        <a:lstStyle/>
        <a:p>
          <a:r>
            <a:rPr lang="en-US" dirty="0" smtClean="0"/>
            <a:t>How I defined CPTED principles</a:t>
          </a:r>
          <a:endParaRPr lang="en-US" dirty="0"/>
        </a:p>
      </dgm:t>
    </dgm:pt>
    <dgm:pt modelId="{701B9A56-4F19-4245-A936-925A9300AF51}" type="parTrans" cxnId="{D1E14908-ACCF-A145-BD5A-5EB0DC2E2202}">
      <dgm:prSet/>
      <dgm:spPr/>
      <dgm:t>
        <a:bodyPr/>
        <a:lstStyle/>
        <a:p>
          <a:endParaRPr lang="en-US"/>
        </a:p>
      </dgm:t>
    </dgm:pt>
    <dgm:pt modelId="{E78F5AFC-BA61-394D-854D-F4D6C673E064}" type="sibTrans" cxnId="{D1E14908-ACCF-A145-BD5A-5EB0DC2E2202}">
      <dgm:prSet/>
      <dgm:spPr/>
      <dgm:t>
        <a:bodyPr/>
        <a:lstStyle/>
        <a:p>
          <a:endParaRPr lang="en-US"/>
        </a:p>
      </dgm:t>
    </dgm:pt>
    <dgm:pt modelId="{5B07E6D5-E642-024B-8027-9D4BDF1690BE}">
      <dgm:prSet phldrT="[Text]" custT="1"/>
      <dgm:spPr/>
      <dgm:t>
        <a:bodyPr/>
        <a:lstStyle/>
        <a:p>
          <a:r>
            <a:rPr lang="en-US" sz="1600" dirty="0" smtClean="0"/>
            <a:t>Existing literature/research.</a:t>
          </a:r>
          <a:endParaRPr lang="en-US" sz="1600" dirty="0"/>
        </a:p>
      </dgm:t>
    </dgm:pt>
    <dgm:pt modelId="{CDE9BCB5-E773-3141-A4A5-57205B11DDD7}" type="parTrans" cxnId="{C0C64D15-0D46-D74E-BFA6-E60938E28183}">
      <dgm:prSet/>
      <dgm:spPr/>
      <dgm:t>
        <a:bodyPr/>
        <a:lstStyle/>
        <a:p>
          <a:endParaRPr lang="en-US"/>
        </a:p>
      </dgm:t>
    </dgm:pt>
    <dgm:pt modelId="{73603964-18A0-B44A-9E45-32FBA96F3B26}" type="sibTrans" cxnId="{C0C64D15-0D46-D74E-BFA6-E60938E28183}">
      <dgm:prSet/>
      <dgm:spPr/>
      <dgm:t>
        <a:bodyPr/>
        <a:lstStyle/>
        <a:p>
          <a:endParaRPr lang="en-US"/>
        </a:p>
      </dgm:t>
    </dgm:pt>
    <dgm:pt modelId="{07D039D1-7808-1148-8C16-D4E4DDEABCDD}">
      <dgm:prSet phldrT="[Text]" custT="1"/>
      <dgm:spPr/>
      <dgm:t>
        <a:bodyPr/>
        <a:lstStyle/>
        <a:p>
          <a:r>
            <a:rPr lang="en-US" sz="1600" dirty="0" smtClean="0"/>
            <a:t>Test if presence associated with increased crime.</a:t>
          </a:r>
          <a:endParaRPr lang="en-US" sz="1600" dirty="0"/>
        </a:p>
      </dgm:t>
    </dgm:pt>
    <dgm:pt modelId="{2E29DA47-0D67-A94E-BEFF-B7EE2020B605}" type="parTrans" cxnId="{23B8F578-6B6E-1045-9815-F911BA14B1B4}">
      <dgm:prSet/>
      <dgm:spPr/>
      <dgm:t>
        <a:bodyPr/>
        <a:lstStyle/>
        <a:p>
          <a:endParaRPr lang="en-US"/>
        </a:p>
      </dgm:t>
    </dgm:pt>
    <dgm:pt modelId="{75F7D396-0F66-494B-A0C8-31A5FA695C43}" type="sibTrans" cxnId="{23B8F578-6B6E-1045-9815-F911BA14B1B4}">
      <dgm:prSet/>
      <dgm:spPr/>
      <dgm:t>
        <a:bodyPr/>
        <a:lstStyle/>
        <a:p>
          <a:endParaRPr lang="en-US"/>
        </a:p>
      </dgm:t>
    </dgm:pt>
    <dgm:pt modelId="{8354E4C9-91C3-3941-A6B3-3F7AC81D1D84}">
      <dgm:prSet phldrT="[Text]" custT="1"/>
      <dgm:spPr/>
      <dgm:t>
        <a:bodyPr/>
        <a:lstStyle/>
        <a:p>
          <a:r>
            <a:rPr lang="en-US" sz="1600" dirty="0" smtClean="0"/>
            <a:t>Create checklist of design features.</a:t>
          </a:r>
          <a:endParaRPr lang="en-US" sz="1600" dirty="0"/>
        </a:p>
      </dgm:t>
    </dgm:pt>
    <dgm:pt modelId="{4EC86833-F1BD-E442-8519-3EAF535344DC}" type="parTrans" cxnId="{1B6C3752-806D-FA4C-880B-19B27E0BF35D}">
      <dgm:prSet/>
      <dgm:spPr/>
      <dgm:t>
        <a:bodyPr/>
        <a:lstStyle/>
        <a:p>
          <a:endParaRPr lang="en-US"/>
        </a:p>
      </dgm:t>
    </dgm:pt>
    <dgm:pt modelId="{DBDE5D0D-5373-3B4A-B8DF-F4094E4364A9}" type="sibTrans" cxnId="{1B6C3752-806D-FA4C-880B-19B27E0BF35D}">
      <dgm:prSet/>
      <dgm:spPr/>
      <dgm:t>
        <a:bodyPr/>
        <a:lstStyle/>
        <a:p>
          <a:endParaRPr lang="en-US"/>
        </a:p>
      </dgm:t>
    </dgm:pt>
    <dgm:pt modelId="{3EC4EEA0-A044-9743-9C29-874B59972EB0}">
      <dgm:prSet phldrT="[Text]" custT="1"/>
      <dgm:spPr/>
      <dgm:t>
        <a:bodyPr/>
        <a:lstStyle/>
        <a:p>
          <a:r>
            <a:rPr lang="en-US" sz="1600" dirty="0" smtClean="0"/>
            <a:t>Factor is criminogenic (or not).</a:t>
          </a:r>
          <a:endParaRPr lang="en-US" sz="1600" dirty="0"/>
        </a:p>
      </dgm:t>
    </dgm:pt>
    <dgm:pt modelId="{5F126281-D662-9044-83DE-DD32FD05799C}" type="parTrans" cxnId="{B827887F-4AAE-2D44-BAFB-59C89BB9D6D1}">
      <dgm:prSet/>
      <dgm:spPr/>
      <dgm:t>
        <a:bodyPr/>
        <a:lstStyle/>
        <a:p>
          <a:endParaRPr lang="en-US"/>
        </a:p>
      </dgm:t>
    </dgm:pt>
    <dgm:pt modelId="{98DDC1DF-39ED-9940-A61A-BB59CF87F6EF}" type="sibTrans" cxnId="{B827887F-4AAE-2D44-BAFB-59C89BB9D6D1}">
      <dgm:prSet/>
      <dgm:spPr/>
      <dgm:t>
        <a:bodyPr/>
        <a:lstStyle/>
        <a:p>
          <a:endParaRPr lang="en-US"/>
        </a:p>
      </dgm:t>
    </dgm:pt>
    <dgm:pt modelId="{DAF1AD5C-A287-EB40-A3A9-96381CE3AD73}">
      <dgm:prSet phldrT="[Text]"/>
      <dgm:spPr/>
      <dgm:t>
        <a:bodyPr/>
        <a:lstStyle/>
        <a:p>
          <a:r>
            <a:rPr lang="en-US" dirty="0" smtClean="0"/>
            <a:t>Deductive research approach (top down)</a:t>
          </a:r>
          <a:endParaRPr lang="en-US" dirty="0"/>
        </a:p>
      </dgm:t>
    </dgm:pt>
    <dgm:pt modelId="{AF8E7102-36D9-0446-9F44-3ED3B50F0A8A}" type="parTrans" cxnId="{4D1CE564-57FB-E442-A046-5D5D595B46BA}">
      <dgm:prSet/>
      <dgm:spPr/>
      <dgm:t>
        <a:bodyPr/>
        <a:lstStyle/>
        <a:p>
          <a:endParaRPr lang="en-US"/>
        </a:p>
      </dgm:t>
    </dgm:pt>
    <dgm:pt modelId="{E3713870-FBED-2343-B4F0-1CDF34F854BB}" type="sibTrans" cxnId="{4D1CE564-57FB-E442-A046-5D5D595B46BA}">
      <dgm:prSet/>
      <dgm:spPr/>
      <dgm:t>
        <a:bodyPr/>
        <a:lstStyle/>
        <a:p>
          <a:endParaRPr lang="en-US"/>
        </a:p>
      </dgm:t>
    </dgm:pt>
    <dgm:pt modelId="{E403994E-1BFF-0540-9E7D-0006E6237301}">
      <dgm:prSet phldrT="[Text]" custT="1"/>
      <dgm:spPr/>
      <dgm:t>
        <a:bodyPr/>
        <a:lstStyle/>
        <a:p>
          <a:r>
            <a:rPr lang="en-US" sz="1600" dirty="0" smtClean="0"/>
            <a:t>What previous authors have found – Poyner etc.</a:t>
          </a:r>
          <a:endParaRPr lang="en-US" sz="1600" dirty="0"/>
        </a:p>
      </dgm:t>
    </dgm:pt>
    <dgm:pt modelId="{2D2032E8-E977-4D4D-AABF-0AA3AC69E26A}" type="parTrans" cxnId="{F7939311-F1CA-BC4C-A97F-351DC18A861C}">
      <dgm:prSet/>
      <dgm:spPr/>
      <dgm:t>
        <a:bodyPr/>
        <a:lstStyle/>
        <a:p>
          <a:endParaRPr lang="en-US"/>
        </a:p>
      </dgm:t>
    </dgm:pt>
    <dgm:pt modelId="{CD7DE765-D586-7748-958B-EE7BF3D48983}" type="sibTrans" cxnId="{F7939311-F1CA-BC4C-A97F-351DC18A861C}">
      <dgm:prSet/>
      <dgm:spPr/>
      <dgm:t>
        <a:bodyPr/>
        <a:lstStyle/>
        <a:p>
          <a:endParaRPr lang="en-US"/>
        </a:p>
      </dgm:t>
    </dgm:pt>
    <dgm:pt modelId="{974B3CCA-5D58-FB45-9C90-796C34E73322}">
      <dgm:prSet phldrT="[Text]" custT="1"/>
      <dgm:spPr/>
      <dgm:t>
        <a:bodyPr/>
        <a:lstStyle/>
        <a:p>
          <a:r>
            <a:rPr lang="en-US" sz="1600" dirty="0" smtClean="0"/>
            <a:t>Surveillance, territoriality, image, access/egress etc…</a:t>
          </a:r>
          <a:endParaRPr lang="en-US" sz="1600" dirty="0"/>
        </a:p>
      </dgm:t>
    </dgm:pt>
    <dgm:pt modelId="{76AAA578-4EF3-C34A-A6E8-C6470693165F}" type="parTrans" cxnId="{E1986A8B-48DA-FC4F-BB5E-33FA5AB266ED}">
      <dgm:prSet/>
      <dgm:spPr/>
      <dgm:t>
        <a:bodyPr/>
        <a:lstStyle/>
        <a:p>
          <a:endParaRPr lang="en-US"/>
        </a:p>
      </dgm:t>
    </dgm:pt>
    <dgm:pt modelId="{3A4D8928-4B12-9D49-B73C-74B6397549E9}" type="sibTrans" cxnId="{E1986A8B-48DA-FC4F-BB5E-33FA5AB266ED}">
      <dgm:prSet/>
      <dgm:spPr/>
      <dgm:t>
        <a:bodyPr/>
        <a:lstStyle/>
        <a:p>
          <a:endParaRPr lang="en-US"/>
        </a:p>
      </dgm:t>
    </dgm:pt>
    <dgm:pt modelId="{E717CCD0-7AD0-5D4A-9D41-F13EE8560E1E}">
      <dgm:prSet phldrT="[Text]" custT="1"/>
      <dgm:spPr/>
      <dgm:t>
        <a:bodyPr/>
        <a:lstStyle/>
        <a:p>
          <a:r>
            <a:rPr lang="en-US" sz="1600" dirty="0" smtClean="0"/>
            <a:t>Do houses with more surveillance experience less crime?</a:t>
          </a:r>
          <a:endParaRPr lang="en-US" sz="1600" dirty="0"/>
        </a:p>
      </dgm:t>
    </dgm:pt>
    <dgm:pt modelId="{BD572582-8453-8342-9E52-E2D6DCEBAB03}" type="parTrans" cxnId="{49FBDC12-87E9-F640-AA57-44E579CBAD8F}">
      <dgm:prSet/>
      <dgm:spPr/>
      <dgm:t>
        <a:bodyPr/>
        <a:lstStyle/>
        <a:p>
          <a:endParaRPr lang="en-US"/>
        </a:p>
      </dgm:t>
    </dgm:pt>
    <dgm:pt modelId="{017AE731-1EF6-E94A-A4D2-5358CFD0845F}" type="sibTrans" cxnId="{49FBDC12-87E9-F640-AA57-44E579CBAD8F}">
      <dgm:prSet/>
      <dgm:spPr/>
      <dgm:t>
        <a:bodyPr/>
        <a:lstStyle/>
        <a:p>
          <a:endParaRPr lang="en-US"/>
        </a:p>
      </dgm:t>
    </dgm:pt>
    <dgm:pt modelId="{5E7067CE-9269-304B-A379-B444F5D13EB6}">
      <dgm:prSet phldrT="[Text]" custT="1"/>
      <dgm:spPr/>
      <dgm:t>
        <a:bodyPr/>
        <a:lstStyle/>
        <a:p>
          <a:r>
            <a:rPr lang="en-US" sz="1600" dirty="0" smtClean="0"/>
            <a:t>Surveillance is a principle of CPTED.</a:t>
          </a:r>
          <a:endParaRPr lang="en-US" sz="1600" dirty="0"/>
        </a:p>
      </dgm:t>
    </dgm:pt>
    <dgm:pt modelId="{2BA772BE-479F-6343-9FFA-81D50378A34E}" type="parTrans" cxnId="{9BDE949F-057F-F642-8F78-3D7C9770D114}">
      <dgm:prSet/>
      <dgm:spPr/>
      <dgm:t>
        <a:bodyPr/>
        <a:lstStyle/>
        <a:p>
          <a:endParaRPr lang="en-US"/>
        </a:p>
      </dgm:t>
    </dgm:pt>
    <dgm:pt modelId="{86F55835-6047-3B4B-984E-F44C4CE529C4}" type="sibTrans" cxnId="{9BDE949F-057F-F642-8F78-3D7C9770D114}">
      <dgm:prSet/>
      <dgm:spPr/>
      <dgm:t>
        <a:bodyPr/>
        <a:lstStyle/>
        <a:p>
          <a:endParaRPr lang="en-US"/>
        </a:p>
      </dgm:t>
    </dgm:pt>
    <dgm:pt modelId="{512A76AA-E53A-0040-9989-4BFA39017A4D}" type="pres">
      <dgm:prSet presAssocID="{7C8C5087-8285-AA4C-A37E-DC7BCD2FA06A}" presName="Name0" presStyleCnt="0">
        <dgm:presLayoutVars>
          <dgm:dir/>
          <dgm:animLvl val="lvl"/>
          <dgm:resizeHandles val="exact"/>
        </dgm:presLayoutVars>
      </dgm:prSet>
      <dgm:spPr/>
      <dgm:t>
        <a:bodyPr/>
        <a:lstStyle/>
        <a:p>
          <a:endParaRPr lang="en-US"/>
        </a:p>
      </dgm:t>
    </dgm:pt>
    <dgm:pt modelId="{BDD86A69-40A3-DD4A-B1A2-7A8563D6A455}" type="pres">
      <dgm:prSet presAssocID="{ED1012C8-95C6-BA4F-850D-3A71DC8D3BAE}" presName="vertFlow" presStyleCnt="0"/>
      <dgm:spPr/>
    </dgm:pt>
    <dgm:pt modelId="{89F87904-22B8-5642-9EE4-738BECB382E2}" type="pres">
      <dgm:prSet presAssocID="{ED1012C8-95C6-BA4F-850D-3A71DC8D3BAE}" presName="header" presStyleLbl="node1" presStyleIdx="0" presStyleCnt="2"/>
      <dgm:spPr/>
      <dgm:t>
        <a:bodyPr/>
        <a:lstStyle/>
        <a:p>
          <a:endParaRPr lang="en-US"/>
        </a:p>
      </dgm:t>
    </dgm:pt>
    <dgm:pt modelId="{11721822-2464-6243-B081-17E09056311E}" type="pres">
      <dgm:prSet presAssocID="{CDE9BCB5-E773-3141-A4A5-57205B11DDD7}" presName="parTrans" presStyleLbl="sibTrans2D1" presStyleIdx="0" presStyleCnt="8"/>
      <dgm:spPr/>
      <dgm:t>
        <a:bodyPr/>
        <a:lstStyle/>
        <a:p>
          <a:endParaRPr lang="en-US"/>
        </a:p>
      </dgm:t>
    </dgm:pt>
    <dgm:pt modelId="{1E0A550A-F2B8-7F42-9914-89AFCACBB845}" type="pres">
      <dgm:prSet presAssocID="{5B07E6D5-E642-024B-8027-9D4BDF1690BE}" presName="child" presStyleLbl="alignAccFollowNode1" presStyleIdx="0" presStyleCnt="8">
        <dgm:presLayoutVars>
          <dgm:chMax val="0"/>
          <dgm:bulletEnabled val="1"/>
        </dgm:presLayoutVars>
      </dgm:prSet>
      <dgm:spPr/>
      <dgm:t>
        <a:bodyPr/>
        <a:lstStyle/>
        <a:p>
          <a:endParaRPr lang="en-US"/>
        </a:p>
      </dgm:t>
    </dgm:pt>
    <dgm:pt modelId="{AF32ACBB-03C6-5F45-9684-B04F1DBF1788}" type="pres">
      <dgm:prSet presAssocID="{73603964-18A0-B44A-9E45-32FBA96F3B26}" presName="sibTrans" presStyleLbl="sibTrans2D1" presStyleIdx="1" presStyleCnt="8"/>
      <dgm:spPr/>
      <dgm:t>
        <a:bodyPr/>
        <a:lstStyle/>
        <a:p>
          <a:endParaRPr lang="en-US"/>
        </a:p>
      </dgm:t>
    </dgm:pt>
    <dgm:pt modelId="{82A0BD28-D43D-DC48-BEB3-9F3E0838D511}" type="pres">
      <dgm:prSet presAssocID="{8354E4C9-91C3-3941-A6B3-3F7AC81D1D84}" presName="child" presStyleLbl="alignAccFollowNode1" presStyleIdx="1" presStyleCnt="8">
        <dgm:presLayoutVars>
          <dgm:chMax val="0"/>
          <dgm:bulletEnabled val="1"/>
        </dgm:presLayoutVars>
      </dgm:prSet>
      <dgm:spPr/>
      <dgm:t>
        <a:bodyPr/>
        <a:lstStyle/>
        <a:p>
          <a:endParaRPr lang="en-US"/>
        </a:p>
      </dgm:t>
    </dgm:pt>
    <dgm:pt modelId="{B01F1A88-AA75-654D-8382-6C857FBA3576}" type="pres">
      <dgm:prSet presAssocID="{DBDE5D0D-5373-3B4A-B8DF-F4094E4364A9}" presName="sibTrans" presStyleLbl="sibTrans2D1" presStyleIdx="2" presStyleCnt="8"/>
      <dgm:spPr/>
      <dgm:t>
        <a:bodyPr/>
        <a:lstStyle/>
        <a:p>
          <a:endParaRPr lang="en-US"/>
        </a:p>
      </dgm:t>
    </dgm:pt>
    <dgm:pt modelId="{8E66C954-8A3A-D44B-B62A-58E26C581574}" type="pres">
      <dgm:prSet presAssocID="{07D039D1-7808-1148-8C16-D4E4DDEABCDD}" presName="child" presStyleLbl="alignAccFollowNode1" presStyleIdx="2" presStyleCnt="8">
        <dgm:presLayoutVars>
          <dgm:chMax val="0"/>
          <dgm:bulletEnabled val="1"/>
        </dgm:presLayoutVars>
      </dgm:prSet>
      <dgm:spPr/>
      <dgm:t>
        <a:bodyPr/>
        <a:lstStyle/>
        <a:p>
          <a:endParaRPr lang="en-US"/>
        </a:p>
      </dgm:t>
    </dgm:pt>
    <dgm:pt modelId="{74712240-DA3C-FA4F-AD13-DB8A9BE4FEEC}" type="pres">
      <dgm:prSet presAssocID="{75F7D396-0F66-494B-A0C8-31A5FA695C43}" presName="sibTrans" presStyleLbl="sibTrans2D1" presStyleIdx="3" presStyleCnt="8"/>
      <dgm:spPr/>
      <dgm:t>
        <a:bodyPr/>
        <a:lstStyle/>
        <a:p>
          <a:endParaRPr lang="en-US"/>
        </a:p>
      </dgm:t>
    </dgm:pt>
    <dgm:pt modelId="{24172AC6-7130-5042-858B-68A46D9F2AD3}" type="pres">
      <dgm:prSet presAssocID="{3EC4EEA0-A044-9743-9C29-874B59972EB0}" presName="child" presStyleLbl="alignAccFollowNode1" presStyleIdx="3" presStyleCnt="8">
        <dgm:presLayoutVars>
          <dgm:chMax val="0"/>
          <dgm:bulletEnabled val="1"/>
        </dgm:presLayoutVars>
      </dgm:prSet>
      <dgm:spPr/>
      <dgm:t>
        <a:bodyPr/>
        <a:lstStyle/>
        <a:p>
          <a:endParaRPr lang="en-US"/>
        </a:p>
      </dgm:t>
    </dgm:pt>
    <dgm:pt modelId="{6CCBBE7C-A222-BA4D-AB68-49E51984DFAC}" type="pres">
      <dgm:prSet presAssocID="{ED1012C8-95C6-BA4F-850D-3A71DC8D3BAE}" presName="hSp" presStyleCnt="0"/>
      <dgm:spPr/>
    </dgm:pt>
    <dgm:pt modelId="{1280119D-E4E5-6C47-8DD3-BA2ECF37BC36}" type="pres">
      <dgm:prSet presAssocID="{DAF1AD5C-A287-EB40-A3A9-96381CE3AD73}" presName="vertFlow" presStyleCnt="0"/>
      <dgm:spPr/>
    </dgm:pt>
    <dgm:pt modelId="{FA66EF60-571A-BF48-AE7E-9DBA9B155D38}" type="pres">
      <dgm:prSet presAssocID="{DAF1AD5C-A287-EB40-A3A9-96381CE3AD73}" presName="header" presStyleLbl="node1" presStyleIdx="1" presStyleCnt="2"/>
      <dgm:spPr/>
      <dgm:t>
        <a:bodyPr/>
        <a:lstStyle/>
        <a:p>
          <a:endParaRPr lang="en-US"/>
        </a:p>
      </dgm:t>
    </dgm:pt>
    <dgm:pt modelId="{E7E6D991-6620-EE4D-B7CD-39A0ADB88FF0}" type="pres">
      <dgm:prSet presAssocID="{2D2032E8-E977-4D4D-AABF-0AA3AC69E26A}" presName="parTrans" presStyleLbl="sibTrans2D1" presStyleIdx="4" presStyleCnt="8"/>
      <dgm:spPr/>
      <dgm:t>
        <a:bodyPr/>
        <a:lstStyle/>
        <a:p>
          <a:endParaRPr lang="en-US"/>
        </a:p>
      </dgm:t>
    </dgm:pt>
    <dgm:pt modelId="{16FF717A-7E75-884F-AD94-3201026302C4}" type="pres">
      <dgm:prSet presAssocID="{E403994E-1BFF-0540-9E7D-0006E6237301}" presName="child" presStyleLbl="alignAccFollowNode1" presStyleIdx="4" presStyleCnt="8">
        <dgm:presLayoutVars>
          <dgm:chMax val="0"/>
          <dgm:bulletEnabled val="1"/>
        </dgm:presLayoutVars>
      </dgm:prSet>
      <dgm:spPr/>
      <dgm:t>
        <a:bodyPr/>
        <a:lstStyle/>
        <a:p>
          <a:endParaRPr lang="en-US"/>
        </a:p>
      </dgm:t>
    </dgm:pt>
    <dgm:pt modelId="{2A3EA96E-C6CC-CB43-ACEE-5DAC53D201DA}" type="pres">
      <dgm:prSet presAssocID="{CD7DE765-D586-7748-958B-EE7BF3D48983}" presName="sibTrans" presStyleLbl="sibTrans2D1" presStyleIdx="5" presStyleCnt="8"/>
      <dgm:spPr/>
      <dgm:t>
        <a:bodyPr/>
        <a:lstStyle/>
        <a:p>
          <a:endParaRPr lang="en-US"/>
        </a:p>
      </dgm:t>
    </dgm:pt>
    <dgm:pt modelId="{CE0EA858-756E-8140-BE4B-B61025909906}" type="pres">
      <dgm:prSet presAssocID="{974B3CCA-5D58-FB45-9C90-796C34E73322}" presName="child" presStyleLbl="alignAccFollowNode1" presStyleIdx="5" presStyleCnt="8">
        <dgm:presLayoutVars>
          <dgm:chMax val="0"/>
          <dgm:bulletEnabled val="1"/>
        </dgm:presLayoutVars>
      </dgm:prSet>
      <dgm:spPr/>
      <dgm:t>
        <a:bodyPr/>
        <a:lstStyle/>
        <a:p>
          <a:endParaRPr lang="en-US"/>
        </a:p>
      </dgm:t>
    </dgm:pt>
    <dgm:pt modelId="{7709725A-2D56-6749-B15A-FDD4F6202C5B}" type="pres">
      <dgm:prSet presAssocID="{3A4D8928-4B12-9D49-B73C-74B6397549E9}" presName="sibTrans" presStyleLbl="sibTrans2D1" presStyleIdx="6" presStyleCnt="8"/>
      <dgm:spPr/>
      <dgm:t>
        <a:bodyPr/>
        <a:lstStyle/>
        <a:p>
          <a:endParaRPr lang="en-US"/>
        </a:p>
      </dgm:t>
    </dgm:pt>
    <dgm:pt modelId="{177AB344-1DF2-144E-8E65-90F279C91F17}" type="pres">
      <dgm:prSet presAssocID="{E717CCD0-7AD0-5D4A-9D41-F13EE8560E1E}" presName="child" presStyleLbl="alignAccFollowNode1" presStyleIdx="6" presStyleCnt="8">
        <dgm:presLayoutVars>
          <dgm:chMax val="0"/>
          <dgm:bulletEnabled val="1"/>
        </dgm:presLayoutVars>
      </dgm:prSet>
      <dgm:spPr/>
      <dgm:t>
        <a:bodyPr/>
        <a:lstStyle/>
        <a:p>
          <a:endParaRPr lang="en-US"/>
        </a:p>
      </dgm:t>
    </dgm:pt>
    <dgm:pt modelId="{F5520F60-B71E-874C-8AF9-4033B44033C1}" type="pres">
      <dgm:prSet presAssocID="{017AE731-1EF6-E94A-A4D2-5358CFD0845F}" presName="sibTrans" presStyleLbl="sibTrans2D1" presStyleIdx="7" presStyleCnt="8"/>
      <dgm:spPr/>
      <dgm:t>
        <a:bodyPr/>
        <a:lstStyle/>
        <a:p>
          <a:endParaRPr lang="en-US"/>
        </a:p>
      </dgm:t>
    </dgm:pt>
    <dgm:pt modelId="{63C529AA-BF60-B948-AE06-DF0B051B4C3A}" type="pres">
      <dgm:prSet presAssocID="{5E7067CE-9269-304B-A379-B444F5D13EB6}" presName="child" presStyleLbl="alignAccFollowNode1" presStyleIdx="7" presStyleCnt="8">
        <dgm:presLayoutVars>
          <dgm:chMax val="0"/>
          <dgm:bulletEnabled val="1"/>
        </dgm:presLayoutVars>
      </dgm:prSet>
      <dgm:spPr/>
      <dgm:t>
        <a:bodyPr/>
        <a:lstStyle/>
        <a:p>
          <a:endParaRPr lang="en-US"/>
        </a:p>
      </dgm:t>
    </dgm:pt>
  </dgm:ptLst>
  <dgm:cxnLst>
    <dgm:cxn modelId="{26336FBA-E199-5C4E-B44D-BFB1A22E9BB8}" type="presOf" srcId="{5B07E6D5-E642-024B-8027-9D4BDF1690BE}" destId="{1E0A550A-F2B8-7F42-9914-89AFCACBB845}" srcOrd="0" destOrd="0" presId="urn:microsoft.com/office/officeart/2005/8/layout/lProcess1"/>
    <dgm:cxn modelId="{1B6C3752-806D-FA4C-880B-19B27E0BF35D}" srcId="{ED1012C8-95C6-BA4F-850D-3A71DC8D3BAE}" destId="{8354E4C9-91C3-3941-A6B3-3F7AC81D1D84}" srcOrd="1" destOrd="0" parTransId="{4EC86833-F1BD-E442-8519-3EAF535344DC}" sibTransId="{DBDE5D0D-5373-3B4A-B8DF-F4094E4364A9}"/>
    <dgm:cxn modelId="{B827887F-4AAE-2D44-BAFB-59C89BB9D6D1}" srcId="{ED1012C8-95C6-BA4F-850D-3A71DC8D3BAE}" destId="{3EC4EEA0-A044-9743-9C29-874B59972EB0}" srcOrd="3" destOrd="0" parTransId="{5F126281-D662-9044-83DE-DD32FD05799C}" sibTransId="{98DDC1DF-39ED-9940-A61A-BB59CF87F6EF}"/>
    <dgm:cxn modelId="{7C333FB2-4875-A94B-ADA6-F9AC185DDDC0}" type="presOf" srcId="{2D2032E8-E977-4D4D-AABF-0AA3AC69E26A}" destId="{E7E6D991-6620-EE4D-B7CD-39A0ADB88FF0}" srcOrd="0" destOrd="0" presId="urn:microsoft.com/office/officeart/2005/8/layout/lProcess1"/>
    <dgm:cxn modelId="{C0C64D15-0D46-D74E-BFA6-E60938E28183}" srcId="{ED1012C8-95C6-BA4F-850D-3A71DC8D3BAE}" destId="{5B07E6D5-E642-024B-8027-9D4BDF1690BE}" srcOrd="0" destOrd="0" parTransId="{CDE9BCB5-E773-3141-A4A5-57205B11DDD7}" sibTransId="{73603964-18A0-B44A-9E45-32FBA96F3B26}"/>
    <dgm:cxn modelId="{4D1CE564-57FB-E442-A046-5D5D595B46BA}" srcId="{7C8C5087-8285-AA4C-A37E-DC7BCD2FA06A}" destId="{DAF1AD5C-A287-EB40-A3A9-96381CE3AD73}" srcOrd="1" destOrd="0" parTransId="{AF8E7102-36D9-0446-9F44-3ED3B50F0A8A}" sibTransId="{E3713870-FBED-2343-B4F0-1CDF34F854BB}"/>
    <dgm:cxn modelId="{228D4269-D41E-3641-A540-B6FBC14D9309}" type="presOf" srcId="{07D039D1-7808-1148-8C16-D4E4DDEABCDD}" destId="{8E66C954-8A3A-D44B-B62A-58E26C581574}" srcOrd="0" destOrd="0" presId="urn:microsoft.com/office/officeart/2005/8/layout/lProcess1"/>
    <dgm:cxn modelId="{E45A1184-A075-3449-AC65-D4D71C232D99}" type="presOf" srcId="{017AE731-1EF6-E94A-A4D2-5358CFD0845F}" destId="{F5520F60-B71E-874C-8AF9-4033B44033C1}" srcOrd="0" destOrd="0" presId="urn:microsoft.com/office/officeart/2005/8/layout/lProcess1"/>
    <dgm:cxn modelId="{051243C8-5442-8A44-9A32-35F22924D76E}" type="presOf" srcId="{DBDE5D0D-5373-3B4A-B8DF-F4094E4364A9}" destId="{B01F1A88-AA75-654D-8382-6C857FBA3576}" srcOrd="0" destOrd="0" presId="urn:microsoft.com/office/officeart/2005/8/layout/lProcess1"/>
    <dgm:cxn modelId="{F7939311-F1CA-BC4C-A97F-351DC18A861C}" srcId="{DAF1AD5C-A287-EB40-A3A9-96381CE3AD73}" destId="{E403994E-1BFF-0540-9E7D-0006E6237301}" srcOrd="0" destOrd="0" parTransId="{2D2032E8-E977-4D4D-AABF-0AA3AC69E26A}" sibTransId="{CD7DE765-D586-7748-958B-EE7BF3D48983}"/>
    <dgm:cxn modelId="{4209BDB2-9266-2849-A114-D204BD87C5CC}" type="presOf" srcId="{3EC4EEA0-A044-9743-9C29-874B59972EB0}" destId="{24172AC6-7130-5042-858B-68A46D9F2AD3}" srcOrd="0" destOrd="0" presId="urn:microsoft.com/office/officeart/2005/8/layout/lProcess1"/>
    <dgm:cxn modelId="{7C0B14AA-9468-104C-93D1-B870A4E4E2C8}" type="presOf" srcId="{7C8C5087-8285-AA4C-A37E-DC7BCD2FA06A}" destId="{512A76AA-E53A-0040-9989-4BFA39017A4D}" srcOrd="0" destOrd="0" presId="urn:microsoft.com/office/officeart/2005/8/layout/lProcess1"/>
    <dgm:cxn modelId="{E1986A8B-48DA-FC4F-BB5E-33FA5AB266ED}" srcId="{DAF1AD5C-A287-EB40-A3A9-96381CE3AD73}" destId="{974B3CCA-5D58-FB45-9C90-796C34E73322}" srcOrd="1" destOrd="0" parTransId="{76AAA578-4EF3-C34A-A6E8-C6470693165F}" sibTransId="{3A4D8928-4B12-9D49-B73C-74B6397549E9}"/>
    <dgm:cxn modelId="{CDEDE701-3333-2F40-A86D-C123D41985B8}" type="presOf" srcId="{E717CCD0-7AD0-5D4A-9D41-F13EE8560E1E}" destId="{177AB344-1DF2-144E-8E65-90F279C91F17}" srcOrd="0" destOrd="0" presId="urn:microsoft.com/office/officeart/2005/8/layout/lProcess1"/>
    <dgm:cxn modelId="{23B8F578-6B6E-1045-9815-F911BA14B1B4}" srcId="{ED1012C8-95C6-BA4F-850D-3A71DC8D3BAE}" destId="{07D039D1-7808-1148-8C16-D4E4DDEABCDD}" srcOrd="2" destOrd="0" parTransId="{2E29DA47-0D67-A94E-BEFF-B7EE2020B605}" sibTransId="{75F7D396-0F66-494B-A0C8-31A5FA695C43}"/>
    <dgm:cxn modelId="{4F6A2F47-83B9-DC45-AE8C-36A99C658082}" type="presOf" srcId="{5E7067CE-9269-304B-A379-B444F5D13EB6}" destId="{63C529AA-BF60-B948-AE06-DF0B051B4C3A}" srcOrd="0" destOrd="0" presId="urn:microsoft.com/office/officeart/2005/8/layout/lProcess1"/>
    <dgm:cxn modelId="{D5FC0E62-CB10-DC41-B415-FF41C76A74CA}" type="presOf" srcId="{E403994E-1BFF-0540-9E7D-0006E6237301}" destId="{16FF717A-7E75-884F-AD94-3201026302C4}" srcOrd="0" destOrd="0" presId="urn:microsoft.com/office/officeart/2005/8/layout/lProcess1"/>
    <dgm:cxn modelId="{D1E14908-ACCF-A145-BD5A-5EB0DC2E2202}" srcId="{7C8C5087-8285-AA4C-A37E-DC7BCD2FA06A}" destId="{ED1012C8-95C6-BA4F-850D-3A71DC8D3BAE}" srcOrd="0" destOrd="0" parTransId="{701B9A56-4F19-4245-A936-925A9300AF51}" sibTransId="{E78F5AFC-BA61-394D-854D-F4D6C673E064}"/>
    <dgm:cxn modelId="{37D4E620-0886-E440-8DA6-0CC65C990047}" type="presOf" srcId="{73603964-18A0-B44A-9E45-32FBA96F3B26}" destId="{AF32ACBB-03C6-5F45-9684-B04F1DBF1788}" srcOrd="0" destOrd="0" presId="urn:microsoft.com/office/officeart/2005/8/layout/lProcess1"/>
    <dgm:cxn modelId="{A829B42F-56CA-1F4A-8DDA-DCD4E788F08B}" type="presOf" srcId="{3A4D8928-4B12-9D49-B73C-74B6397549E9}" destId="{7709725A-2D56-6749-B15A-FDD4F6202C5B}" srcOrd="0" destOrd="0" presId="urn:microsoft.com/office/officeart/2005/8/layout/lProcess1"/>
    <dgm:cxn modelId="{529306C9-BD23-DB4A-AB96-68E1BD285714}" type="presOf" srcId="{CD7DE765-D586-7748-958B-EE7BF3D48983}" destId="{2A3EA96E-C6CC-CB43-ACEE-5DAC53D201DA}" srcOrd="0" destOrd="0" presId="urn:microsoft.com/office/officeart/2005/8/layout/lProcess1"/>
    <dgm:cxn modelId="{E824B0DC-363C-A04C-BC3D-7E53EFCD3A30}" type="presOf" srcId="{75F7D396-0F66-494B-A0C8-31A5FA695C43}" destId="{74712240-DA3C-FA4F-AD13-DB8A9BE4FEEC}" srcOrd="0" destOrd="0" presId="urn:microsoft.com/office/officeart/2005/8/layout/lProcess1"/>
    <dgm:cxn modelId="{49FBDC12-87E9-F640-AA57-44E579CBAD8F}" srcId="{DAF1AD5C-A287-EB40-A3A9-96381CE3AD73}" destId="{E717CCD0-7AD0-5D4A-9D41-F13EE8560E1E}" srcOrd="2" destOrd="0" parTransId="{BD572582-8453-8342-9E52-E2D6DCEBAB03}" sibTransId="{017AE731-1EF6-E94A-A4D2-5358CFD0845F}"/>
    <dgm:cxn modelId="{E5A33F76-873F-0A46-A167-EEA76821996C}" type="presOf" srcId="{CDE9BCB5-E773-3141-A4A5-57205B11DDD7}" destId="{11721822-2464-6243-B081-17E09056311E}" srcOrd="0" destOrd="0" presId="urn:microsoft.com/office/officeart/2005/8/layout/lProcess1"/>
    <dgm:cxn modelId="{1533830C-0388-0248-8DA8-106C203C5550}" type="presOf" srcId="{ED1012C8-95C6-BA4F-850D-3A71DC8D3BAE}" destId="{89F87904-22B8-5642-9EE4-738BECB382E2}" srcOrd="0" destOrd="0" presId="urn:microsoft.com/office/officeart/2005/8/layout/lProcess1"/>
    <dgm:cxn modelId="{9BDE949F-057F-F642-8F78-3D7C9770D114}" srcId="{DAF1AD5C-A287-EB40-A3A9-96381CE3AD73}" destId="{5E7067CE-9269-304B-A379-B444F5D13EB6}" srcOrd="3" destOrd="0" parTransId="{2BA772BE-479F-6343-9FFA-81D50378A34E}" sibTransId="{86F55835-6047-3B4B-984E-F44C4CE529C4}"/>
    <dgm:cxn modelId="{18741ABA-F935-AE41-ABF7-F3CE5D7136CB}" type="presOf" srcId="{974B3CCA-5D58-FB45-9C90-796C34E73322}" destId="{CE0EA858-756E-8140-BE4B-B61025909906}" srcOrd="0" destOrd="0" presId="urn:microsoft.com/office/officeart/2005/8/layout/lProcess1"/>
    <dgm:cxn modelId="{778862FF-D07D-CD45-9C3C-534101FC1C55}" type="presOf" srcId="{8354E4C9-91C3-3941-A6B3-3F7AC81D1D84}" destId="{82A0BD28-D43D-DC48-BEB3-9F3E0838D511}" srcOrd="0" destOrd="0" presId="urn:microsoft.com/office/officeart/2005/8/layout/lProcess1"/>
    <dgm:cxn modelId="{49545323-BB7A-C94B-8F35-120540804D4C}" type="presOf" srcId="{DAF1AD5C-A287-EB40-A3A9-96381CE3AD73}" destId="{FA66EF60-571A-BF48-AE7E-9DBA9B155D38}" srcOrd="0" destOrd="0" presId="urn:microsoft.com/office/officeart/2005/8/layout/lProcess1"/>
    <dgm:cxn modelId="{F970F47B-8667-234C-B14B-9874971258E7}" type="presParOf" srcId="{512A76AA-E53A-0040-9989-4BFA39017A4D}" destId="{BDD86A69-40A3-DD4A-B1A2-7A8563D6A455}" srcOrd="0" destOrd="0" presId="urn:microsoft.com/office/officeart/2005/8/layout/lProcess1"/>
    <dgm:cxn modelId="{C11ED9A4-D2A7-C949-B111-72E184BA2709}" type="presParOf" srcId="{BDD86A69-40A3-DD4A-B1A2-7A8563D6A455}" destId="{89F87904-22B8-5642-9EE4-738BECB382E2}" srcOrd="0" destOrd="0" presId="urn:microsoft.com/office/officeart/2005/8/layout/lProcess1"/>
    <dgm:cxn modelId="{08B5A77E-7A47-2D42-B16B-99F608E30B78}" type="presParOf" srcId="{BDD86A69-40A3-DD4A-B1A2-7A8563D6A455}" destId="{11721822-2464-6243-B081-17E09056311E}" srcOrd="1" destOrd="0" presId="urn:microsoft.com/office/officeart/2005/8/layout/lProcess1"/>
    <dgm:cxn modelId="{F0AD1729-C50F-7A43-A118-FD98A39CEE2E}" type="presParOf" srcId="{BDD86A69-40A3-DD4A-B1A2-7A8563D6A455}" destId="{1E0A550A-F2B8-7F42-9914-89AFCACBB845}" srcOrd="2" destOrd="0" presId="urn:microsoft.com/office/officeart/2005/8/layout/lProcess1"/>
    <dgm:cxn modelId="{9B5689D7-C318-A445-80C3-53E2689B5D5A}" type="presParOf" srcId="{BDD86A69-40A3-DD4A-B1A2-7A8563D6A455}" destId="{AF32ACBB-03C6-5F45-9684-B04F1DBF1788}" srcOrd="3" destOrd="0" presId="urn:microsoft.com/office/officeart/2005/8/layout/lProcess1"/>
    <dgm:cxn modelId="{522A5C6D-2713-A34E-A346-57A944CC72A4}" type="presParOf" srcId="{BDD86A69-40A3-DD4A-B1A2-7A8563D6A455}" destId="{82A0BD28-D43D-DC48-BEB3-9F3E0838D511}" srcOrd="4" destOrd="0" presId="urn:microsoft.com/office/officeart/2005/8/layout/lProcess1"/>
    <dgm:cxn modelId="{7AF4F391-F7CD-2F4C-8F75-9E8FDD022452}" type="presParOf" srcId="{BDD86A69-40A3-DD4A-B1A2-7A8563D6A455}" destId="{B01F1A88-AA75-654D-8382-6C857FBA3576}" srcOrd="5" destOrd="0" presId="urn:microsoft.com/office/officeart/2005/8/layout/lProcess1"/>
    <dgm:cxn modelId="{09126857-9BA9-A84C-9C91-08D5012F8C04}" type="presParOf" srcId="{BDD86A69-40A3-DD4A-B1A2-7A8563D6A455}" destId="{8E66C954-8A3A-D44B-B62A-58E26C581574}" srcOrd="6" destOrd="0" presId="urn:microsoft.com/office/officeart/2005/8/layout/lProcess1"/>
    <dgm:cxn modelId="{0BB0FB40-CB17-384C-A4D4-277D693CF710}" type="presParOf" srcId="{BDD86A69-40A3-DD4A-B1A2-7A8563D6A455}" destId="{74712240-DA3C-FA4F-AD13-DB8A9BE4FEEC}" srcOrd="7" destOrd="0" presId="urn:microsoft.com/office/officeart/2005/8/layout/lProcess1"/>
    <dgm:cxn modelId="{86CC9750-4599-8048-87AC-90DAE8515AA0}" type="presParOf" srcId="{BDD86A69-40A3-DD4A-B1A2-7A8563D6A455}" destId="{24172AC6-7130-5042-858B-68A46D9F2AD3}" srcOrd="8" destOrd="0" presId="urn:microsoft.com/office/officeart/2005/8/layout/lProcess1"/>
    <dgm:cxn modelId="{B059D9E9-D745-A246-92A2-41BD74ACC26B}" type="presParOf" srcId="{512A76AA-E53A-0040-9989-4BFA39017A4D}" destId="{6CCBBE7C-A222-BA4D-AB68-49E51984DFAC}" srcOrd="1" destOrd="0" presId="urn:microsoft.com/office/officeart/2005/8/layout/lProcess1"/>
    <dgm:cxn modelId="{878BBA68-D3FB-9E40-862C-99BDD53A013F}" type="presParOf" srcId="{512A76AA-E53A-0040-9989-4BFA39017A4D}" destId="{1280119D-E4E5-6C47-8DD3-BA2ECF37BC36}" srcOrd="2" destOrd="0" presId="urn:microsoft.com/office/officeart/2005/8/layout/lProcess1"/>
    <dgm:cxn modelId="{E411DABB-69F9-9244-BD40-B27C2D3ADD86}" type="presParOf" srcId="{1280119D-E4E5-6C47-8DD3-BA2ECF37BC36}" destId="{FA66EF60-571A-BF48-AE7E-9DBA9B155D38}" srcOrd="0" destOrd="0" presId="urn:microsoft.com/office/officeart/2005/8/layout/lProcess1"/>
    <dgm:cxn modelId="{D7C2FB35-1041-B340-B974-A179FCE11E0F}" type="presParOf" srcId="{1280119D-E4E5-6C47-8DD3-BA2ECF37BC36}" destId="{E7E6D991-6620-EE4D-B7CD-39A0ADB88FF0}" srcOrd="1" destOrd="0" presId="urn:microsoft.com/office/officeart/2005/8/layout/lProcess1"/>
    <dgm:cxn modelId="{0AE9AC31-732A-184E-BBF3-69DDF50611AA}" type="presParOf" srcId="{1280119D-E4E5-6C47-8DD3-BA2ECF37BC36}" destId="{16FF717A-7E75-884F-AD94-3201026302C4}" srcOrd="2" destOrd="0" presId="urn:microsoft.com/office/officeart/2005/8/layout/lProcess1"/>
    <dgm:cxn modelId="{28FDB0BA-5B9D-5743-96F7-2C50493D9AA6}" type="presParOf" srcId="{1280119D-E4E5-6C47-8DD3-BA2ECF37BC36}" destId="{2A3EA96E-C6CC-CB43-ACEE-5DAC53D201DA}" srcOrd="3" destOrd="0" presId="urn:microsoft.com/office/officeart/2005/8/layout/lProcess1"/>
    <dgm:cxn modelId="{D19CA776-9B5E-7E4D-8D1D-705EF1735A4B}" type="presParOf" srcId="{1280119D-E4E5-6C47-8DD3-BA2ECF37BC36}" destId="{CE0EA858-756E-8140-BE4B-B61025909906}" srcOrd="4" destOrd="0" presId="urn:microsoft.com/office/officeart/2005/8/layout/lProcess1"/>
    <dgm:cxn modelId="{89F8A8A9-0E53-AF4A-8D17-21021975F4B7}" type="presParOf" srcId="{1280119D-E4E5-6C47-8DD3-BA2ECF37BC36}" destId="{7709725A-2D56-6749-B15A-FDD4F6202C5B}" srcOrd="5" destOrd="0" presId="urn:microsoft.com/office/officeart/2005/8/layout/lProcess1"/>
    <dgm:cxn modelId="{0CFB5F7D-147E-4A46-BC46-4E1F85E39442}" type="presParOf" srcId="{1280119D-E4E5-6C47-8DD3-BA2ECF37BC36}" destId="{177AB344-1DF2-144E-8E65-90F279C91F17}" srcOrd="6" destOrd="0" presId="urn:microsoft.com/office/officeart/2005/8/layout/lProcess1"/>
    <dgm:cxn modelId="{3628CB7E-3E45-9C4C-A7C5-92DA914FC1C2}" type="presParOf" srcId="{1280119D-E4E5-6C47-8DD3-BA2ECF37BC36}" destId="{F5520F60-B71E-874C-8AF9-4033B44033C1}" srcOrd="7" destOrd="0" presId="urn:microsoft.com/office/officeart/2005/8/layout/lProcess1"/>
    <dgm:cxn modelId="{0EA527BF-3E37-3846-B92C-30AB3D9BF440}" type="presParOf" srcId="{1280119D-E4E5-6C47-8DD3-BA2ECF37BC36}" destId="{63C529AA-BF60-B948-AE06-DF0B051B4C3A}" srcOrd="8"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8C5087-8285-AA4C-A37E-DC7BCD2FA06A}" type="doc">
      <dgm:prSet loTypeId="urn:microsoft.com/office/officeart/2005/8/layout/lProcess1" loCatId="" qsTypeId="urn:microsoft.com/office/officeart/2005/8/quickstyle/3D1" qsCatId="3D" csTypeId="urn:microsoft.com/office/officeart/2005/8/colors/accent2_2" csCatId="accent2" phldr="1"/>
      <dgm:spPr/>
      <dgm:t>
        <a:bodyPr/>
        <a:lstStyle/>
        <a:p>
          <a:endParaRPr lang="en-US"/>
        </a:p>
      </dgm:t>
    </dgm:pt>
    <dgm:pt modelId="{ED1012C8-95C6-BA4F-850D-3A71DC8D3BAE}">
      <dgm:prSet phldrT="[Text]"/>
      <dgm:spPr/>
      <dgm:t>
        <a:bodyPr/>
        <a:lstStyle/>
        <a:p>
          <a:r>
            <a:rPr lang="en-US" dirty="0" smtClean="0"/>
            <a:t>This current research</a:t>
          </a:r>
          <a:endParaRPr lang="en-US" dirty="0"/>
        </a:p>
      </dgm:t>
    </dgm:pt>
    <dgm:pt modelId="{701B9A56-4F19-4245-A936-925A9300AF51}" type="parTrans" cxnId="{D1E14908-ACCF-A145-BD5A-5EB0DC2E2202}">
      <dgm:prSet/>
      <dgm:spPr/>
      <dgm:t>
        <a:bodyPr/>
        <a:lstStyle/>
        <a:p>
          <a:endParaRPr lang="en-US"/>
        </a:p>
      </dgm:t>
    </dgm:pt>
    <dgm:pt modelId="{E78F5AFC-BA61-394D-854D-F4D6C673E064}" type="sibTrans" cxnId="{D1E14908-ACCF-A145-BD5A-5EB0DC2E2202}">
      <dgm:prSet/>
      <dgm:spPr/>
      <dgm:t>
        <a:bodyPr/>
        <a:lstStyle/>
        <a:p>
          <a:endParaRPr lang="en-US"/>
        </a:p>
      </dgm:t>
    </dgm:pt>
    <dgm:pt modelId="{5B07E6D5-E642-024B-8027-9D4BDF1690BE}">
      <dgm:prSet phldrT="[Text]" custT="1"/>
      <dgm:spPr/>
      <dgm:t>
        <a:bodyPr/>
        <a:lstStyle/>
        <a:p>
          <a:r>
            <a:rPr lang="en-US" sz="1600" dirty="0" smtClean="0"/>
            <a:t>What do YOU think when you see this image? Image not linked to CPTED factors.  </a:t>
          </a:r>
          <a:endParaRPr lang="en-US" sz="1600" dirty="0"/>
        </a:p>
      </dgm:t>
    </dgm:pt>
    <dgm:pt modelId="{CDE9BCB5-E773-3141-A4A5-57205B11DDD7}" type="parTrans" cxnId="{C0C64D15-0D46-D74E-BFA6-E60938E28183}">
      <dgm:prSet/>
      <dgm:spPr/>
      <dgm:t>
        <a:bodyPr/>
        <a:lstStyle/>
        <a:p>
          <a:endParaRPr lang="en-US"/>
        </a:p>
      </dgm:t>
    </dgm:pt>
    <dgm:pt modelId="{73603964-18A0-B44A-9E45-32FBA96F3B26}" type="sibTrans" cxnId="{C0C64D15-0D46-D74E-BFA6-E60938E28183}">
      <dgm:prSet/>
      <dgm:spPr/>
      <dgm:t>
        <a:bodyPr/>
        <a:lstStyle/>
        <a:p>
          <a:endParaRPr lang="en-US"/>
        </a:p>
      </dgm:t>
    </dgm:pt>
    <dgm:pt modelId="{8354E4C9-91C3-3941-A6B3-3F7AC81D1D84}">
      <dgm:prSet phldrT="[Text]" custT="1"/>
      <dgm:spPr/>
      <dgm:t>
        <a:bodyPr/>
        <a:lstStyle/>
        <a:p>
          <a:r>
            <a:rPr lang="en-US" sz="1600" dirty="0" smtClean="0"/>
            <a:t>Is there a pattern in responses?</a:t>
          </a:r>
          <a:endParaRPr lang="en-US" sz="1600" dirty="0"/>
        </a:p>
      </dgm:t>
    </dgm:pt>
    <dgm:pt modelId="{4EC86833-F1BD-E442-8519-3EAF535344DC}" type="parTrans" cxnId="{1B6C3752-806D-FA4C-880B-19B27E0BF35D}">
      <dgm:prSet/>
      <dgm:spPr/>
      <dgm:t>
        <a:bodyPr/>
        <a:lstStyle/>
        <a:p>
          <a:endParaRPr lang="en-US"/>
        </a:p>
      </dgm:t>
    </dgm:pt>
    <dgm:pt modelId="{DBDE5D0D-5373-3B4A-B8DF-F4094E4364A9}" type="sibTrans" cxnId="{1B6C3752-806D-FA4C-880B-19B27E0BF35D}">
      <dgm:prSet/>
      <dgm:spPr/>
      <dgm:t>
        <a:bodyPr/>
        <a:lstStyle/>
        <a:p>
          <a:endParaRPr lang="en-US"/>
        </a:p>
      </dgm:t>
    </dgm:pt>
    <dgm:pt modelId="{3EC4EEA0-A044-9743-9C29-874B59972EB0}">
      <dgm:prSet phldrT="[Text]" custT="1"/>
      <dgm:spPr/>
      <dgm:t>
        <a:bodyPr/>
        <a:lstStyle/>
        <a:p>
          <a:r>
            <a:rPr lang="en-US" sz="1600" dirty="0" smtClean="0"/>
            <a:t>Define CPTED principles.</a:t>
          </a:r>
          <a:endParaRPr lang="en-US" sz="1600" dirty="0"/>
        </a:p>
      </dgm:t>
    </dgm:pt>
    <dgm:pt modelId="{5F126281-D662-9044-83DE-DD32FD05799C}" type="parTrans" cxnId="{B827887F-4AAE-2D44-BAFB-59C89BB9D6D1}">
      <dgm:prSet/>
      <dgm:spPr/>
      <dgm:t>
        <a:bodyPr/>
        <a:lstStyle/>
        <a:p>
          <a:endParaRPr lang="en-US"/>
        </a:p>
      </dgm:t>
    </dgm:pt>
    <dgm:pt modelId="{98DDC1DF-39ED-9940-A61A-BB59CF87F6EF}" type="sibTrans" cxnId="{B827887F-4AAE-2D44-BAFB-59C89BB9D6D1}">
      <dgm:prSet/>
      <dgm:spPr/>
      <dgm:t>
        <a:bodyPr/>
        <a:lstStyle/>
        <a:p>
          <a:endParaRPr lang="en-US"/>
        </a:p>
      </dgm:t>
    </dgm:pt>
    <dgm:pt modelId="{A97FB847-F979-C145-9831-3E0D35DD691F}">
      <dgm:prSet phldrT="[Text]"/>
      <dgm:spPr/>
      <dgm:t>
        <a:bodyPr/>
        <a:lstStyle/>
        <a:p>
          <a:r>
            <a:rPr lang="en-US" dirty="0" smtClean="0"/>
            <a:t>Inductive research approach (bottom up)</a:t>
          </a:r>
          <a:endParaRPr lang="en-US" dirty="0"/>
        </a:p>
      </dgm:t>
    </dgm:pt>
    <dgm:pt modelId="{1A6EF14E-95EF-4742-A588-43E18F7B4937}" type="parTrans" cxnId="{1FACF706-CBEC-F448-B6F0-36FB157ADBD1}">
      <dgm:prSet/>
      <dgm:spPr/>
      <dgm:t>
        <a:bodyPr/>
        <a:lstStyle/>
        <a:p>
          <a:endParaRPr lang="en-US"/>
        </a:p>
      </dgm:t>
    </dgm:pt>
    <dgm:pt modelId="{6DEF3341-6B0E-5F43-9659-C9A9FFD929D6}" type="sibTrans" cxnId="{1FACF706-CBEC-F448-B6F0-36FB157ADBD1}">
      <dgm:prSet/>
      <dgm:spPr/>
      <dgm:t>
        <a:bodyPr/>
        <a:lstStyle/>
        <a:p>
          <a:endParaRPr lang="en-US"/>
        </a:p>
      </dgm:t>
    </dgm:pt>
    <dgm:pt modelId="{2BE45E27-F4A8-904A-B729-8A4EE9D01D29}">
      <dgm:prSet phldrT="[Text]" custT="1"/>
      <dgm:spPr/>
      <dgm:t>
        <a:bodyPr/>
        <a:lstStyle/>
        <a:p>
          <a:r>
            <a:rPr lang="en-US" sz="1600" dirty="0" smtClean="0"/>
            <a:t>They could list any factors. </a:t>
          </a:r>
          <a:endParaRPr lang="en-US" sz="1600" dirty="0"/>
        </a:p>
      </dgm:t>
    </dgm:pt>
    <dgm:pt modelId="{B51DF39F-BBBF-9746-9FD4-3BA0138D3059}" type="parTrans" cxnId="{06C72E2D-31D5-3247-A18A-EEA7C83C0685}">
      <dgm:prSet/>
      <dgm:spPr/>
      <dgm:t>
        <a:bodyPr/>
        <a:lstStyle/>
        <a:p>
          <a:endParaRPr lang="en-US"/>
        </a:p>
      </dgm:t>
    </dgm:pt>
    <dgm:pt modelId="{E28773F4-39F9-2E4F-90A4-1EBD5115B714}" type="sibTrans" cxnId="{06C72E2D-31D5-3247-A18A-EEA7C83C0685}">
      <dgm:prSet/>
      <dgm:spPr/>
      <dgm:t>
        <a:bodyPr/>
        <a:lstStyle/>
        <a:p>
          <a:endParaRPr lang="en-US"/>
        </a:p>
      </dgm:t>
    </dgm:pt>
    <dgm:pt modelId="{2FA14D90-353A-BB48-B1E5-82CAFCFABFDB}">
      <dgm:prSet phldrT="[Text]" custT="1"/>
      <dgm:spPr/>
      <dgm:t>
        <a:bodyPr/>
        <a:lstStyle/>
        <a:p>
          <a:r>
            <a:rPr lang="en-US" sz="1600" dirty="0" smtClean="0"/>
            <a:t>What are the common factors being discussed?</a:t>
          </a:r>
          <a:endParaRPr lang="en-US" sz="1600" dirty="0"/>
        </a:p>
      </dgm:t>
    </dgm:pt>
    <dgm:pt modelId="{7D5477C3-248F-774E-8FFE-8D757F632E65}" type="parTrans" cxnId="{78005D51-0BB9-6747-BB23-B82B362DCC8A}">
      <dgm:prSet/>
      <dgm:spPr/>
      <dgm:t>
        <a:bodyPr/>
        <a:lstStyle/>
        <a:p>
          <a:endParaRPr lang="en-US"/>
        </a:p>
      </dgm:t>
    </dgm:pt>
    <dgm:pt modelId="{A1971538-0392-7646-8A23-24E5BAAE3D21}" type="sibTrans" cxnId="{78005D51-0BB9-6747-BB23-B82B362DCC8A}">
      <dgm:prSet/>
      <dgm:spPr/>
      <dgm:t>
        <a:bodyPr/>
        <a:lstStyle/>
        <a:p>
          <a:endParaRPr lang="en-US"/>
        </a:p>
      </dgm:t>
    </dgm:pt>
    <dgm:pt modelId="{ECB53B89-0527-F84C-98B3-FA0B002A6EB1}">
      <dgm:prSet phldrT="[Text]" custT="1"/>
      <dgm:spPr/>
      <dgm:t>
        <a:bodyPr/>
        <a:lstStyle/>
        <a:p>
          <a:r>
            <a:rPr lang="en-US" sz="1600" dirty="0" smtClean="0"/>
            <a:t>Offenders are attracted to/deterred by certain factors.</a:t>
          </a:r>
          <a:endParaRPr lang="en-US" sz="1600" dirty="0"/>
        </a:p>
      </dgm:t>
    </dgm:pt>
    <dgm:pt modelId="{11DE7F84-265F-0E4D-AC55-299D3BBACD53}" type="parTrans" cxnId="{A1105C88-4292-9A41-A851-776D828DE647}">
      <dgm:prSet/>
      <dgm:spPr/>
      <dgm:t>
        <a:bodyPr/>
        <a:lstStyle/>
        <a:p>
          <a:endParaRPr lang="en-US"/>
        </a:p>
      </dgm:t>
    </dgm:pt>
    <dgm:pt modelId="{C1E4E112-E8D1-AD49-921C-29A9674E1A46}" type="sibTrans" cxnId="{A1105C88-4292-9A41-A851-776D828DE647}">
      <dgm:prSet/>
      <dgm:spPr/>
      <dgm:t>
        <a:bodyPr/>
        <a:lstStyle/>
        <a:p>
          <a:endParaRPr lang="en-US"/>
        </a:p>
      </dgm:t>
    </dgm:pt>
    <dgm:pt modelId="{05DE22BD-3651-2048-B848-E20BC17146B2}">
      <dgm:prSet phldrT="[Text]" custT="1"/>
      <dgm:spPr/>
      <dgm:t>
        <a:bodyPr/>
        <a:lstStyle/>
        <a:p>
          <a:r>
            <a:rPr lang="en-US" sz="1600" dirty="0" smtClean="0"/>
            <a:t>Do these confirm/refute existing principles? New principles?</a:t>
          </a:r>
          <a:endParaRPr lang="en-US" sz="1600" dirty="0"/>
        </a:p>
      </dgm:t>
    </dgm:pt>
    <dgm:pt modelId="{36644F84-3339-DB4A-B8A9-17FD6162EB81}" type="parTrans" cxnId="{885EB953-F8A6-4B47-8849-3F316184EE2B}">
      <dgm:prSet/>
      <dgm:spPr/>
      <dgm:t>
        <a:bodyPr/>
        <a:lstStyle/>
        <a:p>
          <a:endParaRPr lang="en-US"/>
        </a:p>
      </dgm:t>
    </dgm:pt>
    <dgm:pt modelId="{561EBC6A-B881-DC47-B118-05D47F9DEBB2}" type="sibTrans" cxnId="{885EB953-F8A6-4B47-8849-3F316184EE2B}">
      <dgm:prSet/>
      <dgm:spPr/>
      <dgm:t>
        <a:bodyPr/>
        <a:lstStyle/>
        <a:p>
          <a:endParaRPr lang="en-US"/>
        </a:p>
      </dgm:t>
    </dgm:pt>
    <dgm:pt modelId="{08BE4F10-D064-004C-8450-501C7F56111E}">
      <dgm:prSet phldrT="[Text]" custT="1"/>
      <dgm:spPr/>
      <dgm:t>
        <a:bodyPr/>
        <a:lstStyle/>
        <a:p>
          <a:endParaRPr lang="en-US" sz="1600" dirty="0" smtClean="0"/>
        </a:p>
        <a:p>
          <a:r>
            <a:rPr lang="en-US" sz="1600" dirty="0" smtClean="0"/>
            <a:t>Define CPTED principles.</a:t>
          </a:r>
        </a:p>
        <a:p>
          <a:endParaRPr lang="en-US" sz="1800" dirty="0"/>
        </a:p>
      </dgm:t>
    </dgm:pt>
    <dgm:pt modelId="{1455380D-0FEE-884A-820B-CE63266132E0}" type="parTrans" cxnId="{F6499855-9614-3A4B-A194-66086595F367}">
      <dgm:prSet/>
      <dgm:spPr/>
      <dgm:t>
        <a:bodyPr/>
        <a:lstStyle/>
        <a:p>
          <a:endParaRPr lang="en-US"/>
        </a:p>
      </dgm:t>
    </dgm:pt>
    <dgm:pt modelId="{8D831244-7422-7A43-BDD0-257C05617FB9}" type="sibTrans" cxnId="{F6499855-9614-3A4B-A194-66086595F367}">
      <dgm:prSet/>
      <dgm:spPr/>
      <dgm:t>
        <a:bodyPr/>
        <a:lstStyle/>
        <a:p>
          <a:endParaRPr lang="en-US"/>
        </a:p>
      </dgm:t>
    </dgm:pt>
    <dgm:pt modelId="{512A76AA-E53A-0040-9989-4BFA39017A4D}" type="pres">
      <dgm:prSet presAssocID="{7C8C5087-8285-AA4C-A37E-DC7BCD2FA06A}" presName="Name0" presStyleCnt="0">
        <dgm:presLayoutVars>
          <dgm:dir/>
          <dgm:animLvl val="lvl"/>
          <dgm:resizeHandles val="exact"/>
        </dgm:presLayoutVars>
      </dgm:prSet>
      <dgm:spPr/>
      <dgm:t>
        <a:bodyPr/>
        <a:lstStyle/>
        <a:p>
          <a:endParaRPr lang="en-US"/>
        </a:p>
      </dgm:t>
    </dgm:pt>
    <dgm:pt modelId="{BDD86A69-40A3-DD4A-B1A2-7A8563D6A455}" type="pres">
      <dgm:prSet presAssocID="{ED1012C8-95C6-BA4F-850D-3A71DC8D3BAE}" presName="vertFlow" presStyleCnt="0"/>
      <dgm:spPr/>
    </dgm:pt>
    <dgm:pt modelId="{89F87904-22B8-5642-9EE4-738BECB382E2}" type="pres">
      <dgm:prSet presAssocID="{ED1012C8-95C6-BA4F-850D-3A71DC8D3BAE}" presName="header" presStyleLbl="node1" presStyleIdx="0" presStyleCnt="2"/>
      <dgm:spPr/>
      <dgm:t>
        <a:bodyPr/>
        <a:lstStyle/>
        <a:p>
          <a:endParaRPr lang="en-US"/>
        </a:p>
      </dgm:t>
    </dgm:pt>
    <dgm:pt modelId="{11721822-2464-6243-B081-17E09056311E}" type="pres">
      <dgm:prSet presAssocID="{CDE9BCB5-E773-3141-A4A5-57205B11DDD7}" presName="parTrans" presStyleLbl="sibTrans2D1" presStyleIdx="0" presStyleCnt="8"/>
      <dgm:spPr/>
      <dgm:t>
        <a:bodyPr/>
        <a:lstStyle/>
        <a:p>
          <a:endParaRPr lang="en-US"/>
        </a:p>
      </dgm:t>
    </dgm:pt>
    <dgm:pt modelId="{1E0A550A-F2B8-7F42-9914-89AFCACBB845}" type="pres">
      <dgm:prSet presAssocID="{5B07E6D5-E642-024B-8027-9D4BDF1690BE}" presName="child" presStyleLbl="alignAccFollowNode1" presStyleIdx="0" presStyleCnt="8">
        <dgm:presLayoutVars>
          <dgm:chMax val="0"/>
          <dgm:bulletEnabled val="1"/>
        </dgm:presLayoutVars>
      </dgm:prSet>
      <dgm:spPr/>
      <dgm:t>
        <a:bodyPr/>
        <a:lstStyle/>
        <a:p>
          <a:endParaRPr lang="en-US"/>
        </a:p>
      </dgm:t>
    </dgm:pt>
    <dgm:pt modelId="{AF32ACBB-03C6-5F45-9684-B04F1DBF1788}" type="pres">
      <dgm:prSet presAssocID="{73603964-18A0-B44A-9E45-32FBA96F3B26}" presName="sibTrans" presStyleLbl="sibTrans2D1" presStyleIdx="1" presStyleCnt="8"/>
      <dgm:spPr/>
      <dgm:t>
        <a:bodyPr/>
        <a:lstStyle/>
        <a:p>
          <a:endParaRPr lang="en-US"/>
        </a:p>
      </dgm:t>
    </dgm:pt>
    <dgm:pt modelId="{82A0BD28-D43D-DC48-BEB3-9F3E0838D511}" type="pres">
      <dgm:prSet presAssocID="{8354E4C9-91C3-3941-A6B3-3F7AC81D1D84}" presName="child" presStyleLbl="alignAccFollowNode1" presStyleIdx="1" presStyleCnt="8">
        <dgm:presLayoutVars>
          <dgm:chMax val="0"/>
          <dgm:bulletEnabled val="1"/>
        </dgm:presLayoutVars>
      </dgm:prSet>
      <dgm:spPr/>
      <dgm:t>
        <a:bodyPr/>
        <a:lstStyle/>
        <a:p>
          <a:endParaRPr lang="en-US"/>
        </a:p>
      </dgm:t>
    </dgm:pt>
    <dgm:pt modelId="{B01F1A88-AA75-654D-8382-6C857FBA3576}" type="pres">
      <dgm:prSet presAssocID="{DBDE5D0D-5373-3B4A-B8DF-F4094E4364A9}" presName="sibTrans" presStyleLbl="sibTrans2D1" presStyleIdx="2" presStyleCnt="8"/>
      <dgm:spPr/>
      <dgm:t>
        <a:bodyPr/>
        <a:lstStyle/>
        <a:p>
          <a:endParaRPr lang="en-US"/>
        </a:p>
      </dgm:t>
    </dgm:pt>
    <dgm:pt modelId="{AE96F0A0-1613-EB40-99A4-8569B927D010}" type="pres">
      <dgm:prSet presAssocID="{ECB53B89-0527-F84C-98B3-FA0B002A6EB1}" presName="child" presStyleLbl="alignAccFollowNode1" presStyleIdx="2" presStyleCnt="8" custLinFactNeighborX="1379" custLinFactNeighborY="13555">
        <dgm:presLayoutVars>
          <dgm:chMax val="0"/>
          <dgm:bulletEnabled val="1"/>
        </dgm:presLayoutVars>
      </dgm:prSet>
      <dgm:spPr/>
      <dgm:t>
        <a:bodyPr/>
        <a:lstStyle/>
        <a:p>
          <a:endParaRPr lang="en-US"/>
        </a:p>
      </dgm:t>
    </dgm:pt>
    <dgm:pt modelId="{86D3E252-C3E1-A348-A502-16AD1FE2366C}" type="pres">
      <dgm:prSet presAssocID="{C1E4E112-E8D1-AD49-921C-29A9674E1A46}" presName="sibTrans" presStyleLbl="sibTrans2D1" presStyleIdx="3" presStyleCnt="8"/>
      <dgm:spPr/>
      <dgm:t>
        <a:bodyPr/>
        <a:lstStyle/>
        <a:p>
          <a:endParaRPr lang="en-US"/>
        </a:p>
      </dgm:t>
    </dgm:pt>
    <dgm:pt modelId="{24172AC6-7130-5042-858B-68A46D9F2AD3}" type="pres">
      <dgm:prSet presAssocID="{3EC4EEA0-A044-9743-9C29-874B59972EB0}" presName="child" presStyleLbl="alignAccFollowNode1" presStyleIdx="3" presStyleCnt="8">
        <dgm:presLayoutVars>
          <dgm:chMax val="0"/>
          <dgm:bulletEnabled val="1"/>
        </dgm:presLayoutVars>
      </dgm:prSet>
      <dgm:spPr/>
      <dgm:t>
        <a:bodyPr/>
        <a:lstStyle/>
        <a:p>
          <a:endParaRPr lang="en-US"/>
        </a:p>
      </dgm:t>
    </dgm:pt>
    <dgm:pt modelId="{F7797082-75EF-F54C-ADFF-EBEE6FA59F1D}" type="pres">
      <dgm:prSet presAssocID="{ED1012C8-95C6-BA4F-850D-3A71DC8D3BAE}" presName="hSp" presStyleCnt="0"/>
      <dgm:spPr/>
    </dgm:pt>
    <dgm:pt modelId="{8B8F2607-9DE3-D547-A77C-F3778865F36C}" type="pres">
      <dgm:prSet presAssocID="{A97FB847-F979-C145-9831-3E0D35DD691F}" presName="vertFlow" presStyleCnt="0"/>
      <dgm:spPr/>
    </dgm:pt>
    <dgm:pt modelId="{33B290DD-0E05-4A4C-A76B-61B842580FF4}" type="pres">
      <dgm:prSet presAssocID="{A97FB847-F979-C145-9831-3E0D35DD691F}" presName="header" presStyleLbl="node1" presStyleIdx="1" presStyleCnt="2"/>
      <dgm:spPr/>
      <dgm:t>
        <a:bodyPr/>
        <a:lstStyle/>
        <a:p>
          <a:endParaRPr lang="en-US"/>
        </a:p>
      </dgm:t>
    </dgm:pt>
    <dgm:pt modelId="{7797D4DF-8814-2540-8039-ACB04D470A44}" type="pres">
      <dgm:prSet presAssocID="{B51DF39F-BBBF-9746-9FD4-3BA0138D3059}" presName="parTrans" presStyleLbl="sibTrans2D1" presStyleIdx="4" presStyleCnt="8"/>
      <dgm:spPr/>
      <dgm:t>
        <a:bodyPr/>
        <a:lstStyle/>
        <a:p>
          <a:endParaRPr lang="en-US"/>
        </a:p>
      </dgm:t>
    </dgm:pt>
    <dgm:pt modelId="{36C38376-4FCA-E940-9A21-1D95CF144484}" type="pres">
      <dgm:prSet presAssocID="{2BE45E27-F4A8-904A-B729-8A4EE9D01D29}" presName="child" presStyleLbl="alignAccFollowNode1" presStyleIdx="4" presStyleCnt="8">
        <dgm:presLayoutVars>
          <dgm:chMax val="0"/>
          <dgm:bulletEnabled val="1"/>
        </dgm:presLayoutVars>
      </dgm:prSet>
      <dgm:spPr/>
      <dgm:t>
        <a:bodyPr/>
        <a:lstStyle/>
        <a:p>
          <a:endParaRPr lang="en-US"/>
        </a:p>
      </dgm:t>
    </dgm:pt>
    <dgm:pt modelId="{D71D8263-8D5D-7E46-8954-E2DB7889C708}" type="pres">
      <dgm:prSet presAssocID="{E28773F4-39F9-2E4F-90A4-1EBD5115B714}" presName="sibTrans" presStyleLbl="sibTrans2D1" presStyleIdx="5" presStyleCnt="8"/>
      <dgm:spPr/>
      <dgm:t>
        <a:bodyPr/>
        <a:lstStyle/>
        <a:p>
          <a:endParaRPr lang="en-US"/>
        </a:p>
      </dgm:t>
    </dgm:pt>
    <dgm:pt modelId="{4C3AB76C-0601-8840-95E5-6FD379995FAC}" type="pres">
      <dgm:prSet presAssocID="{2FA14D90-353A-BB48-B1E5-82CAFCFABFDB}" presName="child" presStyleLbl="alignAccFollowNode1" presStyleIdx="5" presStyleCnt="8">
        <dgm:presLayoutVars>
          <dgm:chMax val="0"/>
          <dgm:bulletEnabled val="1"/>
        </dgm:presLayoutVars>
      </dgm:prSet>
      <dgm:spPr/>
      <dgm:t>
        <a:bodyPr/>
        <a:lstStyle/>
        <a:p>
          <a:endParaRPr lang="en-US"/>
        </a:p>
      </dgm:t>
    </dgm:pt>
    <dgm:pt modelId="{FE6BCA89-23DC-3F48-BE2F-EA398E533423}" type="pres">
      <dgm:prSet presAssocID="{A1971538-0392-7646-8A23-24E5BAAE3D21}" presName="sibTrans" presStyleLbl="sibTrans2D1" presStyleIdx="6" presStyleCnt="8"/>
      <dgm:spPr/>
      <dgm:t>
        <a:bodyPr/>
        <a:lstStyle/>
        <a:p>
          <a:endParaRPr lang="en-US"/>
        </a:p>
      </dgm:t>
    </dgm:pt>
    <dgm:pt modelId="{E80FBC85-4ADC-0848-AD0E-1904615BF07A}" type="pres">
      <dgm:prSet presAssocID="{05DE22BD-3651-2048-B848-E20BC17146B2}" presName="child" presStyleLbl="alignAccFollowNode1" presStyleIdx="6" presStyleCnt="8">
        <dgm:presLayoutVars>
          <dgm:chMax val="0"/>
          <dgm:bulletEnabled val="1"/>
        </dgm:presLayoutVars>
      </dgm:prSet>
      <dgm:spPr/>
      <dgm:t>
        <a:bodyPr/>
        <a:lstStyle/>
        <a:p>
          <a:endParaRPr lang="en-US"/>
        </a:p>
      </dgm:t>
    </dgm:pt>
    <dgm:pt modelId="{15A3CB3B-B257-3F45-810B-80EEDFABA01D}" type="pres">
      <dgm:prSet presAssocID="{561EBC6A-B881-DC47-B118-05D47F9DEBB2}" presName="sibTrans" presStyleLbl="sibTrans2D1" presStyleIdx="7" presStyleCnt="8"/>
      <dgm:spPr/>
      <dgm:t>
        <a:bodyPr/>
        <a:lstStyle/>
        <a:p>
          <a:endParaRPr lang="en-US"/>
        </a:p>
      </dgm:t>
    </dgm:pt>
    <dgm:pt modelId="{8808E188-FD38-0D43-8FFA-437A2A89A7D1}" type="pres">
      <dgm:prSet presAssocID="{08BE4F10-D064-004C-8450-501C7F56111E}" presName="child" presStyleLbl="alignAccFollowNode1" presStyleIdx="7" presStyleCnt="8">
        <dgm:presLayoutVars>
          <dgm:chMax val="0"/>
          <dgm:bulletEnabled val="1"/>
        </dgm:presLayoutVars>
      </dgm:prSet>
      <dgm:spPr/>
      <dgm:t>
        <a:bodyPr/>
        <a:lstStyle/>
        <a:p>
          <a:endParaRPr lang="en-US"/>
        </a:p>
      </dgm:t>
    </dgm:pt>
  </dgm:ptLst>
  <dgm:cxnLst>
    <dgm:cxn modelId="{04F73863-2EE0-E04E-8788-682E16407AB8}" type="presOf" srcId="{5B07E6D5-E642-024B-8027-9D4BDF1690BE}" destId="{1E0A550A-F2B8-7F42-9914-89AFCACBB845}" srcOrd="0" destOrd="0" presId="urn:microsoft.com/office/officeart/2005/8/layout/lProcess1"/>
    <dgm:cxn modelId="{0A5ECA6E-DF13-F649-961D-2E3ECF546CA7}" type="presOf" srcId="{A97FB847-F979-C145-9831-3E0D35DD691F}" destId="{33B290DD-0E05-4A4C-A76B-61B842580FF4}" srcOrd="0" destOrd="0" presId="urn:microsoft.com/office/officeart/2005/8/layout/lProcess1"/>
    <dgm:cxn modelId="{C9318F9D-1955-094D-87CE-79434C053E53}" type="presOf" srcId="{73603964-18A0-B44A-9E45-32FBA96F3B26}" destId="{AF32ACBB-03C6-5F45-9684-B04F1DBF1788}" srcOrd="0" destOrd="0" presId="urn:microsoft.com/office/officeart/2005/8/layout/lProcess1"/>
    <dgm:cxn modelId="{1B6C3752-806D-FA4C-880B-19B27E0BF35D}" srcId="{ED1012C8-95C6-BA4F-850D-3A71DC8D3BAE}" destId="{8354E4C9-91C3-3941-A6B3-3F7AC81D1D84}" srcOrd="1" destOrd="0" parTransId="{4EC86833-F1BD-E442-8519-3EAF535344DC}" sibTransId="{DBDE5D0D-5373-3B4A-B8DF-F4094E4364A9}"/>
    <dgm:cxn modelId="{B827887F-4AAE-2D44-BAFB-59C89BB9D6D1}" srcId="{ED1012C8-95C6-BA4F-850D-3A71DC8D3BAE}" destId="{3EC4EEA0-A044-9743-9C29-874B59972EB0}" srcOrd="3" destOrd="0" parTransId="{5F126281-D662-9044-83DE-DD32FD05799C}" sibTransId="{98DDC1DF-39ED-9940-A61A-BB59CF87F6EF}"/>
    <dgm:cxn modelId="{C0C64D15-0D46-D74E-BFA6-E60938E28183}" srcId="{ED1012C8-95C6-BA4F-850D-3A71DC8D3BAE}" destId="{5B07E6D5-E642-024B-8027-9D4BDF1690BE}" srcOrd="0" destOrd="0" parTransId="{CDE9BCB5-E773-3141-A4A5-57205B11DDD7}" sibTransId="{73603964-18A0-B44A-9E45-32FBA96F3B26}"/>
    <dgm:cxn modelId="{5EF01334-71B8-644E-BEB1-D6DC286B185A}" type="presOf" srcId="{ECB53B89-0527-F84C-98B3-FA0B002A6EB1}" destId="{AE96F0A0-1613-EB40-99A4-8569B927D010}" srcOrd="0" destOrd="0" presId="urn:microsoft.com/office/officeart/2005/8/layout/lProcess1"/>
    <dgm:cxn modelId="{E70D88FE-32F8-D447-AB00-9472B8790A11}" type="presOf" srcId="{E28773F4-39F9-2E4F-90A4-1EBD5115B714}" destId="{D71D8263-8D5D-7E46-8954-E2DB7889C708}" srcOrd="0" destOrd="0" presId="urn:microsoft.com/office/officeart/2005/8/layout/lProcess1"/>
    <dgm:cxn modelId="{15DD4C34-85AB-4447-A264-155ADCBDCCF3}" type="presOf" srcId="{7C8C5087-8285-AA4C-A37E-DC7BCD2FA06A}" destId="{512A76AA-E53A-0040-9989-4BFA39017A4D}" srcOrd="0" destOrd="0" presId="urn:microsoft.com/office/officeart/2005/8/layout/lProcess1"/>
    <dgm:cxn modelId="{1FACF706-CBEC-F448-B6F0-36FB157ADBD1}" srcId="{7C8C5087-8285-AA4C-A37E-DC7BCD2FA06A}" destId="{A97FB847-F979-C145-9831-3E0D35DD691F}" srcOrd="1" destOrd="0" parTransId="{1A6EF14E-95EF-4742-A588-43E18F7B4937}" sibTransId="{6DEF3341-6B0E-5F43-9659-C9A9FFD929D6}"/>
    <dgm:cxn modelId="{885EB953-F8A6-4B47-8849-3F316184EE2B}" srcId="{A97FB847-F979-C145-9831-3E0D35DD691F}" destId="{05DE22BD-3651-2048-B848-E20BC17146B2}" srcOrd="2" destOrd="0" parTransId="{36644F84-3339-DB4A-B8A9-17FD6162EB81}" sibTransId="{561EBC6A-B881-DC47-B118-05D47F9DEBB2}"/>
    <dgm:cxn modelId="{F6499855-9614-3A4B-A194-66086595F367}" srcId="{A97FB847-F979-C145-9831-3E0D35DD691F}" destId="{08BE4F10-D064-004C-8450-501C7F56111E}" srcOrd="3" destOrd="0" parTransId="{1455380D-0FEE-884A-820B-CE63266132E0}" sibTransId="{8D831244-7422-7A43-BDD0-257C05617FB9}"/>
    <dgm:cxn modelId="{EE32945C-C2F1-AC4D-AE56-28531A4F69D6}" type="presOf" srcId="{3EC4EEA0-A044-9743-9C29-874B59972EB0}" destId="{24172AC6-7130-5042-858B-68A46D9F2AD3}" srcOrd="0" destOrd="0" presId="urn:microsoft.com/office/officeart/2005/8/layout/lProcess1"/>
    <dgm:cxn modelId="{5B640ACB-615A-B740-BEAA-D2E46E6DAA99}" type="presOf" srcId="{C1E4E112-E8D1-AD49-921C-29A9674E1A46}" destId="{86D3E252-C3E1-A348-A502-16AD1FE2366C}" srcOrd="0" destOrd="0" presId="urn:microsoft.com/office/officeart/2005/8/layout/lProcess1"/>
    <dgm:cxn modelId="{78005D51-0BB9-6747-BB23-B82B362DCC8A}" srcId="{A97FB847-F979-C145-9831-3E0D35DD691F}" destId="{2FA14D90-353A-BB48-B1E5-82CAFCFABFDB}" srcOrd="1" destOrd="0" parTransId="{7D5477C3-248F-774E-8FFE-8D757F632E65}" sibTransId="{A1971538-0392-7646-8A23-24E5BAAE3D21}"/>
    <dgm:cxn modelId="{36F6BD26-61E9-B14C-9704-F39F277F2B72}" type="presOf" srcId="{CDE9BCB5-E773-3141-A4A5-57205B11DDD7}" destId="{11721822-2464-6243-B081-17E09056311E}" srcOrd="0" destOrd="0" presId="urn:microsoft.com/office/officeart/2005/8/layout/lProcess1"/>
    <dgm:cxn modelId="{52632924-57CF-5448-A6E9-61DCEBF7946A}" type="presOf" srcId="{B51DF39F-BBBF-9746-9FD4-3BA0138D3059}" destId="{7797D4DF-8814-2540-8039-ACB04D470A44}" srcOrd="0" destOrd="0" presId="urn:microsoft.com/office/officeart/2005/8/layout/lProcess1"/>
    <dgm:cxn modelId="{940E011D-127B-954A-A9CE-3E247A03B6D5}" type="presOf" srcId="{08BE4F10-D064-004C-8450-501C7F56111E}" destId="{8808E188-FD38-0D43-8FFA-437A2A89A7D1}" srcOrd="0" destOrd="0" presId="urn:microsoft.com/office/officeart/2005/8/layout/lProcess1"/>
    <dgm:cxn modelId="{D1E14908-ACCF-A145-BD5A-5EB0DC2E2202}" srcId="{7C8C5087-8285-AA4C-A37E-DC7BCD2FA06A}" destId="{ED1012C8-95C6-BA4F-850D-3A71DC8D3BAE}" srcOrd="0" destOrd="0" parTransId="{701B9A56-4F19-4245-A936-925A9300AF51}" sibTransId="{E78F5AFC-BA61-394D-854D-F4D6C673E064}"/>
    <dgm:cxn modelId="{DA1440CD-AB51-994A-B797-BDEBC66908B9}" type="presOf" srcId="{A1971538-0392-7646-8A23-24E5BAAE3D21}" destId="{FE6BCA89-23DC-3F48-BE2F-EA398E533423}" srcOrd="0" destOrd="0" presId="urn:microsoft.com/office/officeart/2005/8/layout/lProcess1"/>
    <dgm:cxn modelId="{E56AA623-781B-9349-8565-DE41DFC89ED0}" type="presOf" srcId="{8354E4C9-91C3-3941-A6B3-3F7AC81D1D84}" destId="{82A0BD28-D43D-DC48-BEB3-9F3E0838D511}" srcOrd="0" destOrd="0" presId="urn:microsoft.com/office/officeart/2005/8/layout/lProcess1"/>
    <dgm:cxn modelId="{06C72E2D-31D5-3247-A18A-EEA7C83C0685}" srcId="{A97FB847-F979-C145-9831-3E0D35DD691F}" destId="{2BE45E27-F4A8-904A-B729-8A4EE9D01D29}" srcOrd="0" destOrd="0" parTransId="{B51DF39F-BBBF-9746-9FD4-3BA0138D3059}" sibTransId="{E28773F4-39F9-2E4F-90A4-1EBD5115B714}"/>
    <dgm:cxn modelId="{024F2902-5D64-0943-A0A4-32A80C871020}" type="presOf" srcId="{DBDE5D0D-5373-3B4A-B8DF-F4094E4364A9}" destId="{B01F1A88-AA75-654D-8382-6C857FBA3576}" srcOrd="0" destOrd="0" presId="urn:microsoft.com/office/officeart/2005/8/layout/lProcess1"/>
    <dgm:cxn modelId="{A1105C88-4292-9A41-A851-776D828DE647}" srcId="{ED1012C8-95C6-BA4F-850D-3A71DC8D3BAE}" destId="{ECB53B89-0527-F84C-98B3-FA0B002A6EB1}" srcOrd="2" destOrd="0" parTransId="{11DE7F84-265F-0E4D-AC55-299D3BBACD53}" sibTransId="{C1E4E112-E8D1-AD49-921C-29A9674E1A46}"/>
    <dgm:cxn modelId="{6AAD76F7-8502-0442-B4AD-AB99D75C0E02}" type="presOf" srcId="{05DE22BD-3651-2048-B848-E20BC17146B2}" destId="{E80FBC85-4ADC-0848-AD0E-1904615BF07A}" srcOrd="0" destOrd="0" presId="urn:microsoft.com/office/officeart/2005/8/layout/lProcess1"/>
    <dgm:cxn modelId="{15294FE0-C1C7-9D4D-8416-A14F81055C99}" type="presOf" srcId="{ED1012C8-95C6-BA4F-850D-3A71DC8D3BAE}" destId="{89F87904-22B8-5642-9EE4-738BECB382E2}" srcOrd="0" destOrd="0" presId="urn:microsoft.com/office/officeart/2005/8/layout/lProcess1"/>
    <dgm:cxn modelId="{FA38AD6F-8E04-644B-8EC6-E42404FB94E0}" type="presOf" srcId="{2FA14D90-353A-BB48-B1E5-82CAFCFABFDB}" destId="{4C3AB76C-0601-8840-95E5-6FD379995FAC}" srcOrd="0" destOrd="0" presId="urn:microsoft.com/office/officeart/2005/8/layout/lProcess1"/>
    <dgm:cxn modelId="{C25E3828-FEC2-DA41-836E-DB2D5544DE16}" type="presOf" srcId="{2BE45E27-F4A8-904A-B729-8A4EE9D01D29}" destId="{36C38376-4FCA-E940-9A21-1D95CF144484}" srcOrd="0" destOrd="0" presId="urn:microsoft.com/office/officeart/2005/8/layout/lProcess1"/>
    <dgm:cxn modelId="{FEDC385A-4A90-D84D-B822-F9C61BF1E92A}" type="presOf" srcId="{561EBC6A-B881-DC47-B118-05D47F9DEBB2}" destId="{15A3CB3B-B257-3F45-810B-80EEDFABA01D}" srcOrd="0" destOrd="0" presId="urn:microsoft.com/office/officeart/2005/8/layout/lProcess1"/>
    <dgm:cxn modelId="{5DC815E0-FA0B-DF44-B1BA-66C7E58FC698}" type="presParOf" srcId="{512A76AA-E53A-0040-9989-4BFA39017A4D}" destId="{BDD86A69-40A3-DD4A-B1A2-7A8563D6A455}" srcOrd="0" destOrd="0" presId="urn:microsoft.com/office/officeart/2005/8/layout/lProcess1"/>
    <dgm:cxn modelId="{EEB4AE4E-5636-6B46-B767-31DC77B6484C}" type="presParOf" srcId="{BDD86A69-40A3-DD4A-B1A2-7A8563D6A455}" destId="{89F87904-22B8-5642-9EE4-738BECB382E2}" srcOrd="0" destOrd="0" presId="urn:microsoft.com/office/officeart/2005/8/layout/lProcess1"/>
    <dgm:cxn modelId="{209E54E9-0162-F340-BDD8-D4C76FC13F11}" type="presParOf" srcId="{BDD86A69-40A3-DD4A-B1A2-7A8563D6A455}" destId="{11721822-2464-6243-B081-17E09056311E}" srcOrd="1" destOrd="0" presId="urn:microsoft.com/office/officeart/2005/8/layout/lProcess1"/>
    <dgm:cxn modelId="{A4C5F2AA-6795-1D4D-A954-04016EC83334}" type="presParOf" srcId="{BDD86A69-40A3-DD4A-B1A2-7A8563D6A455}" destId="{1E0A550A-F2B8-7F42-9914-89AFCACBB845}" srcOrd="2" destOrd="0" presId="urn:microsoft.com/office/officeart/2005/8/layout/lProcess1"/>
    <dgm:cxn modelId="{19455668-9662-8644-A8D2-D6DCC398FD65}" type="presParOf" srcId="{BDD86A69-40A3-DD4A-B1A2-7A8563D6A455}" destId="{AF32ACBB-03C6-5F45-9684-B04F1DBF1788}" srcOrd="3" destOrd="0" presId="urn:microsoft.com/office/officeart/2005/8/layout/lProcess1"/>
    <dgm:cxn modelId="{C41A5D73-E95F-7B4B-B377-96891AA29ABC}" type="presParOf" srcId="{BDD86A69-40A3-DD4A-B1A2-7A8563D6A455}" destId="{82A0BD28-D43D-DC48-BEB3-9F3E0838D511}" srcOrd="4" destOrd="0" presId="urn:microsoft.com/office/officeart/2005/8/layout/lProcess1"/>
    <dgm:cxn modelId="{4201B59C-9D16-BD43-8A9B-BF1ED3015329}" type="presParOf" srcId="{BDD86A69-40A3-DD4A-B1A2-7A8563D6A455}" destId="{B01F1A88-AA75-654D-8382-6C857FBA3576}" srcOrd="5" destOrd="0" presId="urn:microsoft.com/office/officeart/2005/8/layout/lProcess1"/>
    <dgm:cxn modelId="{0A614286-FF24-C247-B7CB-B1C5BA1C60B5}" type="presParOf" srcId="{BDD86A69-40A3-DD4A-B1A2-7A8563D6A455}" destId="{AE96F0A0-1613-EB40-99A4-8569B927D010}" srcOrd="6" destOrd="0" presId="urn:microsoft.com/office/officeart/2005/8/layout/lProcess1"/>
    <dgm:cxn modelId="{DEEB96D1-7201-3B42-A579-4CD52CF102E0}" type="presParOf" srcId="{BDD86A69-40A3-DD4A-B1A2-7A8563D6A455}" destId="{86D3E252-C3E1-A348-A502-16AD1FE2366C}" srcOrd="7" destOrd="0" presId="urn:microsoft.com/office/officeart/2005/8/layout/lProcess1"/>
    <dgm:cxn modelId="{24B98AB7-4FA4-5045-9BA1-F7412955A9C9}" type="presParOf" srcId="{BDD86A69-40A3-DD4A-B1A2-7A8563D6A455}" destId="{24172AC6-7130-5042-858B-68A46D9F2AD3}" srcOrd="8" destOrd="0" presId="urn:microsoft.com/office/officeart/2005/8/layout/lProcess1"/>
    <dgm:cxn modelId="{8A0DB8CD-5FFC-094B-91F3-4E0F1578670F}" type="presParOf" srcId="{512A76AA-E53A-0040-9989-4BFA39017A4D}" destId="{F7797082-75EF-F54C-ADFF-EBEE6FA59F1D}" srcOrd="1" destOrd="0" presId="urn:microsoft.com/office/officeart/2005/8/layout/lProcess1"/>
    <dgm:cxn modelId="{EF9A80BC-55A2-A949-B8E5-F9EECF7F670D}" type="presParOf" srcId="{512A76AA-E53A-0040-9989-4BFA39017A4D}" destId="{8B8F2607-9DE3-D547-A77C-F3778865F36C}" srcOrd="2" destOrd="0" presId="urn:microsoft.com/office/officeart/2005/8/layout/lProcess1"/>
    <dgm:cxn modelId="{8C4A3C09-0888-8A4D-92ED-035E7519383D}" type="presParOf" srcId="{8B8F2607-9DE3-D547-A77C-F3778865F36C}" destId="{33B290DD-0E05-4A4C-A76B-61B842580FF4}" srcOrd="0" destOrd="0" presId="urn:microsoft.com/office/officeart/2005/8/layout/lProcess1"/>
    <dgm:cxn modelId="{8543BB12-25DB-CC42-9F1C-5537B877FCDB}" type="presParOf" srcId="{8B8F2607-9DE3-D547-A77C-F3778865F36C}" destId="{7797D4DF-8814-2540-8039-ACB04D470A44}" srcOrd="1" destOrd="0" presId="urn:microsoft.com/office/officeart/2005/8/layout/lProcess1"/>
    <dgm:cxn modelId="{1B7BADF9-47AF-8F48-A5E2-5B4ED461BBF7}" type="presParOf" srcId="{8B8F2607-9DE3-D547-A77C-F3778865F36C}" destId="{36C38376-4FCA-E940-9A21-1D95CF144484}" srcOrd="2" destOrd="0" presId="urn:microsoft.com/office/officeart/2005/8/layout/lProcess1"/>
    <dgm:cxn modelId="{E5692242-FCC7-BA49-975C-AC445C3353D2}" type="presParOf" srcId="{8B8F2607-9DE3-D547-A77C-F3778865F36C}" destId="{D71D8263-8D5D-7E46-8954-E2DB7889C708}" srcOrd="3" destOrd="0" presId="urn:microsoft.com/office/officeart/2005/8/layout/lProcess1"/>
    <dgm:cxn modelId="{856B8849-59A8-8845-A2FE-23461B32F715}" type="presParOf" srcId="{8B8F2607-9DE3-D547-A77C-F3778865F36C}" destId="{4C3AB76C-0601-8840-95E5-6FD379995FAC}" srcOrd="4" destOrd="0" presId="urn:microsoft.com/office/officeart/2005/8/layout/lProcess1"/>
    <dgm:cxn modelId="{2B08E717-C22D-F74A-911C-2D304D08AADB}" type="presParOf" srcId="{8B8F2607-9DE3-D547-A77C-F3778865F36C}" destId="{FE6BCA89-23DC-3F48-BE2F-EA398E533423}" srcOrd="5" destOrd="0" presId="urn:microsoft.com/office/officeart/2005/8/layout/lProcess1"/>
    <dgm:cxn modelId="{7F3188CA-BAA3-6B46-A1C5-B5EE991A80C9}" type="presParOf" srcId="{8B8F2607-9DE3-D547-A77C-F3778865F36C}" destId="{E80FBC85-4ADC-0848-AD0E-1904615BF07A}" srcOrd="6" destOrd="0" presId="urn:microsoft.com/office/officeart/2005/8/layout/lProcess1"/>
    <dgm:cxn modelId="{279D035E-6601-E44B-BB63-678D0339B94F}" type="presParOf" srcId="{8B8F2607-9DE3-D547-A77C-F3778865F36C}" destId="{15A3CB3B-B257-3F45-810B-80EEDFABA01D}" srcOrd="7" destOrd="0" presId="urn:microsoft.com/office/officeart/2005/8/layout/lProcess1"/>
    <dgm:cxn modelId="{3B90CADD-392E-1F42-A191-4EC2C6CD2B6D}" type="presParOf" srcId="{8B8F2607-9DE3-D547-A77C-F3778865F36C}" destId="{8808E188-FD38-0D43-8FFA-437A2A89A7D1}" srcOrd="8"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87904-22B8-5642-9EE4-738BECB382E2}">
      <dsp:nvSpPr>
        <dsp:cNvPr id="0" name=""/>
        <dsp:cNvSpPr/>
      </dsp:nvSpPr>
      <dsp:spPr>
        <a:xfrm>
          <a:off x="1177323" y="0"/>
          <a:ext cx="2745304" cy="68632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How I defined CPTED principles</a:t>
          </a:r>
          <a:endParaRPr lang="en-US" sz="2100" kern="1200" dirty="0"/>
        </a:p>
      </dsp:txBody>
      <dsp:txXfrm>
        <a:off x="1197425" y="20102"/>
        <a:ext cx="2705100" cy="646122"/>
      </dsp:txXfrm>
    </dsp:sp>
    <dsp:sp modelId="{11721822-2464-6243-B081-17E09056311E}">
      <dsp:nvSpPr>
        <dsp:cNvPr id="0" name=""/>
        <dsp:cNvSpPr/>
      </dsp:nvSpPr>
      <dsp:spPr>
        <a:xfrm rot="5400000">
          <a:off x="2489922" y="746379"/>
          <a:ext cx="120107" cy="120107"/>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E0A550A-F2B8-7F42-9914-89AFCACBB845}">
      <dsp:nvSpPr>
        <dsp:cNvPr id="0" name=""/>
        <dsp:cNvSpPr/>
      </dsp:nvSpPr>
      <dsp:spPr>
        <a:xfrm>
          <a:off x="1177323" y="926540"/>
          <a:ext cx="2745304" cy="686326"/>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Existing literature/research.</a:t>
          </a:r>
          <a:endParaRPr lang="en-US" sz="1600" kern="1200" dirty="0"/>
        </a:p>
      </dsp:txBody>
      <dsp:txXfrm>
        <a:off x="1197425" y="946642"/>
        <a:ext cx="2705100" cy="646122"/>
      </dsp:txXfrm>
    </dsp:sp>
    <dsp:sp modelId="{AF32ACBB-03C6-5F45-9684-B04F1DBF1788}">
      <dsp:nvSpPr>
        <dsp:cNvPr id="0" name=""/>
        <dsp:cNvSpPr/>
      </dsp:nvSpPr>
      <dsp:spPr>
        <a:xfrm rot="5400000">
          <a:off x="2489922" y="1672920"/>
          <a:ext cx="120107" cy="120107"/>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2A0BD28-D43D-DC48-BEB3-9F3E0838D511}">
      <dsp:nvSpPr>
        <dsp:cNvPr id="0" name=""/>
        <dsp:cNvSpPr/>
      </dsp:nvSpPr>
      <dsp:spPr>
        <a:xfrm>
          <a:off x="1177323" y="1853080"/>
          <a:ext cx="2745304" cy="686326"/>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Create checklist of design features.</a:t>
          </a:r>
          <a:endParaRPr lang="en-US" sz="1600" kern="1200" dirty="0"/>
        </a:p>
      </dsp:txBody>
      <dsp:txXfrm>
        <a:off x="1197425" y="1873182"/>
        <a:ext cx="2705100" cy="646122"/>
      </dsp:txXfrm>
    </dsp:sp>
    <dsp:sp modelId="{B01F1A88-AA75-654D-8382-6C857FBA3576}">
      <dsp:nvSpPr>
        <dsp:cNvPr id="0" name=""/>
        <dsp:cNvSpPr/>
      </dsp:nvSpPr>
      <dsp:spPr>
        <a:xfrm rot="5400000">
          <a:off x="2489922" y="2599460"/>
          <a:ext cx="120107" cy="120107"/>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E66C954-8A3A-D44B-B62A-58E26C581574}">
      <dsp:nvSpPr>
        <dsp:cNvPr id="0" name=""/>
        <dsp:cNvSpPr/>
      </dsp:nvSpPr>
      <dsp:spPr>
        <a:xfrm>
          <a:off x="1177323" y="2779621"/>
          <a:ext cx="2745304" cy="686326"/>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Test if presence associated with increased crime.</a:t>
          </a:r>
          <a:endParaRPr lang="en-US" sz="1600" kern="1200" dirty="0"/>
        </a:p>
      </dsp:txBody>
      <dsp:txXfrm>
        <a:off x="1197425" y="2799723"/>
        <a:ext cx="2705100" cy="646122"/>
      </dsp:txXfrm>
    </dsp:sp>
    <dsp:sp modelId="{74712240-DA3C-FA4F-AD13-DB8A9BE4FEEC}">
      <dsp:nvSpPr>
        <dsp:cNvPr id="0" name=""/>
        <dsp:cNvSpPr/>
      </dsp:nvSpPr>
      <dsp:spPr>
        <a:xfrm rot="5400000">
          <a:off x="2489922" y="3526001"/>
          <a:ext cx="120107" cy="120107"/>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4172AC6-7130-5042-858B-68A46D9F2AD3}">
      <dsp:nvSpPr>
        <dsp:cNvPr id="0" name=""/>
        <dsp:cNvSpPr/>
      </dsp:nvSpPr>
      <dsp:spPr>
        <a:xfrm>
          <a:off x="1177323" y="3706161"/>
          <a:ext cx="2745304" cy="686326"/>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Factor is criminogenic (or not).</a:t>
          </a:r>
          <a:endParaRPr lang="en-US" sz="1600" kern="1200" dirty="0"/>
        </a:p>
      </dsp:txBody>
      <dsp:txXfrm>
        <a:off x="1197425" y="3726263"/>
        <a:ext cx="2705100" cy="646122"/>
      </dsp:txXfrm>
    </dsp:sp>
    <dsp:sp modelId="{FA66EF60-571A-BF48-AE7E-9DBA9B155D38}">
      <dsp:nvSpPr>
        <dsp:cNvPr id="0" name=""/>
        <dsp:cNvSpPr/>
      </dsp:nvSpPr>
      <dsp:spPr>
        <a:xfrm>
          <a:off x="4306971" y="0"/>
          <a:ext cx="2745304" cy="68632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Deductive research approach (top down)</a:t>
          </a:r>
          <a:endParaRPr lang="en-US" sz="2100" kern="1200" dirty="0"/>
        </a:p>
      </dsp:txBody>
      <dsp:txXfrm>
        <a:off x="4327073" y="20102"/>
        <a:ext cx="2705100" cy="646122"/>
      </dsp:txXfrm>
    </dsp:sp>
    <dsp:sp modelId="{E7E6D991-6620-EE4D-B7CD-39A0ADB88FF0}">
      <dsp:nvSpPr>
        <dsp:cNvPr id="0" name=""/>
        <dsp:cNvSpPr/>
      </dsp:nvSpPr>
      <dsp:spPr>
        <a:xfrm rot="5400000">
          <a:off x="5619570" y="746379"/>
          <a:ext cx="120107" cy="120107"/>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6FF717A-7E75-884F-AD94-3201026302C4}">
      <dsp:nvSpPr>
        <dsp:cNvPr id="0" name=""/>
        <dsp:cNvSpPr/>
      </dsp:nvSpPr>
      <dsp:spPr>
        <a:xfrm>
          <a:off x="4306971" y="926540"/>
          <a:ext cx="2745304" cy="686326"/>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What previous authors have found – Poyner etc.</a:t>
          </a:r>
          <a:endParaRPr lang="en-US" sz="1600" kern="1200" dirty="0"/>
        </a:p>
      </dsp:txBody>
      <dsp:txXfrm>
        <a:off x="4327073" y="946642"/>
        <a:ext cx="2705100" cy="646122"/>
      </dsp:txXfrm>
    </dsp:sp>
    <dsp:sp modelId="{2A3EA96E-C6CC-CB43-ACEE-5DAC53D201DA}">
      <dsp:nvSpPr>
        <dsp:cNvPr id="0" name=""/>
        <dsp:cNvSpPr/>
      </dsp:nvSpPr>
      <dsp:spPr>
        <a:xfrm rot="5400000">
          <a:off x="5619570" y="1672920"/>
          <a:ext cx="120107" cy="120107"/>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E0EA858-756E-8140-BE4B-B61025909906}">
      <dsp:nvSpPr>
        <dsp:cNvPr id="0" name=""/>
        <dsp:cNvSpPr/>
      </dsp:nvSpPr>
      <dsp:spPr>
        <a:xfrm>
          <a:off x="4306971" y="1853080"/>
          <a:ext cx="2745304" cy="686326"/>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Surveillance, territoriality, image, access/egress etc…</a:t>
          </a:r>
          <a:endParaRPr lang="en-US" sz="1600" kern="1200" dirty="0"/>
        </a:p>
      </dsp:txBody>
      <dsp:txXfrm>
        <a:off x="4327073" y="1873182"/>
        <a:ext cx="2705100" cy="646122"/>
      </dsp:txXfrm>
    </dsp:sp>
    <dsp:sp modelId="{7709725A-2D56-6749-B15A-FDD4F6202C5B}">
      <dsp:nvSpPr>
        <dsp:cNvPr id="0" name=""/>
        <dsp:cNvSpPr/>
      </dsp:nvSpPr>
      <dsp:spPr>
        <a:xfrm rot="5400000">
          <a:off x="5619570" y="2599460"/>
          <a:ext cx="120107" cy="120107"/>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77AB344-1DF2-144E-8E65-90F279C91F17}">
      <dsp:nvSpPr>
        <dsp:cNvPr id="0" name=""/>
        <dsp:cNvSpPr/>
      </dsp:nvSpPr>
      <dsp:spPr>
        <a:xfrm>
          <a:off x="4306971" y="2779621"/>
          <a:ext cx="2745304" cy="686326"/>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Do houses with more surveillance experience less crime?</a:t>
          </a:r>
          <a:endParaRPr lang="en-US" sz="1600" kern="1200" dirty="0"/>
        </a:p>
      </dsp:txBody>
      <dsp:txXfrm>
        <a:off x="4327073" y="2799723"/>
        <a:ext cx="2705100" cy="646122"/>
      </dsp:txXfrm>
    </dsp:sp>
    <dsp:sp modelId="{F5520F60-B71E-874C-8AF9-4033B44033C1}">
      <dsp:nvSpPr>
        <dsp:cNvPr id="0" name=""/>
        <dsp:cNvSpPr/>
      </dsp:nvSpPr>
      <dsp:spPr>
        <a:xfrm rot="5400000">
          <a:off x="5619570" y="3526001"/>
          <a:ext cx="120107" cy="120107"/>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3C529AA-BF60-B948-AE06-DF0B051B4C3A}">
      <dsp:nvSpPr>
        <dsp:cNvPr id="0" name=""/>
        <dsp:cNvSpPr/>
      </dsp:nvSpPr>
      <dsp:spPr>
        <a:xfrm>
          <a:off x="4306971" y="3706161"/>
          <a:ext cx="2745304" cy="686326"/>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Surveillance is a principle of CPTED.</a:t>
          </a:r>
          <a:endParaRPr lang="en-US" sz="1600" kern="1200" dirty="0"/>
        </a:p>
      </dsp:txBody>
      <dsp:txXfrm>
        <a:off x="4327073" y="3726263"/>
        <a:ext cx="2705100" cy="646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87904-22B8-5642-9EE4-738BECB382E2}">
      <dsp:nvSpPr>
        <dsp:cNvPr id="0" name=""/>
        <dsp:cNvSpPr/>
      </dsp:nvSpPr>
      <dsp:spPr>
        <a:xfrm>
          <a:off x="1129284" y="0"/>
          <a:ext cx="2790201" cy="69755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This current research</a:t>
          </a:r>
          <a:endParaRPr lang="en-US" sz="2100" kern="1200" dirty="0"/>
        </a:p>
      </dsp:txBody>
      <dsp:txXfrm>
        <a:off x="1149715" y="20431"/>
        <a:ext cx="2749339" cy="656688"/>
      </dsp:txXfrm>
    </dsp:sp>
    <dsp:sp modelId="{11721822-2464-6243-B081-17E09056311E}">
      <dsp:nvSpPr>
        <dsp:cNvPr id="0" name=""/>
        <dsp:cNvSpPr/>
      </dsp:nvSpPr>
      <dsp:spPr>
        <a:xfrm rot="5400000">
          <a:off x="2463349" y="758585"/>
          <a:ext cx="122071" cy="122071"/>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E0A550A-F2B8-7F42-9914-89AFCACBB845}">
      <dsp:nvSpPr>
        <dsp:cNvPr id="0" name=""/>
        <dsp:cNvSpPr/>
      </dsp:nvSpPr>
      <dsp:spPr>
        <a:xfrm>
          <a:off x="1129284" y="941692"/>
          <a:ext cx="2790201" cy="69755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What do YOU think when you see this image? Image not linked to CPTED factors.  </a:t>
          </a:r>
          <a:endParaRPr lang="en-US" sz="1600" kern="1200" dirty="0"/>
        </a:p>
      </dsp:txBody>
      <dsp:txXfrm>
        <a:off x="1149715" y="962123"/>
        <a:ext cx="2749339" cy="656688"/>
      </dsp:txXfrm>
    </dsp:sp>
    <dsp:sp modelId="{AF32ACBB-03C6-5F45-9684-B04F1DBF1788}">
      <dsp:nvSpPr>
        <dsp:cNvPr id="0" name=""/>
        <dsp:cNvSpPr/>
      </dsp:nvSpPr>
      <dsp:spPr>
        <a:xfrm rot="5400000">
          <a:off x="2463349" y="1700278"/>
          <a:ext cx="122071" cy="122071"/>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2A0BD28-D43D-DC48-BEB3-9F3E0838D511}">
      <dsp:nvSpPr>
        <dsp:cNvPr id="0" name=""/>
        <dsp:cNvSpPr/>
      </dsp:nvSpPr>
      <dsp:spPr>
        <a:xfrm>
          <a:off x="1129284" y="1883385"/>
          <a:ext cx="2790201" cy="69755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Is there a pattern in responses?</a:t>
          </a:r>
          <a:endParaRPr lang="en-US" sz="1600" kern="1200" dirty="0"/>
        </a:p>
      </dsp:txBody>
      <dsp:txXfrm>
        <a:off x="1149715" y="1903816"/>
        <a:ext cx="2749339" cy="656688"/>
      </dsp:txXfrm>
    </dsp:sp>
    <dsp:sp modelId="{B01F1A88-AA75-654D-8382-6C857FBA3576}">
      <dsp:nvSpPr>
        <dsp:cNvPr id="0" name=""/>
        <dsp:cNvSpPr/>
      </dsp:nvSpPr>
      <dsp:spPr>
        <a:xfrm rot="5264375">
          <a:off x="2465933" y="2658518"/>
          <a:ext cx="155380" cy="122071"/>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E96F0A0-1613-EB40-99A4-8569B927D010}">
      <dsp:nvSpPr>
        <dsp:cNvPr id="0" name=""/>
        <dsp:cNvSpPr/>
      </dsp:nvSpPr>
      <dsp:spPr>
        <a:xfrm>
          <a:off x="1167761" y="2858172"/>
          <a:ext cx="2790201" cy="69755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Offenders are attracted to/deterred by certain factors.</a:t>
          </a:r>
          <a:endParaRPr lang="en-US" sz="1600" kern="1200" dirty="0"/>
        </a:p>
      </dsp:txBody>
      <dsp:txXfrm>
        <a:off x="1188192" y="2878603"/>
        <a:ext cx="2749339" cy="656688"/>
      </dsp:txXfrm>
    </dsp:sp>
    <dsp:sp modelId="{86D3E252-C3E1-A348-A502-16AD1FE2366C}">
      <dsp:nvSpPr>
        <dsp:cNvPr id="0" name=""/>
        <dsp:cNvSpPr/>
      </dsp:nvSpPr>
      <dsp:spPr>
        <a:xfrm rot="5545493">
          <a:off x="2499040" y="3600211"/>
          <a:ext cx="89166" cy="122071"/>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4172AC6-7130-5042-858B-68A46D9F2AD3}">
      <dsp:nvSpPr>
        <dsp:cNvPr id="0" name=""/>
        <dsp:cNvSpPr/>
      </dsp:nvSpPr>
      <dsp:spPr>
        <a:xfrm>
          <a:off x="1129284" y="3766771"/>
          <a:ext cx="2790201" cy="69755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Define CPTED principles.</a:t>
          </a:r>
          <a:endParaRPr lang="en-US" sz="1600" kern="1200" dirty="0"/>
        </a:p>
      </dsp:txBody>
      <dsp:txXfrm>
        <a:off x="1149715" y="3787202"/>
        <a:ext cx="2749339" cy="656688"/>
      </dsp:txXfrm>
    </dsp:sp>
    <dsp:sp modelId="{33B290DD-0E05-4A4C-A76B-61B842580FF4}">
      <dsp:nvSpPr>
        <dsp:cNvPr id="0" name=""/>
        <dsp:cNvSpPr/>
      </dsp:nvSpPr>
      <dsp:spPr>
        <a:xfrm>
          <a:off x="4310114" y="0"/>
          <a:ext cx="2790201" cy="69755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Inductive research approach (bottom up)</a:t>
          </a:r>
          <a:endParaRPr lang="en-US" sz="2100" kern="1200" dirty="0"/>
        </a:p>
      </dsp:txBody>
      <dsp:txXfrm>
        <a:off x="4330545" y="20431"/>
        <a:ext cx="2749339" cy="656688"/>
      </dsp:txXfrm>
    </dsp:sp>
    <dsp:sp modelId="{7797D4DF-8814-2540-8039-ACB04D470A44}">
      <dsp:nvSpPr>
        <dsp:cNvPr id="0" name=""/>
        <dsp:cNvSpPr/>
      </dsp:nvSpPr>
      <dsp:spPr>
        <a:xfrm rot="5400000">
          <a:off x="5644179" y="758585"/>
          <a:ext cx="122071" cy="122071"/>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6C38376-4FCA-E940-9A21-1D95CF144484}">
      <dsp:nvSpPr>
        <dsp:cNvPr id="0" name=""/>
        <dsp:cNvSpPr/>
      </dsp:nvSpPr>
      <dsp:spPr>
        <a:xfrm>
          <a:off x="4310114" y="941692"/>
          <a:ext cx="2790201" cy="69755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They could list any factors. </a:t>
          </a:r>
          <a:endParaRPr lang="en-US" sz="1600" kern="1200" dirty="0"/>
        </a:p>
      </dsp:txBody>
      <dsp:txXfrm>
        <a:off x="4330545" y="962123"/>
        <a:ext cx="2749339" cy="656688"/>
      </dsp:txXfrm>
    </dsp:sp>
    <dsp:sp modelId="{D71D8263-8D5D-7E46-8954-E2DB7889C708}">
      <dsp:nvSpPr>
        <dsp:cNvPr id="0" name=""/>
        <dsp:cNvSpPr/>
      </dsp:nvSpPr>
      <dsp:spPr>
        <a:xfrm rot="5400000">
          <a:off x="5644179" y="1700278"/>
          <a:ext cx="122071" cy="122071"/>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C3AB76C-0601-8840-95E5-6FD379995FAC}">
      <dsp:nvSpPr>
        <dsp:cNvPr id="0" name=""/>
        <dsp:cNvSpPr/>
      </dsp:nvSpPr>
      <dsp:spPr>
        <a:xfrm>
          <a:off x="4310114" y="1883385"/>
          <a:ext cx="2790201" cy="69755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What are the common factors being discussed?</a:t>
          </a:r>
          <a:endParaRPr lang="en-US" sz="1600" kern="1200" dirty="0"/>
        </a:p>
      </dsp:txBody>
      <dsp:txXfrm>
        <a:off x="4330545" y="1903816"/>
        <a:ext cx="2749339" cy="656688"/>
      </dsp:txXfrm>
    </dsp:sp>
    <dsp:sp modelId="{FE6BCA89-23DC-3F48-BE2F-EA398E533423}">
      <dsp:nvSpPr>
        <dsp:cNvPr id="0" name=""/>
        <dsp:cNvSpPr/>
      </dsp:nvSpPr>
      <dsp:spPr>
        <a:xfrm rot="5400000">
          <a:off x="5644179" y="2641971"/>
          <a:ext cx="122071" cy="122071"/>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80FBC85-4ADC-0848-AD0E-1904615BF07A}">
      <dsp:nvSpPr>
        <dsp:cNvPr id="0" name=""/>
        <dsp:cNvSpPr/>
      </dsp:nvSpPr>
      <dsp:spPr>
        <a:xfrm>
          <a:off x="4310114" y="2825078"/>
          <a:ext cx="2790201" cy="69755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Do these confirm/refute existing principles? New principles?</a:t>
          </a:r>
          <a:endParaRPr lang="en-US" sz="1600" kern="1200" dirty="0"/>
        </a:p>
      </dsp:txBody>
      <dsp:txXfrm>
        <a:off x="4330545" y="2845509"/>
        <a:ext cx="2749339" cy="656688"/>
      </dsp:txXfrm>
    </dsp:sp>
    <dsp:sp modelId="{15A3CB3B-B257-3F45-810B-80EEDFABA01D}">
      <dsp:nvSpPr>
        <dsp:cNvPr id="0" name=""/>
        <dsp:cNvSpPr/>
      </dsp:nvSpPr>
      <dsp:spPr>
        <a:xfrm rot="5400000">
          <a:off x="5644179" y="3583664"/>
          <a:ext cx="122071" cy="122071"/>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808E188-FD38-0D43-8FFA-437A2A89A7D1}">
      <dsp:nvSpPr>
        <dsp:cNvPr id="0" name=""/>
        <dsp:cNvSpPr/>
      </dsp:nvSpPr>
      <dsp:spPr>
        <a:xfrm>
          <a:off x="4310114" y="3766771"/>
          <a:ext cx="2790201" cy="69755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r>
            <a:rPr lang="en-US" sz="1600" kern="1200" dirty="0" smtClean="0"/>
            <a:t>Define CPTED principles.</a:t>
          </a:r>
        </a:p>
        <a:p>
          <a:pPr lvl="0" algn="ctr" defTabSz="711200">
            <a:lnSpc>
              <a:spcPct val="90000"/>
            </a:lnSpc>
            <a:spcBef>
              <a:spcPct val="0"/>
            </a:spcBef>
            <a:spcAft>
              <a:spcPct val="35000"/>
            </a:spcAft>
          </a:pPr>
          <a:endParaRPr lang="en-US" sz="1800" kern="1200" dirty="0"/>
        </a:p>
      </dsp:txBody>
      <dsp:txXfrm>
        <a:off x="4330545" y="3787202"/>
        <a:ext cx="2749339" cy="65668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B3341F0D-A85E-4298-816F-5AB6EAC735BA}" type="datetimeFigureOut">
              <a:rPr lang="en-GB" smtClean="0"/>
              <a:t>07/10/2015</a:t>
            </a:fld>
            <a:endParaRPr lang="en-GB"/>
          </a:p>
        </p:txBody>
      </p:sp>
      <p:sp>
        <p:nvSpPr>
          <p:cNvPr id="4" name="Footer Placeholder 3"/>
          <p:cNvSpPr>
            <a:spLocks noGrp="1"/>
          </p:cNvSpPr>
          <p:nvPr>
            <p:ph type="ftr" sz="quarter" idx="2"/>
          </p:nvPr>
        </p:nvSpPr>
        <p:spPr>
          <a:xfrm>
            <a:off x="0" y="9428163"/>
            <a:ext cx="288925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428163"/>
            <a:ext cx="2889250" cy="496887"/>
          </a:xfrm>
          <a:prstGeom prst="rect">
            <a:avLst/>
          </a:prstGeom>
        </p:spPr>
        <p:txBody>
          <a:bodyPr vert="horz" lIns="91440" tIns="45720" rIns="91440" bIns="45720" rtlCol="0" anchor="b"/>
          <a:lstStyle>
            <a:lvl1pPr algn="r">
              <a:defRPr sz="1200"/>
            </a:lvl1pPr>
          </a:lstStyle>
          <a:p>
            <a:fld id="{619DDA89-17D9-44A0-B2F0-D0F90BF6B5E8}" type="slidenum">
              <a:rPr lang="en-GB" smtClean="0"/>
              <a:t>‹#›</a:t>
            </a:fld>
            <a:endParaRPr lang="en-GB"/>
          </a:p>
        </p:txBody>
      </p:sp>
    </p:spTree>
    <p:extLst>
      <p:ext uri="{BB962C8B-B14F-4D97-AF65-F5344CB8AC3E}">
        <p14:creationId xmlns:p14="http://schemas.microsoft.com/office/powerpoint/2010/main" val="3221465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lvl1pPr>
          </a:lstStyle>
          <a:p>
            <a:endParaRPr lang="en-GB"/>
          </a:p>
        </p:txBody>
      </p:sp>
      <p:sp>
        <p:nvSpPr>
          <p:cNvPr id="49155" name="Rectangle 3"/>
          <p:cNvSpPr>
            <a:spLocks noGrp="1" noChangeArrowheads="1"/>
          </p:cNvSpPr>
          <p:nvPr>
            <p:ph type="dt" idx="1"/>
          </p:nvPr>
        </p:nvSpPr>
        <p:spPr bwMode="auto">
          <a:xfrm>
            <a:off x="377825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lvl1pPr>
          </a:lstStyle>
          <a:p>
            <a:endParaRPr lang="en-GB"/>
          </a:p>
        </p:txBody>
      </p:sp>
      <p:sp>
        <p:nvSpPr>
          <p:cNvPr id="49156" name="Rectangle 4"/>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666750" y="4714875"/>
            <a:ext cx="5335588"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9158" name="Rectangle 6"/>
          <p:cNvSpPr>
            <a:spLocks noGrp="1" noChangeArrowheads="1"/>
          </p:cNvSpPr>
          <p:nvPr>
            <p:ph type="ftr" sz="quarter" idx="4"/>
          </p:nvPr>
        </p:nvSpPr>
        <p:spPr bwMode="auto">
          <a:xfrm>
            <a:off x="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lvl1pPr>
          </a:lstStyle>
          <a:p>
            <a:endParaRPr lang="en-GB"/>
          </a:p>
        </p:txBody>
      </p:sp>
      <p:sp>
        <p:nvSpPr>
          <p:cNvPr id="49159" name="Rectangle 7"/>
          <p:cNvSpPr>
            <a:spLocks noGrp="1" noChangeArrowheads="1"/>
          </p:cNvSpPr>
          <p:nvPr>
            <p:ph type="sldNum" sz="quarter" idx="5"/>
          </p:nvPr>
        </p:nvSpPr>
        <p:spPr bwMode="auto">
          <a:xfrm>
            <a:off x="377825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9B08F58B-8110-471A-8C39-32526D9BBCBE}" type="slidenum">
              <a:rPr lang="en-GB"/>
              <a:pPr/>
              <a:t>‹#›</a:t>
            </a:fld>
            <a:endParaRPr lang="en-GB"/>
          </a:p>
        </p:txBody>
      </p:sp>
    </p:spTree>
    <p:extLst>
      <p:ext uri="{BB962C8B-B14F-4D97-AF65-F5344CB8AC3E}">
        <p14:creationId xmlns:p14="http://schemas.microsoft.com/office/powerpoint/2010/main" val="31937935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a:t>
            </a:fld>
            <a:endParaRPr lang="en-GB"/>
          </a:p>
        </p:txBody>
      </p:sp>
    </p:spTree>
    <p:extLst>
      <p:ext uri="{BB962C8B-B14F-4D97-AF65-F5344CB8AC3E}">
        <p14:creationId xmlns:p14="http://schemas.microsoft.com/office/powerpoint/2010/main" val="653353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10</a:t>
            </a:fld>
            <a:endParaRPr lang="en-GB"/>
          </a:p>
        </p:txBody>
      </p:sp>
    </p:spTree>
    <p:extLst>
      <p:ext uri="{BB962C8B-B14F-4D97-AF65-F5344CB8AC3E}">
        <p14:creationId xmlns:p14="http://schemas.microsoft.com/office/powerpoint/2010/main" val="478269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11</a:t>
            </a:fld>
            <a:endParaRPr lang="en-GB"/>
          </a:p>
        </p:txBody>
      </p:sp>
    </p:spTree>
    <p:extLst>
      <p:ext uri="{BB962C8B-B14F-4D97-AF65-F5344CB8AC3E}">
        <p14:creationId xmlns:p14="http://schemas.microsoft.com/office/powerpoint/2010/main" val="653353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12</a:t>
            </a:fld>
            <a:endParaRPr lang="en-GB"/>
          </a:p>
        </p:txBody>
      </p:sp>
    </p:spTree>
    <p:extLst>
      <p:ext uri="{BB962C8B-B14F-4D97-AF65-F5344CB8AC3E}">
        <p14:creationId xmlns:p14="http://schemas.microsoft.com/office/powerpoint/2010/main" val="653353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13</a:t>
            </a:fld>
            <a:endParaRPr lang="en-GB"/>
          </a:p>
        </p:txBody>
      </p:sp>
    </p:spTree>
    <p:extLst>
      <p:ext uri="{BB962C8B-B14F-4D97-AF65-F5344CB8AC3E}">
        <p14:creationId xmlns:p14="http://schemas.microsoft.com/office/powerpoint/2010/main" val="1401320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14</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15</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16</a:t>
            </a:fld>
            <a:endParaRPr lang="en-GB"/>
          </a:p>
        </p:txBody>
      </p:sp>
    </p:spTree>
    <p:extLst>
      <p:ext uri="{BB962C8B-B14F-4D97-AF65-F5344CB8AC3E}">
        <p14:creationId xmlns:p14="http://schemas.microsoft.com/office/powerpoint/2010/main" val="2005014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17</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18</a:t>
            </a:fld>
            <a:endParaRPr lang="en-GB"/>
          </a:p>
        </p:txBody>
      </p:sp>
    </p:spTree>
    <p:extLst>
      <p:ext uri="{BB962C8B-B14F-4D97-AF65-F5344CB8AC3E}">
        <p14:creationId xmlns:p14="http://schemas.microsoft.com/office/powerpoint/2010/main" val="3265024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19</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a:t>
            </a:fld>
            <a:endParaRPr lang="en-GB"/>
          </a:p>
        </p:txBody>
      </p:sp>
    </p:spTree>
    <p:extLst>
      <p:ext uri="{BB962C8B-B14F-4D97-AF65-F5344CB8AC3E}">
        <p14:creationId xmlns:p14="http://schemas.microsoft.com/office/powerpoint/2010/main" val="2093350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20</a:t>
            </a:fld>
            <a:endParaRPr lang="en-GB"/>
          </a:p>
        </p:txBody>
      </p:sp>
    </p:spTree>
    <p:extLst>
      <p:ext uri="{BB962C8B-B14F-4D97-AF65-F5344CB8AC3E}">
        <p14:creationId xmlns:p14="http://schemas.microsoft.com/office/powerpoint/2010/main" val="2690664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21</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22</a:t>
            </a:fld>
            <a:endParaRPr lang="en-GB"/>
          </a:p>
        </p:txBody>
      </p:sp>
    </p:spTree>
    <p:extLst>
      <p:ext uri="{BB962C8B-B14F-4D97-AF65-F5344CB8AC3E}">
        <p14:creationId xmlns:p14="http://schemas.microsoft.com/office/powerpoint/2010/main" val="1663057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23</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24</a:t>
            </a:fld>
            <a:endParaRPr lang="en-GB"/>
          </a:p>
        </p:txBody>
      </p:sp>
    </p:spTree>
    <p:extLst>
      <p:ext uri="{BB962C8B-B14F-4D97-AF65-F5344CB8AC3E}">
        <p14:creationId xmlns:p14="http://schemas.microsoft.com/office/powerpoint/2010/main" val="155516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25</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26</a:t>
            </a:fld>
            <a:endParaRPr lang="en-GB"/>
          </a:p>
        </p:txBody>
      </p:sp>
    </p:spTree>
    <p:extLst>
      <p:ext uri="{BB962C8B-B14F-4D97-AF65-F5344CB8AC3E}">
        <p14:creationId xmlns:p14="http://schemas.microsoft.com/office/powerpoint/2010/main" val="653353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27</a:t>
            </a:fld>
            <a:endParaRPr lang="en-GB"/>
          </a:p>
        </p:txBody>
      </p:sp>
    </p:spTree>
    <p:extLst>
      <p:ext uri="{BB962C8B-B14F-4D97-AF65-F5344CB8AC3E}">
        <p14:creationId xmlns:p14="http://schemas.microsoft.com/office/powerpoint/2010/main" val="2690664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28</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29</a:t>
            </a:fld>
            <a:endParaRPr lang="en-GB"/>
          </a:p>
        </p:txBody>
      </p:sp>
    </p:spTree>
    <p:extLst>
      <p:ext uri="{BB962C8B-B14F-4D97-AF65-F5344CB8AC3E}">
        <p14:creationId xmlns:p14="http://schemas.microsoft.com/office/powerpoint/2010/main" val="1663057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a:t>
            </a:fld>
            <a:endParaRPr lang="en-GB"/>
          </a:p>
        </p:txBody>
      </p:sp>
    </p:spTree>
    <p:extLst>
      <p:ext uri="{BB962C8B-B14F-4D97-AF65-F5344CB8AC3E}">
        <p14:creationId xmlns:p14="http://schemas.microsoft.com/office/powerpoint/2010/main" val="217142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30</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31</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 &amp; M</a:t>
            </a:r>
          </a:p>
          <a:p>
            <a:r>
              <a:rPr lang="en-US" baseline="0" dirty="0" smtClean="0"/>
              <a:t>We say tidy = we will challenge you don’t don’t come. </a:t>
            </a:r>
          </a:p>
          <a:p>
            <a:r>
              <a:rPr lang="en-US" baseline="0" dirty="0" smtClean="0"/>
              <a:t>Scruffy = we don’t care so it is vulnerable. </a:t>
            </a:r>
          </a:p>
          <a:p>
            <a:r>
              <a:rPr lang="en-US" baseline="0" dirty="0" smtClean="0"/>
              <a:t>Well not according to our sample who say.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32</a:t>
            </a:fld>
            <a:endParaRPr lang="en-GB"/>
          </a:p>
        </p:txBody>
      </p:sp>
    </p:spTree>
    <p:extLst>
      <p:ext uri="{BB962C8B-B14F-4D97-AF65-F5344CB8AC3E}">
        <p14:creationId xmlns:p14="http://schemas.microsoft.com/office/powerpoint/2010/main" val="118930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33</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08F58B-8110-471A-8C39-32526D9BBCBE}" type="slidenum">
              <a:rPr lang="en-GB" smtClean="0"/>
              <a:pPr/>
              <a:t>34</a:t>
            </a:fld>
            <a:endParaRPr lang="en-GB"/>
          </a:p>
        </p:txBody>
      </p:sp>
    </p:spTree>
    <p:extLst>
      <p:ext uri="{BB962C8B-B14F-4D97-AF65-F5344CB8AC3E}">
        <p14:creationId xmlns:p14="http://schemas.microsoft.com/office/powerpoint/2010/main" val="29436169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08F58B-8110-471A-8C39-32526D9BBCBE}" type="slidenum">
              <a:rPr lang="en-GB" smtClean="0"/>
              <a:pPr/>
              <a:t>35</a:t>
            </a:fld>
            <a:endParaRPr lang="en-GB"/>
          </a:p>
        </p:txBody>
      </p:sp>
    </p:spTree>
    <p:extLst>
      <p:ext uri="{BB962C8B-B14F-4D97-AF65-F5344CB8AC3E}">
        <p14:creationId xmlns:p14="http://schemas.microsoft.com/office/powerpoint/2010/main" val="155647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08F58B-8110-471A-8C39-32526D9BBCBE}" type="slidenum">
              <a:rPr lang="en-GB" smtClean="0"/>
              <a:pPr/>
              <a:t>36</a:t>
            </a:fld>
            <a:endParaRPr lang="en-GB"/>
          </a:p>
        </p:txBody>
      </p:sp>
    </p:spTree>
    <p:extLst>
      <p:ext uri="{BB962C8B-B14F-4D97-AF65-F5344CB8AC3E}">
        <p14:creationId xmlns:p14="http://schemas.microsoft.com/office/powerpoint/2010/main" val="3574753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9B08F58B-8110-471A-8C39-32526D9BBCBE}" type="slidenum">
              <a:rPr lang="en-GB" smtClean="0"/>
              <a:pPr/>
              <a:t>37</a:t>
            </a:fld>
            <a:endParaRPr lang="en-GB"/>
          </a:p>
        </p:txBody>
      </p:sp>
    </p:spTree>
    <p:extLst>
      <p:ext uri="{BB962C8B-B14F-4D97-AF65-F5344CB8AC3E}">
        <p14:creationId xmlns:p14="http://schemas.microsoft.com/office/powerpoint/2010/main" val="653353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38</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39</a:t>
            </a:fld>
            <a:endParaRPr lang="en-GB"/>
          </a:p>
        </p:txBody>
      </p:sp>
    </p:spTree>
    <p:extLst>
      <p:ext uri="{BB962C8B-B14F-4D97-AF65-F5344CB8AC3E}">
        <p14:creationId xmlns:p14="http://schemas.microsoft.com/office/powerpoint/2010/main" val="3843268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methodology included face-to-face interviews which took place in prison within legal visit slots. </a:t>
            </a:r>
          </a:p>
          <a:p>
            <a:endParaRPr lang="en-US" baseline="0" dirty="0" smtClean="0"/>
          </a:p>
          <a:p>
            <a:r>
              <a:rPr lang="en-US" baseline="0" dirty="0" smtClean="0"/>
              <a:t>These were roughly 45 minutes long, but some were longer.</a:t>
            </a:r>
          </a:p>
          <a:p>
            <a:endParaRPr lang="en-US" baseline="0" dirty="0" smtClean="0"/>
          </a:p>
          <a:p>
            <a:r>
              <a:rPr lang="en-US" baseline="0" dirty="0" smtClean="0"/>
              <a:t>Semi-structured in nature, which means you start with a set of rough questions but these are not rigid and the participant is encouraged to talk around these questions. </a:t>
            </a:r>
          </a:p>
          <a:p>
            <a:endParaRPr lang="en-US" baseline="0" dirty="0" smtClean="0"/>
          </a:p>
          <a:p>
            <a:r>
              <a:rPr lang="en-US" baseline="0" dirty="0" smtClean="0"/>
              <a:t>Participants were shown a series of 16 photographs of residential housing that:</a:t>
            </a:r>
          </a:p>
          <a:p>
            <a:pPr marL="171450" indent="-171450">
              <a:buFontTx/>
              <a:buChar char="-"/>
            </a:pPr>
            <a:r>
              <a:rPr lang="en-US" baseline="0" dirty="0" smtClean="0"/>
              <a:t>Did not lead them towards an existing CPTED principle. When starting this research we looked at existing similar research but were struck by how obvious the images were. They clearly pointed the respondent to a weakness that linked to CPTED principles. We also found that..</a:t>
            </a:r>
          </a:p>
          <a:p>
            <a:pPr marL="171450" indent="-171450">
              <a:buFontTx/>
              <a:buChar char="-"/>
            </a:pPr>
            <a:r>
              <a:rPr lang="en-US" baseline="0" dirty="0" smtClean="0"/>
              <a:t>Much of the research had presented an either/or option. Again these were very obvious, would you select this house (meets CPTED principles) or this house (which doesn’t).</a:t>
            </a:r>
          </a:p>
          <a:p>
            <a:pPr marL="171450" indent="-171450">
              <a:buFontTx/>
              <a:buChar char="-"/>
            </a:pPr>
            <a:r>
              <a:rPr lang="en-US" baseline="0" dirty="0" smtClean="0"/>
              <a:t>We wanted to present a mix of old and new housing and a mix of housing types. </a:t>
            </a:r>
          </a:p>
          <a:p>
            <a:pPr marL="171450" indent="-171450">
              <a:buFontTx/>
              <a:buChar char="-"/>
            </a:pPr>
            <a:r>
              <a:rPr lang="en-US" baseline="0" dirty="0" smtClean="0"/>
              <a:t>Participants were assured that there were no right or wrong answers and they were to discuss what came into their mind without feeling judged. </a:t>
            </a:r>
          </a:p>
          <a:p>
            <a:pPr marL="171450" indent="-171450">
              <a:buFontTx/>
              <a:buChar char="-"/>
            </a:pPr>
            <a:r>
              <a:rPr lang="en-US" baseline="0" dirty="0" smtClean="0"/>
              <a:t>We stuck with the same methodology throughout, the same order of photographs, and </a:t>
            </a:r>
          </a:p>
          <a:p>
            <a:pPr marL="171450" indent="-171450">
              <a:buFontTx/>
              <a:buChar char="-"/>
            </a:pPr>
            <a:r>
              <a:rPr lang="en-US" baseline="0" dirty="0" smtClean="0"/>
              <a:t>We did not record the interviews. This related to issues of taking electronic equipment into prison, but also we felt that they would talk more openly without being recorded. </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9B08F58B-8110-471A-8C39-32526D9BBCBE}" type="slidenum">
              <a:rPr lang="en-GB" smtClean="0"/>
              <a:pPr/>
              <a:t>4</a:t>
            </a:fld>
            <a:endParaRPr lang="en-GB"/>
          </a:p>
        </p:txBody>
      </p:sp>
    </p:spTree>
    <p:extLst>
      <p:ext uri="{BB962C8B-B14F-4D97-AF65-F5344CB8AC3E}">
        <p14:creationId xmlns:p14="http://schemas.microsoft.com/office/powerpoint/2010/main" val="3275065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40</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08F58B-8110-471A-8C39-32526D9BBCBE}" type="slidenum">
              <a:rPr lang="en-GB" smtClean="0"/>
              <a:pPr/>
              <a:t>41</a:t>
            </a:fld>
            <a:endParaRPr lang="en-GB"/>
          </a:p>
        </p:txBody>
      </p:sp>
    </p:spTree>
    <p:extLst>
      <p:ext uri="{BB962C8B-B14F-4D97-AF65-F5344CB8AC3E}">
        <p14:creationId xmlns:p14="http://schemas.microsoft.com/office/powerpoint/2010/main" val="3574753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Hands up who spotted the dog ring</a:t>
            </a:r>
          </a:p>
          <a:p>
            <a:endParaRPr lang="en-GB" dirty="0" smtClean="0"/>
          </a:p>
          <a:p>
            <a:r>
              <a:rPr lang="en-GB" dirty="0" smtClean="0"/>
              <a:t>Hands</a:t>
            </a:r>
            <a:r>
              <a:rPr lang="en-GB" baseline="0" dirty="0" smtClean="0"/>
              <a:t> up who spotted the ginnel?</a:t>
            </a:r>
          </a:p>
          <a:p>
            <a:endParaRPr lang="en-GB" baseline="0" dirty="0" smtClean="0"/>
          </a:p>
          <a:p>
            <a:r>
              <a:rPr lang="en-GB" baseline="0" dirty="0" smtClean="0"/>
              <a:t>Rubbish in those bins tells me they have a lot of money to spend </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42</a:t>
            </a:fld>
            <a:endParaRPr lang="en-GB"/>
          </a:p>
        </p:txBody>
      </p:sp>
    </p:spTree>
    <p:extLst>
      <p:ext uri="{BB962C8B-B14F-4D97-AF65-F5344CB8AC3E}">
        <p14:creationId xmlns:p14="http://schemas.microsoft.com/office/powerpoint/2010/main" val="653353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Hands</a:t>
            </a:r>
            <a:r>
              <a:rPr lang="en-US" baseline="0" dirty="0" smtClean="0"/>
              <a:t> up who spotted the ledge and the window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43</a:t>
            </a:fld>
            <a:endParaRPr lang="en-GB"/>
          </a:p>
        </p:txBody>
      </p:sp>
    </p:spTree>
    <p:extLst>
      <p:ext uri="{BB962C8B-B14F-4D97-AF65-F5344CB8AC3E}">
        <p14:creationId xmlns:p14="http://schemas.microsoft.com/office/powerpoint/2010/main" val="20050142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 big house…..</a:t>
            </a:r>
          </a:p>
          <a:p>
            <a:r>
              <a:rPr lang="en-US" dirty="0" smtClean="0"/>
              <a:t>Describe how he talked through pulling the cage out and kicking in door. Yes I would bother because it’s a big house.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44</a:t>
            </a:fld>
            <a:endParaRPr lang="en-GB"/>
          </a:p>
        </p:txBody>
      </p:sp>
    </p:spTree>
    <p:extLst>
      <p:ext uri="{BB962C8B-B14F-4D97-AF65-F5344CB8AC3E}">
        <p14:creationId xmlns:p14="http://schemas.microsoft.com/office/powerpoint/2010/main" val="6975066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08F58B-8110-471A-8C39-32526D9BBCBE}" type="slidenum">
              <a:rPr lang="en-GB" smtClean="0"/>
              <a:pPr/>
              <a:t>45</a:t>
            </a:fld>
            <a:endParaRPr lang="en-GB"/>
          </a:p>
        </p:txBody>
      </p:sp>
    </p:spTree>
    <p:extLst>
      <p:ext uri="{BB962C8B-B14F-4D97-AF65-F5344CB8AC3E}">
        <p14:creationId xmlns:p14="http://schemas.microsoft.com/office/powerpoint/2010/main" val="2397825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a:t>
            </a:r>
            <a:r>
              <a:rPr lang="en-US" baseline="0" dirty="0" smtClean="0"/>
              <a:t> these preliminary findings tell us so far? We are keen to look at how they might feed into new principles and ideas.</a:t>
            </a:r>
          </a:p>
          <a:p>
            <a:endParaRPr lang="en-US" baseline="0" dirty="0" smtClean="0"/>
          </a:p>
          <a:p>
            <a:r>
              <a:rPr lang="en-US" baseline="0" dirty="0" smtClean="0"/>
              <a:t>So far, what it tells us about existing principles….</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46</a:t>
            </a:fld>
            <a:endParaRPr lang="en-GB"/>
          </a:p>
        </p:txBody>
      </p:sp>
    </p:spTree>
    <p:extLst>
      <p:ext uri="{BB962C8B-B14F-4D97-AF65-F5344CB8AC3E}">
        <p14:creationId xmlns:p14="http://schemas.microsoft.com/office/powerpoint/2010/main" val="2435395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Surveillance was a huge concern. All mentioned it.</a:t>
            </a:r>
            <a:r>
              <a:rPr lang="en-US" baseline="0" dirty="0" smtClean="0"/>
              <a:t> </a:t>
            </a:r>
          </a:p>
          <a:p>
            <a:r>
              <a:rPr lang="en-US" baseline="0" dirty="0" smtClean="0"/>
              <a:t>Almost all did not want to be challenged or observed. </a:t>
            </a:r>
          </a:p>
          <a:p>
            <a:endParaRPr lang="en-US" baseline="0" dirty="0" smtClean="0"/>
          </a:p>
          <a:p>
            <a:r>
              <a:rPr lang="en-US" baseline="0" dirty="0" smtClean="0"/>
              <a:t>Confirm…BUT</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47</a:t>
            </a:fld>
            <a:endParaRPr lang="en-GB"/>
          </a:p>
        </p:txBody>
      </p:sp>
    </p:spTree>
    <p:extLst>
      <p:ext uri="{BB962C8B-B14F-4D97-AF65-F5344CB8AC3E}">
        <p14:creationId xmlns:p14="http://schemas.microsoft.com/office/powerpoint/2010/main" val="384484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movement </a:t>
            </a:r>
          </a:p>
          <a:p>
            <a:endParaRPr lang="en-US" dirty="0" smtClean="0"/>
          </a:p>
          <a:p>
            <a:r>
              <a:rPr lang="en-US" dirty="0" smtClean="0"/>
              <a:t>Confirmed</a:t>
            </a:r>
            <a:r>
              <a:rPr lang="en-US" baseline="0" dirty="0" smtClean="0"/>
              <a:t> much of what we know…</a:t>
            </a:r>
          </a:p>
          <a:p>
            <a:endParaRPr lang="en-US" baseline="0" dirty="0" smtClean="0"/>
          </a:p>
          <a:p>
            <a:r>
              <a:rPr lang="en-US" baseline="0" dirty="0" smtClean="0"/>
              <a:t>BUT consider…..</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48</a:t>
            </a:fld>
            <a:endParaRPr lang="en-GB"/>
          </a:p>
        </p:txBody>
      </p:sp>
    </p:spTree>
    <p:extLst>
      <p:ext uri="{BB962C8B-B14F-4D97-AF65-F5344CB8AC3E}">
        <p14:creationId xmlns:p14="http://schemas.microsoft.com/office/powerpoint/2010/main" val="24536415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Physical security was mentioned and given</a:t>
            </a:r>
            <a:r>
              <a:rPr lang="en-US" baseline="0" dirty="0" smtClean="0"/>
              <a:t> high priority by all BUT in many cases the desire to get in, mixed with drug use (smack and crack) meant they would get in (in most cases) whatever the security. </a:t>
            </a:r>
          </a:p>
          <a:p>
            <a:endParaRPr lang="en-US" baseline="0" dirty="0" smtClean="0"/>
          </a:p>
          <a:p>
            <a:r>
              <a:rPr lang="en-US" baseline="0" dirty="0" smtClean="0"/>
              <a:t>Confirm….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49</a:t>
            </a:fld>
            <a:endParaRPr lang="en-GB"/>
          </a:p>
        </p:txBody>
      </p:sp>
    </p:spTree>
    <p:extLst>
      <p:ext uri="{BB962C8B-B14F-4D97-AF65-F5344CB8AC3E}">
        <p14:creationId xmlns:p14="http://schemas.microsoft.com/office/powerpoint/2010/main" val="977706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participants were shown one photograph at a time and asked…..</a:t>
            </a:r>
          </a:p>
          <a:p>
            <a:endParaRPr lang="en-US" baseline="0" dirty="0" smtClean="0"/>
          </a:p>
          <a:p>
            <a:r>
              <a:rPr lang="en-US" baseline="0" dirty="0" smtClean="0"/>
              <a:t>They were encouraged to talk about what they would feel if they were in this location making a </a:t>
            </a:r>
            <a:r>
              <a:rPr lang="en-US" baseline="0" dirty="0" err="1" smtClean="0"/>
              <a:t>judgement</a:t>
            </a:r>
            <a:r>
              <a:rPr lang="en-US" baseline="0" dirty="0" smtClean="0"/>
              <a:t> about selecting a target. </a:t>
            </a:r>
          </a:p>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5</a:t>
            </a:fld>
            <a:endParaRPr lang="en-GB"/>
          </a:p>
        </p:txBody>
      </p:sp>
    </p:spTree>
    <p:extLst>
      <p:ext uri="{BB962C8B-B14F-4D97-AF65-F5344CB8AC3E}">
        <p14:creationId xmlns:p14="http://schemas.microsoft.com/office/powerpoint/2010/main" val="16049765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principle</a:t>
            </a:r>
            <a:r>
              <a:rPr lang="en-US" baseline="0" dirty="0" smtClean="0"/>
              <a:t> and what it means to offenders was, in my view, challenged.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50</a:t>
            </a:fld>
            <a:endParaRPr lang="en-GB"/>
          </a:p>
        </p:txBody>
      </p:sp>
    </p:spTree>
    <p:extLst>
      <p:ext uri="{BB962C8B-B14F-4D97-AF65-F5344CB8AC3E}">
        <p14:creationId xmlns:p14="http://schemas.microsoft.com/office/powerpoint/2010/main" val="8544394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Territoriality/ownership/defensible</a:t>
            </a:r>
            <a:r>
              <a:rPr lang="en-US" baseline="0" dirty="0" smtClean="0"/>
              <a:t> space was not highlighted. </a:t>
            </a:r>
          </a:p>
          <a:p>
            <a:endParaRPr lang="en-US" baseline="0" dirty="0" smtClean="0"/>
          </a:p>
          <a:p>
            <a:r>
              <a:rPr lang="en-US" baseline="0" dirty="0" smtClean="0"/>
              <a:t>Some did suggest that a development made them feel uncomfortable, but I think this was more to do with surveillance.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51</a:t>
            </a:fld>
            <a:endParaRPr lang="en-GB"/>
          </a:p>
        </p:txBody>
      </p:sp>
    </p:spTree>
    <p:extLst>
      <p:ext uri="{BB962C8B-B14F-4D97-AF65-F5344CB8AC3E}">
        <p14:creationId xmlns:p14="http://schemas.microsoft.com/office/powerpoint/2010/main" val="29268565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08F58B-8110-471A-8C39-32526D9BBCBE}" type="slidenum">
              <a:rPr lang="en-GB" smtClean="0"/>
              <a:pPr/>
              <a:t>52</a:t>
            </a:fld>
            <a:endParaRPr lang="en-GB"/>
          </a:p>
        </p:txBody>
      </p:sp>
    </p:spTree>
    <p:extLst>
      <p:ext uri="{BB962C8B-B14F-4D97-AF65-F5344CB8AC3E}">
        <p14:creationId xmlns:p14="http://schemas.microsoft.com/office/powerpoint/2010/main" val="1526591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just want to say a few words on why we felt that this research was necessary.</a:t>
            </a:r>
          </a:p>
          <a:p>
            <a:endParaRPr lang="en-US" dirty="0" smtClean="0"/>
          </a:p>
          <a:p>
            <a:r>
              <a:rPr lang="en-US" dirty="0" smtClean="0"/>
              <a:t>I’d be struck recently when being</a:t>
            </a:r>
            <a:r>
              <a:rPr lang="en-US" baseline="0" dirty="0" smtClean="0"/>
              <a:t> asked to write introductory texts on CPTED – particularly aimed at non-English speaking audiences, how different academic present the theories that make up CPTED. </a:t>
            </a:r>
          </a:p>
          <a:p>
            <a:endParaRPr lang="en-US" baseline="0" dirty="0" smtClean="0"/>
          </a:p>
          <a:p>
            <a:r>
              <a:rPr lang="en-US" baseline="0" dirty="0" smtClean="0"/>
              <a:t>Poyner presents 4, Cozens 7, </a:t>
            </a:r>
            <a:r>
              <a:rPr lang="en-US" baseline="0" dirty="0" err="1" smtClean="0"/>
              <a:t>Armo</a:t>
            </a:r>
            <a:r>
              <a:rPr lang="en-US" baseline="0" dirty="0" smtClean="0"/>
              <a:t> 5, Ekblom 6, Montoya 5, H and A 4. </a:t>
            </a:r>
          </a:p>
          <a:p>
            <a:endParaRPr lang="en-US" baseline="0" dirty="0" smtClean="0"/>
          </a:p>
          <a:p>
            <a:r>
              <a:rPr lang="en-US" baseline="0" dirty="0" smtClean="0"/>
              <a:t>This isn’t just about terminology – which is another issue entirely, but it is also about certain principles being included or excluded for different authors. </a:t>
            </a:r>
          </a:p>
          <a:p>
            <a:endParaRPr lang="en-US" baseline="0" dirty="0" smtClean="0"/>
          </a:p>
          <a:p>
            <a:r>
              <a:rPr lang="en-US" baseline="0" dirty="0" smtClean="0"/>
              <a:t>This matters for several reasons, the first being……</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6</a:t>
            </a:fld>
            <a:endParaRPr lang="en-GB" dirty="0"/>
          </a:p>
        </p:txBody>
      </p:sp>
    </p:spTree>
    <p:extLst>
      <p:ext uri="{BB962C8B-B14F-4D97-AF65-F5344CB8AC3E}">
        <p14:creationId xmlns:p14="http://schemas.microsoft.com/office/powerpoint/2010/main" val="509726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reason is that the principles of CPTED inform what practitioners are taught</a:t>
            </a:r>
            <a:r>
              <a:rPr lang="en-US" baseline="0" dirty="0" smtClean="0"/>
              <a:t> so how they conduct their work, they also inform policy, so what practitioners are guided to do.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7</a:t>
            </a:fld>
            <a:endParaRPr lang="en-GB" dirty="0"/>
          </a:p>
        </p:txBody>
      </p:sp>
    </p:spTree>
    <p:extLst>
      <p:ext uri="{BB962C8B-B14F-4D97-AF65-F5344CB8AC3E}">
        <p14:creationId xmlns:p14="http://schemas.microsoft.com/office/powerpoint/2010/main" val="509726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It also influences research, which in turn influences</a:t>
            </a:r>
            <a:r>
              <a:rPr lang="en-US" baseline="0" dirty="0" smtClean="0"/>
              <a:t> policy and practice.</a:t>
            </a:r>
          </a:p>
          <a:p>
            <a:endParaRPr lang="en-US" baseline="0" dirty="0" smtClean="0"/>
          </a:p>
          <a:p>
            <a:r>
              <a:rPr lang="en-US" baseline="0" dirty="0" smtClean="0"/>
              <a:t>If you follow a deductive approach to research, you start with a theory, you test and confirm or refute it.</a:t>
            </a:r>
          </a:p>
          <a:p>
            <a:endParaRPr lang="en-US" baseline="0" dirty="0" smtClean="0"/>
          </a:p>
          <a:p>
            <a:r>
              <a:rPr lang="en-US" baseline="0" dirty="0" smtClean="0"/>
              <a:t>So, if you take the principles I propose as forming the basis of CPTED (see table). </a:t>
            </a:r>
          </a:p>
          <a:p>
            <a:endParaRPr lang="en-US" baseline="0" dirty="0" smtClean="0"/>
          </a:p>
          <a:p>
            <a:r>
              <a:rPr lang="en-US" baseline="0" dirty="0" smtClean="0"/>
              <a:t>I started with a review of existing literature and existing principles. </a:t>
            </a:r>
          </a:p>
          <a:p>
            <a:r>
              <a:rPr lang="en-US" baseline="0" dirty="0" smtClean="0"/>
              <a:t>I formed a design checklist of all those features. </a:t>
            </a:r>
          </a:p>
          <a:p>
            <a:r>
              <a:rPr lang="en-US" baseline="0" dirty="0" smtClean="0"/>
              <a:t>I then tested if houses with/without those features experienced crime. Was that factor criminogenic or not.</a:t>
            </a:r>
          </a:p>
          <a:p>
            <a:r>
              <a:rPr lang="en-US" baseline="0" dirty="0" smtClean="0"/>
              <a:t>I then refined the principles to those 5 presented.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8</a:t>
            </a:fld>
            <a:endParaRPr lang="en-GB"/>
          </a:p>
        </p:txBody>
      </p:sp>
    </p:spTree>
    <p:extLst>
      <p:ext uri="{BB962C8B-B14F-4D97-AF65-F5344CB8AC3E}">
        <p14:creationId xmlns:p14="http://schemas.microsoft.com/office/powerpoint/2010/main" val="3953838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on the other hand you take an inductive approach (as we are doing), you observe,</a:t>
            </a:r>
            <a:r>
              <a:rPr lang="en-US" baseline="0" dirty="0" smtClean="0"/>
              <a:t> look for patterns, create a hypothesis and then a theory.</a:t>
            </a:r>
          </a:p>
          <a:p>
            <a:endParaRPr lang="en-US" baseline="0" dirty="0" smtClean="0"/>
          </a:p>
          <a:p>
            <a:r>
              <a:rPr lang="en-US" baseline="0" dirty="0" smtClean="0"/>
              <a:t>SO we ask the participants to talk about images and to describe THEIR view of the risk and protective factors. </a:t>
            </a:r>
          </a:p>
          <a:p>
            <a:r>
              <a:rPr lang="en-US" baseline="0" dirty="0" smtClean="0"/>
              <a:t>We look for a pattern in responses.</a:t>
            </a:r>
          </a:p>
          <a:p>
            <a:r>
              <a:rPr lang="en-US" baseline="0" dirty="0" smtClean="0"/>
              <a:t>Offenders are attracted to/deterred from houses with these factors present. </a:t>
            </a:r>
          </a:p>
          <a:p>
            <a:r>
              <a:rPr lang="en-US" baseline="0" dirty="0" smtClean="0"/>
              <a:t>We are then open to new principles/</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9</a:t>
            </a:fld>
            <a:endParaRPr lang="en-GB"/>
          </a:p>
        </p:txBody>
      </p:sp>
    </p:spTree>
    <p:extLst>
      <p:ext uri="{BB962C8B-B14F-4D97-AF65-F5344CB8AC3E}">
        <p14:creationId xmlns:p14="http://schemas.microsoft.com/office/powerpoint/2010/main" val="697760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US" noProof="0" smtClean="0"/>
              <a:t>Click to edit Master title style</a:t>
            </a:r>
            <a:endParaRPr lang="en-GB" noProof="0" smtClean="0"/>
          </a:p>
        </p:txBody>
      </p:sp>
      <p:sp>
        <p:nvSpPr>
          <p:cNvPr id="7183" name="Rectangle 15"/>
          <p:cNvSpPr>
            <a:spLocks noGrp="1" noChangeArrowheads="1"/>
          </p:cNvSpPr>
          <p:nvPr>
            <p:ph type="subTitle" sz="quarter" idx="1"/>
          </p:nvPr>
        </p:nvSpPr>
        <p:spPr>
          <a:xfrm>
            <a:off x="1371600" y="3886200"/>
            <a:ext cx="6400800" cy="1752600"/>
          </a:xfrm>
        </p:spPr>
        <p:txBody>
          <a:bodyPr/>
          <a:lstStyle>
            <a:lvl1pPr marL="0" indent="0">
              <a:buFontTx/>
              <a:buNone/>
              <a:defRPr sz="1600"/>
            </a:lvl1pPr>
          </a:lstStyle>
          <a:p>
            <a:pPr lvl="0"/>
            <a:r>
              <a:rPr lang="en-US" noProof="0" smtClean="0"/>
              <a:t>Click to edit Master subtitle style</a:t>
            </a:r>
            <a:endParaRPr lang="en-GB" noProof="0" smtClean="0"/>
          </a:p>
        </p:txBody>
      </p:sp>
      <p:pic>
        <p:nvPicPr>
          <p:cNvPr id="5" name="Picture 5" descr="C:\Users\adseps2\Desktop\hudd_uni_marque_Mono_white_withou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2440DFC-67B0-422D-9C59-1FEC81CD4A81}" type="slidenum">
              <a:rPr lang="en-GB"/>
              <a:pPr/>
              <a:t>‹#›</a:t>
            </a:fld>
            <a:endParaRPr lang="en-GB"/>
          </a:p>
        </p:txBody>
      </p:sp>
    </p:spTree>
    <p:extLst>
      <p:ext uri="{BB962C8B-B14F-4D97-AF65-F5344CB8AC3E}">
        <p14:creationId xmlns:p14="http://schemas.microsoft.com/office/powerpoint/2010/main" val="3956584591"/>
      </p:ext>
    </p:extLst>
  </p:cSld>
  <p:clrMapOvr>
    <a:masterClrMapping/>
  </p:clrMapOvr>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0126658-B049-4E8F-BCE9-E85FBDC13914}" type="slidenum">
              <a:rPr lang="en-GB"/>
              <a:pPr/>
              <a:t>‹#›</a:t>
            </a:fld>
            <a:endParaRPr lang="en-GB"/>
          </a:p>
        </p:txBody>
      </p:sp>
    </p:spTree>
    <p:extLst>
      <p:ext uri="{BB962C8B-B14F-4D97-AF65-F5344CB8AC3E}">
        <p14:creationId xmlns:p14="http://schemas.microsoft.com/office/powerpoint/2010/main" val="750418045"/>
      </p:ext>
    </p:extLst>
  </p:cSld>
  <p:clrMapOvr>
    <a:masterClrMapping/>
  </p:clrMapOvr>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F9715E7-7F15-4385-B3E9-E958AC14EFA4}" type="slidenum">
              <a:rPr lang="en-GB"/>
              <a:pPr/>
              <a:t>‹#›</a:t>
            </a:fld>
            <a:endParaRPr lang="en-GB"/>
          </a:p>
        </p:txBody>
      </p:sp>
    </p:spTree>
    <p:extLst>
      <p:ext uri="{BB962C8B-B14F-4D97-AF65-F5344CB8AC3E}">
        <p14:creationId xmlns:p14="http://schemas.microsoft.com/office/powerpoint/2010/main" val="3167092915"/>
      </p:ext>
    </p:extLst>
  </p:cSld>
  <p:clrMapOvr>
    <a:masterClrMapping/>
  </p:clrMapOvr>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A28D524-77AF-49E3-B43A-F99B38578CC6}" type="slidenum">
              <a:rPr lang="en-GB"/>
              <a:pPr/>
              <a:t>‹#›</a:t>
            </a:fld>
            <a:endParaRPr lang="en-GB"/>
          </a:p>
        </p:txBody>
      </p:sp>
    </p:spTree>
    <p:extLst>
      <p:ext uri="{BB962C8B-B14F-4D97-AF65-F5344CB8AC3E}">
        <p14:creationId xmlns:p14="http://schemas.microsoft.com/office/powerpoint/2010/main" val="2903379383"/>
      </p:ext>
    </p:extLst>
  </p:cSld>
  <p:clrMapOvr>
    <a:masterClrMapping/>
  </p:clrMapOvr>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7A8B3407-D756-4AE5-9A54-B1E725457CFC}" type="slidenum">
              <a:rPr lang="en-GB"/>
              <a:pPr/>
              <a:t>‹#›</a:t>
            </a:fld>
            <a:endParaRPr lang="en-GB"/>
          </a:p>
        </p:txBody>
      </p:sp>
    </p:spTree>
    <p:extLst>
      <p:ext uri="{BB962C8B-B14F-4D97-AF65-F5344CB8AC3E}">
        <p14:creationId xmlns:p14="http://schemas.microsoft.com/office/powerpoint/2010/main" val="3560281164"/>
      </p:ext>
    </p:extLst>
  </p:cSld>
  <p:clrMapOvr>
    <a:masterClrMapping/>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E1180231-0F4D-4B62-AE04-230C2DCD2F47}" type="slidenum">
              <a:rPr lang="en-GB"/>
              <a:pPr/>
              <a:t>‹#›</a:t>
            </a:fld>
            <a:endParaRPr lang="en-GB"/>
          </a:p>
        </p:txBody>
      </p:sp>
    </p:spTree>
    <p:extLst>
      <p:ext uri="{BB962C8B-B14F-4D97-AF65-F5344CB8AC3E}">
        <p14:creationId xmlns:p14="http://schemas.microsoft.com/office/powerpoint/2010/main" val="899488462"/>
      </p:ext>
    </p:extLst>
  </p:cSld>
  <p:clrMapOvr>
    <a:masterClrMapping/>
  </p:clrMapOvr>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5954A853-2958-4E99-AB4D-D417C77C8EF3}" type="slidenum">
              <a:rPr lang="en-GB"/>
              <a:pPr/>
              <a:t>‹#›</a:t>
            </a:fld>
            <a:endParaRPr lang="en-GB"/>
          </a:p>
        </p:txBody>
      </p:sp>
    </p:spTree>
    <p:extLst>
      <p:ext uri="{BB962C8B-B14F-4D97-AF65-F5344CB8AC3E}">
        <p14:creationId xmlns:p14="http://schemas.microsoft.com/office/powerpoint/2010/main" val="3952743856"/>
      </p:ext>
    </p:extLst>
  </p:cSld>
  <p:clrMapOvr>
    <a:masterClrMapping/>
  </p:clrMapOvr>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F457715A-3EA8-4203-8D9C-970E04A360B2}" type="slidenum">
              <a:rPr lang="en-GB"/>
              <a:pPr/>
              <a:t>‹#›</a:t>
            </a:fld>
            <a:endParaRPr lang="en-GB"/>
          </a:p>
        </p:txBody>
      </p:sp>
    </p:spTree>
    <p:extLst>
      <p:ext uri="{BB962C8B-B14F-4D97-AF65-F5344CB8AC3E}">
        <p14:creationId xmlns:p14="http://schemas.microsoft.com/office/powerpoint/2010/main" val="1996830114"/>
      </p:ext>
    </p:extLst>
  </p:cSld>
  <p:clrMapOvr>
    <a:masterClrMapping/>
  </p:clrMapOvr>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40718941-4C3F-4FA0-8FE7-393E2A3A9CC4}" type="slidenum">
              <a:rPr lang="en-GB"/>
              <a:pPr/>
              <a:t>‹#›</a:t>
            </a:fld>
            <a:endParaRPr lang="en-GB"/>
          </a:p>
        </p:txBody>
      </p:sp>
    </p:spTree>
    <p:extLst>
      <p:ext uri="{BB962C8B-B14F-4D97-AF65-F5344CB8AC3E}">
        <p14:creationId xmlns:p14="http://schemas.microsoft.com/office/powerpoint/2010/main" val="463668736"/>
      </p:ext>
    </p:extLst>
  </p:cSld>
  <p:clrMapOvr>
    <a:masterClrMapping/>
  </p:clrMapOvr>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7F5F8F3-1292-4E74-8EA9-5A3FEBE3A9D9}" type="slidenum">
              <a:rPr lang="en-GB"/>
              <a:pPr/>
              <a:t>‹#›</a:t>
            </a:fld>
            <a:endParaRPr lang="en-GB"/>
          </a:p>
        </p:txBody>
      </p:sp>
    </p:spTree>
    <p:extLst>
      <p:ext uri="{BB962C8B-B14F-4D97-AF65-F5344CB8AC3E}">
        <p14:creationId xmlns:p14="http://schemas.microsoft.com/office/powerpoint/2010/main" val="1125371211"/>
      </p:ext>
    </p:extLst>
  </p:cSld>
  <p:clrMapOvr>
    <a:masterClrMapping/>
  </p:clrMapOvr>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BCB7187-D852-4D42-AE24-14DF74CC5410}" type="slidenum">
              <a:rPr lang="en-GB"/>
              <a:pPr/>
              <a:t>‹#›</a:t>
            </a:fld>
            <a:endParaRPr lang="en-GB"/>
          </a:p>
        </p:txBody>
      </p:sp>
    </p:spTree>
    <p:extLst>
      <p:ext uri="{BB962C8B-B14F-4D97-AF65-F5344CB8AC3E}">
        <p14:creationId xmlns:p14="http://schemas.microsoft.com/office/powerpoint/2010/main" val="2073878375"/>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2C825C6-4DB0-4BDF-B1FA-5E0A2CA15371}" type="slidenum">
              <a:rPr lang="en-GB"/>
              <a:pPr/>
              <a:t>‹#›</a:t>
            </a:fld>
            <a:endParaRPr lang="en-GB"/>
          </a:p>
        </p:txBody>
      </p:sp>
    </p:spTree>
    <p:extLst>
      <p:ext uri="{BB962C8B-B14F-4D97-AF65-F5344CB8AC3E}">
        <p14:creationId xmlns:p14="http://schemas.microsoft.com/office/powerpoint/2010/main" val="3705884173"/>
      </p:ext>
    </p:extLst>
  </p:cSld>
  <p:clrMapOvr>
    <a:masterClrMapping/>
  </p:clrMapOvr>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06BF886-EC82-4C01-9CD7-DD3FEE4C654A}" type="slidenum">
              <a:rPr lang="en-GB"/>
              <a:pPr/>
              <a:t>‹#›</a:t>
            </a:fld>
            <a:endParaRPr lang="en-GB"/>
          </a:p>
        </p:txBody>
      </p:sp>
    </p:spTree>
    <p:extLst>
      <p:ext uri="{BB962C8B-B14F-4D97-AF65-F5344CB8AC3E}">
        <p14:creationId xmlns:p14="http://schemas.microsoft.com/office/powerpoint/2010/main" val="1112162734"/>
      </p:ext>
    </p:extLst>
  </p:cSld>
  <p:clrMapOvr>
    <a:masterClrMapping/>
  </p:clrMapOvr>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564059B-FA33-494A-92CF-4650BFFEDDF5}" type="slidenum">
              <a:rPr lang="en-GB"/>
              <a:pPr/>
              <a:t>‹#›</a:t>
            </a:fld>
            <a:endParaRPr lang="en-GB"/>
          </a:p>
        </p:txBody>
      </p:sp>
    </p:spTree>
    <p:extLst>
      <p:ext uri="{BB962C8B-B14F-4D97-AF65-F5344CB8AC3E}">
        <p14:creationId xmlns:p14="http://schemas.microsoft.com/office/powerpoint/2010/main" val="858860807"/>
      </p:ext>
    </p:extLst>
  </p:cSld>
  <p:clrMapOvr>
    <a:masterClrMapping/>
  </p:clrMapOvr>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328A6B4-AC02-4FC4-ACE8-68AE18E34C28}" type="slidenum">
              <a:rPr lang="en-GB"/>
              <a:pPr/>
              <a:t>‹#›</a:t>
            </a:fld>
            <a:endParaRPr lang="en-GB"/>
          </a:p>
        </p:txBody>
      </p:sp>
    </p:spTree>
    <p:extLst>
      <p:ext uri="{BB962C8B-B14F-4D97-AF65-F5344CB8AC3E}">
        <p14:creationId xmlns:p14="http://schemas.microsoft.com/office/powerpoint/2010/main" val="46349559"/>
      </p:ext>
    </p:extLst>
  </p:cSld>
  <p:clrMapOvr>
    <a:masterClrMapping/>
  </p:clrMapOvr>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4DDF2A9-4545-4F68-AA52-D067D7E5AB61}" type="slidenum">
              <a:rPr lang="en-GB"/>
              <a:pPr/>
              <a:t>‹#›</a:t>
            </a:fld>
            <a:endParaRPr lang="en-GB"/>
          </a:p>
        </p:txBody>
      </p:sp>
    </p:spTree>
    <p:extLst>
      <p:ext uri="{BB962C8B-B14F-4D97-AF65-F5344CB8AC3E}">
        <p14:creationId xmlns:p14="http://schemas.microsoft.com/office/powerpoint/2010/main" val="2554408805"/>
      </p:ext>
    </p:extLst>
  </p:cSld>
  <p:clrMapOvr>
    <a:masterClrMapping/>
  </p:clrMapOvr>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2281B28-AECA-4F24-8167-12A6AB2E857B}" type="slidenum">
              <a:rPr lang="en-GB"/>
              <a:pPr/>
              <a:t>‹#›</a:t>
            </a:fld>
            <a:endParaRPr lang="en-GB"/>
          </a:p>
        </p:txBody>
      </p:sp>
    </p:spTree>
    <p:extLst>
      <p:ext uri="{BB962C8B-B14F-4D97-AF65-F5344CB8AC3E}">
        <p14:creationId xmlns:p14="http://schemas.microsoft.com/office/powerpoint/2010/main" val="1792850932"/>
      </p:ext>
    </p:extLst>
  </p:cSld>
  <p:clrMapOvr>
    <a:masterClrMapping/>
  </p:clrMapOvr>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6334CE75-A166-459D-BD64-0F3F0F5CBC68}" type="slidenum">
              <a:rPr lang="en-GB"/>
              <a:pPr/>
              <a:t>‹#›</a:t>
            </a:fld>
            <a:endParaRPr lang="en-GB"/>
          </a:p>
        </p:txBody>
      </p:sp>
    </p:spTree>
    <p:extLst>
      <p:ext uri="{BB962C8B-B14F-4D97-AF65-F5344CB8AC3E}">
        <p14:creationId xmlns:p14="http://schemas.microsoft.com/office/powerpoint/2010/main" val="1527113913"/>
      </p:ext>
    </p:extLst>
  </p:cSld>
  <p:clrMapOvr>
    <a:masterClrMapping/>
  </p:clrMapOvr>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1533B51C-CC9B-4C08-B3E2-3385872B6C26}" type="slidenum">
              <a:rPr lang="en-GB"/>
              <a:pPr/>
              <a:t>‹#›</a:t>
            </a:fld>
            <a:endParaRPr lang="en-GB"/>
          </a:p>
        </p:txBody>
      </p:sp>
    </p:spTree>
    <p:extLst>
      <p:ext uri="{BB962C8B-B14F-4D97-AF65-F5344CB8AC3E}">
        <p14:creationId xmlns:p14="http://schemas.microsoft.com/office/powerpoint/2010/main" val="2098721392"/>
      </p:ext>
    </p:extLst>
  </p:cSld>
  <p:clrMapOvr>
    <a:masterClrMapping/>
  </p:clrMapOvr>
  <p:timing>
    <p:tnLst>
      <p:par>
        <p:cTn xmlns:p14="http://schemas.microsoft.com/office/powerpoint/2010/mai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1D3301E7-540B-4392-BB4B-C303F55EBB67}" type="slidenum">
              <a:rPr lang="en-GB"/>
              <a:pPr/>
              <a:t>‹#›</a:t>
            </a:fld>
            <a:endParaRPr lang="en-GB"/>
          </a:p>
        </p:txBody>
      </p:sp>
    </p:spTree>
    <p:extLst>
      <p:ext uri="{BB962C8B-B14F-4D97-AF65-F5344CB8AC3E}">
        <p14:creationId xmlns:p14="http://schemas.microsoft.com/office/powerpoint/2010/main" val="4261333326"/>
      </p:ext>
    </p:extLst>
  </p:cSld>
  <p:clrMapOvr>
    <a:masterClrMapping/>
  </p:clrMapOvr>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FFD5F1C4-4D67-4681-8EB1-0B29CA3CFD5C}" type="slidenum">
              <a:rPr lang="en-GB"/>
              <a:pPr/>
              <a:t>‹#›</a:t>
            </a:fld>
            <a:endParaRPr lang="en-GB"/>
          </a:p>
        </p:txBody>
      </p:sp>
    </p:spTree>
    <p:extLst>
      <p:ext uri="{BB962C8B-B14F-4D97-AF65-F5344CB8AC3E}">
        <p14:creationId xmlns:p14="http://schemas.microsoft.com/office/powerpoint/2010/main" val="1766005208"/>
      </p:ext>
    </p:extLst>
  </p:cSld>
  <p:clrMapOvr>
    <a:masterClrMapping/>
  </p:clrMapOvr>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BF7EEF5-1D13-4B8C-AA77-B4E3003EDB3B}" type="slidenum">
              <a:rPr lang="en-GB"/>
              <a:pPr/>
              <a:t>‹#›</a:t>
            </a:fld>
            <a:endParaRPr lang="en-GB"/>
          </a:p>
        </p:txBody>
      </p:sp>
    </p:spTree>
    <p:extLst>
      <p:ext uri="{BB962C8B-B14F-4D97-AF65-F5344CB8AC3E}">
        <p14:creationId xmlns:p14="http://schemas.microsoft.com/office/powerpoint/2010/main" val="1170668678"/>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7" name="Rectangle 7"/>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GB" noProof="0" smtClean="0"/>
              <a:t>Click to edit Master title style</a:t>
            </a:r>
          </a:p>
        </p:txBody>
      </p:sp>
      <p:sp>
        <p:nvSpPr>
          <p:cNvPr id="10248" name="Rectangle 8"/>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5" name="Picture 5" descr="C:\Users\adseps2\Desktop\hudd_uni_marque_Mono_white_withou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065E4A2-CCFF-4FCB-AAC8-E035A3C8875E}" type="slidenum">
              <a:rPr lang="en-GB"/>
              <a:pPr/>
              <a:t>‹#›</a:t>
            </a:fld>
            <a:endParaRPr lang="en-GB"/>
          </a:p>
        </p:txBody>
      </p:sp>
    </p:spTree>
    <p:extLst>
      <p:ext uri="{BB962C8B-B14F-4D97-AF65-F5344CB8AC3E}">
        <p14:creationId xmlns:p14="http://schemas.microsoft.com/office/powerpoint/2010/main" val="2415934032"/>
      </p:ext>
    </p:extLst>
  </p:cSld>
  <p:clrMapOvr>
    <a:masterClrMapping/>
  </p:clrMapOvr>
  <p:timing>
    <p:tnLst>
      <p:par>
        <p:cTn xmlns:p14="http://schemas.microsoft.com/office/powerpoint/2010/mai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2FA23D32-56B8-44E9-8AC4-A35E2D91055B}" type="slidenum">
              <a:rPr lang="en-GB"/>
              <a:pPr/>
              <a:t>‹#›</a:t>
            </a:fld>
            <a:endParaRPr lang="en-GB"/>
          </a:p>
        </p:txBody>
      </p:sp>
    </p:spTree>
    <p:extLst>
      <p:ext uri="{BB962C8B-B14F-4D97-AF65-F5344CB8AC3E}">
        <p14:creationId xmlns:p14="http://schemas.microsoft.com/office/powerpoint/2010/main" val="862528187"/>
      </p:ext>
    </p:extLst>
  </p:cSld>
  <p:clrMapOvr>
    <a:masterClrMapping/>
  </p:clrMapOvr>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8E3EA27-8120-4D60-8851-0D25D37B2FD3}" type="slidenum">
              <a:rPr lang="en-GB"/>
              <a:pPr/>
              <a:t>‹#›</a:t>
            </a:fld>
            <a:endParaRPr lang="en-GB"/>
          </a:p>
        </p:txBody>
      </p:sp>
    </p:spTree>
    <p:extLst>
      <p:ext uri="{BB962C8B-B14F-4D97-AF65-F5344CB8AC3E}">
        <p14:creationId xmlns:p14="http://schemas.microsoft.com/office/powerpoint/2010/main" val="1862590987"/>
      </p:ext>
    </p:extLst>
  </p:cSld>
  <p:clrMapOvr>
    <a:masterClrMapping/>
  </p:clrMapOvr>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93CFECB-46E5-41E1-A256-427737B2F8A2}" type="slidenum">
              <a:rPr lang="en-GB"/>
              <a:pPr/>
              <a:t>‹#›</a:t>
            </a:fld>
            <a:endParaRPr lang="en-GB"/>
          </a:p>
        </p:txBody>
      </p:sp>
    </p:spTree>
    <p:extLst>
      <p:ext uri="{BB962C8B-B14F-4D97-AF65-F5344CB8AC3E}">
        <p14:creationId xmlns:p14="http://schemas.microsoft.com/office/powerpoint/2010/main" val="1474994378"/>
      </p:ext>
    </p:extLst>
  </p:cSld>
  <p:clrMapOvr>
    <a:masterClrMapping/>
  </p:clrMapOvr>
  <p:timing>
    <p:tnLst>
      <p:par>
        <p:cTn xmlns:p14="http://schemas.microsoft.com/office/powerpoint/2010/mai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8E293F74-7021-4CF9-9FC2-7162493469D1}" type="slidenum">
              <a:rPr lang="en-GB"/>
              <a:pPr/>
              <a:t>‹#›</a:t>
            </a:fld>
            <a:endParaRPr lang="en-GB"/>
          </a:p>
        </p:txBody>
      </p:sp>
    </p:spTree>
    <p:extLst>
      <p:ext uri="{BB962C8B-B14F-4D97-AF65-F5344CB8AC3E}">
        <p14:creationId xmlns:p14="http://schemas.microsoft.com/office/powerpoint/2010/main" val="3240424432"/>
      </p:ext>
    </p:extLst>
  </p:cSld>
  <p:clrMapOvr>
    <a:masterClrMapping/>
  </p:clrMapOvr>
  <p:timing>
    <p:tnLst>
      <p:par>
        <p:cTn xmlns:p14="http://schemas.microsoft.com/office/powerpoint/2010/mai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3348F2F-C8BE-4DDA-B5DD-384D938676E7}" type="slidenum">
              <a:rPr lang="en-GB"/>
              <a:pPr/>
              <a:t>‹#›</a:t>
            </a:fld>
            <a:endParaRPr lang="en-GB"/>
          </a:p>
        </p:txBody>
      </p:sp>
    </p:spTree>
    <p:extLst>
      <p:ext uri="{BB962C8B-B14F-4D97-AF65-F5344CB8AC3E}">
        <p14:creationId xmlns:p14="http://schemas.microsoft.com/office/powerpoint/2010/main" val="4156963287"/>
      </p:ext>
    </p:extLst>
  </p:cSld>
  <p:clrMapOvr>
    <a:masterClrMapping/>
  </p:clrMapOvr>
  <p:timing>
    <p:tnLst>
      <p:par>
        <p:cTn xmlns:p14="http://schemas.microsoft.com/office/powerpoint/2010/mai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A0C03ADC-9B3F-4A68-84F1-19795BD23BA2}" type="slidenum">
              <a:rPr lang="en-GB"/>
              <a:pPr/>
              <a:t>‹#›</a:t>
            </a:fld>
            <a:endParaRPr lang="en-GB"/>
          </a:p>
        </p:txBody>
      </p:sp>
    </p:spTree>
    <p:extLst>
      <p:ext uri="{BB962C8B-B14F-4D97-AF65-F5344CB8AC3E}">
        <p14:creationId xmlns:p14="http://schemas.microsoft.com/office/powerpoint/2010/main" val="2063886118"/>
      </p:ext>
    </p:extLst>
  </p:cSld>
  <p:clrMapOvr>
    <a:masterClrMapping/>
  </p:clrMapOvr>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7BB232BB-B57E-44EE-B4C4-0C5B2298D3A9}" type="slidenum">
              <a:rPr lang="en-GB"/>
              <a:pPr/>
              <a:t>‹#›</a:t>
            </a:fld>
            <a:endParaRPr lang="en-GB"/>
          </a:p>
        </p:txBody>
      </p:sp>
    </p:spTree>
    <p:extLst>
      <p:ext uri="{BB962C8B-B14F-4D97-AF65-F5344CB8AC3E}">
        <p14:creationId xmlns:p14="http://schemas.microsoft.com/office/powerpoint/2010/main" val="1515180986"/>
      </p:ext>
    </p:extLst>
  </p:cSld>
  <p:clrMapOvr>
    <a:masterClrMapping/>
  </p:clrMapOvr>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C0C38A18-85D8-4177-9BDC-54314E392F61}" type="slidenum">
              <a:rPr lang="en-GB"/>
              <a:pPr/>
              <a:t>‹#›</a:t>
            </a:fld>
            <a:endParaRPr lang="en-GB"/>
          </a:p>
        </p:txBody>
      </p:sp>
    </p:spTree>
    <p:extLst>
      <p:ext uri="{BB962C8B-B14F-4D97-AF65-F5344CB8AC3E}">
        <p14:creationId xmlns:p14="http://schemas.microsoft.com/office/powerpoint/2010/main" val="1944988296"/>
      </p:ext>
    </p:extLst>
  </p:cSld>
  <p:clrMapOvr>
    <a:masterClrMapping/>
  </p:clrMapOvr>
  <p:timing>
    <p:tnLst>
      <p:par>
        <p:cTn xmlns:p14="http://schemas.microsoft.com/office/powerpoint/2010/mai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E0DAA945-16C2-42DF-9D2C-1D2CF54AD300}" type="slidenum">
              <a:rPr lang="en-GB"/>
              <a:pPr/>
              <a:t>‹#›</a:t>
            </a:fld>
            <a:endParaRPr lang="en-GB"/>
          </a:p>
        </p:txBody>
      </p:sp>
    </p:spTree>
    <p:extLst>
      <p:ext uri="{BB962C8B-B14F-4D97-AF65-F5344CB8AC3E}">
        <p14:creationId xmlns:p14="http://schemas.microsoft.com/office/powerpoint/2010/main" val="332047960"/>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3F803C4-D98C-4E77-8137-FC19D285E8CB}" type="slidenum">
              <a:rPr lang="en-GB"/>
              <a:pPr/>
              <a:t>‹#›</a:t>
            </a:fld>
            <a:endParaRPr lang="en-GB"/>
          </a:p>
        </p:txBody>
      </p:sp>
    </p:spTree>
    <p:extLst>
      <p:ext uri="{BB962C8B-B14F-4D97-AF65-F5344CB8AC3E}">
        <p14:creationId xmlns:p14="http://schemas.microsoft.com/office/powerpoint/2010/main" val="1999247450"/>
      </p:ext>
    </p:extLst>
  </p:cSld>
  <p:clrMapOvr>
    <a:masterClrMapping/>
  </p:clrMapOvr>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8C00B5A-5E76-4ACC-9B62-1F2C2F6495D4}" type="slidenum">
              <a:rPr lang="en-GB"/>
              <a:pPr/>
              <a:t>‹#›</a:t>
            </a:fld>
            <a:endParaRPr lang="en-GB"/>
          </a:p>
        </p:txBody>
      </p:sp>
    </p:spTree>
    <p:extLst>
      <p:ext uri="{BB962C8B-B14F-4D97-AF65-F5344CB8AC3E}">
        <p14:creationId xmlns:p14="http://schemas.microsoft.com/office/powerpoint/2010/main" val="1508870502"/>
      </p:ext>
    </p:extLst>
  </p:cSld>
  <p:clrMapOvr>
    <a:masterClrMapping/>
  </p:clrMapOvr>
  <p:timing>
    <p:tnLst>
      <p:par>
        <p:cTn xmlns:p14="http://schemas.microsoft.com/office/powerpoint/2010/mai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0BE50E4-7386-4EF7-BCFA-04293EB0970D}" type="slidenum">
              <a:rPr lang="en-GB"/>
              <a:pPr/>
              <a:t>‹#›</a:t>
            </a:fld>
            <a:endParaRPr lang="en-GB"/>
          </a:p>
        </p:txBody>
      </p:sp>
    </p:spTree>
    <p:extLst>
      <p:ext uri="{BB962C8B-B14F-4D97-AF65-F5344CB8AC3E}">
        <p14:creationId xmlns:p14="http://schemas.microsoft.com/office/powerpoint/2010/main" val="373146862"/>
      </p:ext>
    </p:extLst>
  </p:cSld>
  <p:clrMapOvr>
    <a:masterClrMapping/>
  </p:clrMapOvr>
  <p:timing>
    <p:tnLst>
      <p:par>
        <p:cTn xmlns:p14="http://schemas.microsoft.com/office/powerpoint/2010/mai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5C8D540-9AE3-4C08-8E6B-5DB1B0573D86}" type="slidenum">
              <a:rPr lang="en-GB"/>
              <a:pPr/>
              <a:t>‹#›</a:t>
            </a:fld>
            <a:endParaRPr lang="en-GB"/>
          </a:p>
        </p:txBody>
      </p:sp>
    </p:spTree>
    <p:extLst>
      <p:ext uri="{BB962C8B-B14F-4D97-AF65-F5344CB8AC3E}">
        <p14:creationId xmlns:p14="http://schemas.microsoft.com/office/powerpoint/2010/main" val="1428921386"/>
      </p:ext>
    </p:extLst>
  </p:cSld>
  <p:clrMapOvr>
    <a:masterClrMapping/>
  </p:clrMapOvr>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BE22D63-2B77-4421-BADE-3CA05F1AA0C8}" type="slidenum">
              <a:rPr lang="en-GB"/>
              <a:pPr/>
              <a:t>‹#›</a:t>
            </a:fld>
            <a:endParaRPr lang="en-GB"/>
          </a:p>
        </p:txBody>
      </p:sp>
    </p:spTree>
    <p:extLst>
      <p:ext uri="{BB962C8B-B14F-4D97-AF65-F5344CB8AC3E}">
        <p14:creationId xmlns:p14="http://schemas.microsoft.com/office/powerpoint/2010/main" val="4247621633"/>
      </p:ext>
    </p:extLst>
  </p:cSld>
  <p:clrMapOvr>
    <a:masterClrMapping/>
  </p:clrMapOvr>
  <p:timing>
    <p:tnLst>
      <p:par>
        <p:cTn xmlns:p14="http://schemas.microsoft.com/office/powerpoint/2010/mai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59D6CDA-834E-4F52-A125-B9A39CDDD99F}" type="slidenum">
              <a:rPr lang="en-GB"/>
              <a:pPr/>
              <a:t>‹#›</a:t>
            </a:fld>
            <a:endParaRPr lang="en-GB"/>
          </a:p>
        </p:txBody>
      </p:sp>
    </p:spTree>
    <p:extLst>
      <p:ext uri="{BB962C8B-B14F-4D97-AF65-F5344CB8AC3E}">
        <p14:creationId xmlns:p14="http://schemas.microsoft.com/office/powerpoint/2010/main" val="2249395181"/>
      </p:ext>
    </p:extLst>
  </p:cSld>
  <p:clrMapOvr>
    <a:masterClrMapping/>
  </p:clrMapOvr>
  <p:timing>
    <p:tnLst>
      <p:par>
        <p:cTn xmlns:p14="http://schemas.microsoft.com/office/powerpoint/2010/mai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2998750-9666-4370-B7EB-E178DAA21813}" type="slidenum">
              <a:rPr lang="en-GB"/>
              <a:pPr/>
              <a:t>‹#›</a:t>
            </a:fld>
            <a:endParaRPr lang="en-GB"/>
          </a:p>
        </p:txBody>
      </p:sp>
    </p:spTree>
    <p:extLst>
      <p:ext uri="{BB962C8B-B14F-4D97-AF65-F5344CB8AC3E}">
        <p14:creationId xmlns:p14="http://schemas.microsoft.com/office/powerpoint/2010/main" val="1832574424"/>
      </p:ext>
    </p:extLst>
  </p:cSld>
  <p:clrMapOvr>
    <a:masterClrMapping/>
  </p:clrMapOvr>
  <p:timing>
    <p:tnLst>
      <p:par>
        <p:cTn xmlns:p14="http://schemas.microsoft.com/office/powerpoint/2010/mai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7692FEE-07D8-4298-84D9-F37DC54E4FA3}" type="slidenum">
              <a:rPr lang="en-GB"/>
              <a:pPr/>
              <a:t>‹#›</a:t>
            </a:fld>
            <a:endParaRPr lang="en-GB"/>
          </a:p>
        </p:txBody>
      </p:sp>
    </p:spTree>
    <p:extLst>
      <p:ext uri="{BB962C8B-B14F-4D97-AF65-F5344CB8AC3E}">
        <p14:creationId xmlns:p14="http://schemas.microsoft.com/office/powerpoint/2010/main" val="2207737647"/>
      </p:ext>
    </p:extLst>
  </p:cSld>
  <p:clrMapOvr>
    <a:masterClrMapping/>
  </p:clrMapOvr>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0164E1C3-C8F9-40DB-98F9-E820DBCFB2C7}" type="slidenum">
              <a:rPr lang="en-GB"/>
              <a:pPr/>
              <a:t>‹#›</a:t>
            </a:fld>
            <a:endParaRPr lang="en-GB"/>
          </a:p>
        </p:txBody>
      </p:sp>
    </p:spTree>
    <p:extLst>
      <p:ext uri="{BB962C8B-B14F-4D97-AF65-F5344CB8AC3E}">
        <p14:creationId xmlns:p14="http://schemas.microsoft.com/office/powerpoint/2010/main" val="4209209074"/>
      </p:ext>
    </p:extLst>
  </p:cSld>
  <p:clrMapOvr>
    <a:masterClrMapping/>
  </p:clrMapOvr>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32EADD06-C201-4CDB-A46F-0EAE80920231}" type="slidenum">
              <a:rPr lang="en-GB"/>
              <a:pPr/>
              <a:t>‹#›</a:t>
            </a:fld>
            <a:endParaRPr lang="en-GB"/>
          </a:p>
        </p:txBody>
      </p:sp>
    </p:spTree>
    <p:extLst>
      <p:ext uri="{BB962C8B-B14F-4D97-AF65-F5344CB8AC3E}">
        <p14:creationId xmlns:p14="http://schemas.microsoft.com/office/powerpoint/2010/main" val="1008073932"/>
      </p:ext>
    </p:extLst>
  </p:cSld>
  <p:clrMapOvr>
    <a:masterClrMapping/>
  </p:clrMapOvr>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B08B8DC8-7506-407C-BBAC-09CF10E8FEE4}" type="slidenum">
              <a:rPr lang="en-GB"/>
              <a:pPr/>
              <a:t>‹#›</a:t>
            </a:fld>
            <a:endParaRPr lang="en-GB"/>
          </a:p>
        </p:txBody>
      </p:sp>
    </p:spTree>
    <p:extLst>
      <p:ext uri="{BB962C8B-B14F-4D97-AF65-F5344CB8AC3E}">
        <p14:creationId xmlns:p14="http://schemas.microsoft.com/office/powerpoint/2010/main" val="1355973298"/>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D9D9C57-22A2-4999-A4F2-8684CFAC7EAD}" type="slidenum">
              <a:rPr lang="en-GB"/>
              <a:pPr/>
              <a:t>‹#›</a:t>
            </a:fld>
            <a:endParaRPr lang="en-GB"/>
          </a:p>
        </p:txBody>
      </p:sp>
    </p:spTree>
    <p:extLst>
      <p:ext uri="{BB962C8B-B14F-4D97-AF65-F5344CB8AC3E}">
        <p14:creationId xmlns:p14="http://schemas.microsoft.com/office/powerpoint/2010/main" val="665834745"/>
      </p:ext>
    </p:extLst>
  </p:cSld>
  <p:clrMapOvr>
    <a:masterClrMapping/>
  </p:clrMapOvr>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AEC1E123-27B4-48F1-B88D-E6A645235004}" type="slidenum">
              <a:rPr lang="en-GB"/>
              <a:pPr/>
              <a:t>‹#›</a:t>
            </a:fld>
            <a:endParaRPr lang="en-GB"/>
          </a:p>
        </p:txBody>
      </p:sp>
    </p:spTree>
    <p:extLst>
      <p:ext uri="{BB962C8B-B14F-4D97-AF65-F5344CB8AC3E}">
        <p14:creationId xmlns:p14="http://schemas.microsoft.com/office/powerpoint/2010/main" val="48985854"/>
      </p:ext>
    </p:extLst>
  </p:cSld>
  <p:clrMapOvr>
    <a:masterClrMapping/>
  </p:clrMapOvr>
  <p:timing>
    <p:tnLst>
      <p:par>
        <p:cTn xmlns:p14="http://schemas.microsoft.com/office/powerpoint/2010/mai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06E1676D-F49E-42B8-8ADB-0A8CA1F6F758}" type="slidenum">
              <a:rPr lang="en-GB"/>
              <a:pPr/>
              <a:t>‹#›</a:t>
            </a:fld>
            <a:endParaRPr lang="en-GB"/>
          </a:p>
        </p:txBody>
      </p:sp>
    </p:spTree>
    <p:extLst>
      <p:ext uri="{BB962C8B-B14F-4D97-AF65-F5344CB8AC3E}">
        <p14:creationId xmlns:p14="http://schemas.microsoft.com/office/powerpoint/2010/main" val="2891952108"/>
      </p:ext>
    </p:extLst>
  </p:cSld>
  <p:clrMapOvr>
    <a:masterClrMapping/>
  </p:clrMapOvr>
  <p:timing>
    <p:tnLst>
      <p:par>
        <p:cTn xmlns:p14="http://schemas.microsoft.com/office/powerpoint/2010/mai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58C6342-F35C-45E3-AAB2-828857B319D2}" type="slidenum">
              <a:rPr lang="en-GB"/>
              <a:pPr/>
              <a:t>‹#›</a:t>
            </a:fld>
            <a:endParaRPr lang="en-GB"/>
          </a:p>
        </p:txBody>
      </p:sp>
    </p:spTree>
    <p:extLst>
      <p:ext uri="{BB962C8B-B14F-4D97-AF65-F5344CB8AC3E}">
        <p14:creationId xmlns:p14="http://schemas.microsoft.com/office/powerpoint/2010/main" val="1509987078"/>
      </p:ext>
    </p:extLst>
  </p:cSld>
  <p:clrMapOvr>
    <a:masterClrMapping/>
  </p:clrMapOvr>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85E58E8-154D-43DA-BC1C-8C20526C6B67}" type="slidenum">
              <a:rPr lang="en-GB"/>
              <a:pPr/>
              <a:t>‹#›</a:t>
            </a:fld>
            <a:endParaRPr lang="en-GB"/>
          </a:p>
        </p:txBody>
      </p:sp>
    </p:spTree>
    <p:extLst>
      <p:ext uri="{BB962C8B-B14F-4D97-AF65-F5344CB8AC3E}">
        <p14:creationId xmlns:p14="http://schemas.microsoft.com/office/powerpoint/2010/main" val="3576297013"/>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86D26DE0-C4FA-460A-9762-3B113B41ED0F}" type="slidenum">
              <a:rPr lang="en-GB"/>
              <a:pPr/>
              <a:t>‹#›</a:t>
            </a:fld>
            <a:endParaRPr lang="en-GB"/>
          </a:p>
        </p:txBody>
      </p:sp>
    </p:spTree>
    <p:extLst>
      <p:ext uri="{BB962C8B-B14F-4D97-AF65-F5344CB8AC3E}">
        <p14:creationId xmlns:p14="http://schemas.microsoft.com/office/powerpoint/2010/main" val="1850362676"/>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8AE42D25-C358-498B-9EDC-780A31CB7210}" type="slidenum">
              <a:rPr lang="en-GB"/>
              <a:pPr/>
              <a:t>‹#›</a:t>
            </a:fld>
            <a:endParaRPr lang="en-GB"/>
          </a:p>
        </p:txBody>
      </p:sp>
    </p:spTree>
    <p:extLst>
      <p:ext uri="{BB962C8B-B14F-4D97-AF65-F5344CB8AC3E}">
        <p14:creationId xmlns:p14="http://schemas.microsoft.com/office/powerpoint/2010/main" val="1649233985"/>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DA21FCDC-A223-4810-8C2B-23AD22435CDE}" type="slidenum">
              <a:rPr lang="en-GB"/>
              <a:pPr/>
              <a:t>‹#›</a:t>
            </a:fld>
            <a:endParaRPr lang="en-GB"/>
          </a:p>
        </p:txBody>
      </p:sp>
    </p:spTree>
    <p:extLst>
      <p:ext uri="{BB962C8B-B14F-4D97-AF65-F5344CB8AC3E}">
        <p14:creationId xmlns:p14="http://schemas.microsoft.com/office/powerpoint/2010/main" val="1494662069"/>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5C3E72B8-A5C9-4A0C-9B75-B96977DCBF0A}" type="slidenum">
              <a:rPr lang="en-GB"/>
              <a:pPr/>
              <a:t>‹#›</a:t>
            </a:fld>
            <a:endParaRPr lang="en-GB"/>
          </a:p>
        </p:txBody>
      </p:sp>
    </p:spTree>
    <p:extLst>
      <p:ext uri="{BB962C8B-B14F-4D97-AF65-F5344CB8AC3E}">
        <p14:creationId xmlns:p14="http://schemas.microsoft.com/office/powerpoint/2010/main" val="1963007860"/>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C6FED594-7A98-4533-A581-07880F6D8F6B}" type="slidenum">
              <a:rPr lang="en-GB"/>
              <a:pPr/>
              <a:t>‹#›</a:t>
            </a:fld>
            <a:endParaRPr lang="en-GB"/>
          </a:p>
        </p:txBody>
      </p:sp>
    </p:spTree>
    <p:extLst>
      <p:ext uri="{BB962C8B-B14F-4D97-AF65-F5344CB8AC3E}">
        <p14:creationId xmlns:p14="http://schemas.microsoft.com/office/powerpoint/2010/main" val="76614997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AC57A62-FEB3-4A61-B469-042EBFF81C38}" type="slidenum">
              <a:rPr lang="en-GB"/>
              <a:pPr/>
              <a:t>‹#›</a:t>
            </a:fld>
            <a:endParaRPr lang="en-GB"/>
          </a:p>
        </p:txBody>
      </p:sp>
    </p:spTree>
    <p:extLst>
      <p:ext uri="{BB962C8B-B14F-4D97-AF65-F5344CB8AC3E}">
        <p14:creationId xmlns:p14="http://schemas.microsoft.com/office/powerpoint/2010/main" val="2587584762"/>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F0630875-5A31-4AE7-8D92-8AE75ED427AE}" type="slidenum">
              <a:rPr lang="en-GB"/>
              <a:pPr/>
              <a:t>‹#›</a:t>
            </a:fld>
            <a:endParaRPr lang="en-GB"/>
          </a:p>
        </p:txBody>
      </p:sp>
    </p:spTree>
    <p:extLst>
      <p:ext uri="{BB962C8B-B14F-4D97-AF65-F5344CB8AC3E}">
        <p14:creationId xmlns:p14="http://schemas.microsoft.com/office/powerpoint/2010/main" val="3404245506"/>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0AD7281E-D683-4FE0-8BB6-CFF9CFBB450B}" type="slidenum">
              <a:rPr lang="en-GB"/>
              <a:pPr/>
              <a:t>‹#›</a:t>
            </a:fld>
            <a:endParaRPr lang="en-GB"/>
          </a:p>
        </p:txBody>
      </p:sp>
    </p:spTree>
    <p:extLst>
      <p:ext uri="{BB962C8B-B14F-4D97-AF65-F5344CB8AC3E}">
        <p14:creationId xmlns:p14="http://schemas.microsoft.com/office/powerpoint/2010/main" val="4154527777"/>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84F6F642-2783-40CA-8D9A-235642AADC17}" type="slidenum">
              <a:rPr lang="en-GB"/>
              <a:pPr/>
              <a:t>‹#›</a:t>
            </a:fld>
            <a:endParaRPr lang="en-GB"/>
          </a:p>
        </p:txBody>
      </p:sp>
    </p:spTree>
    <p:extLst>
      <p:ext uri="{BB962C8B-B14F-4D97-AF65-F5344CB8AC3E}">
        <p14:creationId xmlns:p14="http://schemas.microsoft.com/office/powerpoint/2010/main" val="3646640476"/>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47138" name="Rectangle 2"/>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GB" noProof="0" smtClean="0"/>
              <a:t>Click to edit Master title style</a:t>
            </a:r>
          </a:p>
        </p:txBody>
      </p:sp>
      <p:sp>
        <p:nvSpPr>
          <p:cNvPr id="34713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5" name="Picture 5" descr="C:\Users\adseps2\Desktop\hudd_uni_marque_Mono_white_withou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1F9CF06-AC6F-4087-8325-AD30FF13842E}" type="slidenum">
              <a:rPr lang="en-GB"/>
              <a:pPr/>
              <a:t>‹#›</a:t>
            </a:fld>
            <a:endParaRPr lang="en-GB"/>
          </a:p>
        </p:txBody>
      </p:sp>
    </p:spTree>
    <p:extLst>
      <p:ext uri="{BB962C8B-B14F-4D97-AF65-F5344CB8AC3E}">
        <p14:creationId xmlns:p14="http://schemas.microsoft.com/office/powerpoint/2010/main" val="1078150049"/>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F250189-6EA1-42F1-8806-00E8D4F67B80}" type="slidenum">
              <a:rPr lang="en-GB"/>
              <a:pPr/>
              <a:t>‹#›</a:t>
            </a:fld>
            <a:endParaRPr lang="en-GB"/>
          </a:p>
        </p:txBody>
      </p:sp>
    </p:spTree>
    <p:extLst>
      <p:ext uri="{BB962C8B-B14F-4D97-AF65-F5344CB8AC3E}">
        <p14:creationId xmlns:p14="http://schemas.microsoft.com/office/powerpoint/2010/main" val="1646443940"/>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854577C6-2F7A-48F7-8349-D81E5B4A8AA8}" type="slidenum">
              <a:rPr lang="en-GB"/>
              <a:pPr/>
              <a:t>‹#›</a:t>
            </a:fld>
            <a:endParaRPr lang="en-GB"/>
          </a:p>
        </p:txBody>
      </p:sp>
    </p:spTree>
    <p:extLst>
      <p:ext uri="{BB962C8B-B14F-4D97-AF65-F5344CB8AC3E}">
        <p14:creationId xmlns:p14="http://schemas.microsoft.com/office/powerpoint/2010/main" val="3650785646"/>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A378F39A-A0D9-4F79-9CB3-E768F05B3E2A}" type="slidenum">
              <a:rPr lang="en-GB"/>
              <a:pPr/>
              <a:t>‹#›</a:t>
            </a:fld>
            <a:endParaRPr lang="en-GB"/>
          </a:p>
        </p:txBody>
      </p:sp>
    </p:spTree>
    <p:extLst>
      <p:ext uri="{BB962C8B-B14F-4D97-AF65-F5344CB8AC3E}">
        <p14:creationId xmlns:p14="http://schemas.microsoft.com/office/powerpoint/2010/main" val="2896223438"/>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D0E1AB09-6A61-4806-9F25-5948A57864C0}" type="slidenum">
              <a:rPr lang="en-GB"/>
              <a:pPr/>
              <a:t>‹#›</a:t>
            </a:fld>
            <a:endParaRPr lang="en-GB"/>
          </a:p>
        </p:txBody>
      </p:sp>
    </p:spTree>
    <p:extLst>
      <p:ext uri="{BB962C8B-B14F-4D97-AF65-F5344CB8AC3E}">
        <p14:creationId xmlns:p14="http://schemas.microsoft.com/office/powerpoint/2010/main" val="1830138096"/>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9269E365-7434-4FC4-AD6E-FAE6CEE21B81}" type="slidenum">
              <a:rPr lang="en-GB"/>
              <a:pPr/>
              <a:t>‹#›</a:t>
            </a:fld>
            <a:endParaRPr lang="en-GB"/>
          </a:p>
        </p:txBody>
      </p:sp>
    </p:spTree>
    <p:extLst>
      <p:ext uri="{BB962C8B-B14F-4D97-AF65-F5344CB8AC3E}">
        <p14:creationId xmlns:p14="http://schemas.microsoft.com/office/powerpoint/2010/main" val="154500998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AFB5E9B-9C11-428A-A312-DB51C66F5246}" type="slidenum">
              <a:rPr lang="en-GB"/>
              <a:pPr/>
              <a:t>‹#›</a:t>
            </a:fld>
            <a:endParaRPr lang="en-GB"/>
          </a:p>
        </p:txBody>
      </p:sp>
    </p:spTree>
    <p:extLst>
      <p:ext uri="{BB962C8B-B14F-4D97-AF65-F5344CB8AC3E}">
        <p14:creationId xmlns:p14="http://schemas.microsoft.com/office/powerpoint/2010/main" val="1260358520"/>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5967F115-C656-4924-8831-D5676D7CCF44}" type="slidenum">
              <a:rPr lang="en-GB"/>
              <a:pPr/>
              <a:t>‹#›</a:t>
            </a:fld>
            <a:endParaRPr lang="en-GB"/>
          </a:p>
        </p:txBody>
      </p:sp>
    </p:spTree>
    <p:extLst>
      <p:ext uri="{BB962C8B-B14F-4D97-AF65-F5344CB8AC3E}">
        <p14:creationId xmlns:p14="http://schemas.microsoft.com/office/powerpoint/2010/main" val="3829386962"/>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2786CD79-3A5A-4674-B320-894AA2AEEDAD}" type="slidenum">
              <a:rPr lang="en-GB"/>
              <a:pPr/>
              <a:t>‹#›</a:t>
            </a:fld>
            <a:endParaRPr lang="en-GB"/>
          </a:p>
        </p:txBody>
      </p:sp>
    </p:spTree>
    <p:extLst>
      <p:ext uri="{BB962C8B-B14F-4D97-AF65-F5344CB8AC3E}">
        <p14:creationId xmlns:p14="http://schemas.microsoft.com/office/powerpoint/2010/main" val="1237960276"/>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63B3FA39-3F24-45F2-8959-97ECAF62AB8D}" type="slidenum">
              <a:rPr lang="en-GB"/>
              <a:pPr/>
              <a:t>‹#›</a:t>
            </a:fld>
            <a:endParaRPr lang="en-GB"/>
          </a:p>
        </p:txBody>
      </p:sp>
    </p:spTree>
    <p:extLst>
      <p:ext uri="{BB962C8B-B14F-4D97-AF65-F5344CB8AC3E}">
        <p14:creationId xmlns:p14="http://schemas.microsoft.com/office/powerpoint/2010/main" val="3349335742"/>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143BBF4-E041-41FC-8726-821E0B665D60}" type="slidenum">
              <a:rPr lang="en-GB"/>
              <a:pPr/>
              <a:t>‹#›</a:t>
            </a:fld>
            <a:endParaRPr lang="en-GB"/>
          </a:p>
        </p:txBody>
      </p:sp>
    </p:spTree>
    <p:extLst>
      <p:ext uri="{BB962C8B-B14F-4D97-AF65-F5344CB8AC3E}">
        <p14:creationId xmlns:p14="http://schemas.microsoft.com/office/powerpoint/2010/main" val="2551571632"/>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20" name="Rectangle 8"/>
          <p:cNvSpPr>
            <a:spLocks noGrp="1" noChangeArrowheads="1"/>
          </p:cNvSpPr>
          <p:nvPr>
            <p:ph type="ctrTitle" sz="quarter"/>
          </p:nvPr>
        </p:nvSpPr>
        <p:spPr>
          <a:xfrm>
            <a:off x="179388" y="258763"/>
            <a:ext cx="7772400" cy="900112"/>
          </a:xfrm>
        </p:spPr>
        <p:txBody>
          <a:bodyPr/>
          <a:lstStyle>
            <a:lvl1pPr algn="l">
              <a:defRPr sz="3100">
                <a:solidFill>
                  <a:schemeClr val="bg1"/>
                </a:solidFill>
              </a:defRPr>
            </a:lvl1pPr>
          </a:lstStyle>
          <a:p>
            <a:pPr lvl="0"/>
            <a:r>
              <a:rPr lang="en-GB" noProof="0" smtClean="0"/>
              <a:t>Click to edit Master title style</a:t>
            </a:r>
          </a:p>
        </p:txBody>
      </p:sp>
      <p:sp>
        <p:nvSpPr>
          <p:cNvPr id="13321" name="Rectangle 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5" name="Picture 5" descr="C:\Users\adseps2\Desktop\hudd_uni_marque_Mono_white_withou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B349351D-BBF3-4CAD-91C5-DFFAF2E08EDA}" type="slidenum">
              <a:rPr lang="en-GB"/>
              <a:pPr/>
              <a:t>‹#›</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3480370581"/>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74B868A-8C5A-48E6-B730-B245BC309B87}" type="slidenum">
              <a:rPr lang="en-GB"/>
              <a:pPr/>
              <a:t>‹#›</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3378902282"/>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92E3C766-BD09-43B3-B05E-37B88D8038E8}" type="slidenum">
              <a:rPr lang="en-GB"/>
              <a:pPr/>
              <a:t>‹#›</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Date Placeholder 6"/>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2005691715"/>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1E9DF9E8-DFAF-4D1C-9763-F6BE7C5FCA34}" type="slidenum">
              <a:rPr lang="en-GB"/>
              <a:pPr/>
              <a:t>‹#›</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Date Placeholder 8"/>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3768275604"/>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5B4FABE9-F8A0-428A-A596-632CDEAD521E}" type="slidenum">
              <a:rPr lang="en-GB"/>
              <a:pPr/>
              <a:t>‹#›</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Date Placeholder 4"/>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73648217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28BCFED3-7154-4556-B7B3-9D09D3F87111}" type="slidenum">
              <a:rPr lang="en-GB"/>
              <a:pPr/>
              <a:t>‹#›</a:t>
            </a:fld>
            <a:endParaRPr lang="en-GB"/>
          </a:p>
        </p:txBody>
      </p:sp>
    </p:spTree>
    <p:extLst>
      <p:ext uri="{BB962C8B-B14F-4D97-AF65-F5344CB8AC3E}">
        <p14:creationId xmlns:p14="http://schemas.microsoft.com/office/powerpoint/2010/main" val="1898331360"/>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DCB90A8-79CF-471D-B3EE-C9CE9A06FC18}" type="slidenum">
              <a:rPr lang="en-GB"/>
              <a:pPr/>
              <a:t>‹#›</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Date Placeholder 3"/>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1159394078"/>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D79B4C7-B467-4CF3-A20A-BB59DD610D09}" type="slidenum">
              <a:rPr lang="en-GB"/>
              <a:pPr/>
              <a:t>‹#›</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Date Placeholder 6"/>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997839446"/>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B29984E-F707-4AE6-9619-B6F2345B36A6}" type="slidenum">
              <a:rPr lang="en-GB"/>
              <a:pPr/>
              <a:t>‹#›</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Date Placeholder 6"/>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2962007799"/>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29EB851F-F979-4D62-882A-5DF83C76EF75}" type="slidenum">
              <a:rPr lang="en-GB"/>
              <a:pPr/>
              <a:t>‹#›</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797226120"/>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38318CE8-F3E5-4EDC-917A-73D2035971C1}" type="slidenum">
              <a:rPr lang="en-GB"/>
              <a:pPr/>
              <a:t>‹#›</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2563956180"/>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endParaRPr lang="en-GB" dirty="0"/>
          </a:p>
        </p:txBody>
      </p:sp>
    </p:spTree>
    <p:extLst>
      <p:ext uri="{BB962C8B-B14F-4D97-AF65-F5344CB8AC3E}">
        <p14:creationId xmlns:p14="http://schemas.microsoft.com/office/powerpoint/2010/main" val="3839737428"/>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8EB7B5AD-2290-4807-8797-3F24B9A989CE}" type="slidenum">
              <a:rPr lang="en-GB"/>
              <a:pPr/>
              <a:t>‹#›</a:t>
            </a:fld>
            <a:endParaRPr lang="en-GB"/>
          </a:p>
        </p:txBody>
      </p:sp>
    </p:spTree>
    <p:extLst>
      <p:ext uri="{BB962C8B-B14F-4D97-AF65-F5344CB8AC3E}">
        <p14:creationId xmlns:p14="http://schemas.microsoft.com/office/powerpoint/2010/main" val="4221042817"/>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1F2033D-2515-46F5-8DEC-AECF54FD833F}" type="slidenum">
              <a:rPr lang="en-GB"/>
              <a:pPr/>
              <a:t>‹#›</a:t>
            </a:fld>
            <a:endParaRPr lang="en-GB"/>
          </a:p>
        </p:txBody>
      </p:sp>
    </p:spTree>
    <p:extLst>
      <p:ext uri="{BB962C8B-B14F-4D97-AF65-F5344CB8AC3E}">
        <p14:creationId xmlns:p14="http://schemas.microsoft.com/office/powerpoint/2010/main" val="3601296730"/>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84BC300-5E3A-46C1-B732-A299CBD7FFA3}" type="slidenum">
              <a:rPr lang="en-GB"/>
              <a:pPr/>
              <a:t>‹#›</a:t>
            </a:fld>
            <a:endParaRPr lang="en-GB"/>
          </a:p>
        </p:txBody>
      </p:sp>
    </p:spTree>
    <p:extLst>
      <p:ext uri="{BB962C8B-B14F-4D97-AF65-F5344CB8AC3E}">
        <p14:creationId xmlns:p14="http://schemas.microsoft.com/office/powerpoint/2010/main" val="4252568012"/>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5DCE7DA0-D262-4D88-A42A-6D8531F246ED}" type="slidenum">
              <a:rPr lang="en-GB"/>
              <a:pPr/>
              <a:t>‹#›</a:t>
            </a:fld>
            <a:endParaRPr lang="en-GB"/>
          </a:p>
        </p:txBody>
      </p:sp>
    </p:spTree>
    <p:extLst>
      <p:ext uri="{BB962C8B-B14F-4D97-AF65-F5344CB8AC3E}">
        <p14:creationId xmlns:p14="http://schemas.microsoft.com/office/powerpoint/2010/main" val="337192832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DA15ECC1-26FC-4BE9-B5F3-88423683B5FC}" type="slidenum">
              <a:rPr lang="en-GB"/>
              <a:pPr/>
              <a:t>‹#›</a:t>
            </a:fld>
            <a:endParaRPr lang="en-GB"/>
          </a:p>
        </p:txBody>
      </p:sp>
    </p:spTree>
    <p:extLst>
      <p:ext uri="{BB962C8B-B14F-4D97-AF65-F5344CB8AC3E}">
        <p14:creationId xmlns:p14="http://schemas.microsoft.com/office/powerpoint/2010/main" val="2517492588"/>
      </p:ext>
    </p:extLst>
  </p:cSld>
  <p:clrMapOvr>
    <a:masterClrMapping/>
  </p:clrMapOvr>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FEC4BF5C-429A-4C09-BE93-8CD62B22EB7D}" type="slidenum">
              <a:rPr lang="en-GB"/>
              <a:pPr/>
              <a:t>‹#›</a:t>
            </a:fld>
            <a:endParaRPr lang="en-GB"/>
          </a:p>
        </p:txBody>
      </p:sp>
    </p:spTree>
    <p:extLst>
      <p:ext uri="{BB962C8B-B14F-4D97-AF65-F5344CB8AC3E}">
        <p14:creationId xmlns:p14="http://schemas.microsoft.com/office/powerpoint/2010/main" val="3140792193"/>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813F1AE9-589C-4FF0-914E-3001DBDB5574}" type="slidenum">
              <a:rPr lang="en-GB"/>
              <a:pPr/>
              <a:t>‹#›</a:t>
            </a:fld>
            <a:endParaRPr lang="en-GB"/>
          </a:p>
        </p:txBody>
      </p:sp>
    </p:spTree>
    <p:extLst>
      <p:ext uri="{BB962C8B-B14F-4D97-AF65-F5344CB8AC3E}">
        <p14:creationId xmlns:p14="http://schemas.microsoft.com/office/powerpoint/2010/main" val="494888682"/>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99AB64D3-93F2-4EAF-8AF9-98A10A98127B}" type="slidenum">
              <a:rPr lang="en-GB"/>
              <a:pPr/>
              <a:t>‹#›</a:t>
            </a:fld>
            <a:endParaRPr lang="en-GB"/>
          </a:p>
        </p:txBody>
      </p:sp>
    </p:spTree>
    <p:extLst>
      <p:ext uri="{BB962C8B-B14F-4D97-AF65-F5344CB8AC3E}">
        <p14:creationId xmlns:p14="http://schemas.microsoft.com/office/powerpoint/2010/main" val="3329294952"/>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B83865A-9D1E-473E-B6B7-86EFEB349616}" type="slidenum">
              <a:rPr lang="en-GB"/>
              <a:pPr/>
              <a:t>‹#›</a:t>
            </a:fld>
            <a:endParaRPr lang="en-GB"/>
          </a:p>
        </p:txBody>
      </p:sp>
    </p:spTree>
    <p:extLst>
      <p:ext uri="{BB962C8B-B14F-4D97-AF65-F5344CB8AC3E}">
        <p14:creationId xmlns:p14="http://schemas.microsoft.com/office/powerpoint/2010/main" val="335874118"/>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C34FEA7-2A08-4A8B-9FB5-A8AFE31E62D9}" type="slidenum">
              <a:rPr lang="en-GB"/>
              <a:pPr/>
              <a:t>‹#›</a:t>
            </a:fld>
            <a:endParaRPr lang="en-GB"/>
          </a:p>
        </p:txBody>
      </p:sp>
    </p:spTree>
    <p:extLst>
      <p:ext uri="{BB962C8B-B14F-4D97-AF65-F5344CB8AC3E}">
        <p14:creationId xmlns:p14="http://schemas.microsoft.com/office/powerpoint/2010/main" val="3632214016"/>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F2B6E48-B934-41E8-90C5-9FF747F7D64D}" type="slidenum">
              <a:rPr lang="en-GB"/>
              <a:pPr/>
              <a:t>‹#›</a:t>
            </a:fld>
            <a:endParaRPr lang="en-GB"/>
          </a:p>
        </p:txBody>
      </p:sp>
    </p:spTree>
    <p:extLst>
      <p:ext uri="{BB962C8B-B14F-4D97-AF65-F5344CB8AC3E}">
        <p14:creationId xmlns:p14="http://schemas.microsoft.com/office/powerpoint/2010/main" val="2927013869"/>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FCC239B-13A4-4245-8DBB-2F24FA518234}" type="slidenum">
              <a:rPr lang="en-GB"/>
              <a:pPr/>
              <a:t>‹#›</a:t>
            </a:fld>
            <a:endParaRPr lang="en-GB"/>
          </a:p>
        </p:txBody>
      </p:sp>
    </p:spTree>
    <p:extLst>
      <p:ext uri="{BB962C8B-B14F-4D97-AF65-F5344CB8AC3E}">
        <p14:creationId xmlns:p14="http://schemas.microsoft.com/office/powerpoint/2010/main" val="571274015"/>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9D5F2576-3869-4EBE-9FED-0C0C832B2B22}" type="slidenum">
              <a:rPr lang="en-GB"/>
              <a:pPr/>
              <a:t>‹#›</a:t>
            </a:fld>
            <a:endParaRPr lang="en-GB"/>
          </a:p>
        </p:txBody>
      </p:sp>
    </p:spTree>
    <p:extLst>
      <p:ext uri="{BB962C8B-B14F-4D97-AF65-F5344CB8AC3E}">
        <p14:creationId xmlns:p14="http://schemas.microsoft.com/office/powerpoint/2010/main" val="565026035"/>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CF1F588-8B32-4FCD-A0D5-0BC56F9683EA}" type="slidenum">
              <a:rPr lang="en-GB"/>
              <a:pPr/>
              <a:t>‹#›</a:t>
            </a:fld>
            <a:endParaRPr lang="en-GB"/>
          </a:p>
        </p:txBody>
      </p:sp>
    </p:spTree>
    <p:extLst>
      <p:ext uri="{BB962C8B-B14F-4D97-AF65-F5344CB8AC3E}">
        <p14:creationId xmlns:p14="http://schemas.microsoft.com/office/powerpoint/2010/main" val="4131454964"/>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6BD7B4BB-3F55-4D67-9924-6E3CF0931ED6}" type="slidenum">
              <a:rPr lang="en-GB"/>
              <a:pPr/>
              <a:t>‹#›</a:t>
            </a:fld>
            <a:endParaRPr lang="en-GB"/>
          </a:p>
        </p:txBody>
      </p:sp>
    </p:spTree>
    <p:extLst>
      <p:ext uri="{BB962C8B-B14F-4D97-AF65-F5344CB8AC3E}">
        <p14:creationId xmlns:p14="http://schemas.microsoft.com/office/powerpoint/2010/main" val="67388170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A15E04F7-F7AA-46F7-B88F-B3EE2C476C11}" type="slidenum">
              <a:rPr lang="en-GB"/>
              <a:pPr/>
              <a:t>‹#›</a:t>
            </a:fld>
            <a:endParaRPr lang="en-GB"/>
          </a:p>
        </p:txBody>
      </p:sp>
    </p:spTree>
    <p:extLst>
      <p:ext uri="{BB962C8B-B14F-4D97-AF65-F5344CB8AC3E}">
        <p14:creationId xmlns:p14="http://schemas.microsoft.com/office/powerpoint/2010/main" val="1009324382"/>
      </p:ext>
    </p:extLst>
  </p:cSld>
  <p:clrMapOvr>
    <a:masterClrMapping/>
  </p:clrMapOvr>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4AC4B482-436A-4C77-950C-23EF12F5EEFD}" type="slidenum">
              <a:rPr lang="en-GB"/>
              <a:pPr/>
              <a:t>‹#›</a:t>
            </a:fld>
            <a:endParaRPr lang="en-GB"/>
          </a:p>
        </p:txBody>
      </p:sp>
    </p:spTree>
    <p:extLst>
      <p:ext uri="{BB962C8B-B14F-4D97-AF65-F5344CB8AC3E}">
        <p14:creationId xmlns:p14="http://schemas.microsoft.com/office/powerpoint/2010/main" val="737566365"/>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0C1E6557-25CD-4888-B344-26CCAB7F6F70}" type="slidenum">
              <a:rPr lang="en-GB"/>
              <a:pPr/>
              <a:t>‹#›</a:t>
            </a:fld>
            <a:endParaRPr lang="en-GB"/>
          </a:p>
        </p:txBody>
      </p:sp>
    </p:spTree>
    <p:extLst>
      <p:ext uri="{BB962C8B-B14F-4D97-AF65-F5344CB8AC3E}">
        <p14:creationId xmlns:p14="http://schemas.microsoft.com/office/powerpoint/2010/main" val="96544937"/>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0ACA0728-FE18-4395-A417-33B8896CEB4A}" type="slidenum">
              <a:rPr lang="en-GB"/>
              <a:pPr/>
              <a:t>‹#›</a:t>
            </a:fld>
            <a:endParaRPr lang="en-GB"/>
          </a:p>
        </p:txBody>
      </p:sp>
    </p:spTree>
    <p:extLst>
      <p:ext uri="{BB962C8B-B14F-4D97-AF65-F5344CB8AC3E}">
        <p14:creationId xmlns:p14="http://schemas.microsoft.com/office/powerpoint/2010/main" val="3442382246"/>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108885DA-4C0C-4025-B198-B833C5E70C0D}" type="slidenum">
              <a:rPr lang="en-GB"/>
              <a:pPr/>
              <a:t>‹#›</a:t>
            </a:fld>
            <a:endParaRPr lang="en-GB"/>
          </a:p>
        </p:txBody>
      </p:sp>
    </p:spTree>
    <p:extLst>
      <p:ext uri="{BB962C8B-B14F-4D97-AF65-F5344CB8AC3E}">
        <p14:creationId xmlns:p14="http://schemas.microsoft.com/office/powerpoint/2010/main" val="1902047405"/>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D364960-86AF-4530-B505-CE66AF0889BC}" type="slidenum">
              <a:rPr lang="en-GB"/>
              <a:pPr/>
              <a:t>‹#›</a:t>
            </a:fld>
            <a:endParaRPr lang="en-GB"/>
          </a:p>
        </p:txBody>
      </p:sp>
    </p:spTree>
    <p:extLst>
      <p:ext uri="{BB962C8B-B14F-4D97-AF65-F5344CB8AC3E}">
        <p14:creationId xmlns:p14="http://schemas.microsoft.com/office/powerpoint/2010/main" val="1198238245"/>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9DD951B-B877-493A-BCE8-164E082A6E0A}" type="slidenum">
              <a:rPr lang="en-GB"/>
              <a:pPr/>
              <a:t>‹#›</a:t>
            </a:fld>
            <a:endParaRPr lang="en-GB"/>
          </a:p>
        </p:txBody>
      </p:sp>
    </p:spTree>
    <p:extLst>
      <p:ext uri="{BB962C8B-B14F-4D97-AF65-F5344CB8AC3E}">
        <p14:creationId xmlns:p14="http://schemas.microsoft.com/office/powerpoint/2010/main" val="1798102334"/>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A934F50-9565-402F-A35E-4CF42E519DE5}" type="slidenum">
              <a:rPr lang="en-GB"/>
              <a:pPr/>
              <a:t>‹#›</a:t>
            </a:fld>
            <a:endParaRPr lang="en-GB"/>
          </a:p>
        </p:txBody>
      </p:sp>
    </p:spTree>
    <p:extLst>
      <p:ext uri="{BB962C8B-B14F-4D97-AF65-F5344CB8AC3E}">
        <p14:creationId xmlns:p14="http://schemas.microsoft.com/office/powerpoint/2010/main" val="3123999485"/>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FA0B684A-B9B3-4D4D-8FF4-23AFCE439379}" type="slidenum">
              <a:rPr lang="en-GB"/>
              <a:pPr/>
              <a:t>‹#›</a:t>
            </a:fld>
            <a:endParaRPr lang="en-GB"/>
          </a:p>
        </p:txBody>
      </p:sp>
    </p:spTree>
    <p:extLst>
      <p:ext uri="{BB962C8B-B14F-4D97-AF65-F5344CB8AC3E}">
        <p14:creationId xmlns:p14="http://schemas.microsoft.com/office/powerpoint/2010/main" val="3834091116"/>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DDFFA2F1-57F6-40B9-BB2B-7D3A1A1E3AA5}" type="slidenum">
              <a:rPr lang="en-GB"/>
              <a:pPr/>
              <a:t>‹#›</a:t>
            </a:fld>
            <a:endParaRPr lang="en-GB"/>
          </a:p>
        </p:txBody>
      </p:sp>
    </p:spTree>
    <p:extLst>
      <p:ext uri="{BB962C8B-B14F-4D97-AF65-F5344CB8AC3E}">
        <p14:creationId xmlns:p14="http://schemas.microsoft.com/office/powerpoint/2010/main" val="325120064"/>
      </p:ext>
    </p:extLst>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3A56198-C2BC-40B2-A251-0DC9BE9EF619}" type="slidenum">
              <a:rPr lang="en-GB"/>
              <a:pPr/>
              <a:t>‹#›</a:t>
            </a:fld>
            <a:endParaRPr lang="en-GB"/>
          </a:p>
        </p:txBody>
      </p:sp>
    </p:spTree>
    <p:extLst>
      <p:ext uri="{BB962C8B-B14F-4D97-AF65-F5344CB8AC3E}">
        <p14:creationId xmlns:p14="http://schemas.microsoft.com/office/powerpoint/2010/main" val="2423533870"/>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D89FE2CD-3D9E-4C69-837C-D658E6399DDA}" type="slidenum">
              <a:rPr lang="en-GB"/>
              <a:pPr/>
              <a:t>‹#›</a:t>
            </a:fld>
            <a:endParaRPr lang="en-GB"/>
          </a:p>
        </p:txBody>
      </p:sp>
    </p:spTree>
    <p:extLst>
      <p:ext uri="{BB962C8B-B14F-4D97-AF65-F5344CB8AC3E}">
        <p14:creationId xmlns:p14="http://schemas.microsoft.com/office/powerpoint/2010/main" val="2645179098"/>
      </p:ext>
    </p:extLst>
  </p:cSld>
  <p:clrMapOvr>
    <a:masterClrMapping/>
  </p:clrMapOvr>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F5183D4B-3A38-4F16-ACA8-B33E79827F3B}" type="slidenum">
              <a:rPr lang="en-GB"/>
              <a:pPr/>
              <a:t>‹#›</a:t>
            </a:fld>
            <a:endParaRPr lang="en-GB"/>
          </a:p>
        </p:txBody>
      </p:sp>
    </p:spTree>
    <p:extLst>
      <p:ext uri="{BB962C8B-B14F-4D97-AF65-F5344CB8AC3E}">
        <p14:creationId xmlns:p14="http://schemas.microsoft.com/office/powerpoint/2010/main" val="4283970424"/>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F9E7C064-F45F-4E78-BCFB-ED3573A3CE90}" type="slidenum">
              <a:rPr lang="en-GB"/>
              <a:pPr/>
              <a:t>‹#›</a:t>
            </a:fld>
            <a:endParaRPr lang="en-GB"/>
          </a:p>
        </p:txBody>
      </p:sp>
    </p:spTree>
    <p:extLst>
      <p:ext uri="{BB962C8B-B14F-4D97-AF65-F5344CB8AC3E}">
        <p14:creationId xmlns:p14="http://schemas.microsoft.com/office/powerpoint/2010/main" val="3674051508"/>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21D1DEB1-FA2C-45EA-9A85-142048D50CBE}" type="slidenum">
              <a:rPr lang="en-GB"/>
              <a:pPr/>
              <a:t>‹#›</a:t>
            </a:fld>
            <a:endParaRPr lang="en-GB"/>
          </a:p>
        </p:txBody>
      </p:sp>
    </p:spTree>
    <p:extLst>
      <p:ext uri="{BB962C8B-B14F-4D97-AF65-F5344CB8AC3E}">
        <p14:creationId xmlns:p14="http://schemas.microsoft.com/office/powerpoint/2010/main" val="645121966"/>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3DA4266B-25B7-47B9-80D8-26C7D9B012B6}" type="slidenum">
              <a:rPr lang="en-GB"/>
              <a:pPr/>
              <a:t>‹#›</a:t>
            </a:fld>
            <a:endParaRPr lang="en-GB"/>
          </a:p>
        </p:txBody>
      </p:sp>
    </p:spTree>
    <p:extLst>
      <p:ext uri="{BB962C8B-B14F-4D97-AF65-F5344CB8AC3E}">
        <p14:creationId xmlns:p14="http://schemas.microsoft.com/office/powerpoint/2010/main" val="3137486026"/>
      </p:ext>
    </p:extLst>
  </p:cSld>
  <p:clrMapOvr>
    <a:masterClrMapping/>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D566AB2-3175-4495-BDF5-BCBFC5B311A9}" type="slidenum">
              <a:rPr lang="en-GB"/>
              <a:pPr/>
              <a:t>‹#›</a:t>
            </a:fld>
            <a:endParaRPr lang="en-GB"/>
          </a:p>
        </p:txBody>
      </p:sp>
    </p:spTree>
    <p:extLst>
      <p:ext uri="{BB962C8B-B14F-4D97-AF65-F5344CB8AC3E}">
        <p14:creationId xmlns:p14="http://schemas.microsoft.com/office/powerpoint/2010/main" val="2629676491"/>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64A9EA5A-1CE7-4EC7-A8E1-11E1287FCCD1}" type="slidenum">
              <a:rPr lang="en-GB"/>
              <a:pPr/>
              <a:t>‹#›</a:t>
            </a:fld>
            <a:endParaRPr lang="en-GB"/>
          </a:p>
        </p:txBody>
      </p:sp>
    </p:spTree>
    <p:extLst>
      <p:ext uri="{BB962C8B-B14F-4D97-AF65-F5344CB8AC3E}">
        <p14:creationId xmlns:p14="http://schemas.microsoft.com/office/powerpoint/2010/main" val="2639334215"/>
      </p:ext>
    </p:extLst>
  </p:cSld>
  <p:clrMapOvr>
    <a:masterClrMapping/>
  </p:clrMapOvr>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4EB02024-4CD1-407F-A7CC-BB3FECE1051C}" type="slidenum">
              <a:rPr lang="en-GB"/>
              <a:pPr/>
              <a:t>‹#›</a:t>
            </a:fld>
            <a:endParaRPr lang="en-GB"/>
          </a:p>
        </p:txBody>
      </p:sp>
    </p:spTree>
    <p:extLst>
      <p:ext uri="{BB962C8B-B14F-4D97-AF65-F5344CB8AC3E}">
        <p14:creationId xmlns:p14="http://schemas.microsoft.com/office/powerpoint/2010/main" val="2229793944"/>
      </p:ext>
    </p:extLst>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4A3AC77C-C170-42D2-A34A-27E896F28E28}" type="slidenum">
              <a:rPr lang="en-GB"/>
              <a:pPr/>
              <a:t>‹#›</a:t>
            </a:fld>
            <a:endParaRPr lang="en-GB"/>
          </a:p>
        </p:txBody>
      </p:sp>
    </p:spTree>
    <p:extLst>
      <p:ext uri="{BB962C8B-B14F-4D97-AF65-F5344CB8AC3E}">
        <p14:creationId xmlns:p14="http://schemas.microsoft.com/office/powerpoint/2010/main" val="3580131303"/>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9357779-A633-4408-925D-C0343716E6B2}" type="slidenum">
              <a:rPr lang="en-GB"/>
              <a:pPr/>
              <a:t>‹#›</a:t>
            </a:fld>
            <a:endParaRPr lang="en-GB"/>
          </a:p>
        </p:txBody>
      </p:sp>
    </p:spTree>
    <p:extLst>
      <p:ext uri="{BB962C8B-B14F-4D97-AF65-F5344CB8AC3E}">
        <p14:creationId xmlns:p14="http://schemas.microsoft.com/office/powerpoint/2010/main" val="4253689107"/>
      </p:ext>
    </p:extLst>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1B2E853-23C1-4CEE-95AE-2C508F37D3D8}" type="slidenum">
              <a:rPr lang="en-GB"/>
              <a:pPr/>
              <a:t>‹#›</a:t>
            </a:fld>
            <a:endParaRPr lang="en-GB"/>
          </a:p>
        </p:txBody>
      </p:sp>
    </p:spTree>
    <p:extLst>
      <p:ext uri="{BB962C8B-B14F-4D97-AF65-F5344CB8AC3E}">
        <p14:creationId xmlns:p14="http://schemas.microsoft.com/office/powerpoint/2010/main" val="1676751022"/>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C6AC2C-0A0E-4AD8-90DB-232E1F1530F5}" type="slidenum">
              <a:rPr lang="en-GB"/>
              <a:pPr/>
              <a:t>‹#›</a:t>
            </a:fld>
            <a:endParaRPr lang="en-GB"/>
          </a:p>
        </p:txBody>
      </p:sp>
    </p:spTree>
    <p:extLst>
      <p:ext uri="{BB962C8B-B14F-4D97-AF65-F5344CB8AC3E}">
        <p14:creationId xmlns:p14="http://schemas.microsoft.com/office/powerpoint/2010/main" val="1452446342"/>
      </p:ext>
    </p:extLst>
  </p:cSld>
  <p:clrMapOvr>
    <a:masterClrMapping/>
  </p:clrMapOvr>
  <p:timing>
    <p:tnLst>
      <p:par>
        <p:cTn xmlns:p14="http://schemas.microsoft.com/office/powerpoint/2010/mai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82EDBDA-8E78-489A-A1C8-F7E2C4F96DF9}" type="slidenum">
              <a:rPr lang="en-GB"/>
              <a:pPr/>
              <a:t>‹#›</a:t>
            </a:fld>
            <a:endParaRPr lang="en-GB"/>
          </a:p>
        </p:txBody>
      </p:sp>
    </p:spTree>
    <p:extLst>
      <p:ext uri="{BB962C8B-B14F-4D97-AF65-F5344CB8AC3E}">
        <p14:creationId xmlns:p14="http://schemas.microsoft.com/office/powerpoint/2010/main" val="3222484932"/>
      </p:ext>
    </p:extLst>
  </p:cSld>
  <p:clrMapOvr>
    <a:masterClrMapping/>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15E6AD7C-AA3C-4E94-9599-4343FB3C9A8A}" type="slidenum">
              <a:rPr lang="en-GB"/>
              <a:pPr/>
              <a:t>‹#›</a:t>
            </a:fld>
            <a:endParaRPr lang="en-GB"/>
          </a:p>
        </p:txBody>
      </p:sp>
    </p:spTree>
    <p:extLst>
      <p:ext uri="{BB962C8B-B14F-4D97-AF65-F5344CB8AC3E}">
        <p14:creationId xmlns:p14="http://schemas.microsoft.com/office/powerpoint/2010/main" val="961243410"/>
      </p:ext>
    </p:extLst>
  </p:cSld>
  <p:clrMapOvr>
    <a:masterClrMapping/>
  </p:clrMapOvr>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15C22DA3-6828-4D99-8DE6-61CBF3F28E49}" type="slidenum">
              <a:rPr lang="en-GB"/>
              <a:pPr/>
              <a:t>‹#›</a:t>
            </a:fld>
            <a:endParaRPr lang="en-GB"/>
          </a:p>
        </p:txBody>
      </p:sp>
    </p:spTree>
    <p:extLst>
      <p:ext uri="{BB962C8B-B14F-4D97-AF65-F5344CB8AC3E}">
        <p14:creationId xmlns:p14="http://schemas.microsoft.com/office/powerpoint/2010/main" val="1644487443"/>
      </p:ext>
    </p:extLst>
  </p:cSld>
  <p:clrMapOvr>
    <a:masterClrMapping/>
  </p:clrMapOvr>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7F3E7567-93D0-4E78-B3AF-F94A7D88B433}" type="slidenum">
              <a:rPr lang="en-GB"/>
              <a:pPr/>
              <a:t>‹#›</a:t>
            </a:fld>
            <a:endParaRPr lang="en-GB"/>
          </a:p>
        </p:txBody>
      </p:sp>
    </p:spTree>
    <p:extLst>
      <p:ext uri="{BB962C8B-B14F-4D97-AF65-F5344CB8AC3E}">
        <p14:creationId xmlns:p14="http://schemas.microsoft.com/office/powerpoint/2010/main" val="1909942962"/>
      </p:ext>
    </p:extLst>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FD6613A8-F632-4492-BCD7-AB3E87A48A4D}" type="slidenum">
              <a:rPr lang="en-GB"/>
              <a:pPr/>
              <a:t>‹#›</a:t>
            </a:fld>
            <a:endParaRPr lang="en-GB"/>
          </a:p>
        </p:txBody>
      </p:sp>
    </p:spTree>
    <p:extLst>
      <p:ext uri="{BB962C8B-B14F-4D97-AF65-F5344CB8AC3E}">
        <p14:creationId xmlns:p14="http://schemas.microsoft.com/office/powerpoint/2010/main" val="3188588015"/>
      </p:ext>
    </p:extLst>
  </p:cSld>
  <p:clrMapOvr>
    <a:masterClrMapping/>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BE6961C-2627-43D0-ADDB-4E828ED1B12B}" type="slidenum">
              <a:rPr lang="en-GB"/>
              <a:pPr/>
              <a:t>‹#›</a:t>
            </a:fld>
            <a:endParaRPr lang="en-GB"/>
          </a:p>
        </p:txBody>
      </p:sp>
    </p:spTree>
    <p:extLst>
      <p:ext uri="{BB962C8B-B14F-4D97-AF65-F5344CB8AC3E}">
        <p14:creationId xmlns:p14="http://schemas.microsoft.com/office/powerpoint/2010/main" val="1831418369"/>
      </p:ext>
    </p:extLst>
  </p:cSld>
  <p:clrMapOvr>
    <a:masterClrMapping/>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280E374-BF7E-4F68-AC1D-9AB320A9CDAA}" type="slidenum">
              <a:rPr lang="en-GB"/>
              <a:pPr/>
              <a:t>‹#›</a:t>
            </a:fld>
            <a:endParaRPr lang="en-GB"/>
          </a:p>
        </p:txBody>
      </p:sp>
    </p:spTree>
    <p:extLst>
      <p:ext uri="{BB962C8B-B14F-4D97-AF65-F5344CB8AC3E}">
        <p14:creationId xmlns:p14="http://schemas.microsoft.com/office/powerpoint/2010/main" val="2852183067"/>
      </p:ext>
    </p:extLst>
  </p:cSld>
  <p:clrMapOvr>
    <a:masterClrMapping/>
  </p:clrMapOvr>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223C165-887C-40BD-B0CC-B10770109527}" type="slidenum">
              <a:rPr lang="en-GB"/>
              <a:pPr/>
              <a:t>‹#›</a:t>
            </a:fld>
            <a:endParaRPr lang="en-GB"/>
          </a:p>
        </p:txBody>
      </p:sp>
    </p:spTree>
    <p:extLst>
      <p:ext uri="{BB962C8B-B14F-4D97-AF65-F5344CB8AC3E}">
        <p14:creationId xmlns:p14="http://schemas.microsoft.com/office/powerpoint/2010/main" val="908421701"/>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3A44DD1-C66A-4511-A6F4-A9D86632C9A3}" type="slidenum">
              <a:rPr lang="en-GB"/>
              <a:pPr/>
              <a:t>‹#›</a:t>
            </a:fld>
            <a:endParaRPr lang="en-GB"/>
          </a:p>
        </p:txBody>
      </p:sp>
    </p:spTree>
    <p:extLst>
      <p:ext uri="{BB962C8B-B14F-4D97-AF65-F5344CB8AC3E}">
        <p14:creationId xmlns:p14="http://schemas.microsoft.com/office/powerpoint/2010/main" val="3040934251"/>
      </p:ext>
    </p:extLst>
  </p:cSld>
  <p:clrMapOvr>
    <a:masterClrMapping/>
  </p:clrMapOvr>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288A2F21-D003-470B-88D8-99037258D747}" type="slidenum">
              <a:rPr lang="en-GB"/>
              <a:pPr/>
              <a:t>‹#›</a:t>
            </a:fld>
            <a:endParaRPr lang="en-GB"/>
          </a:p>
        </p:txBody>
      </p:sp>
    </p:spTree>
    <p:extLst>
      <p:ext uri="{BB962C8B-B14F-4D97-AF65-F5344CB8AC3E}">
        <p14:creationId xmlns:p14="http://schemas.microsoft.com/office/powerpoint/2010/main" val="3709703686"/>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AB887D57-AEDC-4AC6-ABCE-280D34A1B5FF}" type="slidenum">
              <a:rPr lang="en-GB"/>
              <a:pPr/>
              <a:t>‹#›</a:t>
            </a:fld>
            <a:endParaRPr lang="en-GB"/>
          </a:p>
        </p:txBody>
      </p:sp>
    </p:spTree>
    <p:extLst>
      <p:ext uri="{BB962C8B-B14F-4D97-AF65-F5344CB8AC3E}">
        <p14:creationId xmlns:p14="http://schemas.microsoft.com/office/powerpoint/2010/main" val="460216947"/>
      </p:ext>
    </p:extLst>
  </p:cSld>
  <p:clrMapOvr>
    <a:masterClrMapping/>
  </p:clrMapOvr>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5F5282E-2102-4BEA-AB42-2FF8C6EEFCCF}" type="slidenum">
              <a:rPr lang="en-GB"/>
              <a:pPr/>
              <a:t>‹#›</a:t>
            </a:fld>
            <a:endParaRPr lang="en-GB"/>
          </a:p>
        </p:txBody>
      </p:sp>
    </p:spTree>
    <p:extLst>
      <p:ext uri="{BB962C8B-B14F-4D97-AF65-F5344CB8AC3E}">
        <p14:creationId xmlns:p14="http://schemas.microsoft.com/office/powerpoint/2010/main" val="2155538426"/>
      </p:ext>
    </p:extLst>
  </p:cSld>
  <p:clrMapOvr>
    <a:masterClrMapping/>
  </p:clrMapOvr>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B233AE4-2632-4952-92A8-5BEF7914B9DA}" type="slidenum">
              <a:rPr lang="en-GB"/>
              <a:pPr/>
              <a:t>‹#›</a:t>
            </a:fld>
            <a:endParaRPr lang="en-GB"/>
          </a:p>
        </p:txBody>
      </p:sp>
    </p:spTree>
    <p:extLst>
      <p:ext uri="{BB962C8B-B14F-4D97-AF65-F5344CB8AC3E}">
        <p14:creationId xmlns:p14="http://schemas.microsoft.com/office/powerpoint/2010/main" val="1795966908"/>
      </p:ext>
    </p:extLst>
  </p:cSld>
  <p:clrMapOvr>
    <a:masterClrMapping/>
  </p:clrMapOvr>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6BE6C91-73EB-4E11-A969-3C2DADE5C048}" type="slidenum">
              <a:rPr lang="en-GB"/>
              <a:pPr/>
              <a:t>‹#›</a:t>
            </a:fld>
            <a:endParaRPr lang="en-GB"/>
          </a:p>
        </p:txBody>
      </p:sp>
    </p:spTree>
    <p:extLst>
      <p:ext uri="{BB962C8B-B14F-4D97-AF65-F5344CB8AC3E}">
        <p14:creationId xmlns:p14="http://schemas.microsoft.com/office/powerpoint/2010/main" val="1525568981"/>
      </p:ext>
    </p:extLst>
  </p:cSld>
  <p:clrMapOvr>
    <a:masterClrMapping/>
  </p:clrMapOvr>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3AF0FC54-8515-47C3-8F5E-955D1903393A}" type="slidenum">
              <a:rPr lang="en-GB"/>
              <a:pPr/>
              <a:t>‹#›</a:t>
            </a:fld>
            <a:endParaRPr lang="en-GB"/>
          </a:p>
        </p:txBody>
      </p:sp>
    </p:spTree>
    <p:extLst>
      <p:ext uri="{BB962C8B-B14F-4D97-AF65-F5344CB8AC3E}">
        <p14:creationId xmlns:p14="http://schemas.microsoft.com/office/powerpoint/2010/main" val="1352767074"/>
      </p:ext>
    </p:extLst>
  </p:cSld>
  <p:clrMapOvr>
    <a:masterClrMapping/>
  </p:clrMapOvr>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4E3ACB00-B884-457F-A09A-73A436C51427}" type="slidenum">
              <a:rPr lang="en-GB"/>
              <a:pPr/>
              <a:t>‹#›</a:t>
            </a:fld>
            <a:endParaRPr lang="en-GB"/>
          </a:p>
        </p:txBody>
      </p:sp>
    </p:spTree>
    <p:extLst>
      <p:ext uri="{BB962C8B-B14F-4D97-AF65-F5344CB8AC3E}">
        <p14:creationId xmlns:p14="http://schemas.microsoft.com/office/powerpoint/2010/main" val="3073175366"/>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38A5BE7D-2501-463C-BCA5-D77333FFB430}" type="slidenum">
              <a:rPr lang="en-GB"/>
              <a:pPr/>
              <a:t>‹#›</a:t>
            </a:fld>
            <a:endParaRPr lang="en-GB"/>
          </a:p>
        </p:txBody>
      </p:sp>
    </p:spTree>
    <p:extLst>
      <p:ext uri="{BB962C8B-B14F-4D97-AF65-F5344CB8AC3E}">
        <p14:creationId xmlns:p14="http://schemas.microsoft.com/office/powerpoint/2010/main" val="3188826695"/>
      </p:ext>
    </p:extLst>
  </p:cSld>
  <p:clrMapOvr>
    <a:masterClrMapping/>
  </p:clrMapOvr>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76662469-4A49-400E-BEED-091F16991316}" type="slidenum">
              <a:rPr lang="en-GB"/>
              <a:pPr/>
              <a:t>‹#›</a:t>
            </a:fld>
            <a:endParaRPr lang="en-GB"/>
          </a:p>
        </p:txBody>
      </p:sp>
    </p:spTree>
    <p:extLst>
      <p:ext uri="{BB962C8B-B14F-4D97-AF65-F5344CB8AC3E}">
        <p14:creationId xmlns:p14="http://schemas.microsoft.com/office/powerpoint/2010/main" val="2549356673"/>
      </p:ext>
    </p:extLst>
  </p:cSld>
  <p:clrMapOvr>
    <a:masterClrMapping/>
  </p:clrMapOvr>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2D43030-713D-4091-A161-DFA1C3F7AD11}" type="slidenum">
              <a:rPr lang="en-GB"/>
              <a:pPr/>
              <a:t>‹#›</a:t>
            </a:fld>
            <a:endParaRPr lang="en-GB"/>
          </a:p>
        </p:txBody>
      </p:sp>
    </p:spTree>
    <p:extLst>
      <p:ext uri="{BB962C8B-B14F-4D97-AF65-F5344CB8AC3E}">
        <p14:creationId xmlns:p14="http://schemas.microsoft.com/office/powerpoint/2010/main" val="2067023251"/>
      </p:ext>
    </p:extLst>
  </p:cSld>
  <p:clrMapOvr>
    <a:masterClrMapping/>
  </p:clrMapOvr>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4591747-6150-4DF8-9B69-455D48F5B485}" type="slidenum">
              <a:rPr lang="en-GB"/>
              <a:pPr/>
              <a:t>‹#›</a:t>
            </a:fld>
            <a:endParaRPr lang="en-GB"/>
          </a:p>
        </p:txBody>
      </p:sp>
    </p:spTree>
    <p:extLst>
      <p:ext uri="{BB962C8B-B14F-4D97-AF65-F5344CB8AC3E}">
        <p14:creationId xmlns:p14="http://schemas.microsoft.com/office/powerpoint/2010/main" val="2167268758"/>
      </p:ext>
    </p:extLst>
  </p:cSld>
  <p:clrMapOvr>
    <a:masterClrMapping/>
  </p:clrMapOvr>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36CDFE4-D80F-4EE6-A4FA-2038F8E9CB3C}" type="slidenum">
              <a:rPr lang="en-GB"/>
              <a:pPr/>
              <a:t>‹#›</a:t>
            </a:fld>
            <a:endParaRPr lang="en-GB"/>
          </a:p>
        </p:txBody>
      </p:sp>
    </p:spTree>
    <p:extLst>
      <p:ext uri="{BB962C8B-B14F-4D97-AF65-F5344CB8AC3E}">
        <p14:creationId xmlns:p14="http://schemas.microsoft.com/office/powerpoint/2010/main" val="3827891174"/>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8.xml"/><Relationship Id="rId20" Type="http://schemas.openxmlformats.org/officeDocument/2006/relationships/image" Target="../media/image2.png"/><Relationship Id="rId10" Type="http://schemas.openxmlformats.org/officeDocument/2006/relationships/slideLayout" Target="../slideLayouts/slideLayout109.xml"/><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7.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19.xml"/><Relationship Id="rId20" Type="http://schemas.openxmlformats.org/officeDocument/2006/relationships/image" Target="../media/image2.png"/><Relationship Id="rId10" Type="http://schemas.openxmlformats.org/officeDocument/2006/relationships/slideLayout" Target="../slideLayouts/slideLayout120.xml"/><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8.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0.xml"/><Relationship Id="rId20" Type="http://schemas.openxmlformats.org/officeDocument/2006/relationships/image" Target="../media/image2.png"/><Relationship Id="rId10" Type="http://schemas.openxmlformats.org/officeDocument/2006/relationships/slideLayout" Target="../slideLayouts/slideLayout131.xml"/><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19.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41.xml"/><Relationship Id="rId20" Type="http://schemas.openxmlformats.org/officeDocument/2006/relationships/image" Target="../media/image2.png"/><Relationship Id="rId10" Type="http://schemas.openxmlformats.org/officeDocument/2006/relationships/slideLayout" Target="../slideLayouts/slideLayout142.xml"/><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20.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jpeg"/><Relationship Id="rId1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4.jpeg"/><Relationship Id="rId14"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5.jpeg"/><Relationship Id="rId14" Type="http://schemas.openxmlformats.org/officeDocument/2006/relationships/image" Target="../media/image2.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6.png"/><Relationship Id="rId14" Type="http://schemas.openxmlformats.org/officeDocument/2006/relationships/image" Target="../media/image7.png"/><Relationship Id="rId15" Type="http://schemas.openxmlformats.org/officeDocument/2006/relationships/image" Target="../media/image8.jpeg"/><Relationship Id="rId16" Type="http://schemas.openxmlformats.org/officeDocument/2006/relationships/image" Target="../media/image9.jpeg"/><Relationship Id="rId17" Type="http://schemas.openxmlformats.org/officeDocument/2006/relationships/image" Target="../media/image10.jpeg"/><Relationship Id="rId18" Type="http://schemas.openxmlformats.org/officeDocument/2006/relationships/image" Target="../media/image11.emf"/><Relationship Id="rId19" Type="http://schemas.openxmlformats.org/officeDocument/2006/relationships/image" Target="../media/image12.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image" Target="../media/image2.png"/><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3.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20" Type="http://schemas.openxmlformats.org/officeDocument/2006/relationships/image" Target="../media/image2.png"/><Relationship Id="rId10" Type="http://schemas.openxmlformats.org/officeDocument/2006/relationships/slideLayout" Target="../slideLayouts/slideLayout76.xml"/><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4.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6.xml"/><Relationship Id="rId20" Type="http://schemas.openxmlformats.org/officeDocument/2006/relationships/image" Target="../media/image2.png"/><Relationship Id="rId10" Type="http://schemas.openxmlformats.org/officeDocument/2006/relationships/slideLayout" Target="../slideLayouts/slideLayout87.xml"/><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5.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6.png"/><Relationship Id="rId14" Type="http://schemas.openxmlformats.org/officeDocument/2006/relationships/image" Target="../media/image6.png"/><Relationship Id="rId15" Type="http://schemas.openxmlformats.org/officeDocument/2006/relationships/image" Target="../media/image8.jpeg"/><Relationship Id="rId16" Type="http://schemas.openxmlformats.org/officeDocument/2006/relationships/image" Target="../media/image9.jpeg"/><Relationship Id="rId17" Type="http://schemas.openxmlformats.org/officeDocument/2006/relationships/image" Target="../media/image10.jpeg"/><Relationship Id="rId18" Type="http://schemas.openxmlformats.org/officeDocument/2006/relationships/image" Target="../media/image11.emf"/><Relationship Id="rId19" Type="http://schemas.openxmlformats.org/officeDocument/2006/relationships/image" Target="../media/image2.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51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83EDCF22-132B-4C6D-84E4-90267068A737}" type="slidenum">
              <a:rPr lang="en-GB"/>
              <a:pPr/>
              <a:t>‹#›</a:t>
            </a:fld>
            <a:endParaRPr lang="en-GB"/>
          </a:p>
        </p:txBody>
      </p:sp>
      <p:pic>
        <p:nvPicPr>
          <p:cNvPr id="1029" name="Picture 5" descr="C:\Users\adseps2\Desktop\hudd_uni_marque_Mono_white_withoutH.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1"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3898" name="Picture 10" descr="pms186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3891"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3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3895"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3896"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4922" name="Picture 10" descr="pms151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4915"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49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4919"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4920"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5946" name="Picture 10" descr="magent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5939"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59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5943"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5944"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6970" name="Picture 10"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6963"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6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6967"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6968"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5EBEFD0C-43B6-433D-B198-9FBE55300E79}" type="slidenum">
              <a:rPr lang="en-GB"/>
              <a:pPr/>
              <a:t>‹#›</a:t>
            </a:fld>
            <a:endParaRPr lang="en-GB"/>
          </a:p>
        </p:txBody>
      </p:sp>
      <p:pic>
        <p:nvPicPr>
          <p:cNvPr id="8" name="Picture 5" descr="C:\Users\adseps2\Desktop\hudd_uni_marque_Mono_white_withoutH.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461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461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3461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a:p>
        </p:txBody>
      </p:sp>
      <p:sp>
        <p:nvSpPr>
          <p:cNvPr id="3461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4D435654-AD0A-4AD6-A4C5-D25982ECBC39}" type="slidenum">
              <a:rPr lang="en-GB"/>
              <a:pPr/>
              <a:t>‹#›</a:t>
            </a:fld>
            <a:endParaRPr lang="en-GB"/>
          </a:p>
        </p:txBody>
      </p:sp>
      <p:pic>
        <p:nvPicPr>
          <p:cNvPr id="8" name="Picture 5" descr="C:\Users\adseps2\Desktop\hudd_uni_marque_Mono_white_withoutH.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E559690B-1DF8-40A3-8A81-2E28A26AA6DA}" type="slidenum">
              <a:rPr lang="en-GB"/>
              <a:pPr/>
              <a:t>‹#›</a:t>
            </a:fld>
            <a:endParaRPr lang="en-GB"/>
          </a:p>
        </p:txBody>
      </p:sp>
      <p:sp>
        <p:nvSpPr>
          <p:cNvPr id="11273" name="Rectangle 9"/>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1274" name="Rectangle 10"/>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275" name="Rectangle 11"/>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a:p>
        </p:txBody>
      </p:sp>
      <p:sp>
        <p:nvSpPr>
          <p:cNvPr id="11276" name="Rectangle 12"/>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pic>
        <p:nvPicPr>
          <p:cNvPr id="8" name="Picture 5" descr="C:\Users\adseps2\Desktop\hudd_uni_marque_Mono_white_withoutH.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5"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18439"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8441" name="Picture 9" descr="Inspiring tomorrows profs 4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seps2\Downloads\the_award.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Uni of the year-Full.eps"/>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5" name="Picture 2" descr="C:\Users\adseps2\Desktop\hudd_uni_marque_RGB_withoutH.png"/>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196958" y="708909"/>
            <a:ext cx="1485475" cy="34521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rgbClr val="003772"/>
          </a:solidFill>
          <a:latin typeface="+mj-lt"/>
          <a:ea typeface="+mj-ea"/>
          <a:cs typeface="+mj-cs"/>
        </a:defRPr>
      </a:lvl1pPr>
      <a:lvl2pPr algn="l" rtl="0" fontAlgn="base">
        <a:spcBef>
          <a:spcPct val="0"/>
        </a:spcBef>
        <a:spcAft>
          <a:spcPct val="0"/>
        </a:spcAft>
        <a:defRPr sz="3100">
          <a:solidFill>
            <a:srgbClr val="003772"/>
          </a:solidFill>
          <a:latin typeface="Arial" charset="0"/>
        </a:defRPr>
      </a:lvl2pPr>
      <a:lvl3pPr algn="l" rtl="0" fontAlgn="base">
        <a:spcBef>
          <a:spcPct val="0"/>
        </a:spcBef>
        <a:spcAft>
          <a:spcPct val="0"/>
        </a:spcAft>
        <a:defRPr sz="3100">
          <a:solidFill>
            <a:srgbClr val="003772"/>
          </a:solidFill>
          <a:latin typeface="Arial" charset="0"/>
        </a:defRPr>
      </a:lvl3pPr>
      <a:lvl4pPr algn="l" rtl="0" fontAlgn="base">
        <a:spcBef>
          <a:spcPct val="0"/>
        </a:spcBef>
        <a:spcAft>
          <a:spcPct val="0"/>
        </a:spcAft>
        <a:defRPr sz="3100">
          <a:solidFill>
            <a:srgbClr val="003772"/>
          </a:solidFill>
          <a:latin typeface="Arial" charset="0"/>
        </a:defRPr>
      </a:lvl4pPr>
      <a:lvl5pPr algn="l" rtl="0" fontAlgn="base">
        <a:spcBef>
          <a:spcPct val="0"/>
        </a:spcBef>
        <a:spcAft>
          <a:spcPct val="0"/>
        </a:spcAft>
        <a:defRPr sz="3100">
          <a:solidFill>
            <a:srgbClr val="003772"/>
          </a:solidFill>
          <a:latin typeface="Arial" charset="0"/>
        </a:defRPr>
      </a:lvl5pPr>
      <a:lvl6pPr marL="457200" algn="l" rtl="0" fontAlgn="base">
        <a:spcBef>
          <a:spcPct val="0"/>
        </a:spcBef>
        <a:spcAft>
          <a:spcPct val="0"/>
        </a:spcAft>
        <a:defRPr sz="3100">
          <a:solidFill>
            <a:srgbClr val="003772"/>
          </a:solidFill>
          <a:latin typeface="Arial" charset="0"/>
        </a:defRPr>
      </a:lvl6pPr>
      <a:lvl7pPr marL="914400" algn="l" rtl="0" fontAlgn="base">
        <a:spcBef>
          <a:spcPct val="0"/>
        </a:spcBef>
        <a:spcAft>
          <a:spcPct val="0"/>
        </a:spcAft>
        <a:defRPr sz="3100">
          <a:solidFill>
            <a:srgbClr val="003772"/>
          </a:solidFill>
          <a:latin typeface="Arial" charset="0"/>
        </a:defRPr>
      </a:lvl7pPr>
      <a:lvl8pPr marL="1371600" algn="l" rtl="0" fontAlgn="base">
        <a:spcBef>
          <a:spcPct val="0"/>
        </a:spcBef>
        <a:spcAft>
          <a:spcPct val="0"/>
        </a:spcAft>
        <a:defRPr sz="3100">
          <a:solidFill>
            <a:srgbClr val="003772"/>
          </a:solidFill>
          <a:latin typeface="Arial" charset="0"/>
        </a:defRPr>
      </a:lvl8pPr>
      <a:lvl9pPr marL="1828800" algn="l" rtl="0" fontAlgn="base">
        <a:spcBef>
          <a:spcPct val="0"/>
        </a:spcBef>
        <a:spcAft>
          <a:spcPct val="0"/>
        </a:spcAft>
        <a:defRPr sz="3100">
          <a:solidFill>
            <a:srgbClr val="003772"/>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89801" name="Picture 9" descr="pms2725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89794" name="Rectangle 2"/>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89795" name="Rectangle 3"/>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89798" name="Rectangle 6"/>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89799" name="Picture 7"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0826" name="Picture 10" descr="pms410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0819"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0823"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0824"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1850" name="Picture 10" descr="pms376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1843"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18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1847"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1848"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3"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2874" name="Picture 10" descr="pms281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2867"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2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2871"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2872"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Uni of the year-Full.eps"/>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2" name="Picture 5" descr="C:\Users\adseps2\Desktop\hudd_uni_marque_Mono_white_withoutH.png"/>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package" Target="../embeddings/Microsoft_Word_Document1.docx"/><Relationship Id="rId5"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9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9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package" Target="../embeddings/Microsoft_Word_Document2.docx"/><Relationship Id="rId5" Type="http://schemas.openxmlformats.org/officeDocument/2006/relationships/image" Target="../media/image32.png"/><Relationship Id="rId1" Type="http://schemas.openxmlformats.org/officeDocument/2006/relationships/vmlDrawing" Target="../drawings/vmlDrawing2.vml"/><Relationship Id="rId2"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9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8.xml"/><Relationship Id="rId3"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31.png"/><Relationship Id="rId1" Type="http://schemas.openxmlformats.org/officeDocument/2006/relationships/slideLayout" Target="../slideLayouts/slideLayout9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1" Type="http://schemas.openxmlformats.org/officeDocument/2006/relationships/slideLayout" Target="../slideLayouts/slideLayout9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22.xml"/><Relationship Id="rId3"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28.png"/><Relationship Id="rId1" Type="http://schemas.openxmlformats.org/officeDocument/2006/relationships/slideLayout" Target="../slideLayouts/slideLayout9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package" Target="../embeddings/Microsoft_Word_Document3.docx"/><Relationship Id="rId5" Type="http://schemas.openxmlformats.org/officeDocument/2006/relationships/image" Target="../media/image36.png"/><Relationship Id="rId1" Type="http://schemas.openxmlformats.org/officeDocument/2006/relationships/vmlDrawing" Target="../drawings/vmlDrawing3.vml"/><Relationship Id="rId2"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30.png"/><Relationship Id="rId1" Type="http://schemas.openxmlformats.org/officeDocument/2006/relationships/slideLayout" Target="../slideLayouts/slideLayout9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31.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9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29.xml"/><Relationship Id="rId3"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27.png"/><Relationship Id="rId1" Type="http://schemas.openxmlformats.org/officeDocument/2006/relationships/slideLayout" Target="../slideLayouts/slideLayout9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27.png"/><Relationship Id="rId1" Type="http://schemas.openxmlformats.org/officeDocument/2006/relationships/slideLayout" Target="../slideLayouts/slideLayout9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package" Target="../embeddings/Microsoft_Word_Document4.docx"/><Relationship Id="rId5" Type="http://schemas.openxmlformats.org/officeDocument/2006/relationships/image" Target="../media/image37.png"/><Relationship Id="rId1" Type="http://schemas.openxmlformats.org/officeDocument/2006/relationships/vmlDrawing" Target="../drawings/vmlDrawing4.vml"/><Relationship Id="rId2"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9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27.png"/><Relationship Id="rId1" Type="http://schemas.openxmlformats.org/officeDocument/2006/relationships/slideLayout" Target="../slideLayouts/slideLayout9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27.png"/><Relationship Id="rId1" Type="http://schemas.openxmlformats.org/officeDocument/2006/relationships/slideLayout" Target="../slideLayouts/slideLayout9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package" Target="../embeddings/Microsoft_Word_Document5.docx"/><Relationship Id="rId5" Type="http://schemas.openxmlformats.org/officeDocument/2006/relationships/image" Target="../media/image38.png"/><Relationship Id="rId1" Type="http://schemas.openxmlformats.org/officeDocument/2006/relationships/vmlDrawing" Target="../drawings/vmlDrawing5.vml"/><Relationship Id="rId2"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90.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9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package" Target="../embeddings/Microsoft_Word_Document6.docx"/><Relationship Id="rId5" Type="http://schemas.openxmlformats.org/officeDocument/2006/relationships/image" Target="../media/image38.png"/><Relationship Id="rId1" Type="http://schemas.openxmlformats.org/officeDocument/2006/relationships/vmlDrawing" Target="../drawings/vmlDrawing6.vml"/><Relationship Id="rId2"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package" Target="../embeddings/Microsoft_Word_Document7.docx"/><Relationship Id="rId5" Type="http://schemas.openxmlformats.org/officeDocument/2006/relationships/image" Target="../media/image32.png"/><Relationship Id="rId1" Type="http://schemas.openxmlformats.org/officeDocument/2006/relationships/vmlDrawing" Target="../drawings/vmlDrawing7.vml"/><Relationship Id="rId2"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package" Target="../embeddings/Microsoft_Word_Document8.docx"/><Relationship Id="rId5" Type="http://schemas.openxmlformats.org/officeDocument/2006/relationships/image" Target="../media/image40.png"/><Relationship Id="rId1" Type="http://schemas.openxmlformats.org/officeDocument/2006/relationships/vmlDrawing" Target="../drawings/vmlDrawing8.vml"/><Relationship Id="rId2"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5.xml"/><Relationship Id="rId3"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image" Target="../media/image25.png"/><Relationship Id="rId1" Type="http://schemas.openxmlformats.org/officeDocument/2006/relationships/slideLayout" Target="../slideLayouts/slideLayout9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9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9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9" name="Rectangle 5"/>
          <p:cNvSpPr>
            <a:spLocks noGrp="1" noChangeArrowheads="1"/>
          </p:cNvSpPr>
          <p:nvPr>
            <p:ph type="ctrTitle"/>
          </p:nvPr>
        </p:nvSpPr>
        <p:spPr>
          <a:noFill/>
          <a:ln/>
        </p:spPr>
        <p:txBody>
          <a:bodyPr/>
          <a:lstStyle/>
          <a:p>
            <a:r>
              <a:rPr lang="en-GB" dirty="0"/>
              <a:t>Insert title here</a:t>
            </a:r>
          </a:p>
        </p:txBody>
      </p:sp>
      <p:sp>
        <p:nvSpPr>
          <p:cNvPr id="3" name="Subtitle 2"/>
          <p:cNvSpPr>
            <a:spLocks noGrp="1"/>
          </p:cNvSpPr>
          <p:nvPr>
            <p:ph type="subTitle" idx="1"/>
          </p:nvPr>
        </p:nvSpPr>
        <p:spPr>
          <a:xfrm>
            <a:off x="1331640" y="2204864"/>
            <a:ext cx="6400800" cy="1752600"/>
          </a:xfrm>
        </p:spPr>
        <p:txBody>
          <a:bodyPr/>
          <a:lstStyle/>
          <a:p>
            <a:r>
              <a:rPr lang="en-US" sz="3600" b="1" dirty="0"/>
              <a:t>Why my house? </a:t>
            </a:r>
            <a:endParaRPr lang="en-US" b="1" i="1" dirty="0" smtClean="0"/>
          </a:p>
          <a:p>
            <a:r>
              <a:rPr lang="en-US" sz="2600" b="1" i="1" dirty="0" smtClean="0"/>
              <a:t>Exploring </a:t>
            </a:r>
            <a:r>
              <a:rPr lang="en-US" sz="2600" b="1" i="1" dirty="0"/>
              <a:t>offender perspectives on risk and protective factors in residential housing </a:t>
            </a:r>
            <a:r>
              <a:rPr lang="en-US" sz="2600" b="1" i="1" dirty="0" smtClean="0"/>
              <a:t>design</a:t>
            </a:r>
          </a:p>
          <a:p>
            <a:endParaRPr lang="en-US" sz="2600" b="1" i="1" dirty="0"/>
          </a:p>
          <a:p>
            <a:r>
              <a:rPr lang="en-US" b="1" dirty="0" smtClean="0"/>
              <a:t>Professor Rachel </a:t>
            </a:r>
            <a:r>
              <a:rPr lang="en-US" b="1" dirty="0" smtClean="0"/>
              <a:t>Armitage</a:t>
            </a:r>
          </a:p>
          <a:p>
            <a:r>
              <a:rPr lang="en-US" b="1" dirty="0" smtClean="0"/>
              <a:t>Director of </a:t>
            </a:r>
            <a:r>
              <a:rPr lang="en-US" b="1" i="1" dirty="0" smtClean="0"/>
              <a:t>Secure Societies Institute </a:t>
            </a:r>
            <a:endParaRPr lang="en-US" b="1" i="1" dirty="0"/>
          </a:p>
        </p:txBody>
      </p:sp>
    </p:spTree>
    <p:extLst>
      <p:ext uri="{BB962C8B-B14F-4D97-AF65-F5344CB8AC3E}">
        <p14:creationId xmlns:p14="http://schemas.microsoft.com/office/powerpoint/2010/main" val="28043522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this research?</a:t>
            </a:r>
            <a:endParaRPr lang="en-US" dirty="0"/>
          </a:p>
        </p:txBody>
      </p:sp>
      <p:sp>
        <p:nvSpPr>
          <p:cNvPr id="3" name="Content Placeholder 2"/>
          <p:cNvSpPr>
            <a:spLocks noGrp="1"/>
          </p:cNvSpPr>
          <p:nvPr>
            <p:ph idx="1"/>
          </p:nvPr>
        </p:nvSpPr>
        <p:spPr>
          <a:xfrm>
            <a:off x="395536" y="1844824"/>
            <a:ext cx="8229600" cy="3598862"/>
          </a:xfrm>
        </p:spPr>
        <p:txBody>
          <a:bodyPr/>
          <a:lstStyle/>
          <a:p>
            <a:pPr algn="just"/>
            <a:r>
              <a:rPr lang="en-US" dirty="0" smtClean="0"/>
              <a:t>Research has tended to TEST existing theories (deductive/top down).</a:t>
            </a:r>
          </a:p>
          <a:p>
            <a:pPr marL="914400" lvl="2" indent="0">
              <a:buNone/>
            </a:pPr>
            <a:r>
              <a:rPr lang="en-US" dirty="0" smtClean="0"/>
              <a:t>“Is high permeability associated with crime? Yes/No”</a:t>
            </a:r>
          </a:p>
          <a:p>
            <a:pPr lvl="1"/>
            <a:r>
              <a:rPr lang="en-US" dirty="0" smtClean="0"/>
              <a:t>The next study looks at permeability and tests…and so on. </a:t>
            </a:r>
          </a:p>
          <a:p>
            <a:endParaRPr lang="en-US" dirty="0" smtClean="0"/>
          </a:p>
          <a:p>
            <a:r>
              <a:rPr lang="en-US" dirty="0" smtClean="0"/>
              <a:t>If we continue to test what what we know, how will we challenge assumptions?</a:t>
            </a:r>
          </a:p>
          <a:p>
            <a:pPr lvl="1"/>
            <a:r>
              <a:rPr lang="en-US" dirty="0" smtClean="0"/>
              <a:t>Will theories ever evolve? </a:t>
            </a:r>
          </a:p>
          <a:p>
            <a:pPr lvl="1"/>
            <a:r>
              <a:rPr lang="en-US" dirty="0" smtClean="0"/>
              <a:t>Will we amend CPTED based on changing patterns of drug use or </a:t>
            </a:r>
            <a:r>
              <a:rPr lang="en-US" i="1" dirty="0" smtClean="0"/>
              <a:t>modus operandi</a:t>
            </a:r>
            <a:r>
              <a:rPr lang="en-US" i="1" dirty="0"/>
              <a:t>?</a:t>
            </a:r>
            <a:endParaRPr lang="en-US" dirty="0"/>
          </a:p>
        </p:txBody>
      </p:sp>
    </p:spTree>
    <p:extLst>
      <p:ext uri="{BB962C8B-B14F-4D97-AF65-F5344CB8AC3E}">
        <p14:creationId xmlns:p14="http://schemas.microsoft.com/office/powerpoint/2010/main" val="147941128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9" name="Rectangle 5"/>
          <p:cNvSpPr>
            <a:spLocks noGrp="1" noChangeArrowheads="1"/>
          </p:cNvSpPr>
          <p:nvPr>
            <p:ph type="ctrTitle"/>
          </p:nvPr>
        </p:nvSpPr>
        <p:spPr>
          <a:noFill/>
          <a:ln/>
        </p:spPr>
        <p:txBody>
          <a:bodyPr/>
          <a:lstStyle/>
          <a:p>
            <a:r>
              <a:rPr lang="en-GB" dirty="0"/>
              <a:t>Insert title here</a:t>
            </a:r>
          </a:p>
        </p:txBody>
      </p:sp>
      <p:sp>
        <p:nvSpPr>
          <p:cNvPr id="3" name="Subtitle 2"/>
          <p:cNvSpPr>
            <a:spLocks noGrp="1"/>
          </p:cNvSpPr>
          <p:nvPr>
            <p:ph type="subTitle" idx="1"/>
          </p:nvPr>
        </p:nvSpPr>
        <p:spPr>
          <a:xfrm>
            <a:off x="1331640" y="2204864"/>
            <a:ext cx="6400800" cy="1752600"/>
          </a:xfrm>
        </p:spPr>
        <p:txBody>
          <a:bodyPr/>
          <a:lstStyle/>
          <a:p>
            <a:endParaRPr lang="en-US" sz="3600" b="1" dirty="0" smtClean="0"/>
          </a:p>
          <a:p>
            <a:r>
              <a:rPr lang="en-US" sz="3600" b="1" dirty="0" smtClean="0"/>
              <a:t>Research Findings</a:t>
            </a:r>
          </a:p>
          <a:p>
            <a:r>
              <a:rPr lang="en-US" sz="2800" b="1" i="1" dirty="0" smtClean="0"/>
              <a:t>Confirmed and challenged existing research</a:t>
            </a:r>
            <a:endParaRPr lang="en-US" sz="2800" b="1" i="1" dirty="0" smtClean="0"/>
          </a:p>
          <a:p>
            <a:endParaRPr lang="en-US" sz="2600" b="1" i="1" dirty="0"/>
          </a:p>
        </p:txBody>
      </p:sp>
    </p:spTree>
    <p:extLst>
      <p:ext uri="{BB962C8B-B14F-4D97-AF65-F5344CB8AC3E}">
        <p14:creationId xmlns:p14="http://schemas.microsoft.com/office/powerpoint/2010/main" val="253326071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9" name="Rectangle 5"/>
          <p:cNvSpPr>
            <a:spLocks noGrp="1" noChangeArrowheads="1"/>
          </p:cNvSpPr>
          <p:nvPr>
            <p:ph type="ctrTitle"/>
          </p:nvPr>
        </p:nvSpPr>
        <p:spPr>
          <a:noFill/>
          <a:ln/>
        </p:spPr>
        <p:txBody>
          <a:bodyPr/>
          <a:lstStyle/>
          <a:p>
            <a:r>
              <a:rPr lang="en-GB" dirty="0"/>
              <a:t>Insert title here</a:t>
            </a:r>
          </a:p>
        </p:txBody>
      </p:sp>
      <p:sp>
        <p:nvSpPr>
          <p:cNvPr id="3" name="Subtitle 2"/>
          <p:cNvSpPr>
            <a:spLocks noGrp="1"/>
          </p:cNvSpPr>
          <p:nvPr>
            <p:ph type="subTitle" idx="1"/>
          </p:nvPr>
        </p:nvSpPr>
        <p:spPr>
          <a:xfrm>
            <a:off x="1331640" y="2204864"/>
            <a:ext cx="6400800" cy="1752600"/>
          </a:xfrm>
        </p:spPr>
        <p:txBody>
          <a:bodyPr/>
          <a:lstStyle/>
          <a:p>
            <a:r>
              <a:rPr lang="en-US" sz="3600" b="1" dirty="0" smtClean="0"/>
              <a:t>Confirmed much of existing literature/research</a:t>
            </a:r>
            <a:endParaRPr lang="en-US" sz="2600" b="1" i="1" dirty="0"/>
          </a:p>
        </p:txBody>
      </p:sp>
    </p:spTree>
    <p:extLst>
      <p:ext uri="{BB962C8B-B14F-4D97-AF65-F5344CB8AC3E}">
        <p14:creationId xmlns:p14="http://schemas.microsoft.com/office/powerpoint/2010/main" val="343450976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extLst>
              <p:ext uri="{D42A27DB-BD31-4B8C-83A1-F6EECF244321}">
                <p14:modId xmlns:p14="http://schemas.microsoft.com/office/powerpoint/2010/main" val="940089948"/>
              </p:ext>
            </p:extLst>
          </p:nvPr>
        </p:nvGraphicFramePr>
        <p:xfrm>
          <a:off x="467544" y="2132856"/>
          <a:ext cx="8406000" cy="4608000"/>
        </p:xfrm>
        <a:graphic>
          <a:graphicData uri="http://schemas.openxmlformats.org/presentationml/2006/ole">
            <mc:AlternateContent xmlns:mc="http://schemas.openxmlformats.org/markup-compatibility/2006">
              <mc:Choice xmlns:v="urn:schemas-microsoft-com:vml" Requires="v">
                <p:oleObj spid="_x0000_s12313" name="Document" r:id="rId4" imgW="8610600" imgH="6477000" progId="Word.Document.12">
                  <p:embed/>
                </p:oleObj>
              </mc:Choice>
              <mc:Fallback>
                <p:oleObj name="Document" r:id="rId4" imgW="8610600" imgH="6477000" progId="Word.Document.12">
                  <p:embed/>
                  <p:pic>
                    <p:nvPicPr>
                      <p:cNvPr id="0" name=""/>
                      <p:cNvPicPr/>
                      <p:nvPr/>
                    </p:nvPicPr>
                    <p:blipFill>
                      <a:blip r:embed="rId5"/>
                      <a:stretch>
                        <a:fillRect/>
                      </a:stretch>
                    </p:blipFill>
                    <p:spPr>
                      <a:xfrm>
                        <a:off x="467544" y="2132856"/>
                        <a:ext cx="8406000" cy="4608000"/>
                      </a:xfrm>
                      <a:prstGeom prst="rect">
                        <a:avLst/>
                      </a:prstGeom>
                    </p:spPr>
                  </p:pic>
                </p:oleObj>
              </mc:Fallback>
            </mc:AlternateContent>
          </a:graphicData>
        </a:graphic>
      </p:graphicFrame>
    </p:spTree>
    <p:extLst>
      <p:ext uri="{BB962C8B-B14F-4D97-AF65-F5344CB8AC3E}">
        <p14:creationId xmlns:p14="http://schemas.microsoft.com/office/powerpoint/2010/main" val="19100771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4" name="Picture 18" descr="magenta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924944"/>
            <a:ext cx="2808312" cy="2304256"/>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988840"/>
            <a:ext cx="3888432" cy="2016224"/>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Corner plot</a:t>
            </a:r>
            <a:endParaRPr lang="en-GB" sz="3200" dirty="0"/>
          </a:p>
        </p:txBody>
      </p:sp>
      <p:sp>
        <p:nvSpPr>
          <p:cNvPr id="260106" name="Rectangle 10"/>
          <p:cNvSpPr>
            <a:spLocks noChangeArrowheads="1"/>
          </p:cNvSpPr>
          <p:nvPr/>
        </p:nvSpPr>
        <p:spPr bwMode="auto">
          <a:xfrm>
            <a:off x="1043608" y="2420888"/>
            <a:ext cx="2952328"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Yes, this is a prime target </a:t>
            </a:r>
            <a:r>
              <a:rPr lang="en-GB" i="1" dirty="0" err="1" smtClean="0"/>
              <a:t>cos</a:t>
            </a:r>
            <a:r>
              <a:rPr lang="en-GB" i="1" dirty="0" smtClean="0"/>
              <a:t> it’s a corner plot. I always burgle houses at the end. It’s easier to get in and out and you are less likely to be seen by neighbours. </a:t>
            </a:r>
            <a:endParaRPr lang="en-US" i="1" dirty="0"/>
          </a:p>
        </p:txBody>
      </p:sp>
      <p:sp>
        <p:nvSpPr>
          <p:cNvPr id="260107" name="Rectangle 11"/>
          <p:cNvSpPr>
            <a:spLocks noChangeArrowheads="1"/>
          </p:cNvSpPr>
          <p:nvPr/>
        </p:nvSpPr>
        <p:spPr bwMode="auto">
          <a:xfrm>
            <a:off x="5004048" y="3356992"/>
            <a:ext cx="2304256"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It’s attractive because it’s an end property. There are plenty of ways in and out and you only have one </a:t>
            </a:r>
            <a:r>
              <a:rPr lang="en-US" i="1" dirty="0" err="1" smtClean="0"/>
              <a:t>neighbour</a:t>
            </a:r>
            <a:r>
              <a:rPr lang="en-US" i="1" dirty="0" smtClean="0"/>
              <a:t> to worry about.  </a:t>
            </a:r>
            <a:endParaRPr lang="en-US" i="1" dirty="0"/>
          </a:p>
        </p:txBody>
      </p:sp>
      <p:pic>
        <p:nvPicPr>
          <p:cNvPr id="14"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4149080"/>
            <a:ext cx="3456384" cy="1944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9592" y="4365104"/>
            <a:ext cx="2736304" cy="1077218"/>
          </a:xfrm>
          <a:prstGeom prst="rect">
            <a:avLst/>
          </a:prstGeom>
          <a:noFill/>
        </p:spPr>
        <p:txBody>
          <a:bodyPr wrap="square" rtlCol="0">
            <a:spAutoFit/>
          </a:bodyPr>
          <a:lstStyle/>
          <a:p>
            <a:r>
              <a:rPr lang="en-US" i="1" dirty="0" smtClean="0"/>
              <a:t>Yes, </a:t>
            </a:r>
            <a:r>
              <a:rPr lang="en-US" i="1" dirty="0" err="1" smtClean="0"/>
              <a:t>cos</a:t>
            </a:r>
            <a:r>
              <a:rPr lang="en-US" i="1" dirty="0" smtClean="0"/>
              <a:t> it’s a corner plot, you can get in and out with your goods. It’s OK </a:t>
            </a:r>
            <a:r>
              <a:rPr lang="en-US" i="1" dirty="0" err="1" smtClean="0"/>
              <a:t>cos</a:t>
            </a:r>
            <a:r>
              <a:rPr lang="en-US" i="1" dirty="0" smtClean="0"/>
              <a:t> it’s on the edge of a cul-de-sac</a:t>
            </a:r>
            <a:r>
              <a:rPr lang="en-US" dirty="0" smtClean="0"/>
              <a:t>. </a:t>
            </a:r>
            <a:endParaRPr lang="en-US" dirty="0"/>
          </a:p>
        </p:txBody>
      </p:sp>
    </p:spTree>
    <p:extLst>
      <p:ext uri="{BB962C8B-B14F-4D97-AF65-F5344CB8AC3E}">
        <p14:creationId xmlns:p14="http://schemas.microsoft.com/office/powerpoint/2010/main" val="387791537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4221088"/>
            <a:ext cx="4514133" cy="2636912"/>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1712" y="1988840"/>
            <a:ext cx="259228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1916832"/>
            <a:ext cx="2664296"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1844824"/>
            <a:ext cx="2808312" cy="2304256"/>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Cul-de-sac</a:t>
            </a:r>
            <a:endParaRPr lang="en-GB" sz="3200" dirty="0"/>
          </a:p>
        </p:txBody>
      </p:sp>
      <p:sp>
        <p:nvSpPr>
          <p:cNvPr id="260106" name="Rectangle 10"/>
          <p:cNvSpPr>
            <a:spLocks noChangeArrowheads="1"/>
          </p:cNvSpPr>
          <p:nvPr/>
        </p:nvSpPr>
        <p:spPr bwMode="auto">
          <a:xfrm>
            <a:off x="954881" y="2393950"/>
            <a:ext cx="201295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 wouldn’t go further into the cul-de-sac than a corner house because it’s too closed and everyone knows each other. </a:t>
            </a:r>
            <a:endParaRPr lang="en-US" i="1" dirty="0"/>
          </a:p>
        </p:txBody>
      </p:sp>
      <p:sp>
        <p:nvSpPr>
          <p:cNvPr id="260107" name="Rectangle 11"/>
          <p:cNvSpPr>
            <a:spLocks noChangeArrowheads="1"/>
          </p:cNvSpPr>
          <p:nvPr/>
        </p:nvSpPr>
        <p:spPr bwMode="auto">
          <a:xfrm>
            <a:off x="3635897" y="2204244"/>
            <a:ext cx="199097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 wouldn’t target a house deeper into a cul-de-sac </a:t>
            </a:r>
            <a:r>
              <a:rPr lang="en-US" i="1" dirty="0" err="1" smtClean="0"/>
              <a:t>cos</a:t>
            </a:r>
            <a:r>
              <a:rPr lang="en-US" i="1" dirty="0" smtClean="0"/>
              <a:t> you feel trapped and it’s difficult if someone challenges you. </a:t>
            </a:r>
            <a:endParaRPr lang="en-US" i="1" dirty="0"/>
          </a:p>
        </p:txBody>
      </p:sp>
      <p:sp>
        <p:nvSpPr>
          <p:cNvPr id="260109" name="Rectangle 13"/>
          <p:cNvSpPr>
            <a:spLocks noChangeArrowheads="1"/>
          </p:cNvSpPr>
          <p:nvPr/>
        </p:nvSpPr>
        <p:spPr bwMode="auto">
          <a:xfrm>
            <a:off x="6660232" y="2636912"/>
            <a:ext cx="1726406"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On a cul-de-sac, you have to walk back out the way you came in. </a:t>
            </a:r>
            <a:endParaRPr lang="en-US" i="1" dirty="0"/>
          </a:p>
        </p:txBody>
      </p:sp>
      <p:sp>
        <p:nvSpPr>
          <p:cNvPr id="260110" name="Rectangle 14"/>
          <p:cNvSpPr>
            <a:spLocks noChangeArrowheads="1"/>
          </p:cNvSpPr>
          <p:nvPr/>
        </p:nvSpPr>
        <p:spPr bwMode="auto">
          <a:xfrm>
            <a:off x="5076056" y="4941168"/>
            <a:ext cx="3600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I wouldn’t go further into the cul-de-sac. There is no reason to be on a cul-de-sac unless you live there. You aren’t going anywhere so you are a stranger. If it’s a through road you can just keep walking through. I feel like people know each other and they will see me as a stranger. </a:t>
            </a:r>
            <a:endParaRPr lang="en-US" i="1" dirty="0"/>
          </a:p>
        </p:txBody>
      </p:sp>
      <p:pic>
        <p:nvPicPr>
          <p:cNvPr id="12" name="Picture 17" descr="yellow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4077072"/>
            <a:ext cx="2664296" cy="1944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6" y="4293096"/>
            <a:ext cx="1944216" cy="1323439"/>
          </a:xfrm>
          <a:prstGeom prst="rect">
            <a:avLst/>
          </a:prstGeom>
          <a:noFill/>
        </p:spPr>
        <p:txBody>
          <a:bodyPr wrap="square" rtlCol="0">
            <a:spAutoFit/>
          </a:bodyPr>
          <a:lstStyle/>
          <a:p>
            <a:pPr algn="ctr"/>
            <a:r>
              <a:rPr lang="en-US" i="1" dirty="0" smtClean="0"/>
              <a:t>If it’s a cul-de-sac it’s usually one way in, one way out. You’d be stupid to do a cul-de-sac.</a:t>
            </a:r>
            <a:endParaRPr lang="en-US" i="1" dirty="0"/>
          </a:p>
        </p:txBody>
      </p:sp>
      <p:pic>
        <p:nvPicPr>
          <p:cNvPr id="15"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3861048"/>
            <a:ext cx="2304256" cy="19442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99792" y="3933056"/>
            <a:ext cx="1887629" cy="1520416"/>
          </a:xfrm>
          <a:prstGeom prst="rect">
            <a:avLst/>
          </a:prstGeom>
          <a:noFill/>
        </p:spPr>
        <p:txBody>
          <a:bodyPr wrap="none" rtlCol="0">
            <a:spAutoFit/>
          </a:bodyPr>
          <a:lstStyle/>
          <a:p>
            <a:pPr algn="ctr"/>
            <a:r>
              <a:rPr lang="en-US" i="1" dirty="0" smtClean="0"/>
              <a:t>What’s so bad </a:t>
            </a:r>
          </a:p>
          <a:p>
            <a:pPr algn="ctr"/>
            <a:r>
              <a:rPr lang="en-US" i="1" dirty="0" smtClean="0"/>
              <a:t>about culs-de-sac </a:t>
            </a:r>
          </a:p>
          <a:p>
            <a:pPr algn="ctr"/>
            <a:r>
              <a:rPr lang="en-US" i="1" dirty="0" smtClean="0"/>
              <a:t>is that people look </a:t>
            </a:r>
          </a:p>
          <a:p>
            <a:pPr algn="ctr"/>
            <a:r>
              <a:rPr lang="en-US" i="1" dirty="0" smtClean="0"/>
              <a:t>at you: they turn </a:t>
            </a:r>
          </a:p>
          <a:p>
            <a:pPr algn="ctr"/>
            <a:r>
              <a:rPr lang="en-US" i="1" dirty="0" smtClean="0"/>
              <a:t>and look at you</a:t>
            </a:r>
            <a:endParaRPr lang="en-US" i="1" dirty="0"/>
          </a:p>
        </p:txBody>
      </p:sp>
    </p:spTree>
    <p:extLst>
      <p:ext uri="{BB962C8B-B14F-4D97-AF65-F5344CB8AC3E}">
        <p14:creationId xmlns:p14="http://schemas.microsoft.com/office/powerpoint/2010/main" val="84549405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1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01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01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010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01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010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01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01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6" grpId="0"/>
      <p:bldP spid="260107" grpId="0"/>
      <p:bldP spid="260109"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extLst>
              <p:ext uri="{D42A27DB-BD31-4B8C-83A1-F6EECF244321}">
                <p14:modId xmlns:p14="http://schemas.microsoft.com/office/powerpoint/2010/main" val="2779637257"/>
              </p:ext>
            </p:extLst>
          </p:nvPr>
        </p:nvGraphicFramePr>
        <p:xfrm>
          <a:off x="323528" y="2132856"/>
          <a:ext cx="8406000" cy="4608000"/>
        </p:xfrm>
        <a:graphic>
          <a:graphicData uri="http://schemas.openxmlformats.org/presentationml/2006/ole">
            <mc:AlternateContent xmlns:mc="http://schemas.openxmlformats.org/markup-compatibility/2006">
              <mc:Choice xmlns:v="urn:schemas-microsoft-com:vml" Requires="v">
                <p:oleObj spid="_x0000_s13337" name="Document" r:id="rId4" imgW="8826500" imgH="6642100" progId="Word.Document.12">
                  <p:embed/>
                </p:oleObj>
              </mc:Choice>
              <mc:Fallback>
                <p:oleObj name="Document" r:id="rId4" imgW="8826500" imgH="6642100" progId="Word.Document.12">
                  <p:embed/>
                  <p:pic>
                    <p:nvPicPr>
                      <p:cNvPr id="0" name=""/>
                      <p:cNvPicPr/>
                      <p:nvPr/>
                    </p:nvPicPr>
                    <p:blipFill>
                      <a:blip r:embed="rId5"/>
                      <a:stretch>
                        <a:fillRect/>
                      </a:stretch>
                    </p:blipFill>
                    <p:spPr>
                      <a:xfrm>
                        <a:off x="323528" y="2132856"/>
                        <a:ext cx="8406000" cy="4608000"/>
                      </a:xfrm>
                      <a:prstGeom prst="rect">
                        <a:avLst/>
                      </a:prstGeom>
                    </p:spPr>
                  </p:pic>
                </p:oleObj>
              </mc:Fallback>
            </mc:AlternateContent>
          </a:graphicData>
        </a:graphic>
      </p:graphicFrame>
    </p:spTree>
    <p:extLst>
      <p:ext uri="{BB962C8B-B14F-4D97-AF65-F5344CB8AC3E}">
        <p14:creationId xmlns:p14="http://schemas.microsoft.com/office/powerpoint/2010/main" val="541589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4365104"/>
            <a:ext cx="302433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2176" y="1844824"/>
            <a:ext cx="2160240"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4142818"/>
            <a:ext cx="3168773" cy="2711858"/>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1916832"/>
            <a:ext cx="2952328"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844824"/>
            <a:ext cx="3275856" cy="2592288"/>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Surveillance</a:t>
            </a:r>
            <a:endParaRPr lang="en-GB" sz="3200" dirty="0"/>
          </a:p>
        </p:txBody>
      </p:sp>
      <p:sp>
        <p:nvSpPr>
          <p:cNvPr id="260106" name="Rectangle 10"/>
          <p:cNvSpPr>
            <a:spLocks noChangeArrowheads="1"/>
          </p:cNvSpPr>
          <p:nvPr/>
        </p:nvSpPr>
        <p:spPr bwMode="auto">
          <a:xfrm>
            <a:off x="611560" y="2393950"/>
            <a:ext cx="2592288"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This is a burglar’s dream house! The hedge is high and blocks the view from the road. The gate is so high, no-one can see you and the busy road masks any noise that I make. </a:t>
            </a:r>
            <a:endParaRPr lang="en-US" i="1" dirty="0"/>
          </a:p>
        </p:txBody>
      </p:sp>
      <p:sp>
        <p:nvSpPr>
          <p:cNvPr id="260107" name="Rectangle 11"/>
          <p:cNvSpPr>
            <a:spLocks noChangeArrowheads="1"/>
          </p:cNvSpPr>
          <p:nvPr/>
        </p:nvSpPr>
        <p:spPr bwMode="auto">
          <a:xfrm>
            <a:off x="3707903" y="2204244"/>
            <a:ext cx="2232249" cy="13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This is an obvious yes! The high gate, the high fence, the overgrown shrubbery. Also it’s an end house so you don’t have to watch for </a:t>
            </a:r>
            <a:r>
              <a:rPr lang="en-US" i="1" dirty="0" err="1" smtClean="0"/>
              <a:t>neighbours</a:t>
            </a:r>
            <a:r>
              <a:rPr lang="en-US" i="1" dirty="0" smtClean="0"/>
              <a:t> on both sides. </a:t>
            </a:r>
            <a:endParaRPr lang="en-US" i="1" dirty="0"/>
          </a:p>
        </p:txBody>
      </p:sp>
      <p:sp>
        <p:nvSpPr>
          <p:cNvPr id="260108" name="Rectangle 12"/>
          <p:cNvSpPr>
            <a:spLocks noChangeArrowheads="1"/>
          </p:cNvSpPr>
          <p:nvPr/>
        </p:nvSpPr>
        <p:spPr bwMode="auto">
          <a:xfrm>
            <a:off x="683568" y="4653136"/>
            <a:ext cx="2448272"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This would be a perfect target. Passers by can’t see in so they wouldn’t notice you breaking in. The high gate and hedges block the view so no-one can see what is going on inside. </a:t>
            </a:r>
            <a:endParaRPr lang="en-US" i="1" dirty="0"/>
          </a:p>
        </p:txBody>
      </p:sp>
      <p:sp>
        <p:nvSpPr>
          <p:cNvPr id="260109" name="Rectangle 13"/>
          <p:cNvSpPr>
            <a:spLocks noChangeArrowheads="1"/>
          </p:cNvSpPr>
          <p:nvPr/>
        </p:nvSpPr>
        <p:spPr bwMode="auto">
          <a:xfrm>
            <a:off x="7020272" y="2420888"/>
            <a:ext cx="1726406"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It’s closed off, you can’t be seen from anywhere, it’s a burglar’s paradise. </a:t>
            </a:r>
            <a:endParaRPr lang="en-US" i="1" dirty="0"/>
          </a:p>
        </p:txBody>
      </p:sp>
      <p:sp>
        <p:nvSpPr>
          <p:cNvPr id="260110" name="Rectangle 14"/>
          <p:cNvSpPr>
            <a:spLocks noChangeArrowheads="1"/>
          </p:cNvSpPr>
          <p:nvPr/>
        </p:nvSpPr>
        <p:spPr bwMode="auto">
          <a:xfrm>
            <a:off x="6372200" y="4869160"/>
            <a:ext cx="2448272"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This is the type of house I’d go for, nice ivy growing up the side of it, nice hedges, you can’t be seen. I would hear the gate go if someone was coming in. </a:t>
            </a:r>
            <a:endParaRPr lang="en-US" i="1" dirty="0"/>
          </a:p>
        </p:txBody>
      </p:sp>
      <p:pic>
        <p:nvPicPr>
          <p:cNvPr id="14" name="Picture 19" descr="red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9872" y="4365104"/>
            <a:ext cx="2232248" cy="17281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07904" y="4365104"/>
            <a:ext cx="2016224" cy="1323439"/>
          </a:xfrm>
          <a:prstGeom prst="rect">
            <a:avLst/>
          </a:prstGeom>
          <a:noFill/>
        </p:spPr>
        <p:txBody>
          <a:bodyPr wrap="square" rtlCol="0">
            <a:spAutoFit/>
          </a:bodyPr>
          <a:lstStyle/>
          <a:p>
            <a:pPr algn="ctr"/>
            <a:r>
              <a:rPr lang="en-US" i="1" dirty="0" smtClean="0"/>
              <a:t>The high hedge would block you from being seen. Burglars dream that one. </a:t>
            </a:r>
            <a:endParaRPr lang="en-US" i="1" dirty="0"/>
          </a:p>
        </p:txBody>
      </p:sp>
    </p:spTree>
    <p:extLst>
      <p:ext uri="{BB962C8B-B14F-4D97-AF65-F5344CB8AC3E}">
        <p14:creationId xmlns:p14="http://schemas.microsoft.com/office/powerpoint/2010/main" val="90691559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mes.JPG"/>
          <p:cNvPicPr>
            <a:picLocks noGrp="1"/>
          </p:cNvPicPr>
          <p:nvPr>
            <p:ph idx="4294967295"/>
          </p:nvPr>
        </p:nvPicPr>
        <p:blipFill>
          <a:blip r:embed="rId3" cstate="print"/>
          <a:srcRect t="25649" b="25649"/>
          <a:stretch>
            <a:fillRect/>
          </a:stretch>
        </p:blipFill>
        <p:spPr>
          <a:xfrm>
            <a:off x="395536" y="1988840"/>
            <a:ext cx="8496944" cy="4752528"/>
          </a:xfrm>
          <a:prstGeom prst="rect">
            <a:avLst/>
          </a:prstGeom>
          <a:ln w="34925">
            <a:solidFill>
              <a:srgbClr val="002060"/>
            </a:solidFill>
          </a:ln>
        </p:spPr>
      </p:pic>
    </p:spTree>
    <p:extLst>
      <p:ext uri="{BB962C8B-B14F-4D97-AF65-F5344CB8AC3E}">
        <p14:creationId xmlns:p14="http://schemas.microsoft.com/office/powerpoint/2010/main" val="28447023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2564904"/>
            <a:ext cx="2736304" cy="2232248"/>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861048"/>
            <a:ext cx="4032448" cy="2835107"/>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7904" y="2060848"/>
            <a:ext cx="2448272" cy="1694958"/>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Footpaths </a:t>
            </a:r>
            <a:endParaRPr lang="en-GB" sz="3200" dirty="0"/>
          </a:p>
        </p:txBody>
      </p:sp>
      <p:sp>
        <p:nvSpPr>
          <p:cNvPr id="260106" name="Rectangle 10"/>
          <p:cNvSpPr>
            <a:spLocks noChangeArrowheads="1"/>
          </p:cNvSpPr>
          <p:nvPr/>
        </p:nvSpPr>
        <p:spPr bwMode="auto">
          <a:xfrm>
            <a:off x="4283968" y="2420888"/>
            <a:ext cx="1796926"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Yes, it’s easy to get away.  </a:t>
            </a:r>
            <a:endParaRPr lang="en-US" i="1" dirty="0"/>
          </a:p>
        </p:txBody>
      </p:sp>
      <p:sp>
        <p:nvSpPr>
          <p:cNvPr id="260108" name="Rectangle 12"/>
          <p:cNvSpPr>
            <a:spLocks noChangeArrowheads="1"/>
          </p:cNvSpPr>
          <p:nvPr/>
        </p:nvSpPr>
        <p:spPr bwMode="auto">
          <a:xfrm>
            <a:off x="251520" y="4509120"/>
            <a:ext cx="3024336"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Yes, this is perfect! Easy pickings. I would first walk up and down this footpath. No-one would give me a second glance. Even if I was a tramp walking up and down I wouldn’t look out of place – it’s a footpath, no-one can question you. </a:t>
            </a:r>
            <a:endParaRPr lang="en-US" i="1" dirty="0"/>
          </a:p>
        </p:txBody>
      </p:sp>
      <p:sp>
        <p:nvSpPr>
          <p:cNvPr id="260110" name="Rectangle 14"/>
          <p:cNvSpPr>
            <a:spLocks noChangeArrowheads="1"/>
          </p:cNvSpPr>
          <p:nvPr/>
        </p:nvSpPr>
        <p:spPr bwMode="auto">
          <a:xfrm>
            <a:off x="6660232" y="2924944"/>
            <a:ext cx="2160240" cy="87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Yes, the footpath helps because you know you can get in and out. </a:t>
            </a:r>
            <a:endParaRPr lang="en-US" i="1" dirty="0"/>
          </a:p>
        </p:txBody>
      </p:sp>
      <p:pic>
        <p:nvPicPr>
          <p:cNvPr id="12"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4" y="1916832"/>
            <a:ext cx="2880320" cy="180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3568" y="1988840"/>
            <a:ext cx="1872208" cy="1323439"/>
          </a:xfrm>
          <a:prstGeom prst="rect">
            <a:avLst/>
          </a:prstGeom>
          <a:noFill/>
        </p:spPr>
        <p:txBody>
          <a:bodyPr wrap="square" rtlCol="0">
            <a:spAutoFit/>
          </a:bodyPr>
          <a:lstStyle/>
          <a:p>
            <a:pPr algn="ctr"/>
            <a:r>
              <a:rPr lang="en-US" i="1" dirty="0" smtClean="0"/>
              <a:t>Pretty perfect that! Straight in and out through the </a:t>
            </a:r>
            <a:r>
              <a:rPr lang="en-US" i="1" dirty="0" err="1" smtClean="0"/>
              <a:t>ginnel</a:t>
            </a:r>
            <a:r>
              <a:rPr lang="en-US" i="1" dirty="0" smtClean="0"/>
              <a:t> and you’re covered. </a:t>
            </a:r>
            <a:endParaRPr lang="en-US" i="1" dirty="0"/>
          </a:p>
        </p:txBody>
      </p:sp>
      <p:pic>
        <p:nvPicPr>
          <p:cNvPr id="14" name="Picture 16" descr="blue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928" y="4509120"/>
            <a:ext cx="2664296" cy="20882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95936" y="4797152"/>
            <a:ext cx="2160240" cy="1323439"/>
          </a:xfrm>
          <a:prstGeom prst="rect">
            <a:avLst/>
          </a:prstGeom>
          <a:noFill/>
        </p:spPr>
        <p:txBody>
          <a:bodyPr wrap="square" rtlCol="0">
            <a:spAutoFit/>
          </a:bodyPr>
          <a:lstStyle/>
          <a:p>
            <a:pPr algn="ctr"/>
            <a:r>
              <a:rPr lang="en-US" i="1" dirty="0" smtClean="0"/>
              <a:t>Burglars love paths – you are close to the house, but it’s not like a street, you are covered!</a:t>
            </a:r>
            <a:endParaRPr lang="en-US" i="1" dirty="0"/>
          </a:p>
        </p:txBody>
      </p:sp>
    </p:spTree>
    <p:extLst>
      <p:ext uri="{BB962C8B-B14F-4D97-AF65-F5344CB8AC3E}">
        <p14:creationId xmlns:p14="http://schemas.microsoft.com/office/powerpoint/2010/main" val="75538490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1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0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Aims of the research</a:t>
            </a:r>
            <a:endParaRPr lang="en-US" dirty="0"/>
          </a:p>
        </p:txBody>
      </p:sp>
      <p:sp>
        <p:nvSpPr>
          <p:cNvPr id="3" name="Content Placeholder 2"/>
          <p:cNvSpPr>
            <a:spLocks noGrp="1"/>
          </p:cNvSpPr>
          <p:nvPr>
            <p:ph idx="1"/>
          </p:nvPr>
        </p:nvSpPr>
        <p:spPr>
          <a:xfrm>
            <a:off x="395536" y="1772816"/>
            <a:ext cx="8229600" cy="3598862"/>
          </a:xfrm>
        </p:spPr>
        <p:txBody>
          <a:bodyPr/>
          <a:lstStyle/>
          <a:p>
            <a:pPr marL="0" indent="0" algn="ctr">
              <a:buNone/>
            </a:pPr>
            <a:r>
              <a:rPr lang="en-US" sz="2000" u="sng" dirty="0" smtClean="0"/>
              <a:t>Joint research with West Yorkshire Police – Force Crime Reduction Officer (Chris Joyce) and Integrated Offender Management Team (Peter Homer).</a:t>
            </a:r>
          </a:p>
          <a:p>
            <a:pPr algn="just"/>
            <a:endParaRPr lang="en-US" sz="2000" dirty="0" smtClean="0"/>
          </a:p>
          <a:p>
            <a:pPr algn="just"/>
            <a:r>
              <a:rPr lang="en-US" sz="2000" dirty="0" smtClean="0"/>
              <a:t>Which features of residential housing </a:t>
            </a:r>
            <a:r>
              <a:rPr lang="en-US" sz="2000" b="1" dirty="0" smtClean="0"/>
              <a:t>attract</a:t>
            </a:r>
            <a:r>
              <a:rPr lang="en-US" sz="2000" dirty="0" smtClean="0"/>
              <a:t> and </a:t>
            </a:r>
            <a:r>
              <a:rPr lang="en-US" sz="2000" b="1" dirty="0" smtClean="0"/>
              <a:t>deter</a:t>
            </a:r>
            <a:r>
              <a:rPr lang="en-US" sz="2000" dirty="0" smtClean="0"/>
              <a:t> offenders – in their words?</a:t>
            </a:r>
          </a:p>
          <a:p>
            <a:pPr algn="just"/>
            <a:r>
              <a:rPr lang="en-US" sz="2000" dirty="0" smtClean="0"/>
              <a:t>What, in their view, are the key </a:t>
            </a:r>
            <a:r>
              <a:rPr lang="en-US" sz="2000" b="1" dirty="0" smtClean="0"/>
              <a:t>risk factors </a:t>
            </a:r>
            <a:r>
              <a:rPr lang="en-US" sz="2000" dirty="0" smtClean="0"/>
              <a:t>in increasing a property’s vulnerability to burglary?</a:t>
            </a:r>
          </a:p>
          <a:p>
            <a:pPr algn="just"/>
            <a:r>
              <a:rPr lang="en-US" sz="2000" dirty="0" smtClean="0"/>
              <a:t>What, in their view, are the key </a:t>
            </a:r>
            <a:r>
              <a:rPr lang="en-US" sz="2000" b="1" dirty="0" smtClean="0"/>
              <a:t>protective factors </a:t>
            </a:r>
            <a:r>
              <a:rPr lang="en-US" sz="2000" dirty="0" smtClean="0"/>
              <a:t>in reducing a property’s vulnerability to burglary?</a:t>
            </a:r>
            <a:endParaRPr lang="en-US" sz="2000" dirty="0"/>
          </a:p>
          <a:p>
            <a:pPr algn="just"/>
            <a:r>
              <a:rPr lang="en-US" sz="2000" dirty="0" smtClean="0"/>
              <a:t>Do these </a:t>
            </a:r>
            <a:r>
              <a:rPr lang="en-US" sz="2000" b="1" dirty="0" smtClean="0"/>
              <a:t>confirm or refute </a:t>
            </a:r>
            <a:r>
              <a:rPr lang="en-US" sz="2000" dirty="0" smtClean="0"/>
              <a:t>what we already know about the principles of CPTED? </a:t>
            </a:r>
            <a:endParaRPr lang="en-US" sz="2000" dirty="0"/>
          </a:p>
        </p:txBody>
      </p:sp>
    </p:spTree>
    <p:extLst>
      <p:ext uri="{BB962C8B-B14F-4D97-AF65-F5344CB8AC3E}">
        <p14:creationId xmlns:p14="http://schemas.microsoft.com/office/powerpoint/2010/main" val="158112149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4294967295"/>
          </p:nvPr>
        </p:nvPicPr>
        <p:blipFill>
          <a:blip r:embed="rId3" cstate="print"/>
          <a:srcRect t="25037" b="25037"/>
          <a:stretch>
            <a:fillRect/>
          </a:stretch>
        </p:blipFill>
        <p:spPr bwMode="auto">
          <a:xfrm>
            <a:off x="395536" y="2060848"/>
            <a:ext cx="8407400" cy="4608513"/>
          </a:xfrm>
          <a:prstGeom prst="rect">
            <a:avLst/>
          </a:prstGeom>
          <a:noFill/>
          <a:ln w="34925">
            <a:solidFill>
              <a:srgbClr val="002060"/>
            </a:solidFill>
            <a:miter lim="800000"/>
            <a:headEnd/>
            <a:tailEnd/>
          </a:ln>
        </p:spPr>
      </p:pic>
    </p:spTree>
    <p:extLst>
      <p:ext uri="{BB962C8B-B14F-4D97-AF65-F5344CB8AC3E}">
        <p14:creationId xmlns:p14="http://schemas.microsoft.com/office/powerpoint/2010/main" val="3738877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2"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3212976"/>
            <a:ext cx="3168352" cy="2088232"/>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Footpaths</a:t>
            </a:r>
            <a:endParaRPr lang="en-GB" sz="3200" dirty="0"/>
          </a:p>
        </p:txBody>
      </p:sp>
      <p:sp>
        <p:nvSpPr>
          <p:cNvPr id="260109" name="Rectangle 13"/>
          <p:cNvSpPr>
            <a:spLocks noChangeArrowheads="1"/>
          </p:cNvSpPr>
          <p:nvPr/>
        </p:nvSpPr>
        <p:spPr bwMode="auto">
          <a:xfrm>
            <a:off x="5220072" y="3717032"/>
            <a:ext cx="2302470"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This is an ideal target for burglars as it’s all closed in and lots of corners to hide. You wouldn’t get seen with all the </a:t>
            </a:r>
            <a:r>
              <a:rPr lang="en-US" i="1" dirty="0" err="1" smtClean="0"/>
              <a:t>ginnels</a:t>
            </a:r>
            <a:r>
              <a:rPr lang="en-US" i="1" dirty="0" smtClean="0"/>
              <a:t>. </a:t>
            </a:r>
            <a:endParaRPr lang="en-US" i="1" dirty="0"/>
          </a:p>
        </p:txBody>
      </p:sp>
      <p:pic>
        <p:nvPicPr>
          <p:cNvPr id="10" name="Picture 15" descr="green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3212976"/>
            <a:ext cx="3024336" cy="2259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9632" y="3356992"/>
            <a:ext cx="2304256" cy="1569660"/>
          </a:xfrm>
          <a:prstGeom prst="rect">
            <a:avLst/>
          </a:prstGeom>
          <a:noFill/>
        </p:spPr>
        <p:txBody>
          <a:bodyPr wrap="square" rtlCol="0">
            <a:spAutoFit/>
          </a:bodyPr>
          <a:lstStyle/>
          <a:p>
            <a:pPr algn="ctr"/>
            <a:r>
              <a:rPr lang="en-US" i="1" dirty="0" smtClean="0"/>
              <a:t>Having </a:t>
            </a:r>
            <a:r>
              <a:rPr lang="en-US" i="1" dirty="0" err="1" smtClean="0"/>
              <a:t>ginnels</a:t>
            </a:r>
            <a:r>
              <a:rPr lang="en-US" i="1" dirty="0" smtClean="0"/>
              <a:t> on an estate is great, </a:t>
            </a:r>
            <a:r>
              <a:rPr lang="en-US" i="1" dirty="0" err="1" smtClean="0"/>
              <a:t>cos</a:t>
            </a:r>
            <a:r>
              <a:rPr lang="en-US" i="1" dirty="0" smtClean="0"/>
              <a:t> you know the area better than the police, you’ll easily lose them. You know the routes!</a:t>
            </a:r>
            <a:endParaRPr lang="en-US" i="1" dirty="0"/>
          </a:p>
        </p:txBody>
      </p:sp>
    </p:spTree>
    <p:extLst>
      <p:ext uri="{BB962C8B-B14F-4D97-AF65-F5344CB8AC3E}">
        <p14:creationId xmlns:p14="http://schemas.microsoft.com/office/powerpoint/2010/main" val="375550057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mson close2"/>
          <p:cNvPicPr>
            <a:picLocks noGrp="1"/>
          </p:cNvPicPr>
          <p:nvPr>
            <p:ph idx="4294967295"/>
          </p:nvPr>
        </p:nvPicPr>
        <p:blipFill>
          <a:blip r:embed="rId3" cstate="print"/>
          <a:srcRect t="20846" b="20846"/>
          <a:stretch>
            <a:fillRect/>
          </a:stretch>
        </p:blipFill>
        <p:spPr bwMode="auto">
          <a:xfrm>
            <a:off x="467544" y="2060848"/>
            <a:ext cx="8405813" cy="4608513"/>
          </a:xfrm>
          <a:prstGeom prst="rect">
            <a:avLst/>
          </a:prstGeom>
          <a:noFill/>
          <a:ln w="34925">
            <a:solidFill>
              <a:srgbClr val="002060"/>
            </a:solidFill>
            <a:miter lim="800000"/>
            <a:headEnd/>
            <a:tailEnd/>
          </a:ln>
        </p:spPr>
      </p:pic>
    </p:spTree>
    <p:extLst>
      <p:ext uri="{BB962C8B-B14F-4D97-AF65-F5344CB8AC3E}">
        <p14:creationId xmlns:p14="http://schemas.microsoft.com/office/powerpoint/2010/main" val="40954622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060848"/>
            <a:ext cx="3024336" cy="1944216"/>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2132856"/>
            <a:ext cx="2520280" cy="1944216"/>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4149080"/>
            <a:ext cx="3744416" cy="2115027"/>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Defensible space</a:t>
            </a:r>
            <a:endParaRPr lang="en-GB" sz="3200" dirty="0"/>
          </a:p>
        </p:txBody>
      </p:sp>
      <p:sp>
        <p:nvSpPr>
          <p:cNvPr id="260108" name="Rectangle 12"/>
          <p:cNvSpPr>
            <a:spLocks noChangeArrowheads="1"/>
          </p:cNvSpPr>
          <p:nvPr/>
        </p:nvSpPr>
        <p:spPr bwMode="auto">
          <a:xfrm>
            <a:off x="683568" y="4509120"/>
            <a:ext cx="3024336"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People living here will have a bee in their bonnet. This is a private road for private people. I would feel awkward here. It’s all about the bluff and I couldn’t pull it off here. </a:t>
            </a:r>
            <a:endParaRPr lang="en-US" i="1" dirty="0"/>
          </a:p>
        </p:txBody>
      </p:sp>
      <p:sp>
        <p:nvSpPr>
          <p:cNvPr id="260109" name="Rectangle 13"/>
          <p:cNvSpPr>
            <a:spLocks noChangeArrowheads="1"/>
          </p:cNvSpPr>
          <p:nvPr/>
        </p:nvSpPr>
        <p:spPr bwMode="auto">
          <a:xfrm>
            <a:off x="1835696" y="2564904"/>
            <a:ext cx="1510382"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err="1" smtClean="0"/>
              <a:t>Ahhhhh</a:t>
            </a:r>
            <a:r>
              <a:rPr lang="en-US" i="1" dirty="0" smtClean="0"/>
              <a:t>, private road, I got arrested on one of those. </a:t>
            </a:r>
            <a:endParaRPr lang="en-US" i="1" dirty="0"/>
          </a:p>
        </p:txBody>
      </p:sp>
      <p:sp>
        <p:nvSpPr>
          <p:cNvPr id="260110" name="Rectangle 14"/>
          <p:cNvSpPr>
            <a:spLocks noChangeArrowheads="1"/>
          </p:cNvSpPr>
          <p:nvPr/>
        </p:nvSpPr>
        <p:spPr bwMode="auto">
          <a:xfrm>
            <a:off x="5724128" y="2348880"/>
            <a:ext cx="2160240" cy="87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I wouldn’t go up this street it’s far too open. </a:t>
            </a:r>
            <a:endParaRPr lang="en-US" i="1" dirty="0"/>
          </a:p>
        </p:txBody>
      </p:sp>
      <p:pic>
        <p:nvPicPr>
          <p:cNvPr id="10" name="Picture 19" descr="red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40" y="4149080"/>
            <a:ext cx="3312368" cy="20882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40152" y="4437112"/>
            <a:ext cx="1944216" cy="830997"/>
          </a:xfrm>
          <a:prstGeom prst="rect">
            <a:avLst/>
          </a:prstGeom>
          <a:noFill/>
        </p:spPr>
        <p:txBody>
          <a:bodyPr wrap="square" rtlCol="0">
            <a:spAutoFit/>
          </a:bodyPr>
          <a:lstStyle/>
          <a:p>
            <a:pPr algn="ctr"/>
            <a:r>
              <a:rPr lang="en-US" i="1" dirty="0" smtClean="0"/>
              <a:t>I wouldn’t drive into a cul-de-sac it’s too open. </a:t>
            </a:r>
            <a:endParaRPr lang="en-US" i="1" dirty="0"/>
          </a:p>
        </p:txBody>
      </p:sp>
    </p:spTree>
    <p:extLst>
      <p:ext uri="{BB962C8B-B14F-4D97-AF65-F5344CB8AC3E}">
        <p14:creationId xmlns:p14="http://schemas.microsoft.com/office/powerpoint/2010/main" val="412453280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extLst>
              <p:ext uri="{D42A27DB-BD31-4B8C-83A1-F6EECF244321}">
                <p14:modId xmlns:p14="http://schemas.microsoft.com/office/powerpoint/2010/main" val="198106626"/>
              </p:ext>
            </p:extLst>
          </p:nvPr>
        </p:nvGraphicFramePr>
        <p:xfrm>
          <a:off x="395536" y="2132856"/>
          <a:ext cx="8406000" cy="4608000"/>
        </p:xfrm>
        <a:graphic>
          <a:graphicData uri="http://schemas.openxmlformats.org/presentationml/2006/ole">
            <mc:AlternateContent xmlns:mc="http://schemas.openxmlformats.org/markup-compatibility/2006">
              <mc:Choice xmlns:v="urn:schemas-microsoft-com:vml" Requires="v">
                <p:oleObj spid="_x0000_s18457" name="Document" r:id="rId4" imgW="8509000" imgH="6413500" progId="Word.Document.12">
                  <p:embed/>
                </p:oleObj>
              </mc:Choice>
              <mc:Fallback>
                <p:oleObj name="Document" r:id="rId4" imgW="8509000" imgH="6413500" progId="Word.Document.12">
                  <p:embed/>
                  <p:pic>
                    <p:nvPicPr>
                      <p:cNvPr id="0" name=""/>
                      <p:cNvPicPr/>
                      <p:nvPr/>
                    </p:nvPicPr>
                    <p:blipFill>
                      <a:blip r:embed="rId5"/>
                      <a:stretch>
                        <a:fillRect/>
                      </a:stretch>
                    </p:blipFill>
                    <p:spPr>
                      <a:xfrm>
                        <a:off x="395536" y="2132856"/>
                        <a:ext cx="8406000" cy="4608000"/>
                      </a:xfrm>
                      <a:prstGeom prst="rect">
                        <a:avLst/>
                      </a:prstGeom>
                    </p:spPr>
                  </p:pic>
                </p:oleObj>
              </mc:Fallback>
            </mc:AlternateContent>
          </a:graphicData>
        </a:graphic>
      </p:graphicFrame>
    </p:spTree>
    <p:extLst>
      <p:ext uri="{BB962C8B-B14F-4D97-AF65-F5344CB8AC3E}">
        <p14:creationId xmlns:p14="http://schemas.microsoft.com/office/powerpoint/2010/main" val="37348923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2"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077072"/>
            <a:ext cx="259228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648" y="1916832"/>
            <a:ext cx="2952328"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1988840"/>
            <a:ext cx="3275856" cy="2736304"/>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Physical security</a:t>
            </a:r>
            <a:endParaRPr lang="en-GB" sz="3200" dirty="0"/>
          </a:p>
        </p:txBody>
      </p:sp>
      <p:sp>
        <p:nvSpPr>
          <p:cNvPr id="260106" name="Rectangle 10"/>
          <p:cNvSpPr>
            <a:spLocks noChangeArrowheads="1"/>
          </p:cNvSpPr>
          <p:nvPr/>
        </p:nvSpPr>
        <p:spPr bwMode="auto">
          <a:xfrm>
            <a:off x="5436096" y="2492896"/>
            <a:ext cx="2592288" cy="891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This would take two seconds to break into. I wouldn’t feel observed by the </a:t>
            </a:r>
            <a:r>
              <a:rPr lang="en-US" i="1" dirty="0" err="1" smtClean="0"/>
              <a:t>neighbours</a:t>
            </a:r>
            <a:r>
              <a:rPr lang="en-US" i="1" dirty="0" smtClean="0"/>
              <a:t> as the windows that look out are bathrooms and kitchens. </a:t>
            </a:r>
            <a:endParaRPr lang="en-US" i="1" dirty="0"/>
          </a:p>
        </p:txBody>
      </p:sp>
      <p:sp>
        <p:nvSpPr>
          <p:cNvPr id="260107" name="Rectangle 11"/>
          <p:cNvSpPr>
            <a:spLocks noChangeArrowheads="1"/>
          </p:cNvSpPr>
          <p:nvPr/>
        </p:nvSpPr>
        <p:spPr bwMode="auto">
          <a:xfrm>
            <a:off x="1547664" y="2204864"/>
            <a:ext cx="2232249" cy="13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Yes, I can tell by looking at the lock that it would be easy to snap. </a:t>
            </a:r>
            <a:endParaRPr lang="en-US" i="1" dirty="0"/>
          </a:p>
        </p:txBody>
      </p:sp>
      <p:sp>
        <p:nvSpPr>
          <p:cNvPr id="260109" name="Rectangle 13"/>
          <p:cNvSpPr>
            <a:spLocks noChangeArrowheads="1"/>
          </p:cNvSpPr>
          <p:nvPr/>
        </p:nvSpPr>
        <p:spPr bwMode="auto">
          <a:xfrm>
            <a:off x="827584" y="4725144"/>
            <a:ext cx="1726406"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This lock can easily be mole-gripped. You can tell because it’s thin. The new ones are chunkier. </a:t>
            </a:r>
            <a:endParaRPr lang="en-US" i="1" dirty="0"/>
          </a:p>
        </p:txBody>
      </p:sp>
      <p:pic>
        <p:nvPicPr>
          <p:cNvPr id="12" name="Picture 15" descr="green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6096" y="4509120"/>
            <a:ext cx="2448272" cy="1872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68144" y="4581128"/>
            <a:ext cx="1944216" cy="1323439"/>
          </a:xfrm>
          <a:prstGeom prst="rect">
            <a:avLst/>
          </a:prstGeom>
          <a:noFill/>
        </p:spPr>
        <p:txBody>
          <a:bodyPr wrap="square" rtlCol="0">
            <a:spAutoFit/>
          </a:bodyPr>
          <a:lstStyle/>
          <a:p>
            <a:pPr algn="ctr"/>
            <a:r>
              <a:rPr lang="en-US" i="1" dirty="0" smtClean="0"/>
              <a:t>I would snap the cylinder on the side door – it’s a really poor design is that door. </a:t>
            </a:r>
            <a:endParaRPr lang="en-US" i="1" dirty="0"/>
          </a:p>
        </p:txBody>
      </p:sp>
    </p:spTree>
    <p:extLst>
      <p:ext uri="{BB962C8B-B14F-4D97-AF65-F5344CB8AC3E}">
        <p14:creationId xmlns:p14="http://schemas.microsoft.com/office/powerpoint/2010/main" val="160613060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9" name="Rectangle 5"/>
          <p:cNvSpPr>
            <a:spLocks noGrp="1" noChangeArrowheads="1"/>
          </p:cNvSpPr>
          <p:nvPr>
            <p:ph type="ctrTitle"/>
          </p:nvPr>
        </p:nvSpPr>
        <p:spPr>
          <a:noFill/>
          <a:ln/>
        </p:spPr>
        <p:txBody>
          <a:bodyPr/>
          <a:lstStyle/>
          <a:p>
            <a:r>
              <a:rPr lang="en-GB" dirty="0"/>
              <a:t>Insert title here</a:t>
            </a:r>
          </a:p>
        </p:txBody>
      </p:sp>
      <p:sp>
        <p:nvSpPr>
          <p:cNvPr id="3" name="Subtitle 2"/>
          <p:cNvSpPr>
            <a:spLocks noGrp="1"/>
          </p:cNvSpPr>
          <p:nvPr>
            <p:ph type="subTitle" idx="1"/>
          </p:nvPr>
        </p:nvSpPr>
        <p:spPr>
          <a:xfrm>
            <a:off x="1331640" y="2204864"/>
            <a:ext cx="6400800" cy="1752600"/>
          </a:xfrm>
        </p:spPr>
        <p:txBody>
          <a:bodyPr/>
          <a:lstStyle/>
          <a:p>
            <a:r>
              <a:rPr lang="en-US" sz="3600" b="1" dirty="0" smtClean="0"/>
              <a:t>Challenged some of our thoughts</a:t>
            </a:r>
            <a:endParaRPr lang="en-US" b="1" i="1" dirty="0" smtClean="0"/>
          </a:p>
          <a:p>
            <a:endParaRPr lang="en-US" sz="2600" b="1" i="1" dirty="0"/>
          </a:p>
        </p:txBody>
      </p:sp>
    </p:spTree>
    <p:extLst>
      <p:ext uri="{BB962C8B-B14F-4D97-AF65-F5344CB8AC3E}">
        <p14:creationId xmlns:p14="http://schemas.microsoft.com/office/powerpoint/2010/main" val="159701318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4294967295"/>
          </p:nvPr>
        </p:nvPicPr>
        <p:blipFill>
          <a:blip r:embed="rId3" cstate="print"/>
          <a:srcRect t="25037" b="25037"/>
          <a:stretch>
            <a:fillRect/>
          </a:stretch>
        </p:blipFill>
        <p:spPr bwMode="auto">
          <a:xfrm>
            <a:off x="395536" y="2060848"/>
            <a:ext cx="8407400" cy="4608513"/>
          </a:xfrm>
          <a:prstGeom prst="rect">
            <a:avLst/>
          </a:prstGeom>
          <a:noFill/>
          <a:ln w="34925">
            <a:solidFill>
              <a:srgbClr val="002060"/>
            </a:solidFill>
            <a:miter lim="800000"/>
            <a:headEnd/>
            <a:tailEnd/>
          </a:ln>
        </p:spPr>
      </p:pic>
    </p:spTree>
    <p:extLst>
      <p:ext uri="{BB962C8B-B14F-4D97-AF65-F5344CB8AC3E}">
        <p14:creationId xmlns:p14="http://schemas.microsoft.com/office/powerpoint/2010/main" val="11015666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5" name="Picture 19" descr="red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8" y="2276872"/>
            <a:ext cx="2808312" cy="1872208"/>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High fences </a:t>
            </a:r>
            <a:endParaRPr lang="en-GB" sz="3200" dirty="0"/>
          </a:p>
        </p:txBody>
      </p:sp>
      <p:sp>
        <p:nvSpPr>
          <p:cNvPr id="260106" name="Rectangle 10"/>
          <p:cNvSpPr>
            <a:spLocks noChangeArrowheads="1"/>
          </p:cNvSpPr>
          <p:nvPr/>
        </p:nvSpPr>
        <p:spPr bwMode="auto">
          <a:xfrm>
            <a:off x="611560" y="2636912"/>
            <a:ext cx="201295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 would give it a shot. The walls are high and no lighting so you wouldn’t be seen. </a:t>
            </a:r>
            <a:endParaRPr lang="en-US" i="1" dirty="0"/>
          </a:p>
        </p:txBody>
      </p:sp>
      <p:pic>
        <p:nvPicPr>
          <p:cNvPr id="12" name="Picture 18" descr="magenta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4509120"/>
            <a:ext cx="2664296" cy="1728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75856" y="4581128"/>
            <a:ext cx="2088232" cy="1323439"/>
          </a:xfrm>
          <a:prstGeom prst="rect">
            <a:avLst/>
          </a:prstGeom>
          <a:noFill/>
        </p:spPr>
        <p:txBody>
          <a:bodyPr wrap="square" rtlCol="0">
            <a:spAutoFit/>
          </a:bodyPr>
          <a:lstStyle/>
          <a:p>
            <a:pPr algn="ctr"/>
            <a:r>
              <a:rPr lang="en-US" i="1" dirty="0" smtClean="0"/>
              <a:t>Yeah – you’d be well hidden once you’re in there, solid walls, can’t see through the fencing.</a:t>
            </a:r>
            <a:endParaRPr lang="en-US" i="1" dirty="0"/>
          </a:p>
        </p:txBody>
      </p:sp>
      <p:pic>
        <p:nvPicPr>
          <p:cNvPr id="14" name="Picture 16" descr="blue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672" y="4437112"/>
            <a:ext cx="2844824" cy="18722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56176" y="4437112"/>
            <a:ext cx="2232248" cy="1766637"/>
          </a:xfrm>
          <a:prstGeom prst="rect">
            <a:avLst/>
          </a:prstGeom>
          <a:noFill/>
        </p:spPr>
        <p:txBody>
          <a:bodyPr wrap="square" rtlCol="0">
            <a:spAutoFit/>
          </a:bodyPr>
          <a:lstStyle/>
          <a:p>
            <a:pPr algn="ctr"/>
            <a:r>
              <a:rPr lang="en-US" i="1" dirty="0" smtClean="0"/>
              <a:t>The rear fences/walls </a:t>
            </a:r>
          </a:p>
          <a:p>
            <a:pPr algn="ctr"/>
            <a:r>
              <a:rPr lang="en-US" i="1" dirty="0" smtClean="0"/>
              <a:t>are high, fencing is </a:t>
            </a:r>
          </a:p>
          <a:p>
            <a:pPr algn="ctr"/>
            <a:r>
              <a:rPr lang="en-US" i="1" dirty="0" smtClean="0"/>
              <a:t>double sided too so you </a:t>
            </a:r>
          </a:p>
          <a:p>
            <a:pPr algn="ctr"/>
            <a:r>
              <a:rPr lang="en-US" i="1" dirty="0" smtClean="0"/>
              <a:t>can’t see through</a:t>
            </a:r>
            <a:r>
              <a:rPr lang="en-US" dirty="0" smtClean="0"/>
              <a:t>.</a:t>
            </a:r>
          </a:p>
          <a:p>
            <a:pPr algn="ctr"/>
            <a:endParaRPr lang="en-US" dirty="0"/>
          </a:p>
        </p:txBody>
      </p:sp>
      <p:pic>
        <p:nvPicPr>
          <p:cNvPr id="16" name="Picture 17" descr="yellow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6" y="2348880"/>
            <a:ext cx="2664296" cy="15121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47864" y="2420888"/>
            <a:ext cx="2016224" cy="1077218"/>
          </a:xfrm>
          <a:prstGeom prst="rect">
            <a:avLst/>
          </a:prstGeom>
          <a:noFill/>
        </p:spPr>
        <p:txBody>
          <a:bodyPr wrap="square" rtlCol="0">
            <a:spAutoFit/>
          </a:bodyPr>
          <a:lstStyle/>
          <a:p>
            <a:pPr algn="ctr"/>
            <a:r>
              <a:rPr lang="en-US" i="1" dirty="0" smtClean="0"/>
              <a:t>I love solid fences. No-one can see you. Open fences would put me off!</a:t>
            </a:r>
            <a:endParaRPr lang="en-US" i="1" dirty="0"/>
          </a:p>
        </p:txBody>
      </p:sp>
      <p:pic>
        <p:nvPicPr>
          <p:cNvPr id="15" name="Picture 15" descr="green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176" y="2348880"/>
            <a:ext cx="2448272" cy="15018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green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4077072"/>
            <a:ext cx="2800311" cy="25922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60232" y="2564904"/>
            <a:ext cx="1944216" cy="830997"/>
          </a:xfrm>
          <a:prstGeom prst="rect">
            <a:avLst/>
          </a:prstGeom>
          <a:noFill/>
        </p:spPr>
        <p:txBody>
          <a:bodyPr wrap="square" rtlCol="0">
            <a:spAutoFit/>
          </a:bodyPr>
          <a:lstStyle/>
          <a:p>
            <a:pPr algn="ctr"/>
            <a:r>
              <a:rPr lang="en-US" i="1" dirty="0" smtClean="0"/>
              <a:t>I love high fences, they hide you from view!</a:t>
            </a:r>
            <a:endParaRPr lang="en-US" i="1" dirty="0"/>
          </a:p>
        </p:txBody>
      </p:sp>
      <p:sp>
        <p:nvSpPr>
          <p:cNvPr id="6" name="TextBox 5"/>
          <p:cNvSpPr txBox="1"/>
          <p:nvPr/>
        </p:nvSpPr>
        <p:spPr>
          <a:xfrm>
            <a:off x="683568" y="4077072"/>
            <a:ext cx="2160240" cy="2062103"/>
          </a:xfrm>
          <a:prstGeom prst="rect">
            <a:avLst/>
          </a:prstGeom>
          <a:noFill/>
        </p:spPr>
        <p:txBody>
          <a:bodyPr wrap="square" rtlCol="0">
            <a:spAutoFit/>
          </a:bodyPr>
          <a:lstStyle/>
          <a:p>
            <a:pPr algn="ctr"/>
            <a:r>
              <a:rPr lang="en-US" i="1" dirty="0" smtClean="0"/>
              <a:t>The rear fences are high and the fencing is double sided so you can’t see through. I’d be attracted to that - you can’t be seen once inside.</a:t>
            </a:r>
            <a:endParaRPr lang="en-US" i="1" dirty="0"/>
          </a:p>
        </p:txBody>
      </p:sp>
    </p:spTree>
    <p:extLst>
      <p:ext uri="{BB962C8B-B14F-4D97-AF65-F5344CB8AC3E}">
        <p14:creationId xmlns:p14="http://schemas.microsoft.com/office/powerpoint/2010/main" val="316127754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mson close2"/>
          <p:cNvPicPr>
            <a:picLocks noGrp="1"/>
          </p:cNvPicPr>
          <p:nvPr>
            <p:ph idx="4294967295"/>
          </p:nvPr>
        </p:nvPicPr>
        <p:blipFill>
          <a:blip r:embed="rId3" cstate="print"/>
          <a:srcRect t="20846" b="20846"/>
          <a:stretch>
            <a:fillRect/>
          </a:stretch>
        </p:blipFill>
        <p:spPr bwMode="auto">
          <a:xfrm>
            <a:off x="467544" y="2060848"/>
            <a:ext cx="8405813" cy="4608513"/>
          </a:xfrm>
          <a:prstGeom prst="rect">
            <a:avLst/>
          </a:prstGeom>
          <a:noFill/>
          <a:ln w="34925">
            <a:solidFill>
              <a:srgbClr val="002060"/>
            </a:solidFill>
            <a:miter lim="800000"/>
            <a:headEnd/>
            <a:tailEnd/>
          </a:ln>
        </p:spPr>
      </p:pic>
    </p:spTree>
    <p:extLst>
      <p:ext uri="{BB962C8B-B14F-4D97-AF65-F5344CB8AC3E}">
        <p14:creationId xmlns:p14="http://schemas.microsoft.com/office/powerpoint/2010/main" val="3907977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research</a:t>
            </a:r>
            <a:endParaRPr lang="en-US" dirty="0"/>
          </a:p>
        </p:txBody>
      </p:sp>
      <p:sp>
        <p:nvSpPr>
          <p:cNvPr id="3" name="Content Placeholder 2"/>
          <p:cNvSpPr>
            <a:spLocks noGrp="1"/>
          </p:cNvSpPr>
          <p:nvPr>
            <p:ph idx="1"/>
          </p:nvPr>
        </p:nvSpPr>
        <p:spPr>
          <a:xfrm>
            <a:off x="395536" y="1844824"/>
            <a:ext cx="8229600" cy="3598862"/>
          </a:xfrm>
        </p:spPr>
        <p:txBody>
          <a:bodyPr/>
          <a:lstStyle/>
          <a:p>
            <a:pPr marL="0" indent="0">
              <a:buNone/>
            </a:pPr>
            <a:r>
              <a:rPr lang="en-US" sz="2200" b="1" u="sng" dirty="0" smtClean="0"/>
              <a:t>The sample</a:t>
            </a:r>
          </a:p>
          <a:p>
            <a:pPr algn="just"/>
            <a:r>
              <a:rPr lang="en-US" sz="2200" dirty="0" smtClean="0"/>
              <a:t>Prolific adult burglars currently serving a prison sentence (n=15). Aiming for min of 20.</a:t>
            </a:r>
            <a:endParaRPr lang="en-US" sz="2200" dirty="0" smtClean="0">
              <a:solidFill>
                <a:schemeClr val="tx1"/>
              </a:solidFill>
            </a:endParaRPr>
          </a:p>
          <a:p>
            <a:pPr marL="0" indent="0" algn="just">
              <a:buNone/>
            </a:pPr>
            <a:endParaRPr lang="en-US" sz="1000" dirty="0" smtClean="0"/>
          </a:p>
          <a:p>
            <a:pPr algn="just"/>
            <a:r>
              <a:rPr lang="en-US" sz="2200" dirty="0" smtClean="0"/>
              <a:t>Recruited by the Integrated Offender Management </a:t>
            </a:r>
            <a:r>
              <a:rPr lang="en-US" sz="2200" dirty="0" smtClean="0"/>
              <a:t>Team across </a:t>
            </a:r>
            <a:r>
              <a:rPr lang="en-US" sz="2200" dirty="0" smtClean="0"/>
              <a:t>three prisons – </a:t>
            </a:r>
            <a:r>
              <a:rPr lang="en-US" sz="2200" dirty="0" err="1" smtClean="0"/>
              <a:t>Whealston</a:t>
            </a:r>
            <a:r>
              <a:rPr lang="en-US" sz="2200" dirty="0" smtClean="0"/>
              <a:t>, </a:t>
            </a:r>
            <a:r>
              <a:rPr lang="en-US" sz="2200" dirty="0" err="1" smtClean="0"/>
              <a:t>Armley</a:t>
            </a:r>
            <a:r>
              <a:rPr lang="en-US" sz="2200" dirty="0" smtClean="0"/>
              <a:t>, </a:t>
            </a:r>
            <a:r>
              <a:rPr lang="en-US" sz="2200" dirty="0" smtClean="0"/>
              <a:t>Newhall (Yorkshire, England). </a:t>
            </a:r>
            <a:endParaRPr lang="en-US" sz="2200" dirty="0" smtClean="0"/>
          </a:p>
          <a:p>
            <a:pPr algn="just"/>
            <a:endParaRPr lang="en-US" sz="1000" dirty="0" smtClean="0"/>
          </a:p>
          <a:p>
            <a:pPr algn="just"/>
            <a:r>
              <a:rPr lang="en-US" sz="2200" dirty="0" smtClean="0"/>
              <a:t>Willing to engage.</a:t>
            </a:r>
          </a:p>
          <a:p>
            <a:pPr algn="just"/>
            <a:endParaRPr lang="en-US" sz="1000" dirty="0" smtClean="0"/>
          </a:p>
          <a:p>
            <a:pPr algn="just"/>
            <a:r>
              <a:rPr lang="en-US" sz="2200" dirty="0" smtClean="0"/>
              <a:t>Post-sentencing to avoid participants engaging for ‘bargaining’ purposes. </a:t>
            </a:r>
          </a:p>
          <a:p>
            <a:pPr marL="0" indent="0" algn="just">
              <a:buNone/>
            </a:pPr>
            <a:endParaRPr lang="en-US" sz="2000" dirty="0" smtClean="0"/>
          </a:p>
          <a:p>
            <a:pPr algn="just"/>
            <a:endParaRPr lang="en-US" sz="2200" dirty="0" smtClean="0"/>
          </a:p>
          <a:p>
            <a:pPr algn="just"/>
            <a:endParaRPr lang="en-US" dirty="0" smtClean="0"/>
          </a:p>
          <a:p>
            <a:pPr algn="just"/>
            <a:endParaRPr lang="en-US" dirty="0" smtClean="0"/>
          </a:p>
          <a:p>
            <a:endParaRPr lang="en-US" dirty="0" smtClean="0"/>
          </a:p>
        </p:txBody>
      </p:sp>
    </p:spTree>
    <p:extLst>
      <p:ext uri="{BB962C8B-B14F-4D97-AF65-F5344CB8AC3E}">
        <p14:creationId xmlns:p14="http://schemas.microsoft.com/office/powerpoint/2010/main" val="27212609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3" name="Picture 17" descr="yellow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4005064"/>
            <a:ext cx="223224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844824"/>
            <a:ext cx="2411760" cy="1872208"/>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Symbolic barriers</a:t>
            </a:r>
            <a:endParaRPr lang="en-GB" sz="3200" dirty="0"/>
          </a:p>
        </p:txBody>
      </p:sp>
      <p:sp>
        <p:nvSpPr>
          <p:cNvPr id="260106" name="Rectangle 10"/>
          <p:cNvSpPr>
            <a:spLocks noChangeArrowheads="1"/>
          </p:cNvSpPr>
          <p:nvPr/>
        </p:nvSpPr>
        <p:spPr bwMode="auto">
          <a:xfrm>
            <a:off x="395536" y="1988840"/>
            <a:ext cx="2012950" cy="103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The ‘private road’ just means they have something to protect, so something to steal.  </a:t>
            </a:r>
            <a:endParaRPr lang="en-US" i="1" dirty="0"/>
          </a:p>
        </p:txBody>
      </p:sp>
      <p:sp>
        <p:nvSpPr>
          <p:cNvPr id="260108" name="Rectangle 12"/>
          <p:cNvSpPr>
            <a:spLocks noChangeArrowheads="1"/>
          </p:cNvSpPr>
          <p:nvPr/>
        </p:nvSpPr>
        <p:spPr bwMode="auto">
          <a:xfrm>
            <a:off x="611560" y="4149080"/>
            <a:ext cx="1728192"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‘Private road’ suggests this </a:t>
            </a:r>
          </a:p>
          <a:p>
            <a:pPr algn="ctr">
              <a:spcBef>
                <a:spcPct val="0"/>
              </a:spcBef>
            </a:pPr>
            <a:r>
              <a:rPr lang="en-GB" i="1" dirty="0" smtClean="0"/>
              <a:t>isn’t council </a:t>
            </a:r>
          </a:p>
          <a:p>
            <a:pPr algn="ctr">
              <a:spcBef>
                <a:spcPct val="0"/>
              </a:spcBef>
            </a:pPr>
            <a:r>
              <a:rPr lang="en-GB" i="1" dirty="0" smtClean="0"/>
              <a:t>housing so won’t</a:t>
            </a:r>
          </a:p>
          <a:p>
            <a:pPr algn="ctr">
              <a:spcBef>
                <a:spcPct val="0"/>
              </a:spcBef>
            </a:pPr>
            <a:r>
              <a:rPr lang="en-GB" i="1" dirty="0" smtClean="0"/>
              <a:t> be on benefits. </a:t>
            </a:r>
            <a:endParaRPr lang="en-US" i="1" dirty="0"/>
          </a:p>
        </p:txBody>
      </p:sp>
      <p:pic>
        <p:nvPicPr>
          <p:cNvPr id="12" name="Picture 15" descr="green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0152" y="1844824"/>
            <a:ext cx="2736304" cy="194421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a:spLocks noChangeArrowheads="1"/>
          </p:cNvSpPr>
          <p:nvPr/>
        </p:nvSpPr>
        <p:spPr bwMode="auto">
          <a:xfrm>
            <a:off x="6372200" y="1988840"/>
            <a:ext cx="2345680"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The word ‘private’ makes me think it’s an exclusive area and they have more money. </a:t>
            </a:r>
          </a:p>
          <a:p>
            <a:pPr algn="ctr">
              <a:spcBef>
                <a:spcPct val="0"/>
              </a:spcBef>
            </a:pPr>
            <a:r>
              <a:rPr lang="en-US" i="1" dirty="0" smtClean="0"/>
              <a:t>That would attract me. </a:t>
            </a:r>
            <a:endParaRPr lang="en-US" i="1" dirty="0"/>
          </a:p>
        </p:txBody>
      </p:sp>
      <p:pic>
        <p:nvPicPr>
          <p:cNvPr id="15" name="Picture 15" descr="green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24" y="4221088"/>
            <a:ext cx="2664296" cy="17281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35896" y="4437112"/>
            <a:ext cx="1800200" cy="830997"/>
          </a:xfrm>
          <a:prstGeom prst="rect">
            <a:avLst/>
          </a:prstGeom>
          <a:noFill/>
        </p:spPr>
        <p:txBody>
          <a:bodyPr wrap="square" rtlCol="0">
            <a:spAutoFit/>
          </a:bodyPr>
          <a:lstStyle/>
          <a:p>
            <a:pPr algn="ctr"/>
            <a:r>
              <a:rPr lang="en-US" i="1" dirty="0" smtClean="0"/>
              <a:t>I’d think ‘private </a:t>
            </a:r>
            <a:r>
              <a:rPr lang="en-US" i="1" dirty="0"/>
              <a:t>r</a:t>
            </a:r>
            <a:r>
              <a:rPr lang="en-US" i="1" dirty="0" smtClean="0"/>
              <a:t>oad’ means they’ve got coin</a:t>
            </a:r>
            <a:r>
              <a:rPr lang="en-US" dirty="0" smtClean="0"/>
              <a:t>. </a:t>
            </a:r>
            <a:endParaRPr lang="en-US" dirty="0"/>
          </a:p>
        </p:txBody>
      </p:sp>
      <p:pic>
        <p:nvPicPr>
          <p:cNvPr id="16" name="Picture 17" descr="yellow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7356" y="4365104"/>
            <a:ext cx="2711616" cy="14401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00192" y="4365104"/>
            <a:ext cx="2232248" cy="1077218"/>
          </a:xfrm>
          <a:prstGeom prst="rect">
            <a:avLst/>
          </a:prstGeom>
          <a:noFill/>
        </p:spPr>
        <p:txBody>
          <a:bodyPr wrap="square" rtlCol="0">
            <a:spAutoFit/>
          </a:bodyPr>
          <a:lstStyle/>
          <a:p>
            <a:pPr algn="ctr"/>
            <a:r>
              <a:rPr lang="en-US" i="1" dirty="0" smtClean="0"/>
              <a:t>It’s a private road, this tells me they’ve bought houses, no council ones. </a:t>
            </a:r>
            <a:endParaRPr lang="en-US" i="1" dirty="0"/>
          </a:p>
        </p:txBody>
      </p:sp>
      <p:pic>
        <p:nvPicPr>
          <p:cNvPr id="22"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5896" y="1844824"/>
            <a:ext cx="1800200" cy="19442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07904" y="1844824"/>
            <a:ext cx="1368152" cy="1569660"/>
          </a:xfrm>
          <a:prstGeom prst="rect">
            <a:avLst/>
          </a:prstGeom>
          <a:noFill/>
        </p:spPr>
        <p:txBody>
          <a:bodyPr wrap="square" rtlCol="0">
            <a:spAutoFit/>
          </a:bodyPr>
          <a:lstStyle/>
          <a:p>
            <a:pPr algn="ctr"/>
            <a:r>
              <a:rPr lang="en-US" i="1" dirty="0" smtClean="0"/>
              <a:t>‘Private Road’ tells me they’ve bought their house – it’s not council.</a:t>
            </a:r>
            <a:endParaRPr lang="en-US" i="1" dirty="0"/>
          </a:p>
        </p:txBody>
      </p:sp>
    </p:spTree>
    <p:extLst>
      <p:ext uri="{BB962C8B-B14F-4D97-AF65-F5344CB8AC3E}">
        <p14:creationId xmlns:p14="http://schemas.microsoft.com/office/powerpoint/2010/main" val="185880282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2"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2420888"/>
            <a:ext cx="2880320" cy="2088232"/>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Symbolic barriers</a:t>
            </a:r>
            <a:endParaRPr lang="en-GB" sz="3200" dirty="0"/>
          </a:p>
        </p:txBody>
      </p:sp>
      <p:sp>
        <p:nvSpPr>
          <p:cNvPr id="260109" name="Rectangle 13"/>
          <p:cNvSpPr>
            <a:spLocks noChangeArrowheads="1"/>
          </p:cNvSpPr>
          <p:nvPr/>
        </p:nvSpPr>
        <p:spPr bwMode="auto">
          <a:xfrm>
            <a:off x="1187624" y="2708920"/>
            <a:ext cx="194421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The word ‘private’ and the rumble strip mean nothing other than you aren’t allowed to park your car there. </a:t>
            </a:r>
            <a:endParaRPr lang="en-US" i="1" dirty="0"/>
          </a:p>
        </p:txBody>
      </p:sp>
      <p:pic>
        <p:nvPicPr>
          <p:cNvPr id="18" name="Picture 15" descr="green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5013176"/>
            <a:ext cx="2231232" cy="1224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35896" y="5013176"/>
            <a:ext cx="1728192" cy="830997"/>
          </a:xfrm>
          <a:prstGeom prst="rect">
            <a:avLst/>
          </a:prstGeom>
          <a:noFill/>
        </p:spPr>
        <p:txBody>
          <a:bodyPr wrap="square" rtlCol="0">
            <a:spAutoFit/>
          </a:bodyPr>
          <a:lstStyle/>
          <a:p>
            <a:pPr algn="ctr"/>
            <a:r>
              <a:rPr lang="en-US" i="1" dirty="0" smtClean="0"/>
              <a:t>What’s private about this? I can see everything. </a:t>
            </a:r>
            <a:endParaRPr lang="en-US" i="1" dirty="0"/>
          </a:p>
        </p:txBody>
      </p:sp>
      <p:pic>
        <p:nvPicPr>
          <p:cNvPr id="20" name="Picture 18" descr="magenta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2996952"/>
            <a:ext cx="2880320" cy="12241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64088" y="3140968"/>
            <a:ext cx="2232248" cy="584776"/>
          </a:xfrm>
          <a:prstGeom prst="rect">
            <a:avLst/>
          </a:prstGeom>
          <a:noFill/>
        </p:spPr>
        <p:txBody>
          <a:bodyPr wrap="square" rtlCol="0">
            <a:spAutoFit/>
          </a:bodyPr>
          <a:lstStyle/>
          <a:p>
            <a:pPr algn="ctr"/>
            <a:r>
              <a:rPr lang="en-US" i="1" dirty="0" smtClean="0"/>
              <a:t>I thought it was a speed bump.</a:t>
            </a:r>
            <a:endParaRPr lang="en-US" i="1" dirty="0"/>
          </a:p>
        </p:txBody>
      </p:sp>
    </p:spTree>
    <p:extLst>
      <p:ext uri="{BB962C8B-B14F-4D97-AF65-F5344CB8AC3E}">
        <p14:creationId xmlns:p14="http://schemas.microsoft.com/office/powerpoint/2010/main" val="187161200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extLst>
              <p:ext uri="{D42A27DB-BD31-4B8C-83A1-F6EECF244321}">
                <p14:modId xmlns:p14="http://schemas.microsoft.com/office/powerpoint/2010/main" val="2929471233"/>
              </p:ext>
            </p:extLst>
          </p:nvPr>
        </p:nvGraphicFramePr>
        <p:xfrm>
          <a:off x="323528" y="2060848"/>
          <a:ext cx="8406000" cy="4680520"/>
        </p:xfrm>
        <a:graphic>
          <a:graphicData uri="http://schemas.openxmlformats.org/presentationml/2006/ole">
            <mc:AlternateContent xmlns:mc="http://schemas.openxmlformats.org/markup-compatibility/2006">
              <mc:Choice xmlns:v="urn:schemas-microsoft-com:vml" Requires="v">
                <p:oleObj spid="_x0000_s20505" name="Document" r:id="rId4" imgW="8864600" imgH="6667500" progId="Word.Document.12">
                  <p:embed/>
                </p:oleObj>
              </mc:Choice>
              <mc:Fallback>
                <p:oleObj name="Document" r:id="rId4" imgW="8864600" imgH="6667500" progId="Word.Document.12">
                  <p:embed/>
                  <p:pic>
                    <p:nvPicPr>
                      <p:cNvPr id="0" name=""/>
                      <p:cNvPicPr/>
                      <p:nvPr/>
                    </p:nvPicPr>
                    <p:blipFill>
                      <a:blip r:embed="rId5"/>
                      <a:stretch>
                        <a:fillRect/>
                      </a:stretch>
                    </p:blipFill>
                    <p:spPr>
                      <a:xfrm>
                        <a:off x="323528" y="2060848"/>
                        <a:ext cx="8406000" cy="4680520"/>
                      </a:xfrm>
                      <a:prstGeom prst="rect">
                        <a:avLst/>
                      </a:prstGeom>
                    </p:spPr>
                  </p:pic>
                </p:oleObj>
              </mc:Fallback>
            </mc:AlternateContent>
          </a:graphicData>
        </a:graphic>
      </p:graphicFrame>
    </p:spTree>
    <p:extLst>
      <p:ext uri="{BB962C8B-B14F-4D97-AF65-F5344CB8AC3E}">
        <p14:creationId xmlns:p14="http://schemas.microsoft.com/office/powerpoint/2010/main" val="26146192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772816"/>
            <a:ext cx="3073973"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5445224"/>
            <a:ext cx="2592288" cy="1512168"/>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5445224"/>
            <a:ext cx="2448272" cy="1152128"/>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824" y="1844824"/>
            <a:ext cx="2664296" cy="1152128"/>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16" y="1844824"/>
            <a:ext cx="2460352" cy="1728192"/>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Management and maintenance</a:t>
            </a:r>
            <a:endParaRPr lang="en-GB" sz="3200" dirty="0"/>
          </a:p>
        </p:txBody>
      </p:sp>
      <p:sp>
        <p:nvSpPr>
          <p:cNvPr id="260106" name="Rectangle 10"/>
          <p:cNvSpPr>
            <a:spLocks noChangeArrowheads="1"/>
          </p:cNvSpPr>
          <p:nvPr/>
        </p:nvSpPr>
        <p:spPr bwMode="auto">
          <a:xfrm>
            <a:off x="539552" y="2060848"/>
            <a:ext cx="201295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No, it doesn’t look worth breaking into as there would be nothing to take. </a:t>
            </a:r>
            <a:endParaRPr lang="en-US" i="1" dirty="0"/>
          </a:p>
        </p:txBody>
      </p:sp>
      <p:sp>
        <p:nvSpPr>
          <p:cNvPr id="260107" name="Rectangle 11"/>
          <p:cNvSpPr>
            <a:spLocks noChangeArrowheads="1"/>
          </p:cNvSpPr>
          <p:nvPr/>
        </p:nvSpPr>
        <p:spPr bwMode="auto">
          <a:xfrm>
            <a:off x="3131840" y="1772816"/>
            <a:ext cx="199097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No, it’s too scruffy there is nothing worth taking. </a:t>
            </a:r>
            <a:endParaRPr lang="en-US" i="1" dirty="0"/>
          </a:p>
        </p:txBody>
      </p:sp>
      <p:sp>
        <p:nvSpPr>
          <p:cNvPr id="260108" name="Rectangle 12"/>
          <p:cNvSpPr>
            <a:spLocks noChangeArrowheads="1"/>
          </p:cNvSpPr>
          <p:nvPr/>
        </p:nvSpPr>
        <p:spPr bwMode="auto">
          <a:xfrm>
            <a:off x="6896" y="5373216"/>
            <a:ext cx="2592288" cy="84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No, they would have nothing to steal. </a:t>
            </a:r>
            <a:endParaRPr lang="en-US" i="1" dirty="0"/>
          </a:p>
        </p:txBody>
      </p:sp>
      <p:sp>
        <p:nvSpPr>
          <p:cNvPr id="260109" name="Rectangle 13"/>
          <p:cNvSpPr>
            <a:spLocks noChangeArrowheads="1"/>
          </p:cNvSpPr>
          <p:nvPr/>
        </p:nvSpPr>
        <p:spPr bwMode="auto">
          <a:xfrm>
            <a:off x="6300192" y="5733256"/>
            <a:ext cx="1944216"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If the house is well looked after, it tells me they’ve got money!</a:t>
            </a:r>
            <a:endParaRPr lang="en-US" i="1" dirty="0"/>
          </a:p>
        </p:txBody>
      </p:sp>
      <p:sp>
        <p:nvSpPr>
          <p:cNvPr id="260110" name="Rectangle 14"/>
          <p:cNvSpPr>
            <a:spLocks noChangeArrowheads="1"/>
          </p:cNvSpPr>
          <p:nvPr/>
        </p:nvSpPr>
        <p:spPr bwMode="auto">
          <a:xfrm>
            <a:off x="5796136" y="2204864"/>
            <a:ext cx="252028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No, I wouldn’t burgle this house. I would try and offer them help! Phone the council and get them some support! </a:t>
            </a:r>
            <a:endParaRPr lang="en-US" i="1" dirty="0"/>
          </a:p>
        </p:txBody>
      </p:sp>
      <p:pic>
        <p:nvPicPr>
          <p:cNvPr id="14" name="Picture 19" descr="red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5776" y="3789040"/>
            <a:ext cx="2457273" cy="20882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15816" y="3861048"/>
            <a:ext cx="2016224" cy="1569660"/>
          </a:xfrm>
          <a:prstGeom prst="rect">
            <a:avLst/>
          </a:prstGeom>
          <a:noFill/>
        </p:spPr>
        <p:txBody>
          <a:bodyPr wrap="square" rtlCol="0">
            <a:spAutoFit/>
          </a:bodyPr>
          <a:lstStyle/>
          <a:p>
            <a:pPr algn="ctr"/>
            <a:r>
              <a:rPr lang="en-US" i="1" dirty="0" smtClean="0"/>
              <a:t>No – I wouldn’t be in that area burgling. I’d go in with nothing and come out with nothing.</a:t>
            </a:r>
            <a:endParaRPr lang="en-US" i="1" dirty="0"/>
          </a:p>
        </p:txBody>
      </p:sp>
      <p:pic>
        <p:nvPicPr>
          <p:cNvPr id="16"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16" y="5733256"/>
            <a:ext cx="2880320" cy="11247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87824" y="5949280"/>
            <a:ext cx="2263834" cy="634020"/>
          </a:xfrm>
          <a:prstGeom prst="rect">
            <a:avLst/>
          </a:prstGeom>
          <a:noFill/>
        </p:spPr>
        <p:txBody>
          <a:bodyPr wrap="none" rtlCol="0">
            <a:spAutoFit/>
          </a:bodyPr>
          <a:lstStyle/>
          <a:p>
            <a:pPr algn="ctr"/>
            <a:r>
              <a:rPr lang="en-US" i="1" dirty="0" smtClean="0"/>
              <a:t>They look </a:t>
            </a:r>
            <a:r>
              <a:rPr lang="en-US" i="1" dirty="0" err="1" smtClean="0"/>
              <a:t>methed</a:t>
            </a:r>
            <a:r>
              <a:rPr lang="en-US" i="1" dirty="0" smtClean="0"/>
              <a:t> out. </a:t>
            </a:r>
          </a:p>
          <a:p>
            <a:pPr algn="ctr"/>
            <a:r>
              <a:rPr lang="en-US" i="1" dirty="0" smtClean="0"/>
              <a:t>I wouldn’t go there. </a:t>
            </a:r>
            <a:endParaRPr lang="en-US" i="1" dirty="0"/>
          </a:p>
        </p:txBody>
      </p:sp>
      <p:pic>
        <p:nvPicPr>
          <p:cNvPr id="18"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429000"/>
            <a:ext cx="2592288" cy="17501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5536" y="3501008"/>
            <a:ext cx="2160240" cy="1323439"/>
          </a:xfrm>
          <a:prstGeom prst="rect">
            <a:avLst/>
          </a:prstGeom>
          <a:noFill/>
        </p:spPr>
        <p:txBody>
          <a:bodyPr wrap="square" rtlCol="0">
            <a:spAutoFit/>
          </a:bodyPr>
          <a:lstStyle/>
          <a:p>
            <a:pPr algn="ctr"/>
            <a:r>
              <a:rPr lang="en-US" i="1" dirty="0" smtClean="0"/>
              <a:t>They are scruffy </a:t>
            </a:r>
            <a:r>
              <a:rPr lang="en-US" i="1" dirty="0" err="1" smtClean="0"/>
              <a:t>b@stards</a:t>
            </a:r>
            <a:r>
              <a:rPr lang="en-US" i="1" dirty="0" smtClean="0"/>
              <a:t> they aren’t going to have </a:t>
            </a:r>
            <a:r>
              <a:rPr lang="en-US" i="1" dirty="0" err="1" smtClean="0"/>
              <a:t>owt</a:t>
            </a:r>
            <a:r>
              <a:rPr lang="en-US" i="1" dirty="0" smtClean="0"/>
              <a:t>. Look at the state of that garden.</a:t>
            </a:r>
            <a:endParaRPr lang="en-US" i="1" dirty="0"/>
          </a:p>
        </p:txBody>
      </p:sp>
      <p:pic>
        <p:nvPicPr>
          <p:cNvPr id="20"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3429000"/>
            <a:ext cx="3131840" cy="22322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144" y="3429000"/>
            <a:ext cx="2592288" cy="1815882"/>
          </a:xfrm>
          <a:prstGeom prst="rect">
            <a:avLst/>
          </a:prstGeom>
        </p:spPr>
        <p:txBody>
          <a:bodyPr wrap="square">
            <a:spAutoFit/>
          </a:bodyPr>
          <a:lstStyle/>
          <a:p>
            <a:pPr algn="ctr"/>
            <a:r>
              <a:rPr lang="en-GB" i="1" dirty="0"/>
              <a:t>Those gardens are dirty and horrible, that’d put </a:t>
            </a:r>
            <a:r>
              <a:rPr lang="en-GB" i="1" dirty="0" smtClean="0"/>
              <a:t>me </a:t>
            </a:r>
            <a:r>
              <a:rPr lang="en-GB" i="1" dirty="0"/>
              <a:t>off – you want a nice tidy garden, </a:t>
            </a:r>
            <a:r>
              <a:rPr lang="en-GB" i="1" dirty="0" smtClean="0"/>
              <a:t>if you mow your lawn, you care for your house and will have nice things. </a:t>
            </a:r>
            <a:endParaRPr lang="en-US" dirty="0"/>
          </a:p>
        </p:txBody>
      </p:sp>
    </p:spTree>
    <p:extLst>
      <p:ext uri="{BB962C8B-B14F-4D97-AF65-F5344CB8AC3E}">
        <p14:creationId xmlns:p14="http://schemas.microsoft.com/office/powerpoint/2010/main" val="41629421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01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01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9"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Physical security - burglar </a:t>
            </a:r>
            <a:r>
              <a:rPr lang="en-GB" dirty="0" smtClean="0"/>
              <a:t>alarms</a:t>
            </a:r>
            <a:endParaRPr lang="en-GB" dirty="0"/>
          </a:p>
        </p:txBody>
      </p:sp>
      <p:pic>
        <p:nvPicPr>
          <p:cNvPr id="4"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204864"/>
            <a:ext cx="3312368" cy="2160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2276872"/>
            <a:ext cx="2448272" cy="1569660"/>
          </a:xfrm>
          <a:prstGeom prst="rect">
            <a:avLst/>
          </a:prstGeom>
          <a:noFill/>
        </p:spPr>
        <p:txBody>
          <a:bodyPr wrap="square" rtlCol="0">
            <a:spAutoFit/>
          </a:bodyPr>
          <a:lstStyle/>
          <a:p>
            <a:pPr algn="ctr"/>
            <a:r>
              <a:rPr lang="en-GB" i="1" dirty="0" smtClean="0"/>
              <a:t>If I smashed the window and the alarm went off I might scuttle away and then come back 10 minutes later to see if anyone had dealt with it. </a:t>
            </a:r>
            <a:endParaRPr lang="en-GB" i="1" dirty="0"/>
          </a:p>
        </p:txBody>
      </p:sp>
      <p:pic>
        <p:nvPicPr>
          <p:cNvPr id="7" name="Picture 15" descr="green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1844824"/>
            <a:ext cx="3384376" cy="30243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00192" y="1916832"/>
            <a:ext cx="2592288" cy="2308324"/>
          </a:xfrm>
          <a:prstGeom prst="rect">
            <a:avLst/>
          </a:prstGeom>
          <a:noFill/>
        </p:spPr>
        <p:txBody>
          <a:bodyPr wrap="square" rtlCol="0">
            <a:spAutoFit/>
          </a:bodyPr>
          <a:lstStyle/>
          <a:p>
            <a:pPr algn="ctr"/>
            <a:r>
              <a:rPr lang="en-GB" i="1" dirty="0" smtClean="0"/>
              <a:t>Alarms were a put off, but I used to foam them. I’d buy the sealant stuff, some took 24 hours to set so I’d seal them up during the night and go back the day after. The alarm still goes  off but you can’t hear them. </a:t>
            </a:r>
            <a:endParaRPr lang="en-GB" i="1" dirty="0"/>
          </a:p>
        </p:txBody>
      </p:sp>
      <p:sp>
        <p:nvSpPr>
          <p:cNvPr id="11" name="Rectangular Callout 10"/>
          <p:cNvSpPr/>
          <p:nvPr/>
        </p:nvSpPr>
        <p:spPr bwMode="auto">
          <a:xfrm>
            <a:off x="2987824" y="1844824"/>
            <a:ext cx="2952328" cy="1872208"/>
          </a:xfrm>
          <a:prstGeom prst="wedgeRectCallout">
            <a:avLst>
              <a:gd name="adj1" fmla="val 5516"/>
              <a:gd name="adj2" fmla="val 86743"/>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2" name="TextBox 11"/>
          <p:cNvSpPr txBox="1"/>
          <p:nvPr/>
        </p:nvSpPr>
        <p:spPr>
          <a:xfrm>
            <a:off x="3131840" y="1916832"/>
            <a:ext cx="2664296" cy="1569660"/>
          </a:xfrm>
          <a:prstGeom prst="rect">
            <a:avLst/>
          </a:prstGeom>
          <a:noFill/>
        </p:spPr>
        <p:txBody>
          <a:bodyPr wrap="square" rtlCol="0">
            <a:spAutoFit/>
          </a:bodyPr>
          <a:lstStyle/>
          <a:p>
            <a:pPr algn="ctr"/>
            <a:r>
              <a:rPr lang="en-GB" i="1" dirty="0" smtClean="0"/>
              <a:t>Looks like ADT with it being a hexagonal box. </a:t>
            </a:r>
            <a:r>
              <a:rPr lang="en-GB" i="1" dirty="0" err="1" smtClean="0"/>
              <a:t>Sh</a:t>
            </a:r>
            <a:r>
              <a:rPr lang="en-GB" i="1" dirty="0" smtClean="0"/>
              <a:t>*t alarms go off and you have 4/5 minutes to have a quick look round. Not the same if they’re monitored. </a:t>
            </a:r>
            <a:endParaRPr lang="en-GB" i="1" dirty="0"/>
          </a:p>
        </p:txBody>
      </p:sp>
      <p:sp>
        <p:nvSpPr>
          <p:cNvPr id="16" name="Rectangle 15"/>
          <p:cNvSpPr/>
          <p:nvPr/>
        </p:nvSpPr>
        <p:spPr bwMode="auto">
          <a:xfrm>
            <a:off x="0" y="5877272"/>
            <a:ext cx="8964488" cy="9144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pic>
        <p:nvPicPr>
          <p:cNvPr id="26" name="Picture 15" descr="green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077072"/>
            <a:ext cx="2664296" cy="122413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23528" y="4149080"/>
            <a:ext cx="2304256" cy="830997"/>
          </a:xfrm>
          <a:prstGeom prst="rect">
            <a:avLst/>
          </a:prstGeom>
          <a:noFill/>
        </p:spPr>
        <p:txBody>
          <a:bodyPr wrap="square" rtlCol="0">
            <a:spAutoFit/>
          </a:bodyPr>
          <a:lstStyle/>
          <a:p>
            <a:pPr algn="ctr"/>
            <a:r>
              <a:rPr lang="en-GB" i="1" dirty="0" smtClean="0"/>
              <a:t>An ADT alarm would deter me but not others. </a:t>
            </a:r>
            <a:endParaRPr lang="en-GB" i="1" dirty="0"/>
          </a:p>
        </p:txBody>
      </p:sp>
      <p:pic>
        <p:nvPicPr>
          <p:cNvPr id="28"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4437112"/>
            <a:ext cx="2736304" cy="201798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372200" y="4509120"/>
            <a:ext cx="2158409" cy="1569660"/>
          </a:xfrm>
          <a:prstGeom prst="rect">
            <a:avLst/>
          </a:prstGeom>
          <a:noFill/>
        </p:spPr>
        <p:txBody>
          <a:bodyPr wrap="square" rtlCol="0">
            <a:spAutoFit/>
          </a:bodyPr>
          <a:lstStyle/>
          <a:p>
            <a:pPr algn="ctr"/>
            <a:r>
              <a:rPr lang="en-GB" i="1" dirty="0" smtClean="0"/>
              <a:t>From my experience alarms just </a:t>
            </a:r>
            <a:r>
              <a:rPr lang="en-GB" i="1" dirty="0" err="1" smtClean="0"/>
              <a:t>f@cking</a:t>
            </a:r>
            <a:r>
              <a:rPr lang="en-GB" i="1" dirty="0" smtClean="0"/>
              <a:t> annoy you if they go off, 8 out of 10 won’t bother to do anything about them. </a:t>
            </a:r>
            <a:endParaRPr lang="en-GB" i="1" dirty="0"/>
          </a:p>
        </p:txBody>
      </p:sp>
      <p:pic>
        <p:nvPicPr>
          <p:cNvPr id="30"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9872" y="4581128"/>
            <a:ext cx="2592288" cy="20882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19872" y="4797152"/>
            <a:ext cx="2160240" cy="1323439"/>
          </a:xfrm>
          <a:prstGeom prst="rect">
            <a:avLst/>
          </a:prstGeom>
          <a:noFill/>
        </p:spPr>
        <p:txBody>
          <a:bodyPr wrap="square" rtlCol="0">
            <a:spAutoFit/>
          </a:bodyPr>
          <a:lstStyle/>
          <a:p>
            <a:pPr algn="ctr"/>
            <a:r>
              <a:rPr lang="en-US" i="1" dirty="0" smtClean="0"/>
              <a:t>Good alarms like ADT and Yale don’t stop when you pull the box off the wall. Others do</a:t>
            </a:r>
            <a:r>
              <a:rPr lang="en-US" dirty="0" smtClean="0"/>
              <a:t>. </a:t>
            </a:r>
            <a:endParaRPr lang="en-US" dirty="0"/>
          </a:p>
        </p:txBody>
      </p:sp>
      <p:pic>
        <p:nvPicPr>
          <p:cNvPr id="17"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5157192"/>
            <a:ext cx="3600400" cy="17008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5157192"/>
            <a:ext cx="2808312" cy="1323439"/>
          </a:xfrm>
          <a:prstGeom prst="rect">
            <a:avLst/>
          </a:prstGeom>
          <a:noFill/>
        </p:spPr>
        <p:txBody>
          <a:bodyPr wrap="square" rtlCol="0">
            <a:spAutoFit/>
          </a:bodyPr>
          <a:lstStyle/>
          <a:p>
            <a:pPr algn="ctr"/>
            <a:r>
              <a:rPr lang="en-US" i="1" dirty="0" smtClean="0"/>
              <a:t>I would break in, go straight to the box and rip it off the wall. If the alarm has already gone off, neighbors would think it’s a false alarm.</a:t>
            </a:r>
            <a:endParaRPr lang="en-US" i="1" dirty="0"/>
          </a:p>
        </p:txBody>
      </p:sp>
    </p:spTree>
    <p:extLst>
      <p:ext uri="{BB962C8B-B14F-4D97-AF65-F5344CB8AC3E}">
        <p14:creationId xmlns:p14="http://schemas.microsoft.com/office/powerpoint/2010/main" val="354934957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7" grpId="0"/>
      <p:bldP spid="27" grpId="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long?</a:t>
            </a:r>
            <a:endParaRPr lang="en-GB" dirty="0"/>
          </a:p>
        </p:txBody>
      </p:sp>
      <p:pic>
        <p:nvPicPr>
          <p:cNvPr id="9"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44824"/>
            <a:ext cx="2699792" cy="158417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7544" y="1988840"/>
            <a:ext cx="2232248" cy="830997"/>
          </a:xfrm>
          <a:prstGeom prst="rect">
            <a:avLst/>
          </a:prstGeom>
          <a:noFill/>
        </p:spPr>
        <p:txBody>
          <a:bodyPr wrap="square" rtlCol="0">
            <a:spAutoFit/>
          </a:bodyPr>
          <a:lstStyle/>
          <a:p>
            <a:pPr algn="ctr"/>
            <a:r>
              <a:rPr lang="en-GB" i="1" dirty="0" smtClean="0"/>
              <a:t>If I want to get into that house I will keep going till I get in.</a:t>
            </a:r>
            <a:endParaRPr lang="en-GB" i="1" dirty="0"/>
          </a:p>
        </p:txBody>
      </p:sp>
      <p:sp>
        <p:nvSpPr>
          <p:cNvPr id="5" name="Rectangular Callout 4"/>
          <p:cNvSpPr/>
          <p:nvPr/>
        </p:nvSpPr>
        <p:spPr bwMode="auto">
          <a:xfrm>
            <a:off x="5940152" y="1916832"/>
            <a:ext cx="2880320" cy="1584176"/>
          </a:xfrm>
          <a:prstGeom prst="wedgeRectCallout">
            <a:avLst>
              <a:gd name="adj1" fmla="val -2227"/>
              <a:gd name="adj2" fmla="val 115233"/>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GB" sz="1600" b="0" i="1" u="none" strike="noStrike" cap="none" normalizeH="0" baseline="0" dirty="0" smtClean="0">
                <a:ln>
                  <a:noFill/>
                </a:ln>
                <a:solidFill>
                  <a:schemeClr val="tx1"/>
                </a:solidFill>
                <a:effectLst/>
                <a:latin typeface="Arial" charset="0"/>
              </a:rPr>
              <a:t>If I was left to my own devices I take as long as is needed to get in. If I was iffy and</a:t>
            </a:r>
            <a:r>
              <a:rPr kumimoji="0" lang="en-GB" sz="1600" b="0" i="1" u="none" strike="noStrike" cap="none" normalizeH="0" dirty="0" smtClean="0">
                <a:ln>
                  <a:noFill/>
                </a:ln>
                <a:solidFill>
                  <a:schemeClr val="tx1"/>
                </a:solidFill>
                <a:effectLst/>
                <a:latin typeface="Arial" charset="0"/>
              </a:rPr>
              <a:t> people might be moving up and down, then I reckon 5 minutes. </a:t>
            </a:r>
            <a:endParaRPr kumimoji="0" lang="en-GB" sz="1600" b="0" i="1" u="none" strike="noStrike" cap="none" normalizeH="0" baseline="0" dirty="0" smtClean="0">
              <a:ln>
                <a:noFill/>
              </a:ln>
              <a:solidFill>
                <a:schemeClr val="tx1"/>
              </a:solidFill>
              <a:effectLst/>
              <a:latin typeface="Arial" charset="0"/>
            </a:endParaRPr>
          </a:p>
        </p:txBody>
      </p:sp>
      <p:sp>
        <p:nvSpPr>
          <p:cNvPr id="7" name="Rectangle 6"/>
          <p:cNvSpPr/>
          <p:nvPr/>
        </p:nvSpPr>
        <p:spPr bwMode="auto">
          <a:xfrm>
            <a:off x="0" y="5877272"/>
            <a:ext cx="8892480" cy="98640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pic>
        <p:nvPicPr>
          <p:cNvPr id="14"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957688"/>
            <a:ext cx="3168352" cy="18722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95536" y="5157192"/>
            <a:ext cx="2448272" cy="1077218"/>
          </a:xfrm>
          <a:prstGeom prst="rect">
            <a:avLst/>
          </a:prstGeom>
          <a:noFill/>
        </p:spPr>
        <p:txBody>
          <a:bodyPr wrap="square" rtlCol="0">
            <a:spAutoFit/>
          </a:bodyPr>
          <a:lstStyle/>
          <a:p>
            <a:pPr algn="ctr"/>
            <a:r>
              <a:rPr lang="en-US" i="1" dirty="0" smtClean="0"/>
              <a:t>On average it could be 20/30 minutes – especially if you know there’s money in there</a:t>
            </a:r>
            <a:r>
              <a:rPr lang="en-US" dirty="0" smtClean="0"/>
              <a:t>. </a:t>
            </a:r>
            <a:endParaRPr lang="en-US" dirty="0"/>
          </a:p>
        </p:txBody>
      </p:sp>
      <p:pic>
        <p:nvPicPr>
          <p:cNvPr id="16"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8312" y="4581128"/>
            <a:ext cx="2952328" cy="207570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228184" y="4869160"/>
            <a:ext cx="2376264" cy="1077218"/>
          </a:xfrm>
          <a:prstGeom prst="rect">
            <a:avLst/>
          </a:prstGeom>
          <a:noFill/>
        </p:spPr>
        <p:txBody>
          <a:bodyPr wrap="square" rtlCol="0">
            <a:spAutoFit/>
          </a:bodyPr>
          <a:lstStyle/>
          <a:p>
            <a:pPr algn="ctr"/>
            <a:r>
              <a:rPr lang="en-US" i="1" dirty="0" smtClean="0"/>
              <a:t>I would continue to break in for as long as 30 minutes. I would lose track of time. </a:t>
            </a:r>
            <a:endParaRPr lang="en-US" i="1" dirty="0"/>
          </a:p>
        </p:txBody>
      </p:sp>
      <p:pic>
        <p:nvPicPr>
          <p:cNvPr id="18"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2996952"/>
            <a:ext cx="3168352" cy="26517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59832" y="3068960"/>
            <a:ext cx="2520280" cy="2062103"/>
          </a:xfrm>
          <a:prstGeom prst="rect">
            <a:avLst/>
          </a:prstGeom>
          <a:noFill/>
        </p:spPr>
        <p:txBody>
          <a:bodyPr wrap="square" rtlCol="0">
            <a:spAutoFit/>
          </a:bodyPr>
          <a:lstStyle/>
          <a:p>
            <a:pPr algn="ctr"/>
            <a:r>
              <a:rPr lang="en-US" i="1" dirty="0" smtClean="0"/>
              <a:t>If I can see something I want I would spend ages trying to get in. I would even go to the </a:t>
            </a:r>
            <a:r>
              <a:rPr lang="en-US" i="1" dirty="0" err="1" smtClean="0"/>
              <a:t>neighbour’s</a:t>
            </a:r>
            <a:r>
              <a:rPr lang="en-US" i="1" dirty="0" smtClean="0"/>
              <a:t> gardens and break into their sheds to get tools and come back and keep trying. </a:t>
            </a:r>
            <a:endParaRPr lang="en-US" i="1" dirty="0"/>
          </a:p>
        </p:txBody>
      </p:sp>
      <p:pic>
        <p:nvPicPr>
          <p:cNvPr id="24"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1772817"/>
            <a:ext cx="2304256" cy="10801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347864" y="1844824"/>
            <a:ext cx="1944216" cy="830997"/>
          </a:xfrm>
          <a:prstGeom prst="rect">
            <a:avLst/>
          </a:prstGeom>
          <a:noFill/>
        </p:spPr>
        <p:txBody>
          <a:bodyPr wrap="square" rtlCol="0">
            <a:spAutoFit/>
          </a:bodyPr>
          <a:lstStyle/>
          <a:p>
            <a:pPr algn="ctr"/>
            <a:r>
              <a:rPr lang="en-US" i="1" dirty="0" smtClean="0"/>
              <a:t>I would keep trying for up to 30 minutes. </a:t>
            </a:r>
            <a:endParaRPr lang="en-US" i="1" dirty="0"/>
          </a:p>
        </p:txBody>
      </p:sp>
      <p:pic>
        <p:nvPicPr>
          <p:cNvPr id="19"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3429000"/>
            <a:ext cx="2880320" cy="14847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520" y="3789040"/>
            <a:ext cx="2232248" cy="584776"/>
          </a:xfrm>
          <a:prstGeom prst="rect">
            <a:avLst/>
          </a:prstGeom>
          <a:noFill/>
        </p:spPr>
        <p:txBody>
          <a:bodyPr wrap="square" rtlCol="0">
            <a:spAutoFit/>
          </a:bodyPr>
          <a:lstStyle/>
          <a:p>
            <a:pPr algn="ctr"/>
            <a:r>
              <a:rPr lang="en-US" i="1" dirty="0" smtClean="0"/>
              <a:t>I wouldn’t stop until I got in.</a:t>
            </a:r>
            <a:endParaRPr lang="en-US" i="1" dirty="0"/>
          </a:p>
        </p:txBody>
      </p:sp>
    </p:spTree>
    <p:extLst>
      <p:ext uri="{BB962C8B-B14F-4D97-AF65-F5344CB8AC3E}">
        <p14:creationId xmlns:p14="http://schemas.microsoft.com/office/powerpoint/2010/main" val="290230364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lvl="0" algn="ctr">
              <a:spcBef>
                <a:spcPct val="20000"/>
              </a:spcBef>
            </a:pPr>
            <a:r>
              <a:rPr lang="en-US" sz="3600" b="1" dirty="0" smtClean="0">
                <a:solidFill>
                  <a:srgbClr val="003772"/>
                </a:solidFill>
                <a:ea typeface="+mn-ea"/>
                <a:cs typeface="+mn-cs"/>
              </a:rPr>
              <a:t>Design is not the only influence on decision making</a:t>
            </a:r>
            <a:endParaRPr lang="en-US" sz="3600" b="1" dirty="0">
              <a:solidFill>
                <a:srgbClr val="003772"/>
              </a:solidFill>
              <a:ea typeface="+mn-ea"/>
              <a:cs typeface="+mn-cs"/>
            </a:endParaRP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2349752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p:cNvGraphicFramePr>
          <p:nvPr>
            <p:extLst>
              <p:ext uri="{D42A27DB-BD31-4B8C-83A1-F6EECF244321}">
                <p14:modId xmlns:p14="http://schemas.microsoft.com/office/powerpoint/2010/main" val="2574802906"/>
              </p:ext>
            </p:extLst>
          </p:nvPr>
        </p:nvGraphicFramePr>
        <p:xfrm>
          <a:off x="323528" y="2132856"/>
          <a:ext cx="8406000" cy="4608000"/>
        </p:xfrm>
        <a:graphic>
          <a:graphicData uri="http://schemas.openxmlformats.org/presentationml/2006/ole">
            <mc:AlternateContent xmlns:mc="http://schemas.openxmlformats.org/markup-compatibility/2006">
              <mc:Choice xmlns:v="urn:schemas-microsoft-com:vml" Requires="v">
                <p:oleObj spid="_x0000_s14361" name="Document" r:id="rId4" imgW="9042400" imgH="6807200" progId="Word.Document.12">
                  <p:embed/>
                </p:oleObj>
              </mc:Choice>
              <mc:Fallback>
                <p:oleObj name="Document" r:id="rId4" imgW="9042400" imgH="6807200" progId="Word.Document.12">
                  <p:embed/>
                  <p:pic>
                    <p:nvPicPr>
                      <p:cNvPr id="0" name=""/>
                      <p:cNvPicPr/>
                      <p:nvPr/>
                    </p:nvPicPr>
                    <p:blipFill>
                      <a:blip r:embed="rId5"/>
                      <a:stretch>
                        <a:fillRect/>
                      </a:stretch>
                    </p:blipFill>
                    <p:spPr>
                      <a:xfrm>
                        <a:off x="323528" y="2132856"/>
                        <a:ext cx="8406000" cy="4608000"/>
                      </a:xfrm>
                      <a:prstGeom prst="rect">
                        <a:avLst/>
                      </a:prstGeom>
                    </p:spPr>
                  </p:pic>
                </p:oleObj>
              </mc:Fallback>
            </mc:AlternateContent>
          </a:graphicData>
        </a:graphic>
      </p:graphicFrame>
    </p:spTree>
    <p:extLst>
      <p:ext uri="{BB962C8B-B14F-4D97-AF65-F5344CB8AC3E}">
        <p14:creationId xmlns:p14="http://schemas.microsoft.com/office/powerpoint/2010/main" val="22041250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3645024"/>
            <a:ext cx="2664296" cy="1682527"/>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1844824"/>
            <a:ext cx="2430413" cy="2006184"/>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3861048"/>
            <a:ext cx="2664717" cy="2280483"/>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1772816"/>
            <a:ext cx="2664296" cy="1829941"/>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00" y="1844824"/>
            <a:ext cx="2808312" cy="2304256"/>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Moral judgement</a:t>
            </a:r>
            <a:endParaRPr lang="en-GB" sz="3200" dirty="0"/>
          </a:p>
        </p:txBody>
      </p:sp>
      <p:sp>
        <p:nvSpPr>
          <p:cNvPr id="260106" name="Rectangle 10"/>
          <p:cNvSpPr>
            <a:spLocks noChangeArrowheads="1"/>
          </p:cNvSpPr>
          <p:nvPr/>
        </p:nvSpPr>
        <p:spPr bwMode="auto">
          <a:xfrm>
            <a:off x="611560" y="2420888"/>
            <a:ext cx="201295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No, I feel bad about burgling anyway, it’s a dirty crime, so I wouldn’t want to steal from people on benefits.</a:t>
            </a:r>
            <a:endParaRPr lang="en-US" i="1" dirty="0"/>
          </a:p>
        </p:txBody>
      </p:sp>
      <p:sp>
        <p:nvSpPr>
          <p:cNvPr id="260107" name="Rectangle 11"/>
          <p:cNvSpPr>
            <a:spLocks noChangeArrowheads="1"/>
          </p:cNvSpPr>
          <p:nvPr/>
        </p:nvSpPr>
        <p:spPr bwMode="auto">
          <a:xfrm>
            <a:off x="3203848" y="1988840"/>
            <a:ext cx="191896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No, this is a council estate and that’s wrong. </a:t>
            </a:r>
            <a:endParaRPr lang="en-US" i="1" dirty="0"/>
          </a:p>
        </p:txBody>
      </p:sp>
      <p:sp>
        <p:nvSpPr>
          <p:cNvPr id="260108" name="Rectangle 12"/>
          <p:cNvSpPr>
            <a:spLocks noChangeArrowheads="1"/>
          </p:cNvSpPr>
          <p:nvPr/>
        </p:nvSpPr>
        <p:spPr bwMode="auto">
          <a:xfrm>
            <a:off x="683568" y="4293096"/>
            <a:ext cx="2088653" cy="84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It’s council housing, I would never burgle my own. I also feel bad about the kid’s stuff in the garden. That’s just not right. </a:t>
            </a:r>
            <a:endParaRPr lang="en-US" i="1" dirty="0"/>
          </a:p>
        </p:txBody>
      </p:sp>
      <p:sp>
        <p:nvSpPr>
          <p:cNvPr id="260109" name="Rectangle 13"/>
          <p:cNvSpPr>
            <a:spLocks noChangeArrowheads="1"/>
          </p:cNvSpPr>
          <p:nvPr/>
        </p:nvSpPr>
        <p:spPr bwMode="auto">
          <a:xfrm>
            <a:off x="6156176" y="2348880"/>
            <a:ext cx="1726406"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No, you don’t </a:t>
            </a:r>
            <a:r>
              <a:rPr lang="en-US" i="1" dirty="0" err="1" smtClean="0"/>
              <a:t>sh</a:t>
            </a:r>
            <a:r>
              <a:rPr lang="en-US" i="1" dirty="0" smtClean="0"/>
              <a:t>*t in your own backyard! This looks like where I grew up.  </a:t>
            </a:r>
            <a:endParaRPr lang="en-US" i="1" dirty="0"/>
          </a:p>
        </p:txBody>
      </p:sp>
      <p:sp>
        <p:nvSpPr>
          <p:cNvPr id="260110" name="Rectangle 14"/>
          <p:cNvSpPr>
            <a:spLocks noChangeArrowheads="1"/>
          </p:cNvSpPr>
          <p:nvPr/>
        </p:nvSpPr>
        <p:spPr bwMode="auto">
          <a:xfrm>
            <a:off x="3563888" y="3933056"/>
            <a:ext cx="20256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This is council housing and it’s not right to burgle  a council property.</a:t>
            </a:r>
            <a:endParaRPr lang="en-US" i="1" dirty="0"/>
          </a:p>
        </p:txBody>
      </p:sp>
      <p:pic>
        <p:nvPicPr>
          <p:cNvPr id="14"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00" y="4005064"/>
            <a:ext cx="2520701" cy="22804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44208" y="4077072"/>
            <a:ext cx="1728192" cy="1815882"/>
          </a:xfrm>
          <a:prstGeom prst="rect">
            <a:avLst/>
          </a:prstGeom>
          <a:noFill/>
        </p:spPr>
        <p:txBody>
          <a:bodyPr wrap="square" rtlCol="0">
            <a:spAutoFit/>
          </a:bodyPr>
          <a:lstStyle/>
          <a:p>
            <a:pPr algn="ctr"/>
            <a:r>
              <a:rPr lang="en-US" i="1" dirty="0" smtClean="0"/>
              <a:t>It’s council housing! I have morals! I don’t like burgling in areas where they don’t have much. </a:t>
            </a:r>
            <a:endParaRPr lang="en-US" i="1" dirty="0"/>
          </a:p>
        </p:txBody>
      </p:sp>
      <p:pic>
        <p:nvPicPr>
          <p:cNvPr id="16"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5157192"/>
            <a:ext cx="2430413" cy="1430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1920" y="5229200"/>
            <a:ext cx="1893101" cy="1077218"/>
          </a:xfrm>
          <a:prstGeom prst="rect">
            <a:avLst/>
          </a:prstGeom>
          <a:noFill/>
        </p:spPr>
        <p:txBody>
          <a:bodyPr wrap="square" rtlCol="0">
            <a:spAutoFit/>
          </a:bodyPr>
          <a:lstStyle/>
          <a:p>
            <a:pPr algn="ctr"/>
            <a:r>
              <a:rPr lang="en-US" i="1" dirty="0" smtClean="0"/>
              <a:t>I’d stay away from here, it’s the kind of area I grew up in.</a:t>
            </a:r>
            <a:endParaRPr lang="en-US" i="1" dirty="0"/>
          </a:p>
        </p:txBody>
      </p:sp>
    </p:spTree>
    <p:extLst>
      <p:ext uri="{BB962C8B-B14F-4D97-AF65-F5344CB8AC3E}">
        <p14:creationId xmlns:p14="http://schemas.microsoft.com/office/powerpoint/2010/main" val="362230560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ary2"/>
          <p:cNvPicPr>
            <a:picLocks noGrp="1"/>
          </p:cNvPicPr>
          <p:nvPr>
            <p:ph idx="4294967295"/>
          </p:nvPr>
        </p:nvPicPr>
        <p:blipFill>
          <a:blip r:embed="rId3" cstate="print"/>
          <a:srcRect t="20846" b="20846"/>
          <a:stretch>
            <a:fillRect/>
          </a:stretch>
        </p:blipFill>
        <p:spPr bwMode="auto">
          <a:xfrm>
            <a:off x="395536" y="2060848"/>
            <a:ext cx="8405812" cy="4608513"/>
          </a:xfrm>
          <a:prstGeom prst="rect">
            <a:avLst/>
          </a:prstGeom>
          <a:noFill/>
          <a:ln w="34925">
            <a:solidFill>
              <a:srgbClr val="002060"/>
            </a:solidFill>
            <a:miter lim="800000"/>
            <a:headEnd/>
            <a:tailEnd/>
          </a:ln>
        </p:spPr>
      </p:pic>
    </p:spTree>
    <p:extLst>
      <p:ext uri="{BB962C8B-B14F-4D97-AF65-F5344CB8AC3E}">
        <p14:creationId xmlns:p14="http://schemas.microsoft.com/office/powerpoint/2010/main" val="1722874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research</a:t>
            </a:r>
            <a:endParaRPr lang="en-US" dirty="0"/>
          </a:p>
        </p:txBody>
      </p:sp>
      <p:sp>
        <p:nvSpPr>
          <p:cNvPr id="3" name="Content Placeholder 2"/>
          <p:cNvSpPr>
            <a:spLocks noGrp="1"/>
          </p:cNvSpPr>
          <p:nvPr>
            <p:ph idx="1"/>
          </p:nvPr>
        </p:nvSpPr>
        <p:spPr>
          <a:xfrm>
            <a:off x="395536" y="1916832"/>
            <a:ext cx="8229600" cy="3744416"/>
          </a:xfrm>
        </p:spPr>
        <p:txBody>
          <a:bodyPr/>
          <a:lstStyle/>
          <a:p>
            <a:pPr marL="0" indent="0" algn="just">
              <a:buNone/>
            </a:pPr>
            <a:r>
              <a:rPr lang="en-US" sz="2200" b="1" u="sng" dirty="0" smtClean="0"/>
              <a:t>The interviews</a:t>
            </a:r>
          </a:p>
          <a:p>
            <a:pPr algn="just"/>
            <a:r>
              <a:rPr lang="en-US" sz="2200" dirty="0" smtClean="0"/>
              <a:t>Face-to-face, in prison.</a:t>
            </a:r>
          </a:p>
          <a:p>
            <a:pPr algn="just"/>
            <a:endParaRPr lang="en-US" sz="2200" dirty="0" smtClean="0"/>
          </a:p>
          <a:p>
            <a:pPr algn="just"/>
            <a:r>
              <a:rPr lang="en-US" sz="2200" dirty="0" smtClean="0"/>
              <a:t>Within legal visits (approx. 45 minutes).</a:t>
            </a:r>
          </a:p>
          <a:p>
            <a:pPr algn="just"/>
            <a:endParaRPr lang="en-US" sz="2200" dirty="0" smtClean="0"/>
          </a:p>
          <a:p>
            <a:pPr algn="just"/>
            <a:r>
              <a:rPr lang="en-US" sz="2200" dirty="0" smtClean="0"/>
              <a:t>Semi-structured (guided, but open to talk around subject).</a:t>
            </a:r>
          </a:p>
          <a:p>
            <a:pPr algn="just"/>
            <a:endParaRPr lang="en-US" sz="2200" dirty="0" smtClean="0"/>
          </a:p>
          <a:p>
            <a:pPr algn="just"/>
            <a:r>
              <a:rPr lang="en-US" sz="2200" dirty="0" smtClean="0"/>
              <a:t>Not recorded. </a:t>
            </a:r>
          </a:p>
          <a:p>
            <a:pPr marL="0" indent="0">
              <a:buNone/>
            </a:pPr>
            <a:endParaRPr lang="en-US" dirty="0"/>
          </a:p>
        </p:txBody>
      </p:sp>
    </p:spTree>
    <p:extLst>
      <p:ext uri="{BB962C8B-B14F-4D97-AF65-F5344CB8AC3E}">
        <p14:creationId xmlns:p14="http://schemas.microsoft.com/office/powerpoint/2010/main" val="334988695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4797152"/>
            <a:ext cx="2857949" cy="1944216"/>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916832"/>
            <a:ext cx="2592288" cy="1224136"/>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3501008"/>
            <a:ext cx="2592288" cy="2445499"/>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1844824"/>
            <a:ext cx="266429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040" y="1844824"/>
            <a:ext cx="2808312" cy="1656184"/>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Moral judgement</a:t>
            </a:r>
            <a:endParaRPr lang="en-GB" sz="3200" dirty="0"/>
          </a:p>
        </p:txBody>
      </p:sp>
      <p:sp>
        <p:nvSpPr>
          <p:cNvPr id="260106" name="Rectangle 10"/>
          <p:cNvSpPr>
            <a:spLocks noChangeArrowheads="1"/>
          </p:cNvSpPr>
          <p:nvPr/>
        </p:nvSpPr>
        <p:spPr bwMode="auto">
          <a:xfrm>
            <a:off x="611560" y="2132856"/>
            <a:ext cx="201295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No, these are old people’s homes. It’s a moral issue and people who burgle here are </a:t>
            </a:r>
            <a:r>
              <a:rPr lang="en-US" i="1" dirty="0" err="1" smtClean="0"/>
              <a:t>weirdos</a:t>
            </a:r>
            <a:r>
              <a:rPr lang="en-US" i="1" dirty="0" smtClean="0"/>
              <a:t>. </a:t>
            </a:r>
            <a:endParaRPr lang="en-US" i="1" dirty="0"/>
          </a:p>
        </p:txBody>
      </p:sp>
      <p:sp>
        <p:nvSpPr>
          <p:cNvPr id="260107" name="Rectangle 11"/>
          <p:cNvSpPr>
            <a:spLocks noChangeArrowheads="1"/>
          </p:cNvSpPr>
          <p:nvPr/>
        </p:nvSpPr>
        <p:spPr bwMode="auto">
          <a:xfrm>
            <a:off x="3203848" y="1988840"/>
            <a:ext cx="199097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In prison, if they know you have targeted old people, you would be in a wing with </a:t>
            </a:r>
            <a:r>
              <a:rPr lang="en-US" i="1" dirty="0" err="1" smtClean="0"/>
              <a:t>nonces</a:t>
            </a:r>
            <a:r>
              <a:rPr lang="en-US" i="1" dirty="0" smtClean="0"/>
              <a:t>. </a:t>
            </a:r>
            <a:endParaRPr lang="en-US" i="1" dirty="0"/>
          </a:p>
        </p:txBody>
      </p:sp>
      <p:sp>
        <p:nvSpPr>
          <p:cNvPr id="260108" name="Rectangle 12"/>
          <p:cNvSpPr>
            <a:spLocks noChangeArrowheads="1"/>
          </p:cNvSpPr>
          <p:nvPr/>
        </p:nvSpPr>
        <p:spPr bwMode="auto">
          <a:xfrm>
            <a:off x="0" y="3717032"/>
            <a:ext cx="2195736"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No, these are old people, vulnerable people, supported housing! 90% of people I know would say the same. </a:t>
            </a:r>
            <a:endParaRPr lang="en-US" i="1" dirty="0"/>
          </a:p>
        </p:txBody>
      </p:sp>
      <p:sp>
        <p:nvSpPr>
          <p:cNvPr id="260109" name="Rectangle 13"/>
          <p:cNvSpPr>
            <a:spLocks noChangeArrowheads="1"/>
          </p:cNvSpPr>
          <p:nvPr/>
        </p:nvSpPr>
        <p:spPr bwMode="auto">
          <a:xfrm>
            <a:off x="6660232" y="2060848"/>
            <a:ext cx="1726406"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No. Old people’s housing is a no no.</a:t>
            </a:r>
            <a:endParaRPr lang="en-US" i="1" dirty="0"/>
          </a:p>
        </p:txBody>
      </p:sp>
      <p:sp>
        <p:nvSpPr>
          <p:cNvPr id="260110" name="Rectangle 14"/>
          <p:cNvSpPr>
            <a:spLocks noChangeArrowheads="1"/>
          </p:cNvSpPr>
          <p:nvPr/>
        </p:nvSpPr>
        <p:spPr bwMode="auto">
          <a:xfrm>
            <a:off x="6660232" y="5085184"/>
            <a:ext cx="2088232"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No, I would never target old people, my own estate or houses where it’s obvious that kids live there. </a:t>
            </a:r>
            <a:endParaRPr lang="en-US" i="1" dirty="0"/>
          </a:p>
        </p:txBody>
      </p:sp>
      <p:pic>
        <p:nvPicPr>
          <p:cNvPr id="14"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3284984"/>
            <a:ext cx="2952328" cy="1440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3808" y="3284984"/>
            <a:ext cx="2520280" cy="1175706"/>
          </a:xfrm>
          <a:prstGeom prst="rect">
            <a:avLst/>
          </a:prstGeom>
          <a:noFill/>
        </p:spPr>
        <p:txBody>
          <a:bodyPr wrap="square" rtlCol="0">
            <a:spAutoFit/>
          </a:bodyPr>
          <a:lstStyle/>
          <a:p>
            <a:pPr algn="ctr"/>
            <a:r>
              <a:rPr lang="en-US" i="1" dirty="0" smtClean="0"/>
              <a:t>I wouldn’t entertain this, </a:t>
            </a:r>
          </a:p>
          <a:p>
            <a:pPr algn="ctr"/>
            <a:r>
              <a:rPr lang="en-US" i="1" dirty="0" smtClean="0"/>
              <a:t>they are </a:t>
            </a:r>
          </a:p>
          <a:p>
            <a:pPr algn="ctr"/>
            <a:r>
              <a:rPr lang="en-US" i="1" dirty="0" smtClean="0"/>
              <a:t>disability houses and cars</a:t>
            </a:r>
            <a:r>
              <a:rPr lang="en-US" dirty="0" smtClean="0"/>
              <a:t>. </a:t>
            </a:r>
            <a:endParaRPr lang="en-US" dirty="0"/>
          </a:p>
        </p:txBody>
      </p:sp>
      <p:pic>
        <p:nvPicPr>
          <p:cNvPr id="16"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2996952"/>
            <a:ext cx="2448272" cy="1728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88224" y="3068960"/>
            <a:ext cx="1872208" cy="1323439"/>
          </a:xfrm>
          <a:prstGeom prst="rect">
            <a:avLst/>
          </a:prstGeom>
          <a:noFill/>
        </p:spPr>
        <p:txBody>
          <a:bodyPr wrap="square" rtlCol="0">
            <a:spAutoFit/>
          </a:bodyPr>
          <a:lstStyle/>
          <a:p>
            <a:pPr algn="ctr"/>
            <a:r>
              <a:rPr lang="en-US" i="1" dirty="0" smtClean="0"/>
              <a:t>This is blatantly old people’s housing and I would not burgle there. </a:t>
            </a:r>
            <a:endParaRPr lang="en-US" i="1" dirty="0"/>
          </a:p>
        </p:txBody>
      </p:sp>
      <p:pic>
        <p:nvPicPr>
          <p:cNvPr id="18" name="Picture 19" descr="red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1720" y="4725144"/>
            <a:ext cx="4176464" cy="21328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15816" y="4797152"/>
            <a:ext cx="3168352" cy="1569660"/>
          </a:xfrm>
          <a:prstGeom prst="rect">
            <a:avLst/>
          </a:prstGeom>
          <a:noFill/>
        </p:spPr>
        <p:txBody>
          <a:bodyPr wrap="square" rtlCol="0">
            <a:spAutoFit/>
          </a:bodyPr>
          <a:lstStyle/>
          <a:p>
            <a:pPr algn="ctr"/>
            <a:r>
              <a:rPr lang="en-US" i="1" dirty="0" smtClean="0"/>
              <a:t>My Nana lives in a bungalow and she means a lot to me. There is no way I’d do a job here. I’ve been a b*</a:t>
            </a:r>
            <a:r>
              <a:rPr lang="en-US" i="1" dirty="0" err="1" smtClean="0"/>
              <a:t>stard</a:t>
            </a:r>
            <a:r>
              <a:rPr lang="en-US" i="1" dirty="0" smtClean="0"/>
              <a:t> but I’d never want to scare an old person. It would break my heart if I thought I had. </a:t>
            </a:r>
            <a:endParaRPr lang="en-US" i="1" dirty="0"/>
          </a:p>
        </p:txBody>
      </p:sp>
    </p:spTree>
    <p:extLst>
      <p:ext uri="{BB962C8B-B14F-4D97-AF65-F5344CB8AC3E}">
        <p14:creationId xmlns:p14="http://schemas.microsoft.com/office/powerpoint/2010/main" val="371193896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lvl="0" algn="ctr">
              <a:spcBef>
                <a:spcPct val="20000"/>
              </a:spcBef>
            </a:pPr>
            <a:r>
              <a:rPr lang="en-US" sz="3600" b="1" dirty="0" smtClean="0">
                <a:solidFill>
                  <a:srgbClr val="003772"/>
                </a:solidFill>
                <a:ea typeface="+mn-ea"/>
                <a:cs typeface="+mn-cs"/>
              </a:rPr>
              <a:t>They see what we don’t…..</a:t>
            </a:r>
            <a:r>
              <a:rPr lang="en-GB" sz="3600" b="1" dirty="0" smtClean="0">
                <a:solidFill>
                  <a:srgbClr val="003772"/>
                </a:solidFill>
                <a:ea typeface="+mn-ea"/>
                <a:cs typeface="+mn-cs"/>
              </a:rPr>
              <a:t>we see what they don’t</a:t>
            </a:r>
            <a:endParaRPr lang="en-US" sz="3600" b="1" dirty="0">
              <a:solidFill>
                <a:srgbClr val="003772"/>
              </a:solidFill>
              <a:ea typeface="+mn-ea"/>
              <a:cs typeface="+mn-cs"/>
            </a:endParaRP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1422208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p:cNvGraphicFramePr>
          <p:nvPr>
            <p:extLst>
              <p:ext uri="{D42A27DB-BD31-4B8C-83A1-F6EECF244321}">
                <p14:modId xmlns:p14="http://schemas.microsoft.com/office/powerpoint/2010/main" val="589541797"/>
              </p:ext>
            </p:extLst>
          </p:nvPr>
        </p:nvGraphicFramePr>
        <p:xfrm>
          <a:off x="323528" y="2132856"/>
          <a:ext cx="8406000" cy="4608000"/>
        </p:xfrm>
        <a:graphic>
          <a:graphicData uri="http://schemas.openxmlformats.org/presentationml/2006/ole">
            <mc:AlternateContent xmlns:mc="http://schemas.openxmlformats.org/markup-compatibility/2006">
              <mc:Choice xmlns:v="urn:schemas-microsoft-com:vml" Requires="v">
                <p:oleObj spid="_x0000_s15385" name="Document" r:id="rId4" imgW="9042400" imgH="6807200" progId="Word.Document.12">
                  <p:embed/>
                </p:oleObj>
              </mc:Choice>
              <mc:Fallback>
                <p:oleObj name="Document" r:id="rId4" imgW="9042400" imgH="6807200" progId="Word.Document.12">
                  <p:embed/>
                  <p:pic>
                    <p:nvPicPr>
                      <p:cNvPr id="0" name=""/>
                      <p:cNvPicPr/>
                      <p:nvPr/>
                    </p:nvPicPr>
                    <p:blipFill>
                      <a:blip r:embed="rId5"/>
                      <a:stretch>
                        <a:fillRect/>
                      </a:stretch>
                    </p:blipFill>
                    <p:spPr>
                      <a:xfrm>
                        <a:off x="323528" y="2132856"/>
                        <a:ext cx="8406000" cy="4608000"/>
                      </a:xfrm>
                      <a:prstGeom prst="rect">
                        <a:avLst/>
                      </a:prstGeom>
                    </p:spPr>
                  </p:pic>
                </p:oleObj>
              </mc:Fallback>
            </mc:AlternateContent>
          </a:graphicData>
        </a:graphic>
      </p:graphicFrame>
    </p:spTree>
    <p:extLst>
      <p:ext uri="{BB962C8B-B14F-4D97-AF65-F5344CB8AC3E}">
        <p14:creationId xmlns:p14="http://schemas.microsoft.com/office/powerpoint/2010/main" val="1122143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extLst>
              <p:ext uri="{D42A27DB-BD31-4B8C-83A1-F6EECF244321}">
                <p14:modId xmlns:p14="http://schemas.microsoft.com/office/powerpoint/2010/main" val="208663234"/>
              </p:ext>
            </p:extLst>
          </p:nvPr>
        </p:nvGraphicFramePr>
        <p:xfrm>
          <a:off x="323528" y="2132856"/>
          <a:ext cx="8406000" cy="4608000"/>
        </p:xfrm>
        <a:graphic>
          <a:graphicData uri="http://schemas.openxmlformats.org/presentationml/2006/ole">
            <mc:AlternateContent xmlns:mc="http://schemas.openxmlformats.org/markup-compatibility/2006">
              <mc:Choice xmlns:v="urn:schemas-microsoft-com:vml" Requires="v">
                <p:oleObj spid="_x0000_s16409" name="Document" r:id="rId4" imgW="8826500" imgH="6642100" progId="Word.Document.12">
                  <p:embed/>
                </p:oleObj>
              </mc:Choice>
              <mc:Fallback>
                <p:oleObj name="Document" r:id="rId4" imgW="8826500" imgH="6642100" progId="Word.Document.12">
                  <p:embed/>
                  <p:pic>
                    <p:nvPicPr>
                      <p:cNvPr id="0" name=""/>
                      <p:cNvPicPr/>
                      <p:nvPr/>
                    </p:nvPicPr>
                    <p:blipFill>
                      <a:blip r:embed="rId5"/>
                      <a:stretch>
                        <a:fillRect/>
                      </a:stretch>
                    </p:blipFill>
                    <p:spPr>
                      <a:xfrm>
                        <a:off x="323528" y="2132856"/>
                        <a:ext cx="8406000" cy="4608000"/>
                      </a:xfrm>
                      <a:prstGeom prst="rect">
                        <a:avLst/>
                      </a:prstGeom>
                    </p:spPr>
                  </p:pic>
                </p:oleObj>
              </mc:Fallback>
            </mc:AlternateContent>
          </a:graphicData>
        </a:graphic>
      </p:graphicFrame>
    </p:spTree>
    <p:extLst>
      <p:ext uri="{BB962C8B-B14F-4D97-AF65-F5344CB8AC3E}">
        <p14:creationId xmlns:p14="http://schemas.microsoft.com/office/powerpoint/2010/main" val="33211671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p:cNvGraphicFramePr>
          <p:nvPr>
            <p:extLst>
              <p:ext uri="{D42A27DB-BD31-4B8C-83A1-F6EECF244321}">
                <p14:modId xmlns:p14="http://schemas.microsoft.com/office/powerpoint/2010/main" val="4152600503"/>
              </p:ext>
            </p:extLst>
          </p:nvPr>
        </p:nvGraphicFramePr>
        <p:xfrm>
          <a:off x="1475656" y="1844824"/>
          <a:ext cx="6120680" cy="4869160"/>
        </p:xfrm>
        <a:graphic>
          <a:graphicData uri="http://schemas.openxmlformats.org/presentationml/2006/ole">
            <mc:AlternateContent xmlns:mc="http://schemas.openxmlformats.org/markup-compatibility/2006">
              <mc:Choice xmlns:v="urn:schemas-microsoft-com:vml" Requires="v">
                <p:oleObj spid="_x0000_s17433" name="Document" r:id="rId4" imgW="6642100" imgH="8674100" progId="Word.Document.12">
                  <p:embed/>
                </p:oleObj>
              </mc:Choice>
              <mc:Fallback>
                <p:oleObj name="Document" r:id="rId4" imgW="6642100" imgH="8674100" progId="Word.Document.12">
                  <p:embed/>
                  <p:pic>
                    <p:nvPicPr>
                      <p:cNvPr id="0" name=""/>
                      <p:cNvPicPr/>
                      <p:nvPr/>
                    </p:nvPicPr>
                    <p:blipFill>
                      <a:blip r:embed="rId5"/>
                      <a:stretch>
                        <a:fillRect/>
                      </a:stretch>
                    </p:blipFill>
                    <p:spPr>
                      <a:xfrm>
                        <a:off x="1475656" y="1844824"/>
                        <a:ext cx="6120680" cy="4869160"/>
                      </a:xfrm>
                      <a:prstGeom prst="rect">
                        <a:avLst/>
                      </a:prstGeom>
                    </p:spPr>
                  </p:pic>
                </p:oleObj>
              </mc:Fallback>
            </mc:AlternateContent>
          </a:graphicData>
        </a:graphic>
      </p:graphicFrame>
      <p:sp>
        <p:nvSpPr>
          <p:cNvPr id="6" name="Rectangle 5"/>
          <p:cNvSpPr/>
          <p:nvPr/>
        </p:nvSpPr>
        <p:spPr bwMode="auto">
          <a:xfrm>
            <a:off x="0" y="5733256"/>
            <a:ext cx="147565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0" y="5733256"/>
            <a:ext cx="3955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0" y="5733256"/>
            <a:ext cx="1403648" cy="1122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179512" y="1484784"/>
            <a:ext cx="914400" cy="1346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0" y="5733256"/>
            <a:ext cx="1475656" cy="112474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7524328" y="5733256"/>
            <a:ext cx="1475656" cy="112474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7748247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Their ‘judgements’</a:t>
            </a:r>
            <a:endParaRPr lang="en-GB" dirty="0"/>
          </a:p>
        </p:txBody>
      </p:sp>
      <p:sp>
        <p:nvSpPr>
          <p:cNvPr id="13" name="Rectangle 12"/>
          <p:cNvSpPr/>
          <p:nvPr/>
        </p:nvSpPr>
        <p:spPr bwMode="auto">
          <a:xfrm>
            <a:off x="0" y="5805264"/>
            <a:ext cx="8820472" cy="1202432"/>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pic>
        <p:nvPicPr>
          <p:cNvPr id="16" name="Picture 18" descr="magenta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2492896"/>
            <a:ext cx="5328592" cy="30243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95737" y="3068960"/>
            <a:ext cx="4176464" cy="1077218"/>
          </a:xfrm>
          <a:prstGeom prst="rect">
            <a:avLst/>
          </a:prstGeom>
          <a:noFill/>
        </p:spPr>
        <p:txBody>
          <a:bodyPr wrap="square" rtlCol="0">
            <a:spAutoFit/>
          </a:bodyPr>
          <a:lstStyle/>
          <a:p>
            <a:pPr algn="ctr"/>
            <a:r>
              <a:rPr lang="en-US" i="1" dirty="0" smtClean="0"/>
              <a:t>I’d look for appliances – like if they’ve got a coffee machine. People without money drink Nescafe, not from a machine…that’s unless they bought </a:t>
            </a:r>
            <a:r>
              <a:rPr lang="en-US" i="1" dirty="0" smtClean="0"/>
              <a:t>the </a:t>
            </a:r>
            <a:r>
              <a:rPr lang="en-US" i="1" dirty="0" smtClean="0"/>
              <a:t>machine from a burglar!</a:t>
            </a:r>
            <a:endParaRPr lang="en-US" i="1" dirty="0"/>
          </a:p>
        </p:txBody>
      </p:sp>
    </p:spTree>
    <p:extLst>
      <p:ext uri="{BB962C8B-B14F-4D97-AF65-F5344CB8AC3E}">
        <p14:creationId xmlns:p14="http://schemas.microsoft.com/office/powerpoint/2010/main" val="3839272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tell us?</a:t>
            </a:r>
            <a:endParaRPr lang="en-US" dirty="0"/>
          </a:p>
        </p:txBody>
      </p:sp>
      <p:sp>
        <p:nvSpPr>
          <p:cNvPr id="5" name="Subtitle 4"/>
          <p:cNvSpPr>
            <a:spLocks noGrp="1"/>
          </p:cNvSpPr>
          <p:nvPr>
            <p:ph idx="1"/>
          </p:nvPr>
        </p:nvSpPr>
        <p:spPr/>
        <p:txBody>
          <a:bodyPr/>
          <a:lstStyle/>
          <a:p>
            <a:pPr marL="457200" indent="-457200" algn="just">
              <a:buAutoNum type="alphaLcParenR"/>
            </a:pPr>
            <a:r>
              <a:rPr lang="en-US" dirty="0" smtClean="0"/>
              <a:t>Offenders decisions </a:t>
            </a:r>
            <a:r>
              <a:rPr lang="en-US" b="1" u="sng" dirty="0" smtClean="0"/>
              <a:t>are</a:t>
            </a:r>
            <a:r>
              <a:rPr lang="en-US" dirty="0" smtClean="0"/>
              <a:t> influenced by </a:t>
            </a:r>
            <a:r>
              <a:rPr lang="en-US" b="1" u="sng" dirty="0" smtClean="0"/>
              <a:t>design</a:t>
            </a:r>
            <a:r>
              <a:rPr lang="en-US" dirty="0" smtClean="0"/>
              <a:t> and </a:t>
            </a:r>
            <a:r>
              <a:rPr lang="en-US" b="1" u="sng" dirty="0" smtClean="0"/>
              <a:t>layout</a:t>
            </a:r>
            <a:r>
              <a:rPr lang="en-US" dirty="0" smtClean="0"/>
              <a:t> as well as </a:t>
            </a:r>
            <a:r>
              <a:rPr lang="en-US" b="1" u="sng" dirty="0" smtClean="0"/>
              <a:t>physical security.</a:t>
            </a:r>
          </a:p>
          <a:p>
            <a:pPr marL="457200" indent="-457200" algn="just">
              <a:buAutoNum type="alphaLcParenR"/>
            </a:pPr>
            <a:endParaRPr lang="en-US" i="1" dirty="0" smtClean="0"/>
          </a:p>
          <a:p>
            <a:pPr marL="457200" indent="-457200">
              <a:buAutoNum type="alphaLcParenR"/>
            </a:pPr>
            <a:r>
              <a:rPr lang="en-US" dirty="0" smtClean="0"/>
              <a:t>Much of this </a:t>
            </a:r>
            <a:r>
              <a:rPr lang="en-US" b="1" u="sng" dirty="0" smtClean="0"/>
              <a:t>confirms</a:t>
            </a:r>
            <a:r>
              <a:rPr lang="en-US" dirty="0" smtClean="0"/>
              <a:t> existing CPTED principles. </a:t>
            </a:r>
          </a:p>
          <a:p>
            <a:pPr marL="457200" indent="-457200">
              <a:buAutoNum type="alphaLcParenR"/>
            </a:pPr>
            <a:endParaRPr lang="en-US" dirty="0" smtClean="0"/>
          </a:p>
          <a:p>
            <a:pPr marL="457200" indent="-457200">
              <a:buAutoNum type="alphaLcParenR"/>
            </a:pPr>
            <a:r>
              <a:rPr lang="en-US" dirty="0" smtClean="0"/>
              <a:t>Some may need to be </a:t>
            </a:r>
            <a:r>
              <a:rPr lang="en-US" b="1" u="sng" dirty="0" smtClean="0"/>
              <a:t>revised/reconsidered</a:t>
            </a:r>
            <a:r>
              <a:rPr lang="en-US" dirty="0" smtClean="0"/>
              <a:t>. </a:t>
            </a:r>
            <a:endParaRPr lang="en-US" dirty="0"/>
          </a:p>
          <a:p>
            <a:endParaRPr lang="en-US" dirty="0"/>
          </a:p>
        </p:txBody>
      </p:sp>
    </p:spTree>
    <p:extLst>
      <p:ext uri="{BB962C8B-B14F-4D97-AF65-F5344CB8AC3E}">
        <p14:creationId xmlns:p14="http://schemas.microsoft.com/office/powerpoint/2010/main" val="367612075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Surveillance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59524309"/>
              </p:ext>
            </p:extLst>
          </p:nvPr>
        </p:nvGraphicFramePr>
        <p:xfrm>
          <a:off x="395536" y="1844824"/>
          <a:ext cx="8229600" cy="4927386"/>
        </p:xfrm>
        <a:graphic>
          <a:graphicData uri="http://schemas.openxmlformats.org/drawingml/2006/table">
            <a:tbl>
              <a:tblPr firstRow="1" bandRow="1">
                <a:tableStyleId>{21E4AEA4-8DFA-4A89-87EB-49C32662AFE0}</a:tableStyleId>
              </a:tblPr>
              <a:tblGrid>
                <a:gridCol w="5040560"/>
                <a:gridCol w="3189040"/>
              </a:tblGrid>
              <a:tr h="446535">
                <a:tc>
                  <a:txBody>
                    <a:bodyPr/>
                    <a:lstStyle/>
                    <a:p>
                      <a:r>
                        <a:rPr lang="en-US" dirty="0" smtClean="0"/>
                        <a:t>Confirm</a:t>
                      </a:r>
                      <a:endParaRPr lang="en-US" dirty="0"/>
                    </a:p>
                  </a:txBody>
                  <a:tcPr/>
                </a:tc>
                <a:tc>
                  <a:txBody>
                    <a:bodyPr/>
                    <a:lstStyle/>
                    <a:p>
                      <a:r>
                        <a:rPr lang="en-US" dirty="0" smtClean="0"/>
                        <a:t>Challenge</a:t>
                      </a:r>
                      <a:r>
                        <a:rPr lang="en-US" baseline="0" dirty="0" smtClean="0"/>
                        <a:t> </a:t>
                      </a:r>
                      <a:endParaRPr lang="en-US" dirty="0"/>
                    </a:p>
                  </a:txBody>
                  <a:tcPr/>
                </a:tc>
              </a:tr>
              <a:tr h="623926">
                <a:tc>
                  <a:txBody>
                    <a:bodyPr/>
                    <a:lstStyle/>
                    <a:p>
                      <a:pPr algn="just"/>
                      <a:r>
                        <a:rPr lang="en-US" sz="1400" baseline="0" dirty="0" smtClean="0"/>
                        <a:t>Risks of being observed/attraction of not being </a:t>
                      </a:r>
                      <a:r>
                        <a:rPr lang="en-US" sz="1400" b="1" baseline="0" dirty="0" smtClean="0"/>
                        <a:t>observed </a:t>
                      </a:r>
                      <a:r>
                        <a:rPr lang="en-US" sz="1400" baseline="0" dirty="0" smtClean="0"/>
                        <a:t>were mentioned by all participants. </a:t>
                      </a:r>
                      <a:endParaRPr lang="en-US" sz="14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dirty="0" smtClean="0"/>
                        <a:t>High rear fences </a:t>
                      </a:r>
                      <a:r>
                        <a:rPr lang="en-US" sz="1400" dirty="0" smtClean="0"/>
                        <a:t>are attractive as they conceal</a:t>
                      </a:r>
                      <a:r>
                        <a:rPr lang="en-US" sz="1400" baseline="0" dirty="0" smtClean="0"/>
                        <a:t> the view.</a:t>
                      </a:r>
                      <a:endParaRPr lang="en-US" sz="1400" dirty="0" smtClean="0"/>
                    </a:p>
                    <a:p>
                      <a:pPr algn="just"/>
                      <a:endParaRPr lang="en-US" sz="1400" dirty="0"/>
                    </a:p>
                  </a:txBody>
                  <a:tcPr/>
                </a:tc>
              </a:tr>
              <a:tr h="62392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dirty="0" smtClean="0"/>
                        <a:t>Corner plots </a:t>
                      </a:r>
                      <a:r>
                        <a:rPr lang="en-US" sz="1400" dirty="0" smtClean="0"/>
                        <a:t>are a prime target – easy to get in/out and less </a:t>
                      </a:r>
                      <a:r>
                        <a:rPr lang="en-US" sz="1400" dirty="0" err="1" smtClean="0"/>
                        <a:t>neighbours</a:t>
                      </a:r>
                      <a:r>
                        <a:rPr lang="en-US" sz="1400" dirty="0" smtClean="0"/>
                        <a:t> to consider.</a:t>
                      </a:r>
                      <a:r>
                        <a:rPr lang="en-US" sz="1400" baseline="0" dirty="0" smtClean="0"/>
                        <a:t> </a:t>
                      </a:r>
                      <a:endParaRPr lang="en-US" sz="1400" dirty="0" smtClean="0"/>
                    </a:p>
                    <a:p>
                      <a:pPr marL="0" marR="0" indent="0" algn="just"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r>
              <a:tr h="82325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dirty="0" smtClean="0"/>
                        <a:t>Wouldn’t target</a:t>
                      </a:r>
                      <a:r>
                        <a:rPr lang="en-US" sz="1400" baseline="0" dirty="0" smtClean="0"/>
                        <a:t> houses deep into a </a:t>
                      </a:r>
                      <a:r>
                        <a:rPr lang="en-US" sz="1400" b="1" baseline="0" dirty="0" smtClean="0"/>
                        <a:t>cul-de-sac </a:t>
                      </a:r>
                      <a:r>
                        <a:rPr lang="en-US" sz="1400" baseline="0" dirty="0" smtClean="0"/>
                        <a:t>(will be observed/challenged).</a:t>
                      </a:r>
                      <a:endParaRPr lang="en-US" sz="1400" dirty="0" smtClean="0"/>
                    </a:p>
                    <a:p>
                      <a:pPr algn="just"/>
                      <a:endParaRPr lang="en-US" sz="1400" dirty="0"/>
                    </a:p>
                  </a:txBody>
                  <a:tcPr/>
                </a:tc>
                <a:tc>
                  <a:txBody>
                    <a:bodyPr/>
                    <a:lstStyle/>
                    <a:p>
                      <a:pPr algn="just"/>
                      <a:endParaRPr lang="en-US" sz="1400" dirty="0"/>
                    </a:p>
                  </a:txBody>
                  <a:tcPr/>
                </a:tc>
              </a:tr>
              <a:tr h="62392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dirty="0" smtClean="0"/>
                        <a:t>High hedges/shrubbery are</a:t>
                      </a:r>
                      <a:r>
                        <a:rPr lang="en-US" sz="1400" baseline="0" dirty="0" smtClean="0"/>
                        <a:t> attractive as they </a:t>
                      </a:r>
                      <a:r>
                        <a:rPr lang="en-US" sz="1400" b="1" baseline="0" dirty="0" smtClean="0"/>
                        <a:t>conceal </a:t>
                      </a:r>
                      <a:r>
                        <a:rPr lang="en-US" sz="1400" baseline="0" dirty="0" smtClean="0"/>
                        <a:t>the view. </a:t>
                      </a:r>
                      <a:endParaRPr lang="en-US" sz="1400" dirty="0" smtClean="0"/>
                    </a:p>
                    <a:p>
                      <a:pPr algn="just"/>
                      <a:endParaRPr lang="en-US" sz="1400" dirty="0"/>
                    </a:p>
                  </a:txBody>
                  <a:tcPr/>
                </a:tc>
                <a:tc>
                  <a:txBody>
                    <a:bodyPr/>
                    <a:lstStyle/>
                    <a:p>
                      <a:pPr algn="just"/>
                      <a:endParaRPr lang="en-US" sz="1400" dirty="0"/>
                    </a:p>
                  </a:txBody>
                  <a:tcPr/>
                </a:tc>
              </a:tr>
              <a:tr h="58313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dirty="0" smtClean="0"/>
                        <a:t>Closed curtains/net curtains</a:t>
                      </a:r>
                      <a:r>
                        <a:rPr lang="en-US" sz="1400" baseline="0" dirty="0" smtClean="0"/>
                        <a:t> are a deterrent as you don’t know if you are being </a:t>
                      </a:r>
                      <a:r>
                        <a:rPr lang="en-US" sz="1400" b="1" baseline="0" dirty="0" smtClean="0"/>
                        <a:t>observed. </a:t>
                      </a:r>
                      <a:endParaRPr lang="en-US" sz="1400" b="1" dirty="0" smtClean="0"/>
                    </a:p>
                    <a:p>
                      <a:pPr algn="just"/>
                      <a:endParaRPr lang="en-US" sz="1400" dirty="0"/>
                    </a:p>
                  </a:txBody>
                  <a:tcPr/>
                </a:tc>
                <a:tc>
                  <a:txBody>
                    <a:bodyPr/>
                    <a:lstStyle/>
                    <a:p>
                      <a:pPr algn="just"/>
                      <a:endParaRPr lang="en-US" sz="1400" dirty="0"/>
                    </a:p>
                  </a:txBody>
                  <a:tcPr/>
                </a:tc>
              </a:tr>
              <a:tr h="62392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dirty="0" smtClean="0"/>
                        <a:t>Participants referred</a:t>
                      </a:r>
                      <a:r>
                        <a:rPr lang="en-US" sz="1400" baseline="0" dirty="0" smtClean="0"/>
                        <a:t> to</a:t>
                      </a:r>
                      <a:r>
                        <a:rPr lang="en-US" sz="1400" dirty="0" smtClean="0"/>
                        <a:t> </a:t>
                      </a:r>
                      <a:r>
                        <a:rPr lang="en-US" sz="1400" b="1" dirty="0" smtClean="0"/>
                        <a:t>room type </a:t>
                      </a:r>
                      <a:r>
                        <a:rPr lang="en-US" sz="1400" dirty="0" smtClean="0"/>
                        <a:t>and how this would impact on surveillance. </a:t>
                      </a:r>
                    </a:p>
                    <a:p>
                      <a:pPr algn="just"/>
                      <a:endParaRPr lang="en-US" sz="1400" dirty="0"/>
                    </a:p>
                  </a:txBody>
                  <a:tcPr/>
                </a:tc>
                <a:tc>
                  <a:txBody>
                    <a:bodyPr/>
                    <a:lstStyle/>
                    <a:p>
                      <a:pPr algn="just"/>
                      <a:endParaRPr lang="en-US" sz="1400" dirty="0"/>
                    </a:p>
                  </a:txBody>
                  <a:tcPr/>
                </a:tc>
              </a:tr>
            </a:tbl>
          </a:graphicData>
        </a:graphic>
      </p:graphicFrame>
    </p:spTree>
    <p:extLst>
      <p:ext uri="{BB962C8B-B14F-4D97-AF65-F5344CB8AC3E}">
        <p14:creationId xmlns:p14="http://schemas.microsoft.com/office/powerpoint/2010/main" val="235543395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Movement control</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88192585"/>
              </p:ext>
            </p:extLst>
          </p:nvPr>
        </p:nvGraphicFramePr>
        <p:xfrm>
          <a:off x="251520" y="1988840"/>
          <a:ext cx="8568952" cy="4718217"/>
        </p:xfrm>
        <a:graphic>
          <a:graphicData uri="http://schemas.openxmlformats.org/drawingml/2006/table">
            <a:tbl>
              <a:tblPr firstRow="1" bandRow="1">
                <a:tableStyleId>{21E4AEA4-8DFA-4A89-87EB-49C32662AFE0}</a:tableStyleId>
              </a:tblPr>
              <a:tblGrid>
                <a:gridCol w="5112568"/>
                <a:gridCol w="3456384"/>
              </a:tblGrid>
              <a:tr h="350628">
                <a:tc>
                  <a:txBody>
                    <a:bodyPr/>
                    <a:lstStyle/>
                    <a:p>
                      <a:r>
                        <a:rPr lang="en-US" dirty="0" smtClean="0"/>
                        <a:t>Confirm</a:t>
                      </a:r>
                      <a:endParaRPr lang="en-US" dirty="0"/>
                    </a:p>
                  </a:txBody>
                  <a:tcPr/>
                </a:tc>
                <a:tc>
                  <a:txBody>
                    <a:bodyPr/>
                    <a:lstStyle/>
                    <a:p>
                      <a:r>
                        <a:rPr lang="en-US" dirty="0" smtClean="0"/>
                        <a:t>Challenge </a:t>
                      </a:r>
                      <a:endParaRPr lang="en-US" dirty="0"/>
                    </a:p>
                  </a:txBody>
                  <a:tcPr/>
                </a:tc>
              </a:tr>
              <a:tr h="552327">
                <a:tc>
                  <a:txBody>
                    <a:bodyPr/>
                    <a:lstStyle/>
                    <a:p>
                      <a:pPr algn="just"/>
                      <a:r>
                        <a:rPr lang="en-US" sz="1400" b="1" baseline="0" dirty="0" smtClean="0"/>
                        <a:t>Footpaths</a:t>
                      </a:r>
                      <a:r>
                        <a:rPr lang="en-US" sz="1400" baseline="0" dirty="0" smtClean="0"/>
                        <a:t> help when selecting a target. You have ‘permission’ to ‘root’. You won’t be challenged. </a:t>
                      </a:r>
                      <a:endParaRPr lang="en-US" sz="1400" dirty="0"/>
                    </a:p>
                  </a:txBody>
                  <a:tcPr/>
                </a:tc>
                <a:tc>
                  <a:txBody>
                    <a:bodyPr/>
                    <a:lstStyle/>
                    <a:p>
                      <a:pPr algn="just"/>
                      <a:r>
                        <a:rPr lang="en-US" sz="1400" b="1" dirty="0" smtClean="0"/>
                        <a:t>Footpaths</a:t>
                      </a:r>
                      <a:r>
                        <a:rPr lang="en-US" sz="1400" dirty="0" smtClean="0"/>
                        <a:t> can be risky. You never know if someone is coming the other way. </a:t>
                      </a:r>
                      <a:endParaRPr lang="en-US" sz="1400" dirty="0"/>
                    </a:p>
                  </a:txBody>
                  <a:tcPr/>
                </a:tc>
              </a:tr>
              <a:tr h="70125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dirty="0" smtClean="0"/>
                        <a:t>Footpaths</a:t>
                      </a:r>
                      <a:r>
                        <a:rPr lang="en-US" sz="1400" dirty="0" smtClean="0"/>
                        <a:t> are appealing, you know how you are getting in and out. </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baseline="0" dirty="0" smtClean="0"/>
                        <a:t>Dead end footpaths </a:t>
                      </a:r>
                      <a:r>
                        <a:rPr lang="en-US" sz="1400" baseline="0" dirty="0" smtClean="0"/>
                        <a:t>are risky - feel ‘trapped’. </a:t>
                      </a:r>
                      <a:endParaRPr lang="en-US" sz="1400" dirty="0" smtClean="0"/>
                    </a:p>
                    <a:p>
                      <a:pPr algn="just"/>
                      <a:endParaRPr lang="en-US" sz="1400" dirty="0"/>
                    </a:p>
                  </a:txBody>
                  <a:tcPr/>
                </a:tc>
              </a:tr>
              <a:tr h="496723">
                <a:tc>
                  <a:txBody>
                    <a:bodyPr/>
                    <a:lstStyle/>
                    <a:p>
                      <a:pPr algn="just"/>
                      <a:r>
                        <a:rPr lang="en-US" sz="1400" dirty="0" smtClean="0"/>
                        <a:t>Houses on </a:t>
                      </a:r>
                      <a:r>
                        <a:rPr lang="en-US" sz="1400" b="1" dirty="0" smtClean="0"/>
                        <a:t>main/through roads </a:t>
                      </a:r>
                      <a:r>
                        <a:rPr lang="en-US" sz="1400" dirty="0" smtClean="0"/>
                        <a:t>are a prime target – easy to get away and the noise</a:t>
                      </a:r>
                      <a:r>
                        <a:rPr lang="en-US" sz="1400" baseline="0" dirty="0" smtClean="0"/>
                        <a:t> from the road masks noise.</a:t>
                      </a:r>
                      <a:endParaRPr lang="en-US" sz="1400" dirty="0"/>
                    </a:p>
                  </a:txBody>
                  <a:tcPr/>
                </a:tc>
                <a:tc>
                  <a:txBody>
                    <a:bodyPr/>
                    <a:lstStyle/>
                    <a:p>
                      <a:pPr algn="just"/>
                      <a:endParaRPr lang="en-US" sz="1400" dirty="0"/>
                    </a:p>
                  </a:txBody>
                  <a:tcPr/>
                </a:tc>
              </a:tr>
              <a:tr h="667705">
                <a:tc>
                  <a:txBody>
                    <a:bodyPr/>
                    <a:lstStyle/>
                    <a:p>
                      <a:pPr algn="just"/>
                      <a:r>
                        <a:rPr lang="en-US" sz="1400" b="1" dirty="0" smtClean="0"/>
                        <a:t>Low fences </a:t>
                      </a:r>
                      <a:r>
                        <a:rPr lang="en-US" sz="1400" dirty="0" smtClean="0"/>
                        <a:t>between rear gardens means you can move between properties to</a:t>
                      </a:r>
                      <a:r>
                        <a:rPr lang="en-US" sz="1400" baseline="0" dirty="0" smtClean="0"/>
                        <a:t> select target. </a:t>
                      </a:r>
                      <a:endParaRPr lang="en-US" sz="1400" dirty="0"/>
                    </a:p>
                  </a:txBody>
                  <a:tcPr/>
                </a:tc>
                <a:tc>
                  <a:txBody>
                    <a:bodyPr/>
                    <a:lstStyle/>
                    <a:p>
                      <a:pPr algn="just"/>
                      <a:endParaRPr lang="en-US" sz="1400" dirty="0"/>
                    </a:p>
                  </a:txBody>
                  <a:tcPr/>
                </a:tc>
              </a:tr>
              <a:tr h="496723">
                <a:tc>
                  <a:txBody>
                    <a:bodyPr/>
                    <a:lstStyle/>
                    <a:p>
                      <a:pPr algn="just"/>
                      <a:r>
                        <a:rPr lang="en-US" sz="1400" b="1" dirty="0" smtClean="0"/>
                        <a:t>True culs-de-sac</a:t>
                      </a:r>
                      <a:r>
                        <a:rPr lang="en-US" sz="1400" b="1" baseline="0" dirty="0" smtClean="0"/>
                        <a:t> </a:t>
                      </a:r>
                      <a:r>
                        <a:rPr lang="en-US" sz="1400" baseline="0" dirty="0" smtClean="0"/>
                        <a:t>are a deterrent as you have to come out the way you went in. </a:t>
                      </a:r>
                      <a:endParaRPr lang="en-US" sz="1400" dirty="0"/>
                    </a:p>
                  </a:txBody>
                  <a:tcPr/>
                </a:tc>
                <a:tc>
                  <a:txBody>
                    <a:bodyPr/>
                    <a:lstStyle/>
                    <a:p>
                      <a:pPr algn="just"/>
                      <a:endParaRPr lang="en-US" sz="1400" dirty="0"/>
                    </a:p>
                  </a:txBody>
                  <a:tcPr/>
                </a:tc>
              </a:tr>
              <a:tr h="496723">
                <a:tc>
                  <a:txBody>
                    <a:bodyPr/>
                    <a:lstStyle/>
                    <a:p>
                      <a:pPr algn="just"/>
                      <a:r>
                        <a:rPr lang="en-US" sz="1400" b="1" dirty="0" smtClean="0"/>
                        <a:t>True</a:t>
                      </a:r>
                      <a:r>
                        <a:rPr lang="en-US" sz="1400" b="1" baseline="0" dirty="0" smtClean="0"/>
                        <a:t> culs-de-sac </a:t>
                      </a:r>
                      <a:r>
                        <a:rPr lang="en-US" sz="1400" baseline="0" dirty="0" smtClean="0"/>
                        <a:t>are a deterrent – you are a stranger with no reason to be there. </a:t>
                      </a:r>
                      <a:endParaRPr lang="en-US" sz="1400" dirty="0"/>
                    </a:p>
                  </a:txBody>
                  <a:tcPr/>
                </a:tc>
                <a:tc>
                  <a:txBody>
                    <a:bodyPr/>
                    <a:lstStyle/>
                    <a:p>
                      <a:pPr algn="just"/>
                      <a:endParaRPr lang="en-US" sz="1400" dirty="0"/>
                    </a:p>
                  </a:txBody>
                  <a:tcPr/>
                </a:tc>
              </a:tr>
              <a:tr h="84642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baseline="0" dirty="0" smtClean="0"/>
                        <a:t>Leaky culs-de-sac/through road </a:t>
                      </a:r>
                      <a:r>
                        <a:rPr lang="en-US" sz="1400" baseline="0" dirty="0" smtClean="0"/>
                        <a:t>attractive as you can observe targets and keep walking if challenged. </a:t>
                      </a:r>
                      <a:endParaRPr lang="en-US" sz="1400" dirty="0"/>
                    </a:p>
                  </a:txBody>
                  <a:tcPr/>
                </a:tc>
                <a:tc>
                  <a:txBody>
                    <a:bodyPr/>
                    <a:lstStyle/>
                    <a:p>
                      <a:pPr algn="just"/>
                      <a:endParaRPr lang="en-US" sz="1400" dirty="0"/>
                    </a:p>
                  </a:txBody>
                  <a:tcPr/>
                </a:tc>
              </a:tr>
            </a:tbl>
          </a:graphicData>
        </a:graphic>
      </p:graphicFrame>
    </p:spTree>
    <p:extLst>
      <p:ext uri="{BB962C8B-B14F-4D97-AF65-F5344CB8AC3E}">
        <p14:creationId xmlns:p14="http://schemas.microsoft.com/office/powerpoint/2010/main" val="395822615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Physical security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71676142"/>
              </p:ext>
            </p:extLst>
          </p:nvPr>
        </p:nvGraphicFramePr>
        <p:xfrm>
          <a:off x="395536" y="1897546"/>
          <a:ext cx="8424936" cy="4843823"/>
        </p:xfrm>
        <a:graphic>
          <a:graphicData uri="http://schemas.openxmlformats.org/drawingml/2006/table">
            <a:tbl>
              <a:tblPr firstRow="1" bandRow="1">
                <a:tableStyleId>{21E4AEA4-8DFA-4A89-87EB-49C32662AFE0}</a:tableStyleId>
              </a:tblPr>
              <a:tblGrid>
                <a:gridCol w="3907010"/>
                <a:gridCol w="4517926"/>
              </a:tblGrid>
              <a:tr h="505430">
                <a:tc>
                  <a:txBody>
                    <a:bodyPr/>
                    <a:lstStyle/>
                    <a:p>
                      <a:r>
                        <a:rPr lang="en-US" dirty="0" smtClean="0"/>
                        <a:t>Confirm</a:t>
                      </a:r>
                      <a:endParaRPr lang="en-US" dirty="0"/>
                    </a:p>
                  </a:txBody>
                  <a:tcPr/>
                </a:tc>
                <a:tc>
                  <a:txBody>
                    <a:bodyPr/>
                    <a:lstStyle/>
                    <a:p>
                      <a:r>
                        <a:rPr lang="en-US" b="1" dirty="0" smtClean="0"/>
                        <a:t>Challenge</a:t>
                      </a:r>
                      <a:endParaRPr lang="en-US" b="1" dirty="0"/>
                    </a:p>
                  </a:txBody>
                  <a:tcPr/>
                </a:tc>
              </a:tr>
              <a:tr h="994583">
                <a:tc>
                  <a:txBody>
                    <a:bodyPr/>
                    <a:lstStyle/>
                    <a:p>
                      <a:pPr algn="just"/>
                      <a:r>
                        <a:rPr lang="en-US" sz="1400" dirty="0" smtClean="0"/>
                        <a:t>Able</a:t>
                      </a:r>
                      <a:r>
                        <a:rPr lang="en-US" sz="1400" baseline="0" dirty="0" smtClean="0"/>
                        <a:t> to identify good/poor </a:t>
                      </a:r>
                      <a:r>
                        <a:rPr lang="en-US" sz="1400" b="1" baseline="0" dirty="0" smtClean="0"/>
                        <a:t>quality locks. </a:t>
                      </a:r>
                      <a:endParaRPr lang="en-US" sz="1400" b="1"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dirty="0" smtClean="0"/>
                        <a:t>Several would </a:t>
                      </a:r>
                      <a:r>
                        <a:rPr lang="en-US" sz="1400" b="1" dirty="0" smtClean="0"/>
                        <a:t>keep going </a:t>
                      </a:r>
                      <a:r>
                        <a:rPr lang="en-US" sz="1400" dirty="0" smtClean="0"/>
                        <a:t>for up to 30 </a:t>
                      </a:r>
                      <a:r>
                        <a:rPr lang="en-US" sz="1400" dirty="0" err="1" smtClean="0"/>
                        <a:t>mins</a:t>
                      </a:r>
                      <a:r>
                        <a:rPr lang="en-US" sz="1400" dirty="0" smtClean="0"/>
                        <a:t> to get in (if they knew</a:t>
                      </a:r>
                      <a:r>
                        <a:rPr lang="en-US" sz="1400" baseline="0" dirty="0" smtClean="0"/>
                        <a:t> it was worth it). Talked of ‘losing track of time’. </a:t>
                      </a:r>
                      <a:r>
                        <a:rPr lang="en-US" sz="1400" b="1" dirty="0" smtClean="0"/>
                        <a:t> </a:t>
                      </a:r>
                    </a:p>
                    <a:p>
                      <a:pPr algn="just"/>
                      <a:endParaRPr lang="en-US" sz="1400" b="1" dirty="0" smtClean="0"/>
                    </a:p>
                  </a:txBody>
                  <a:tcPr/>
                </a:tc>
              </a:tr>
              <a:tr h="1039584">
                <a:tc>
                  <a:txBody>
                    <a:bodyPr/>
                    <a:lstStyle/>
                    <a:p>
                      <a:pPr algn="just"/>
                      <a:r>
                        <a:rPr lang="en-US" sz="1400" b="1" dirty="0" smtClean="0"/>
                        <a:t>Wooden, heavy doors </a:t>
                      </a:r>
                      <a:r>
                        <a:rPr lang="en-US" sz="1400" dirty="0" smtClean="0"/>
                        <a:t>are seen as a</a:t>
                      </a:r>
                      <a:r>
                        <a:rPr lang="en-US" sz="1400" baseline="0" dirty="0" smtClean="0"/>
                        <a:t> deterrent. </a:t>
                      </a:r>
                      <a:endParaRPr lang="en-US" sz="14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dirty="0" smtClean="0"/>
                        <a:t>Burglar alarms </a:t>
                      </a:r>
                      <a:r>
                        <a:rPr lang="en-US" sz="1400" dirty="0" smtClean="0"/>
                        <a:t>are not a deterrent</a:t>
                      </a:r>
                      <a:r>
                        <a:rPr lang="en-US" sz="1400" baseline="0" dirty="0" smtClean="0"/>
                        <a:t> – unless police monitored alarm. If goes off set themselves time (4 </a:t>
                      </a:r>
                      <a:r>
                        <a:rPr lang="en-US" sz="1400" baseline="0" dirty="0" err="1" smtClean="0"/>
                        <a:t>mins</a:t>
                      </a:r>
                      <a:r>
                        <a:rPr lang="en-US" sz="1400" baseline="0" dirty="0" smtClean="0"/>
                        <a:t>) then leave. </a:t>
                      </a:r>
                      <a:endParaRPr lang="en-US" sz="1400" dirty="0" smtClean="0"/>
                    </a:p>
                    <a:p>
                      <a:pPr marL="0" marR="0" indent="0" algn="just"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r>
              <a:tr h="876833">
                <a:tc>
                  <a:txBody>
                    <a:bodyPr/>
                    <a:lstStyle/>
                    <a:p>
                      <a:pPr algn="just"/>
                      <a:endParaRPr lang="en-US" sz="14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dirty="0" smtClean="0"/>
                        <a:t>Mixed view on lighting/motion sensor</a:t>
                      </a:r>
                      <a:r>
                        <a:rPr lang="en-US" sz="1400" baseline="0" dirty="0" smtClean="0"/>
                        <a:t> </a:t>
                      </a:r>
                      <a:r>
                        <a:rPr lang="en-US" sz="1400" b="1" baseline="0" dirty="0" smtClean="0"/>
                        <a:t>lighting</a:t>
                      </a:r>
                      <a:r>
                        <a:rPr lang="en-US" sz="1400" baseline="0" dirty="0" smtClean="0"/>
                        <a:t>, most didn’t see it as a deterrent.</a:t>
                      </a:r>
                      <a:endParaRPr lang="en-US" sz="1400" dirty="0" smtClean="0"/>
                    </a:p>
                    <a:p>
                      <a:pPr marL="0" marR="0" indent="0" algn="just"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r>
              <a:tr h="657393">
                <a:tc>
                  <a:txBody>
                    <a:bodyPr/>
                    <a:lstStyle/>
                    <a:p>
                      <a:pPr algn="just"/>
                      <a:endParaRPr lang="en-US" sz="14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dirty="0" smtClean="0"/>
                        <a:t>High fences </a:t>
                      </a:r>
                      <a:r>
                        <a:rPr lang="en-US" sz="1400" dirty="0" smtClean="0"/>
                        <a:t>are attractive – conceal the offender.</a:t>
                      </a:r>
                      <a:r>
                        <a:rPr lang="en-US" sz="1400" baseline="0" dirty="0" smtClean="0"/>
                        <a:t> </a:t>
                      </a:r>
                      <a:endParaRPr lang="en-US" sz="1400" dirty="0" smtClean="0"/>
                    </a:p>
                    <a:p>
                      <a:pPr marL="0" marR="0" indent="0" algn="just"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r>
              <a:tr h="770000">
                <a:tc>
                  <a:txBody>
                    <a:bodyPr/>
                    <a:lstStyle/>
                    <a:p>
                      <a:pPr algn="just"/>
                      <a:endParaRPr lang="en-US" sz="14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dirty="0" smtClean="0"/>
                        <a:t>Bars/high levels</a:t>
                      </a:r>
                      <a:r>
                        <a:rPr lang="en-US" sz="1400" b="1" baseline="0" dirty="0" smtClean="0"/>
                        <a:t> of security </a:t>
                      </a:r>
                      <a:r>
                        <a:rPr lang="en-US" sz="1400" baseline="0" dirty="0" smtClean="0"/>
                        <a:t>can portray the message that there is something worth protecting. </a:t>
                      </a:r>
                      <a:endParaRPr lang="en-US" sz="1400" dirty="0" smtClean="0"/>
                    </a:p>
                    <a:p>
                      <a:pPr algn="just"/>
                      <a:endParaRPr lang="en-US" sz="1400" dirty="0"/>
                    </a:p>
                  </a:txBody>
                  <a:tcPr/>
                </a:tc>
              </a:tr>
            </a:tbl>
          </a:graphicData>
        </a:graphic>
      </p:graphicFrame>
    </p:spTree>
    <p:extLst>
      <p:ext uri="{BB962C8B-B14F-4D97-AF65-F5344CB8AC3E}">
        <p14:creationId xmlns:p14="http://schemas.microsoft.com/office/powerpoint/2010/main" val="2886079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research</a:t>
            </a:r>
            <a:endParaRPr lang="en-US" dirty="0"/>
          </a:p>
        </p:txBody>
      </p:sp>
      <p:sp>
        <p:nvSpPr>
          <p:cNvPr id="3" name="Content Placeholder 2"/>
          <p:cNvSpPr>
            <a:spLocks noGrp="1"/>
          </p:cNvSpPr>
          <p:nvPr>
            <p:ph idx="1"/>
          </p:nvPr>
        </p:nvSpPr>
        <p:spPr>
          <a:xfrm>
            <a:off x="395536" y="1988840"/>
            <a:ext cx="8229600" cy="3598862"/>
          </a:xfrm>
        </p:spPr>
        <p:txBody>
          <a:bodyPr/>
          <a:lstStyle/>
          <a:p>
            <a:pPr algn="just"/>
            <a:r>
              <a:rPr lang="en-US" dirty="0" smtClean="0"/>
              <a:t>Offender is shown a series of 16 photographs, one at a time - order remains consistent.</a:t>
            </a:r>
          </a:p>
          <a:p>
            <a:pPr algn="just"/>
            <a:endParaRPr lang="en-US" sz="1500" dirty="0" smtClean="0"/>
          </a:p>
          <a:p>
            <a:pPr marL="0" indent="0" algn="ctr">
              <a:buNone/>
            </a:pPr>
            <a:r>
              <a:rPr lang="en-US" i="1" dirty="0" smtClean="0"/>
              <a:t>	“</a:t>
            </a:r>
            <a:r>
              <a:rPr lang="en-GB" i="1" dirty="0"/>
              <a:t>From what you can see from the photo, can you describe what would </a:t>
            </a:r>
            <a:r>
              <a:rPr lang="en-GB" b="1" i="1" dirty="0"/>
              <a:t>attract</a:t>
            </a:r>
            <a:r>
              <a:rPr lang="en-GB" i="1" dirty="0"/>
              <a:t> you to this </a:t>
            </a:r>
            <a:r>
              <a:rPr lang="en-GB" i="1" dirty="0" smtClean="0"/>
              <a:t>property </a:t>
            </a:r>
            <a:r>
              <a:rPr lang="en-GB" i="1" dirty="0"/>
              <a:t>when selecting a target for </a:t>
            </a:r>
            <a:r>
              <a:rPr lang="en-GB" i="1" dirty="0" smtClean="0"/>
              <a:t>burglary”</a:t>
            </a:r>
            <a:r>
              <a:rPr lang="en-GB" i="1" dirty="0"/>
              <a:t> </a:t>
            </a:r>
            <a:endParaRPr lang="en-GB" dirty="0"/>
          </a:p>
          <a:p>
            <a:endParaRPr lang="en-GB" sz="1500" i="1" dirty="0" smtClean="0"/>
          </a:p>
          <a:p>
            <a:pPr marL="0" indent="0" algn="ctr">
              <a:buNone/>
            </a:pPr>
            <a:r>
              <a:rPr lang="en-GB" i="1" dirty="0" smtClean="0"/>
              <a:t>	“From </a:t>
            </a:r>
            <a:r>
              <a:rPr lang="en-GB" i="1" dirty="0"/>
              <a:t>what you can see from the photo, can you </a:t>
            </a:r>
            <a:r>
              <a:rPr lang="en-GB" i="1" dirty="0" smtClean="0"/>
              <a:t>describe </a:t>
            </a:r>
            <a:r>
              <a:rPr lang="en-GB" i="1" dirty="0"/>
              <a:t>what would </a:t>
            </a:r>
            <a:r>
              <a:rPr lang="en-GB" b="1" i="1" dirty="0"/>
              <a:t>deter</a:t>
            </a:r>
            <a:r>
              <a:rPr lang="en-GB" i="1" dirty="0"/>
              <a:t> you (put you off) from </a:t>
            </a:r>
            <a:r>
              <a:rPr lang="en-GB" i="1" dirty="0" smtClean="0"/>
              <a:t>selecting this property as a target for burglary”</a:t>
            </a:r>
            <a:endParaRPr lang="en-GB" dirty="0"/>
          </a:p>
          <a:p>
            <a:endParaRPr lang="en-US" i="1" dirty="0"/>
          </a:p>
        </p:txBody>
      </p:sp>
    </p:spTree>
    <p:extLst>
      <p:ext uri="{BB962C8B-B14F-4D97-AF65-F5344CB8AC3E}">
        <p14:creationId xmlns:p14="http://schemas.microsoft.com/office/powerpoint/2010/main" val="82633777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Management and maintenance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38018858"/>
              </p:ext>
            </p:extLst>
          </p:nvPr>
        </p:nvGraphicFramePr>
        <p:xfrm>
          <a:off x="395536" y="1916832"/>
          <a:ext cx="8229600" cy="4908695"/>
        </p:xfrm>
        <a:graphic>
          <a:graphicData uri="http://schemas.openxmlformats.org/drawingml/2006/table">
            <a:tbl>
              <a:tblPr firstRow="1" bandRow="1">
                <a:tableStyleId>{21E4AEA4-8DFA-4A89-87EB-49C32662AFE0}</a:tableStyleId>
              </a:tblPr>
              <a:tblGrid>
                <a:gridCol w="3744416"/>
                <a:gridCol w="4485184"/>
              </a:tblGrid>
              <a:tr h="541785">
                <a:tc>
                  <a:txBody>
                    <a:bodyPr/>
                    <a:lstStyle/>
                    <a:p>
                      <a:r>
                        <a:rPr lang="en-US" sz="1600" dirty="0" smtClean="0"/>
                        <a:t>Confirm</a:t>
                      </a:r>
                      <a:endParaRPr lang="en-US" sz="1600" dirty="0"/>
                    </a:p>
                  </a:txBody>
                  <a:tcPr/>
                </a:tc>
                <a:tc>
                  <a:txBody>
                    <a:bodyPr/>
                    <a:lstStyle/>
                    <a:p>
                      <a:r>
                        <a:rPr lang="en-US" sz="1600" dirty="0" smtClean="0"/>
                        <a:t>Challenge</a:t>
                      </a:r>
                      <a:r>
                        <a:rPr lang="en-US" sz="1600" baseline="0" dirty="0" smtClean="0"/>
                        <a:t> </a:t>
                      </a:r>
                      <a:endParaRPr lang="en-US" sz="1600" dirty="0"/>
                    </a:p>
                  </a:txBody>
                  <a:tcPr/>
                </a:tc>
              </a:tr>
              <a:tr h="1894048">
                <a:tc>
                  <a:txBody>
                    <a:bodyPr/>
                    <a:lstStyle/>
                    <a:p>
                      <a:endParaRPr lang="en-US" sz="16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The principle that </a:t>
                      </a:r>
                      <a:r>
                        <a:rPr lang="en-US" sz="1600" b="1" dirty="0" smtClean="0"/>
                        <a:t>tidy/cared for </a:t>
                      </a:r>
                      <a:r>
                        <a:rPr lang="en-US" sz="1600" dirty="0" smtClean="0"/>
                        <a:t>property conveys message that residents are more likely to intervene was not confirmed by offenders.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A neat and tidy garden means they care for their house and themselves so will </a:t>
                      </a:r>
                      <a:r>
                        <a:rPr lang="en-US" sz="1600" b="1" dirty="0" smtClean="0"/>
                        <a:t>have nice things to steal. </a:t>
                      </a:r>
                    </a:p>
                  </a:txBody>
                  <a:tcPr/>
                </a:tc>
              </a:tr>
              <a:tr h="1406062">
                <a:tc>
                  <a:txBody>
                    <a:bodyPr/>
                    <a:lstStyle/>
                    <a:p>
                      <a:endParaRPr lang="en-US" sz="16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A messy garden means they have </a:t>
                      </a:r>
                      <a:r>
                        <a:rPr lang="en-US" sz="1600" b="1" dirty="0" smtClean="0"/>
                        <a:t>nothing to steal</a:t>
                      </a:r>
                      <a:r>
                        <a:rPr lang="en-US" sz="1600" dirty="0" smtClean="0"/>
                        <a:t>….not one mentioned that mess equates to unlikely to be challenged. </a:t>
                      </a:r>
                    </a:p>
                  </a:txBody>
                  <a:tcPr/>
                </a:tc>
              </a:tr>
              <a:tr h="982641">
                <a:tc>
                  <a:txBody>
                    <a:bodyPr/>
                    <a:lstStyle/>
                    <a:p>
                      <a:endParaRPr lang="en-US" sz="16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What we see as a mess/untidy they often perceived as ‘</a:t>
                      </a:r>
                      <a:r>
                        <a:rPr lang="en-US" sz="1600" b="1" dirty="0" smtClean="0"/>
                        <a:t>being renovated</a:t>
                      </a:r>
                      <a:r>
                        <a:rPr lang="en-US" sz="1600" dirty="0" smtClean="0"/>
                        <a:t>’ so they have money/something to steal. </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tr>
            </a:tbl>
          </a:graphicData>
        </a:graphic>
      </p:graphicFrame>
    </p:spTree>
    <p:extLst>
      <p:ext uri="{BB962C8B-B14F-4D97-AF65-F5344CB8AC3E}">
        <p14:creationId xmlns:p14="http://schemas.microsoft.com/office/powerpoint/2010/main" val="353012464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Defensible space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08472167"/>
              </p:ext>
            </p:extLst>
          </p:nvPr>
        </p:nvGraphicFramePr>
        <p:xfrm>
          <a:off x="395536" y="1923168"/>
          <a:ext cx="8496944" cy="4818200"/>
        </p:xfrm>
        <a:graphic>
          <a:graphicData uri="http://schemas.openxmlformats.org/drawingml/2006/table">
            <a:tbl>
              <a:tblPr firstRow="1" bandRow="1">
                <a:tableStyleId>{21E4AEA4-8DFA-4A89-87EB-49C32662AFE0}</a:tableStyleId>
              </a:tblPr>
              <a:tblGrid>
                <a:gridCol w="3866056"/>
                <a:gridCol w="4630888"/>
              </a:tblGrid>
              <a:tr h="457906">
                <a:tc>
                  <a:txBody>
                    <a:bodyPr/>
                    <a:lstStyle/>
                    <a:p>
                      <a:r>
                        <a:rPr lang="en-US" dirty="0" smtClean="0"/>
                        <a:t>Confirm</a:t>
                      </a:r>
                      <a:endParaRPr lang="en-US" dirty="0"/>
                    </a:p>
                  </a:txBody>
                  <a:tcPr/>
                </a:tc>
                <a:tc>
                  <a:txBody>
                    <a:bodyPr/>
                    <a:lstStyle/>
                    <a:p>
                      <a:r>
                        <a:rPr lang="en-US" dirty="0" smtClean="0"/>
                        <a:t>Challenge</a:t>
                      </a:r>
                      <a:endParaRPr lang="en-US" dirty="0"/>
                    </a:p>
                  </a:txBody>
                  <a:tcPr/>
                </a:tc>
              </a:tr>
              <a:tr h="1460003">
                <a:tc>
                  <a:txBody>
                    <a:bodyPr/>
                    <a:lstStyle/>
                    <a:p>
                      <a:pPr algn="just"/>
                      <a:r>
                        <a:rPr lang="en-US" sz="1600" dirty="0" smtClean="0"/>
                        <a:t>Some participants did refer to certain developments/properties</a:t>
                      </a:r>
                      <a:r>
                        <a:rPr lang="en-US" sz="1600" baseline="0" dirty="0" smtClean="0"/>
                        <a:t> making them feel like a </a:t>
                      </a:r>
                      <a:r>
                        <a:rPr lang="en-US" sz="1600" b="1" baseline="0" dirty="0" smtClean="0"/>
                        <a:t>‘outsider</a:t>
                      </a:r>
                      <a:r>
                        <a:rPr lang="en-US" sz="1600" baseline="0" dirty="0" smtClean="0"/>
                        <a:t>’ – a closed community</a:t>
                      </a:r>
                      <a:endParaRPr lang="en-US" sz="16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a:t>
                      </a:r>
                      <a:r>
                        <a:rPr lang="en-US" sz="1600" b="1" dirty="0" smtClean="0"/>
                        <a:t>Private</a:t>
                      </a:r>
                      <a:r>
                        <a:rPr lang="en-US" sz="1600" dirty="0" smtClean="0"/>
                        <a:t>’ means private housing – not on benefits so morally acceptable and something to steal.</a:t>
                      </a:r>
                    </a:p>
                    <a:p>
                      <a:pPr algn="just"/>
                      <a:endParaRPr lang="en-US" sz="1600" dirty="0" smtClean="0"/>
                    </a:p>
                    <a:p>
                      <a:pPr algn="just"/>
                      <a:endParaRPr lang="en-US" sz="1600" dirty="0"/>
                    </a:p>
                  </a:txBody>
                  <a:tcPr/>
                </a:tc>
              </a:tr>
              <a:tr h="1188374">
                <a:tc>
                  <a:txBody>
                    <a:bodyPr/>
                    <a:lstStyle/>
                    <a:p>
                      <a:endParaRPr lang="en-US" sz="16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a:t>
                      </a:r>
                      <a:r>
                        <a:rPr lang="en-US" sz="1600" b="1" dirty="0" smtClean="0"/>
                        <a:t>Private’ </a:t>
                      </a:r>
                      <a:r>
                        <a:rPr lang="en-US" sz="1600" dirty="0" smtClean="0"/>
                        <a:t>means you can’t park there.</a:t>
                      </a:r>
                    </a:p>
                    <a:p>
                      <a:pPr algn="just"/>
                      <a:endParaRPr lang="en-US" sz="1600" dirty="0"/>
                    </a:p>
                  </a:txBody>
                  <a:tcPr/>
                </a:tc>
              </a:tr>
              <a:tr h="645117">
                <a:tc>
                  <a:txBody>
                    <a:bodyPr/>
                    <a:lstStyle/>
                    <a:p>
                      <a:endParaRPr lang="en-US" sz="1600" dirty="0"/>
                    </a:p>
                  </a:txBody>
                  <a:tcPr/>
                </a:tc>
                <a:tc>
                  <a:txBody>
                    <a:bodyPr/>
                    <a:lstStyle/>
                    <a:p>
                      <a:pPr algn="just"/>
                      <a:r>
                        <a:rPr lang="en-US" sz="1600" b="1" dirty="0" smtClean="0"/>
                        <a:t>‘Private</a:t>
                      </a:r>
                      <a:r>
                        <a:rPr lang="en-US" sz="1600" dirty="0" smtClean="0"/>
                        <a:t>’ means they will be lax about their own security. </a:t>
                      </a:r>
                      <a:endParaRPr lang="en-US" sz="1600" dirty="0"/>
                    </a:p>
                  </a:txBody>
                  <a:tcPr/>
                </a:tc>
              </a:tr>
              <a:tr h="857111">
                <a:tc>
                  <a:txBody>
                    <a:bodyPr/>
                    <a:lstStyle/>
                    <a:p>
                      <a:endParaRPr lang="en-US" sz="16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A </a:t>
                      </a:r>
                      <a:r>
                        <a:rPr lang="en-US" sz="1600" b="1" dirty="0" smtClean="0"/>
                        <a:t>narrowing in road, change in colour and texture </a:t>
                      </a:r>
                      <a:r>
                        <a:rPr lang="en-US" sz="1600" dirty="0" smtClean="0"/>
                        <a:t>doesn’t seem</a:t>
                      </a:r>
                      <a:r>
                        <a:rPr lang="en-US" sz="1600" baseline="0" dirty="0" smtClean="0"/>
                        <a:t> to be </a:t>
                      </a:r>
                      <a:r>
                        <a:rPr lang="en-US" sz="1600" dirty="0" smtClean="0"/>
                        <a:t>perceived as a deterrent. </a:t>
                      </a:r>
                    </a:p>
                    <a:p>
                      <a:pPr algn="just"/>
                      <a:endParaRPr lang="en-US" sz="1600" dirty="0"/>
                    </a:p>
                  </a:txBody>
                  <a:tcPr/>
                </a:tc>
              </a:tr>
            </a:tbl>
          </a:graphicData>
        </a:graphic>
      </p:graphicFrame>
    </p:spTree>
    <p:extLst>
      <p:ext uri="{BB962C8B-B14F-4D97-AF65-F5344CB8AC3E}">
        <p14:creationId xmlns:p14="http://schemas.microsoft.com/office/powerpoint/2010/main" val="339362138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dirty="0"/>
          </a:p>
        </p:txBody>
      </p:sp>
      <p:sp>
        <p:nvSpPr>
          <p:cNvPr id="5" name="Subtitle 4"/>
          <p:cNvSpPr>
            <a:spLocks noGrp="1"/>
          </p:cNvSpPr>
          <p:nvPr>
            <p:ph type="subTitle" idx="1"/>
          </p:nvPr>
        </p:nvSpPr>
        <p:spPr>
          <a:xfrm>
            <a:off x="1403648" y="3284984"/>
            <a:ext cx="6400800" cy="1752600"/>
          </a:xfrm>
        </p:spPr>
        <p:txBody>
          <a:bodyPr/>
          <a:lstStyle/>
          <a:p>
            <a:r>
              <a:rPr lang="en-US" b="1" dirty="0" smtClean="0"/>
              <a:t>Thank you</a:t>
            </a:r>
            <a:endParaRPr lang="en-US" b="1" dirty="0"/>
          </a:p>
        </p:txBody>
      </p:sp>
    </p:spTree>
    <p:extLst>
      <p:ext uri="{BB962C8B-B14F-4D97-AF65-F5344CB8AC3E}">
        <p14:creationId xmlns:p14="http://schemas.microsoft.com/office/powerpoint/2010/main" val="4082471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Principles of CPTED</a:t>
            </a:r>
            <a:endParaRPr lang="en-US" sz="3200" dirty="0"/>
          </a:p>
        </p:txBody>
      </p:sp>
      <p:pic>
        <p:nvPicPr>
          <p:cNvPr id="5" name="Content Placeholder 4"/>
          <p:cNvPicPr>
            <a:picLocks noGrp="1" noChangeAspect="1"/>
          </p:cNvPicPr>
          <p:nvPr>
            <p:ph idx="1"/>
          </p:nvPr>
        </p:nvPicPr>
        <p:blipFill>
          <a:blip r:embed="rId3"/>
          <a:srcRect t="34062" b="34062"/>
          <a:stretch>
            <a:fillRect/>
          </a:stretch>
        </p:blipFill>
        <p:spPr>
          <a:xfrm>
            <a:off x="468313" y="1773238"/>
            <a:ext cx="8229600" cy="3598862"/>
          </a:xfrm>
        </p:spPr>
      </p:pic>
      <p:graphicFrame>
        <p:nvGraphicFramePr>
          <p:cNvPr id="4" name="Table 3"/>
          <p:cNvGraphicFramePr>
            <a:graphicFrameLocks noGrp="1"/>
          </p:cNvGraphicFramePr>
          <p:nvPr>
            <p:extLst>
              <p:ext uri="{D42A27DB-BD31-4B8C-83A1-F6EECF244321}">
                <p14:modId xmlns:p14="http://schemas.microsoft.com/office/powerpoint/2010/main" val="3718087568"/>
              </p:ext>
            </p:extLst>
          </p:nvPr>
        </p:nvGraphicFramePr>
        <p:xfrm>
          <a:off x="1" y="1413875"/>
          <a:ext cx="9143999" cy="5444125"/>
        </p:xfrm>
        <a:graphic>
          <a:graphicData uri="http://schemas.openxmlformats.org/drawingml/2006/table">
            <a:tbl>
              <a:tblPr firstRow="1" bandRow="1">
                <a:tableStyleId>{5C22544A-7EE6-4342-B048-85BDC9FD1C3A}</a:tableStyleId>
              </a:tblPr>
              <a:tblGrid>
                <a:gridCol w="1431890"/>
                <a:gridCol w="1281165"/>
                <a:gridCol w="1306287"/>
                <a:gridCol w="1708219"/>
                <a:gridCol w="1708219"/>
                <a:gridCol w="1708219"/>
              </a:tblGrid>
              <a:tr h="506399">
                <a:tc>
                  <a:txBody>
                    <a:bodyPr/>
                    <a:lstStyle/>
                    <a:p>
                      <a:r>
                        <a:rPr lang="en-US" sz="1400" dirty="0" err="1" smtClean="0">
                          <a:solidFill>
                            <a:schemeClr val="tx1"/>
                          </a:solidFill>
                        </a:rPr>
                        <a:t>Poyner</a:t>
                      </a:r>
                      <a:r>
                        <a:rPr lang="en-US" sz="1400" dirty="0" smtClean="0">
                          <a:solidFill>
                            <a:schemeClr val="tx1"/>
                          </a:solidFill>
                        </a:rPr>
                        <a:t> (1983)</a:t>
                      </a:r>
                      <a:endParaRPr lang="en-US" sz="1400" dirty="0">
                        <a:solidFill>
                          <a:schemeClr val="tx1"/>
                        </a:solidFill>
                      </a:endParaRPr>
                    </a:p>
                  </a:txBody>
                  <a:tcPr/>
                </a:tc>
                <a:tc>
                  <a:txBody>
                    <a:bodyPr/>
                    <a:lstStyle/>
                    <a:p>
                      <a:r>
                        <a:rPr lang="en-US" sz="1400" dirty="0" smtClean="0">
                          <a:solidFill>
                            <a:schemeClr val="tx1"/>
                          </a:solidFill>
                        </a:rPr>
                        <a:t>Cozens</a:t>
                      </a:r>
                      <a:r>
                        <a:rPr lang="en-US" sz="1400" baseline="0" dirty="0" smtClean="0">
                          <a:solidFill>
                            <a:schemeClr val="tx1"/>
                          </a:solidFill>
                        </a:rPr>
                        <a:t> et al (2005)</a:t>
                      </a:r>
                      <a:endParaRPr lang="en-US" sz="1400" dirty="0">
                        <a:solidFill>
                          <a:schemeClr val="tx1"/>
                        </a:solidFill>
                      </a:endParaRPr>
                    </a:p>
                  </a:txBody>
                  <a:tcPr/>
                </a:tc>
                <a:tc>
                  <a:txBody>
                    <a:bodyPr/>
                    <a:lstStyle/>
                    <a:p>
                      <a:r>
                        <a:rPr lang="en-US" sz="1400" dirty="0" err="1" smtClean="0">
                          <a:solidFill>
                            <a:schemeClr val="tx1"/>
                          </a:solidFill>
                        </a:rPr>
                        <a:t>Armitage</a:t>
                      </a:r>
                      <a:r>
                        <a:rPr lang="en-US" sz="1400" dirty="0" smtClean="0">
                          <a:solidFill>
                            <a:schemeClr val="tx1"/>
                          </a:solidFill>
                        </a:rPr>
                        <a:t> (2013)</a:t>
                      </a:r>
                      <a:endParaRPr lang="en-US" sz="1400" dirty="0">
                        <a:solidFill>
                          <a:schemeClr val="tx1"/>
                        </a:solidFill>
                      </a:endParaRPr>
                    </a:p>
                  </a:txBody>
                  <a:tcPr/>
                </a:tc>
                <a:tc>
                  <a:txBody>
                    <a:bodyPr/>
                    <a:lstStyle/>
                    <a:p>
                      <a:r>
                        <a:rPr lang="en-US" sz="1400" dirty="0" err="1" smtClean="0">
                          <a:solidFill>
                            <a:schemeClr val="tx1"/>
                          </a:solidFill>
                        </a:rPr>
                        <a:t>Ekblom</a:t>
                      </a:r>
                      <a:r>
                        <a:rPr lang="en-US" sz="1400" dirty="0" smtClean="0">
                          <a:solidFill>
                            <a:schemeClr val="tx1"/>
                          </a:solidFill>
                        </a:rPr>
                        <a:t> et al (2013)</a:t>
                      </a:r>
                      <a:endParaRPr lang="en-US" sz="1400" dirty="0">
                        <a:solidFill>
                          <a:schemeClr val="tx1"/>
                        </a:solidFill>
                      </a:endParaRPr>
                    </a:p>
                  </a:txBody>
                  <a:tcPr/>
                </a:tc>
                <a:tc>
                  <a:txBody>
                    <a:bodyPr/>
                    <a:lstStyle/>
                    <a:p>
                      <a:r>
                        <a:rPr lang="en-US" sz="1400" dirty="0" smtClean="0">
                          <a:solidFill>
                            <a:schemeClr val="tx1"/>
                          </a:solidFill>
                        </a:rPr>
                        <a:t>Montoya et al (2014)</a:t>
                      </a:r>
                      <a:endParaRPr lang="en-US" sz="1400" dirty="0">
                        <a:solidFill>
                          <a:schemeClr val="tx1"/>
                        </a:solidFill>
                      </a:endParaRPr>
                    </a:p>
                  </a:txBody>
                  <a:tcPr/>
                </a:tc>
                <a:tc>
                  <a:txBody>
                    <a:bodyPr/>
                    <a:lstStyle/>
                    <a:p>
                      <a:r>
                        <a:rPr lang="en-US" sz="1400" dirty="0" err="1" smtClean="0">
                          <a:solidFill>
                            <a:schemeClr val="tx1"/>
                          </a:solidFill>
                        </a:rPr>
                        <a:t>Hedayati</a:t>
                      </a:r>
                      <a:r>
                        <a:rPr lang="en-US" sz="1400" dirty="0" smtClean="0">
                          <a:solidFill>
                            <a:schemeClr val="tx1"/>
                          </a:solidFill>
                        </a:rPr>
                        <a:t> and</a:t>
                      </a:r>
                      <a:r>
                        <a:rPr lang="en-US" sz="1400" baseline="0" dirty="0" smtClean="0">
                          <a:solidFill>
                            <a:schemeClr val="tx1"/>
                          </a:solidFill>
                        </a:rPr>
                        <a:t> Abdullah (2015)</a:t>
                      </a:r>
                      <a:endParaRPr lang="en-US" sz="1400" dirty="0">
                        <a:solidFill>
                          <a:schemeClr val="tx1"/>
                        </a:solidFill>
                      </a:endParaRPr>
                    </a:p>
                  </a:txBody>
                  <a:tcPr/>
                </a:tc>
              </a:tr>
              <a:tr h="506399">
                <a:tc>
                  <a:txBody>
                    <a:bodyPr/>
                    <a:lstStyle/>
                    <a:p>
                      <a:r>
                        <a:rPr lang="en-US" sz="1400" dirty="0" smtClean="0"/>
                        <a:t>Surveillance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Surveillance</a:t>
                      </a:r>
                    </a:p>
                    <a:p>
                      <a:endParaRPr lang="en-US" sz="1400" dirty="0"/>
                    </a:p>
                  </a:txBody>
                  <a:tcPr/>
                </a:tc>
                <a:tc>
                  <a:txBody>
                    <a:bodyPr/>
                    <a:lstStyle/>
                    <a:p>
                      <a:r>
                        <a:rPr lang="en-US" sz="1400" dirty="0" smtClean="0"/>
                        <a:t>Surveillance</a:t>
                      </a:r>
                      <a:endParaRPr lang="en-US" sz="1400" dirty="0"/>
                    </a:p>
                  </a:txBody>
                  <a:tcPr/>
                </a:tc>
                <a:tc>
                  <a:txBody>
                    <a:bodyPr/>
                    <a:lstStyle/>
                    <a:p>
                      <a:r>
                        <a:rPr lang="en-US" sz="1400" dirty="0" smtClean="0"/>
                        <a:t>Surveillance </a:t>
                      </a:r>
                      <a:endParaRPr lang="en-US" sz="1400" dirty="0"/>
                    </a:p>
                  </a:txBody>
                  <a:tcPr/>
                </a:tc>
                <a:tc>
                  <a:txBody>
                    <a:bodyPr/>
                    <a:lstStyle/>
                    <a:p>
                      <a:r>
                        <a:rPr lang="en-US" sz="1400" dirty="0" smtClean="0"/>
                        <a:t>Surveillance</a:t>
                      </a:r>
                      <a:endParaRPr lang="en-US" sz="1400" dirty="0"/>
                    </a:p>
                  </a:txBody>
                  <a:tcPr/>
                </a:tc>
                <a:tc>
                  <a:txBody>
                    <a:bodyPr/>
                    <a:lstStyle/>
                    <a:p>
                      <a:r>
                        <a:rPr lang="en-US" sz="1400" dirty="0" smtClean="0"/>
                        <a:t>Surveillance</a:t>
                      </a:r>
                      <a:endParaRPr lang="en-US" sz="1400" dirty="0"/>
                    </a:p>
                  </a:txBody>
                  <a:tcPr/>
                </a:tc>
              </a:tr>
              <a:tr h="506399">
                <a:tc>
                  <a:txBody>
                    <a:bodyPr/>
                    <a:lstStyle/>
                    <a:p>
                      <a:r>
                        <a:rPr lang="en-US" sz="1400" dirty="0" smtClean="0"/>
                        <a:t>Movement control</a:t>
                      </a:r>
                      <a:endParaRPr lang="en-US" sz="1400" dirty="0"/>
                    </a:p>
                  </a:txBody>
                  <a:tcPr/>
                </a:tc>
                <a:tc>
                  <a:txBody>
                    <a:bodyPr/>
                    <a:lstStyle/>
                    <a:p>
                      <a:r>
                        <a:rPr lang="en-US" sz="1400" dirty="0" smtClean="0"/>
                        <a:t>Access control</a:t>
                      </a:r>
                      <a:endParaRPr lang="en-US" sz="1400" dirty="0"/>
                    </a:p>
                  </a:txBody>
                  <a:tcPr/>
                </a:tc>
                <a:tc>
                  <a:txBody>
                    <a:bodyPr/>
                    <a:lstStyle/>
                    <a:p>
                      <a:r>
                        <a:rPr lang="en-US" sz="1400" dirty="0" smtClean="0"/>
                        <a:t>Movement control </a:t>
                      </a:r>
                      <a:endParaRPr lang="en-US" sz="1400" dirty="0"/>
                    </a:p>
                  </a:txBody>
                  <a:tcPr/>
                </a:tc>
                <a:tc>
                  <a:txBody>
                    <a:bodyPr/>
                    <a:lstStyle/>
                    <a:p>
                      <a:r>
                        <a:rPr lang="en-US" sz="1400" dirty="0" smtClean="0"/>
                        <a:t>Access and connectivity</a:t>
                      </a:r>
                      <a:endParaRPr lang="en-US" sz="1400" dirty="0"/>
                    </a:p>
                  </a:txBody>
                  <a:tcPr/>
                </a:tc>
                <a:tc>
                  <a:txBody>
                    <a:bodyPr/>
                    <a:lstStyle/>
                    <a:p>
                      <a:r>
                        <a:rPr lang="en-US" sz="1400" dirty="0" smtClean="0"/>
                        <a:t>Access control</a:t>
                      </a:r>
                      <a:endParaRPr lang="en-US" sz="1400" dirty="0"/>
                    </a:p>
                  </a:txBody>
                  <a:tcPr/>
                </a:tc>
                <a:tc>
                  <a:txBody>
                    <a:bodyPr/>
                    <a:lstStyle/>
                    <a:p>
                      <a:r>
                        <a:rPr lang="en-US" sz="1400" dirty="0" smtClean="0"/>
                        <a:t>Access control</a:t>
                      </a:r>
                      <a:endParaRPr lang="en-US" sz="1400" dirty="0"/>
                    </a:p>
                  </a:txBody>
                  <a:tcPr/>
                </a:tc>
              </a:tr>
              <a:tr h="506399">
                <a:tc>
                  <a:txBody>
                    <a:bodyPr/>
                    <a:lstStyle/>
                    <a:p>
                      <a:r>
                        <a:rPr lang="en-US" sz="1400" dirty="0" smtClean="0"/>
                        <a:t>Activity support</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Activity support </a:t>
                      </a:r>
                    </a:p>
                  </a:txBody>
                  <a:tcPr/>
                </a:tc>
                <a:tc>
                  <a:txBody>
                    <a:bodyPr/>
                    <a:lstStyle/>
                    <a:p>
                      <a:endParaRPr lang="en-US" sz="1400" dirty="0"/>
                    </a:p>
                  </a:txBody>
                  <a:tcPr/>
                </a:tc>
                <a:tc>
                  <a:txBody>
                    <a:bodyPr/>
                    <a:lstStyle/>
                    <a:p>
                      <a:r>
                        <a:rPr lang="en-US" sz="1400" dirty="0" smtClean="0"/>
                        <a:t>Activity</a:t>
                      </a:r>
                      <a:endParaRPr lang="en-US" sz="1400" dirty="0"/>
                    </a:p>
                  </a:txBody>
                  <a:tcPr/>
                </a:tc>
                <a:tc>
                  <a:txBody>
                    <a:bodyPr/>
                    <a:lstStyle/>
                    <a:p>
                      <a:r>
                        <a:rPr lang="en-US" sz="1400" dirty="0" smtClean="0"/>
                        <a:t>Activity support</a:t>
                      </a:r>
                      <a:endParaRPr lang="en-US" sz="1400" dirty="0"/>
                    </a:p>
                  </a:txBody>
                  <a:tcPr/>
                </a:tc>
                <a:tc>
                  <a:txBody>
                    <a:bodyPr/>
                    <a:lstStyle/>
                    <a:p>
                      <a:endParaRPr lang="en-US" sz="1400" dirty="0"/>
                    </a:p>
                  </a:txBody>
                  <a:tcPr/>
                </a:tc>
              </a:tr>
              <a:tr h="506399">
                <a:tc>
                  <a:txBody>
                    <a:bodyPr/>
                    <a:lstStyle/>
                    <a:p>
                      <a:r>
                        <a:rPr lang="en-US" sz="1400" dirty="0" smtClean="0"/>
                        <a:t>Motivational</a:t>
                      </a:r>
                      <a:r>
                        <a:rPr lang="en-US" sz="1400" baseline="0" dirty="0" smtClean="0"/>
                        <a:t> reinforcement</a:t>
                      </a:r>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a:p>
                  </a:txBody>
                  <a:tcPr/>
                </a:tc>
              </a:tr>
              <a:tr h="506399">
                <a:tc>
                  <a:txBody>
                    <a:bodyPr/>
                    <a:lstStyle/>
                    <a:p>
                      <a:endParaRPr lang="en-US" sz="1400" dirty="0"/>
                    </a:p>
                  </a:txBody>
                  <a:tcPr/>
                </a:tc>
                <a:tc>
                  <a:txBody>
                    <a:bodyPr/>
                    <a:lstStyle/>
                    <a:p>
                      <a:r>
                        <a:rPr lang="en-US" sz="1400" dirty="0" smtClean="0"/>
                        <a:t>Target hardening</a:t>
                      </a:r>
                      <a:endParaRPr lang="en-US" sz="1400" dirty="0"/>
                    </a:p>
                  </a:txBody>
                  <a:tcPr/>
                </a:tc>
                <a:tc>
                  <a:txBody>
                    <a:bodyPr/>
                    <a:lstStyle/>
                    <a:p>
                      <a:r>
                        <a:rPr lang="en-US" sz="1400" dirty="0" smtClean="0"/>
                        <a:t>Physical security</a:t>
                      </a:r>
                      <a:endParaRPr lang="en-US" sz="1400" dirty="0"/>
                    </a:p>
                  </a:txBody>
                  <a:tcPr/>
                </a:tc>
                <a:tc>
                  <a:txBody>
                    <a:bodyPr/>
                    <a:lstStyle/>
                    <a:p>
                      <a:endParaRPr lang="en-US" sz="1400" dirty="0"/>
                    </a:p>
                  </a:txBody>
                  <a:tcPr/>
                </a:tc>
                <a:tc>
                  <a:txBody>
                    <a:bodyPr/>
                    <a:lstStyle/>
                    <a:p>
                      <a:r>
                        <a:rPr lang="en-US" sz="1400" dirty="0" smtClean="0"/>
                        <a:t>Target hardening</a:t>
                      </a:r>
                      <a:endParaRPr lang="en-US" sz="1400" dirty="0"/>
                    </a:p>
                  </a:txBody>
                  <a:tcPr/>
                </a:tc>
                <a:tc>
                  <a:txBody>
                    <a:bodyPr/>
                    <a:lstStyle/>
                    <a:p>
                      <a:endParaRPr lang="en-US" sz="1400" dirty="0"/>
                    </a:p>
                  </a:txBody>
                  <a:tcPr/>
                </a:tc>
              </a:tr>
              <a:tr h="714916">
                <a:tc>
                  <a:txBody>
                    <a:bodyPr/>
                    <a:lstStyle/>
                    <a:p>
                      <a:endParaRPr lang="en-US" sz="1400"/>
                    </a:p>
                  </a:txBody>
                  <a:tcPr/>
                </a:tc>
                <a:tc>
                  <a:txBody>
                    <a:bodyPr/>
                    <a:lstStyle/>
                    <a:p>
                      <a:r>
                        <a:rPr lang="en-US" sz="1400" dirty="0" smtClean="0"/>
                        <a:t>Image </a:t>
                      </a:r>
                      <a:endParaRPr lang="en-US" sz="1400" dirty="0"/>
                    </a:p>
                  </a:txBody>
                  <a:tcPr/>
                </a:tc>
                <a:tc>
                  <a:txBody>
                    <a:bodyPr/>
                    <a:lstStyle/>
                    <a:p>
                      <a:r>
                        <a:rPr lang="en-US" sz="1400" dirty="0" smtClean="0"/>
                        <a:t>Management and maintenance</a:t>
                      </a:r>
                      <a:endParaRPr lang="en-US" sz="1400" dirty="0"/>
                    </a:p>
                  </a:txBody>
                  <a:tcPr/>
                </a:tc>
                <a:tc>
                  <a:txBody>
                    <a:bodyPr/>
                    <a:lstStyle/>
                    <a:p>
                      <a:r>
                        <a:rPr lang="en-US" sz="1400" dirty="0" smtClean="0"/>
                        <a:t>Public</a:t>
                      </a:r>
                      <a:r>
                        <a:rPr lang="en-US" sz="1400" baseline="0" dirty="0" smtClean="0"/>
                        <a:t> image </a:t>
                      </a:r>
                      <a:endParaRPr lang="en-US" sz="1400" dirty="0"/>
                    </a:p>
                  </a:txBody>
                  <a:tcPr/>
                </a:tc>
                <a:tc>
                  <a:txBody>
                    <a:bodyPr/>
                    <a:lstStyle/>
                    <a:p>
                      <a:r>
                        <a:rPr lang="en-US" sz="1400" dirty="0" smtClean="0"/>
                        <a:t>Image maintenance</a:t>
                      </a:r>
                      <a:endParaRPr lang="en-US" sz="1400" dirty="0"/>
                    </a:p>
                  </a:txBody>
                  <a:tcPr/>
                </a:tc>
                <a:tc>
                  <a:txBody>
                    <a:bodyPr/>
                    <a:lstStyle/>
                    <a:p>
                      <a:r>
                        <a:rPr lang="en-US" sz="1400" dirty="0" smtClean="0"/>
                        <a:t>Maintenance</a:t>
                      </a:r>
                      <a:endParaRPr lang="en-US" sz="1400" dirty="0"/>
                    </a:p>
                  </a:txBody>
                  <a:tcPr/>
                </a:tc>
              </a:tr>
              <a:tr h="714916">
                <a:tc>
                  <a:txBody>
                    <a:bodyPr/>
                    <a:lstStyle/>
                    <a:p>
                      <a:endParaRPr lang="en-US"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Defensible</a:t>
                      </a:r>
                      <a:r>
                        <a:rPr lang="en-US" sz="1400" baseline="0" dirty="0" smtClean="0"/>
                        <a:t> space</a:t>
                      </a:r>
                      <a:endParaRPr lang="en-US" sz="1400" dirty="0" smtClean="0"/>
                    </a:p>
                    <a:p>
                      <a:endParaRPr lang="en-US" sz="1400" dirty="0"/>
                    </a:p>
                  </a:txBody>
                  <a:tcPr/>
                </a:tc>
                <a:tc>
                  <a:txBody>
                    <a:bodyPr/>
                    <a:lstStyle/>
                    <a:p>
                      <a:r>
                        <a:rPr lang="en-US" sz="1400" dirty="0" smtClean="0"/>
                        <a:t>Defensible</a:t>
                      </a:r>
                      <a:r>
                        <a:rPr lang="en-US" sz="1400" baseline="0" dirty="0" smtClean="0"/>
                        <a:t> space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Ownership </a:t>
                      </a:r>
                    </a:p>
                    <a:p>
                      <a:endParaRPr lang="en-US" sz="1400" dirty="0"/>
                    </a:p>
                  </a:txBody>
                  <a:tcPr/>
                </a:tc>
                <a:tc>
                  <a:txBody>
                    <a:bodyPr/>
                    <a:lstStyle/>
                    <a:p>
                      <a:endParaRPr lang="en-US" sz="1400" dirty="0"/>
                    </a:p>
                  </a:txBody>
                  <a:tcPr/>
                </a:tc>
                <a:tc>
                  <a:txBody>
                    <a:bodyPr/>
                    <a:lstStyle/>
                    <a:p>
                      <a:endParaRPr lang="en-US" sz="1400" dirty="0"/>
                    </a:p>
                  </a:txBody>
                  <a:tcPr/>
                </a:tc>
              </a:tr>
              <a:tr h="353966">
                <a:tc>
                  <a:txBody>
                    <a:bodyPr/>
                    <a:lstStyle/>
                    <a:p>
                      <a:endParaRPr lang="en-US"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Territoriality</a:t>
                      </a:r>
                    </a:p>
                  </a:txBody>
                  <a:tcPr/>
                </a:tc>
                <a:tc>
                  <a:txBody>
                    <a:bodyPr/>
                    <a:lstStyle/>
                    <a:p>
                      <a:endParaRPr lang="en-US" sz="1400" dirty="0"/>
                    </a:p>
                  </a:txBody>
                  <a:tcPr/>
                </a:tc>
                <a:tc>
                  <a:txBody>
                    <a:bodyPr/>
                    <a:lstStyle/>
                    <a:p>
                      <a:endParaRPr lang="en-US" sz="1400" dirty="0"/>
                    </a:p>
                  </a:txBody>
                  <a:tcPr/>
                </a:tc>
                <a:tc>
                  <a:txBody>
                    <a:bodyPr/>
                    <a:lstStyle/>
                    <a:p>
                      <a:r>
                        <a:rPr lang="en-US" sz="1400" dirty="0" smtClean="0"/>
                        <a:t>Territoriality</a:t>
                      </a:r>
                      <a:endParaRPr lang="en-US" sz="1400" dirty="0"/>
                    </a:p>
                  </a:txBody>
                  <a:tcPr/>
                </a:tc>
                <a:tc>
                  <a:txBody>
                    <a:bodyPr/>
                    <a:lstStyle/>
                    <a:p>
                      <a:r>
                        <a:rPr lang="en-US" sz="1400" dirty="0" smtClean="0"/>
                        <a:t>Territoriality</a:t>
                      </a:r>
                      <a:endParaRPr lang="en-US" sz="1400" dirty="0"/>
                    </a:p>
                  </a:txBody>
                  <a:tcPr/>
                </a:tc>
              </a:tr>
              <a:tr h="506399">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endParaRPr lang="en-US" sz="1400" dirty="0"/>
                    </a:p>
                  </a:txBody>
                  <a:tcPr/>
                </a:tc>
                <a:tc>
                  <a:txBody>
                    <a:bodyPr/>
                    <a:lstStyle/>
                    <a:p>
                      <a:r>
                        <a:rPr lang="en-US" sz="1400" dirty="0" smtClean="0"/>
                        <a:t>Structure</a:t>
                      </a:r>
                      <a:r>
                        <a:rPr lang="en-US" sz="1400" baseline="0" dirty="0" smtClean="0"/>
                        <a:t> and spatial layout</a:t>
                      </a:r>
                      <a:endParaRPr lang="en-US" sz="1400" dirty="0"/>
                    </a:p>
                  </a:txBody>
                  <a:tcPr/>
                </a:tc>
                <a:tc>
                  <a:txBody>
                    <a:bodyPr/>
                    <a:lstStyle/>
                    <a:p>
                      <a:endParaRPr lang="en-US" sz="1400" dirty="0"/>
                    </a:p>
                  </a:txBody>
                  <a:tcPr/>
                </a:tc>
                <a:tc>
                  <a:txBody>
                    <a:bodyPr/>
                    <a:lstStyle/>
                    <a:p>
                      <a:endParaRPr lang="en-US" sz="1400" dirty="0"/>
                    </a:p>
                  </a:txBody>
                  <a:tcPr/>
                </a:tc>
              </a:tr>
            </a:tbl>
          </a:graphicData>
        </a:graphic>
      </p:graphicFrame>
      <p:sp>
        <p:nvSpPr>
          <p:cNvPr id="3" name="Oval 2"/>
          <p:cNvSpPr/>
          <p:nvPr/>
        </p:nvSpPr>
        <p:spPr bwMode="auto">
          <a:xfrm>
            <a:off x="-108520" y="2276872"/>
            <a:ext cx="1656184" cy="9144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2483768" y="2276872"/>
            <a:ext cx="1656184" cy="9144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1259632" y="2276872"/>
            <a:ext cx="1656184" cy="914400"/>
          </a:xfrm>
          <a:prstGeom prst="ellipse">
            <a:avLst/>
          </a:prstGeom>
          <a:noFill/>
          <a:ln w="38100" cap="flat" cmpd="sng" algn="ctr">
            <a:solidFill>
              <a:srgbClr val="33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5796136" y="2276872"/>
            <a:ext cx="1656184" cy="914400"/>
          </a:xfrm>
          <a:prstGeom prst="ellipse">
            <a:avLst/>
          </a:prstGeom>
          <a:noFill/>
          <a:ln w="38100" cap="flat" cmpd="sng" algn="ctr">
            <a:solidFill>
              <a:srgbClr val="33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7380312" y="2276872"/>
            <a:ext cx="1656184" cy="914400"/>
          </a:xfrm>
          <a:prstGeom prst="ellipse">
            <a:avLst/>
          </a:prstGeom>
          <a:noFill/>
          <a:ln w="38100" cap="flat" cmpd="sng" algn="ctr">
            <a:solidFill>
              <a:srgbClr val="33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3995936" y="2276872"/>
            <a:ext cx="1656184" cy="914400"/>
          </a:xfrm>
          <a:prstGeom prst="ellipse">
            <a:avLst/>
          </a:prstGeom>
          <a:noFill/>
          <a:ln w="38100" cap="flat" cmpd="sng" algn="ctr">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18256" y="3861048"/>
            <a:ext cx="1656184" cy="914400"/>
          </a:xfrm>
          <a:prstGeom prst="ellipse">
            <a:avLst/>
          </a:prstGeom>
          <a:noFill/>
          <a:ln w="38100" cap="flat" cmpd="sng" algn="ctr">
            <a:solidFill>
              <a:srgbClr val="FF5DF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3923928" y="3861048"/>
            <a:ext cx="1656184" cy="914400"/>
          </a:xfrm>
          <a:prstGeom prst="ellipse">
            <a:avLst/>
          </a:prstGeom>
          <a:noFill/>
          <a:ln w="38100" cap="flat" cmpd="sng" algn="ctr">
            <a:solidFill>
              <a:srgbClr val="FF5DF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7487816" y="3789040"/>
            <a:ext cx="1656184" cy="914400"/>
          </a:xfrm>
          <a:prstGeom prst="ellipse">
            <a:avLst/>
          </a:prstGeom>
          <a:noFill/>
          <a:ln w="38100" cap="flat" cmpd="sng" algn="ctr">
            <a:solidFill>
              <a:srgbClr val="FF5DF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537115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2" animBg="1"/>
      <p:bldP spid="7" grpId="0" animBg="1"/>
      <p:bldP spid="8" grpId="0" animBg="1"/>
      <p:bldP spid="9" grpId="0" animBg="1"/>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Why does it matter? - </a:t>
            </a:r>
            <a:r>
              <a:rPr lang="en-US" sz="3200" dirty="0"/>
              <a:t>I</a:t>
            </a:r>
            <a:r>
              <a:rPr lang="en-US" sz="3200" dirty="0" smtClean="0"/>
              <a:t>nforms training, policy and practice</a:t>
            </a:r>
            <a:endParaRPr lang="en-US" sz="3200" dirty="0"/>
          </a:p>
        </p:txBody>
      </p:sp>
      <p:pic>
        <p:nvPicPr>
          <p:cNvPr id="3" name="Picture 2" descr="Screen Shot 2015-01-26 at 12.14.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6792"/>
            <a:ext cx="9144000" cy="5184576"/>
          </a:xfrm>
          <a:prstGeom prst="rect">
            <a:avLst/>
          </a:prstGeom>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9512" y="3113584"/>
            <a:ext cx="2736304" cy="374441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Users\rachel\Desktop\Building_for_Life_12_Logo.jpg"/>
          <p:cNvPicPr>
            <a:picLocks noChangeAspect="1" noChangeArrowheads="1"/>
          </p:cNvPicPr>
          <p:nvPr/>
        </p:nvPicPr>
        <p:blipFill>
          <a:blip r:embed="rId5" cstate="print"/>
          <a:srcRect/>
          <a:stretch>
            <a:fillRect/>
          </a:stretch>
        </p:blipFill>
        <p:spPr bwMode="auto">
          <a:xfrm>
            <a:off x="3059832" y="3113584"/>
            <a:ext cx="2880320" cy="3744416"/>
          </a:xfrm>
          <a:prstGeom prst="rect">
            <a:avLst/>
          </a:prstGeom>
          <a:noFill/>
          <a:ln w="25400">
            <a:solidFill>
              <a:schemeClr val="tx1"/>
            </a:solidFill>
          </a:ln>
        </p:spPr>
      </p:pic>
      <p:pic>
        <p:nvPicPr>
          <p:cNvPr id="7" name="Picture 6"/>
          <p:cNvPicPr>
            <a:picLocks noChangeAspect="1"/>
          </p:cNvPicPr>
          <p:nvPr/>
        </p:nvPicPr>
        <p:blipFill>
          <a:blip r:embed="rId6"/>
          <a:stretch>
            <a:fillRect/>
          </a:stretch>
        </p:blipFill>
        <p:spPr>
          <a:xfrm>
            <a:off x="6130776" y="3068960"/>
            <a:ext cx="3001888" cy="3789040"/>
          </a:xfrm>
          <a:prstGeom prst="rect">
            <a:avLst/>
          </a:prstGeom>
        </p:spPr>
      </p:pic>
    </p:spTree>
    <p:extLst>
      <p:ext uri="{BB962C8B-B14F-4D97-AF65-F5344CB8AC3E}">
        <p14:creationId xmlns:p14="http://schemas.microsoft.com/office/powerpoint/2010/main" val="3159415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it matter? – Informs research. </a:t>
            </a:r>
            <a:endParaRPr lang="en-US" dirty="0"/>
          </a:p>
        </p:txBody>
      </p:sp>
      <p:sp>
        <p:nvSpPr>
          <p:cNvPr id="3" name="Rectangle 2"/>
          <p:cNvSpPr/>
          <p:nvPr/>
        </p:nvSpPr>
        <p:spPr bwMode="auto">
          <a:xfrm>
            <a:off x="107504" y="5733256"/>
            <a:ext cx="360040"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4" name="Rectangle 3"/>
          <p:cNvSpPr/>
          <p:nvPr/>
        </p:nvSpPr>
        <p:spPr bwMode="auto">
          <a:xfrm>
            <a:off x="0" y="5877272"/>
            <a:ext cx="8820472" cy="986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5" name="Rectangle 4"/>
          <p:cNvSpPr/>
          <p:nvPr/>
        </p:nvSpPr>
        <p:spPr bwMode="auto">
          <a:xfrm>
            <a:off x="0" y="5733256"/>
            <a:ext cx="8964488" cy="112474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aphicFrame>
        <p:nvGraphicFramePr>
          <p:cNvPr id="31" name="Content Placeholder 30"/>
          <p:cNvGraphicFramePr>
            <a:graphicFrameLocks noGrp="1"/>
          </p:cNvGraphicFramePr>
          <p:nvPr>
            <p:ph idx="1"/>
            <p:extLst>
              <p:ext uri="{D42A27DB-BD31-4B8C-83A1-F6EECF244321}">
                <p14:modId xmlns:p14="http://schemas.microsoft.com/office/powerpoint/2010/main" val="4212647945"/>
              </p:ext>
            </p:extLst>
          </p:nvPr>
        </p:nvGraphicFramePr>
        <p:xfrm>
          <a:off x="654050" y="1916832"/>
          <a:ext cx="822960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414834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does it matter? – Informs research. </a:t>
            </a:r>
          </a:p>
        </p:txBody>
      </p:sp>
      <p:sp>
        <p:nvSpPr>
          <p:cNvPr id="3" name="Rectangle 2"/>
          <p:cNvSpPr/>
          <p:nvPr/>
        </p:nvSpPr>
        <p:spPr bwMode="auto">
          <a:xfrm>
            <a:off x="107504" y="5805264"/>
            <a:ext cx="8763272" cy="93610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aphicFrame>
        <p:nvGraphicFramePr>
          <p:cNvPr id="31" name="Content Placeholder 30"/>
          <p:cNvGraphicFramePr>
            <a:graphicFrameLocks noGrp="1"/>
          </p:cNvGraphicFramePr>
          <p:nvPr>
            <p:ph idx="1"/>
            <p:extLst>
              <p:ext uri="{D42A27DB-BD31-4B8C-83A1-F6EECF244321}">
                <p14:modId xmlns:p14="http://schemas.microsoft.com/office/powerpoint/2010/main" val="2318613293"/>
              </p:ext>
            </p:extLst>
          </p:nvPr>
        </p:nvGraphicFramePr>
        <p:xfrm>
          <a:off x="412750" y="2205038"/>
          <a:ext cx="8229600" cy="4464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265215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M_University_of_Huddersfield (1)">
  <a:themeElements>
    <a:clrScheme name="dec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ctemplate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dec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c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c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c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c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c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ctemplat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c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c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c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c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c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White">
  <a:themeElements>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White">
  <a:themeElements>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White">
  <a:themeElements>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White">
  <a:themeElements>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ink">
  <a:themeElements>
    <a:clrScheme name="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i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i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i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i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i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i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i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i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i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i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i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ink">
  <a:themeElements>
    <a:clrScheme name="1_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i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i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i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i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i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i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i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i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i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i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i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i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reen">
  <a:themeElements>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re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hite">
  <a:themeElements>
    <a:clrScheme nam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White">
  <a:themeElements>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White">
  <a:themeElements>
    <a:clrScheme name="2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White">
  <a:themeElements>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White">
  <a:themeElements>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BM_University_of_Huddersfield (1)</Template>
  <TotalTime>2832</TotalTime>
  <Words>4193</Words>
  <Application>Microsoft Macintosh PowerPoint</Application>
  <PresentationFormat>On-screen Show (4:3)</PresentationFormat>
  <Paragraphs>416</Paragraphs>
  <Slides>52</Slides>
  <Notes>52</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52</vt:i4>
      </vt:variant>
    </vt:vector>
  </HeadingPairs>
  <TitlesOfParts>
    <vt:vector size="66" baseType="lpstr">
      <vt:lpstr>BM_University_of_Huddersfield (1)</vt:lpstr>
      <vt:lpstr>Pink</vt:lpstr>
      <vt:lpstr>1_Pink</vt:lpstr>
      <vt:lpstr>Green</vt:lpstr>
      <vt:lpstr>White</vt:lpstr>
      <vt:lpstr>1_White</vt:lpstr>
      <vt:lpstr>2_White</vt:lpstr>
      <vt:lpstr>3_White</vt:lpstr>
      <vt:lpstr>4_White</vt:lpstr>
      <vt:lpstr>5_White</vt:lpstr>
      <vt:lpstr>6_White</vt:lpstr>
      <vt:lpstr>7_White</vt:lpstr>
      <vt:lpstr>8_White</vt:lpstr>
      <vt:lpstr>Document</vt:lpstr>
      <vt:lpstr>Insert title here</vt:lpstr>
      <vt:lpstr>Aims of the research</vt:lpstr>
      <vt:lpstr>The research</vt:lpstr>
      <vt:lpstr>The research</vt:lpstr>
      <vt:lpstr>The research</vt:lpstr>
      <vt:lpstr>Principles of CPTED</vt:lpstr>
      <vt:lpstr>Why does it matter? - Informs training, policy and practice</vt:lpstr>
      <vt:lpstr>Why does it matter? – Informs research. </vt:lpstr>
      <vt:lpstr>Why does it matter? – Informs research. </vt:lpstr>
      <vt:lpstr>Why this research?</vt:lpstr>
      <vt:lpstr>Insert title here</vt:lpstr>
      <vt:lpstr>Insert title here</vt:lpstr>
      <vt:lpstr>PowerPoint Presentation</vt:lpstr>
      <vt:lpstr>Corner plot</vt:lpstr>
      <vt:lpstr>Cul-de-sac</vt:lpstr>
      <vt:lpstr>PowerPoint Presentation</vt:lpstr>
      <vt:lpstr>Surveillance</vt:lpstr>
      <vt:lpstr>PowerPoint Presentation</vt:lpstr>
      <vt:lpstr>Footpaths </vt:lpstr>
      <vt:lpstr>PowerPoint Presentation</vt:lpstr>
      <vt:lpstr>Footpaths</vt:lpstr>
      <vt:lpstr>PowerPoint Presentation</vt:lpstr>
      <vt:lpstr>Defensible space</vt:lpstr>
      <vt:lpstr>PowerPoint Presentation</vt:lpstr>
      <vt:lpstr>Physical security</vt:lpstr>
      <vt:lpstr>Insert title here</vt:lpstr>
      <vt:lpstr>PowerPoint Presentation</vt:lpstr>
      <vt:lpstr>High fences </vt:lpstr>
      <vt:lpstr>PowerPoint Presentation</vt:lpstr>
      <vt:lpstr>Symbolic barriers</vt:lpstr>
      <vt:lpstr>Symbolic barriers</vt:lpstr>
      <vt:lpstr>PowerPoint Presentation</vt:lpstr>
      <vt:lpstr>Management and maintenance</vt:lpstr>
      <vt:lpstr>Physical security - burglar alarms</vt:lpstr>
      <vt:lpstr>How long?</vt:lpstr>
      <vt:lpstr>Design is not the only influence on decision making</vt:lpstr>
      <vt:lpstr>PowerPoint Presentation</vt:lpstr>
      <vt:lpstr>Moral judgement</vt:lpstr>
      <vt:lpstr>PowerPoint Presentation</vt:lpstr>
      <vt:lpstr>Moral judgement</vt:lpstr>
      <vt:lpstr>They see what we don’t…..we see what they don’t</vt:lpstr>
      <vt:lpstr>PowerPoint Presentation</vt:lpstr>
      <vt:lpstr>PowerPoint Presentation</vt:lpstr>
      <vt:lpstr>PowerPoint Presentation</vt:lpstr>
      <vt:lpstr>Their ‘judgements’</vt:lpstr>
      <vt:lpstr>What does this tell us?</vt:lpstr>
      <vt:lpstr>Surveillance</vt:lpstr>
      <vt:lpstr>Movement control</vt:lpstr>
      <vt:lpstr>Physical security </vt:lpstr>
      <vt:lpstr>Management and maintenance</vt:lpstr>
      <vt:lpstr>Defensible space</vt:lpstr>
      <vt:lpstr>PowerPoint Presentation</vt:lpstr>
    </vt:vector>
  </TitlesOfParts>
  <Company>University of Huddersfield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Administrator</dc:creator>
  <cp:lastModifiedBy>Rachel Armitage</cp:lastModifiedBy>
  <cp:revision>206</cp:revision>
  <cp:lastPrinted>2015-09-19T14:03:56Z</cp:lastPrinted>
  <dcterms:created xsi:type="dcterms:W3CDTF">2012-10-10T08:25:01Z</dcterms:created>
  <dcterms:modified xsi:type="dcterms:W3CDTF">2015-10-07T12:14:40Z</dcterms:modified>
</cp:coreProperties>
</file>