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31"/>
  </p:notesMasterIdLst>
  <p:handoutMasterIdLst>
    <p:handoutMasterId r:id="rId32"/>
  </p:handoutMasterIdLst>
  <p:sldIdLst>
    <p:sldId id="258" r:id="rId14"/>
    <p:sldId id="259" r:id="rId15"/>
    <p:sldId id="273" r:id="rId16"/>
    <p:sldId id="260" r:id="rId17"/>
    <p:sldId id="279" r:id="rId18"/>
    <p:sldId id="261" r:id="rId19"/>
    <p:sldId id="262" r:id="rId20"/>
    <p:sldId id="265" r:id="rId21"/>
    <p:sldId id="272" r:id="rId22"/>
    <p:sldId id="268" r:id="rId23"/>
    <p:sldId id="274" r:id="rId24"/>
    <p:sldId id="281" r:id="rId25"/>
    <p:sldId id="282" r:id="rId26"/>
    <p:sldId id="280" r:id="rId27"/>
    <p:sldId id="275" r:id="rId28"/>
    <p:sldId id="269" r:id="rId29"/>
    <p:sldId id="270" r:id="rId30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0" autoAdjust="0"/>
    <p:restoredTop sz="77342" autoAdjust="0"/>
  </p:normalViewPr>
  <p:slideViewPr>
    <p:cSldViewPr>
      <p:cViewPr>
        <p:scale>
          <a:sx n="100" d="100"/>
          <a:sy n="100" d="100"/>
        </p:scale>
        <p:origin x="-22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21/12/2015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Occupy Movement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Wall Street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London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Routine</a:t>
            </a:r>
            <a:r>
              <a:rPr lang="en-GB" baseline="0" dirty="0" smtClean="0"/>
              <a:t> modes of behaviour – free association, spontaneity ….</a:t>
            </a:r>
            <a:endParaRPr lang="en-GB" dirty="0" smtClean="0"/>
          </a:p>
          <a:p>
            <a:pPr eaLnBrk="1" hangingPunct="1"/>
            <a:r>
              <a:rPr lang="en-GB" dirty="0" smtClean="0"/>
              <a:t>Their first task was to ‘enable people to stop identifying with their surroundings and with model patterns of behaviour’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(Kotanyi &amp; Vaneigem, 1961).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0476E-D159-944D-8B28-CD31C2F8EB7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8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4DA2F-8F53-9344-887B-218F90AF6815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‘The desire to play has returned to destroy the hierarchical society which banished it. At the same time it is setting up a new type of society, one based on real participation</a:t>
            </a:r>
            <a:r>
              <a:rPr lang="ja-JP" altLang="en-GB" dirty="0" smtClean="0"/>
              <a:t>’</a:t>
            </a:r>
            <a:r>
              <a:rPr lang="en-GB" dirty="0" smtClean="0"/>
              <a:t> (Vaneigem, 1967: n.p) </a:t>
            </a:r>
          </a:p>
          <a:p>
            <a:pPr eaLnBrk="1" hangingPunct="1"/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6FC0D-0166-D149-BD09-5183C2E8705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8C7BA6-D5FA-B841-A615-B25DA67E640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D7949-4FE7-F44F-A477-F41CF1A7522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8A87-F6C7-D748-B078-2B9B78B459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016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3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2" descr="C:\Users\adseps2\Desktop\hudd_uni_marque_RGB_withoutH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58" y="708909"/>
            <a:ext cx="1485475" cy="3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3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80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0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hud.ac.uk/hhs/staff/shumajb.php" TargetMode="Externa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204864"/>
            <a:ext cx="8205093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Psychogeography:</a:t>
            </a:r>
            <a:br>
              <a:rPr lang="en-GB" sz="4000" dirty="0" smtClean="0">
                <a:solidFill>
                  <a:schemeClr val="tx1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> Anti-Psychologies and the Question of Social Change/s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Dr Alexander J Bridger</a:t>
            </a:r>
          </a:p>
          <a:p>
            <a:pPr eaLnBrk="1" hangingPunct="1">
              <a:defRPr/>
            </a:pPr>
            <a:r>
              <a:rPr lang="en-GB" dirty="0" smtClean="0"/>
              <a:t>University of Huddersfield </a:t>
            </a:r>
          </a:p>
        </p:txBody>
      </p:sp>
    </p:spTree>
    <p:extLst>
      <p:ext uri="{BB962C8B-B14F-4D97-AF65-F5344CB8AC3E}">
        <p14:creationId xmlns:p14="http://schemas.microsoft.com/office/powerpoint/2010/main" val="24291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psychogeographical study – Manchester </a:t>
            </a:r>
            <a:r>
              <a:rPr lang="en-US" dirty="0" err="1" smtClean="0"/>
              <a:t>Arndale</a:t>
            </a:r>
            <a:r>
              <a:rPr lang="en-US" dirty="0" smtClean="0"/>
              <a:t> 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4104456" cy="4525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My ‘</a:t>
            </a:r>
            <a:r>
              <a:rPr lang="en-US" dirty="0" err="1" smtClean="0"/>
              <a:t>Visualising</a:t>
            </a:r>
            <a:r>
              <a:rPr lang="en-US" dirty="0" smtClean="0"/>
              <a:t> Manchester…’ paper</a:t>
            </a:r>
          </a:p>
          <a:p>
            <a:pPr>
              <a:defRPr/>
            </a:pPr>
            <a:r>
              <a:rPr lang="en-US" dirty="0" smtClean="0"/>
              <a:t>Site specific study – post IRA bomb and gentrification</a:t>
            </a:r>
          </a:p>
          <a:p>
            <a:pPr>
              <a:defRPr/>
            </a:pPr>
            <a:r>
              <a:rPr lang="en-US" dirty="0" smtClean="0"/>
              <a:t>Themes: consumerism and </a:t>
            </a:r>
            <a:r>
              <a:rPr lang="en-US" dirty="0" err="1" smtClean="0"/>
              <a:t>privatisation</a:t>
            </a:r>
            <a:r>
              <a:rPr lang="en-US" dirty="0" smtClean="0"/>
              <a:t>; surveillance and control</a:t>
            </a:r>
          </a:p>
        </p:txBody>
      </p:sp>
      <p:pic>
        <p:nvPicPr>
          <p:cNvPr id="28675" name="Picture 3" descr="September 2009 64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209277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September 2009 62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4344" y="2726816"/>
            <a:ext cx="198000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2205038"/>
            <a:ext cx="4087242" cy="3598862"/>
          </a:xfrm>
        </p:spPr>
        <p:txBody>
          <a:bodyPr/>
          <a:lstStyle/>
          <a:p>
            <a:r>
              <a:rPr lang="en-US" sz="1400" dirty="0" smtClean="0"/>
              <a:t>Not a ‘garden path analysis’ (Richards, 1998)</a:t>
            </a:r>
          </a:p>
          <a:p>
            <a:r>
              <a:rPr lang="en-US" sz="1400" dirty="0" smtClean="0"/>
              <a:t>Extract from dérive report:</a:t>
            </a:r>
            <a:r>
              <a:rPr lang="en-US" sz="1400" dirty="0"/>
              <a:t> </a:t>
            </a:r>
            <a:r>
              <a:rPr lang="en-US" sz="1400" dirty="0" smtClean="0"/>
              <a:t>‘So </a:t>
            </a:r>
            <a:r>
              <a:rPr lang="en-US" sz="1400" dirty="0"/>
              <a:t>then having walked endlessly around the </a:t>
            </a:r>
            <a:r>
              <a:rPr lang="en-US" sz="1400" dirty="0" err="1"/>
              <a:t>Arndale</a:t>
            </a:r>
            <a:r>
              <a:rPr lang="en-US" sz="1400" dirty="0"/>
              <a:t> Centre, the food court and the </a:t>
            </a:r>
            <a:r>
              <a:rPr lang="en-US" sz="1400" dirty="0" err="1"/>
              <a:t>Arndale</a:t>
            </a:r>
            <a:r>
              <a:rPr lang="en-US" sz="1400" dirty="0"/>
              <a:t> Market, I decided to walk through the glass tunnel to the building which houses Selfridges and Marks and </a:t>
            </a:r>
            <a:r>
              <a:rPr lang="en-US" sz="1400" dirty="0" err="1"/>
              <a:t>Spencers</a:t>
            </a:r>
            <a:r>
              <a:rPr lang="en-US" sz="1400" dirty="0"/>
              <a:t>. On route, I encountered many visual and textual motifs of consumerism such as ‘The </a:t>
            </a:r>
            <a:r>
              <a:rPr lang="en-US" sz="1400" dirty="0" err="1"/>
              <a:t>centre</a:t>
            </a:r>
            <a:r>
              <a:rPr lang="en-US" sz="1400" dirty="0"/>
              <a:t> of your city’, being encouraged to ‘Shop. Eat. Relax. Treat’ and to consider ‘shopping, fashion, eating and drinking’. Here is evidenced a new Western discourse of consumption which can be linked to individualism and consumer </a:t>
            </a:r>
            <a:r>
              <a:rPr lang="en-US" sz="1400" dirty="0" smtClean="0"/>
              <a:t>citizenship’ (Bridger, 2014: 88).</a:t>
            </a:r>
            <a:endParaRPr lang="en-GB" altLang="ja-JP" sz="1400" dirty="0"/>
          </a:p>
          <a:p>
            <a:endParaRPr lang="en-US" sz="1400" dirty="0"/>
          </a:p>
        </p:txBody>
      </p:sp>
      <p:pic>
        <p:nvPicPr>
          <p:cNvPr id="5" name="Picture 1" descr="Imag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204864"/>
            <a:ext cx="385962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psychogeography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2205038"/>
            <a:ext cx="4447282" cy="3598862"/>
          </a:xfrm>
        </p:spPr>
        <p:txBody>
          <a:bodyPr/>
          <a:lstStyle/>
          <a:p>
            <a:r>
              <a:rPr lang="en-US" dirty="0" smtClean="0"/>
              <a:t>Hoot community </a:t>
            </a:r>
            <a:r>
              <a:rPr lang="en-US" dirty="0" err="1" smtClean="0"/>
              <a:t>centre</a:t>
            </a:r>
            <a:r>
              <a:rPr lang="en-US" dirty="0" smtClean="0"/>
              <a:t> - Huddersfield</a:t>
            </a:r>
          </a:p>
          <a:p>
            <a:r>
              <a:rPr lang="en-US" dirty="0" smtClean="0"/>
              <a:t>Workshops and art gallery exhibition, i.e. dice walks, map making and scavenger hunts!</a:t>
            </a:r>
          </a:p>
          <a:p>
            <a:r>
              <a:rPr lang="en-US" dirty="0" smtClean="0"/>
              <a:t>Dialogues about well being, the built environment and peoples’ histories</a:t>
            </a:r>
            <a:endParaRPr lang="en-US" dirty="0"/>
          </a:p>
        </p:txBody>
      </p:sp>
      <p:pic>
        <p:nvPicPr>
          <p:cNvPr id="4" name="Picture 3" descr="IMG_2568.jp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2" b="16926"/>
          <a:stretch/>
        </p:blipFill>
        <p:spPr>
          <a:xfrm>
            <a:off x="5724128" y="1844824"/>
            <a:ext cx="3168352" cy="2016224"/>
          </a:xfrm>
          <a:prstGeom prst="rect">
            <a:avLst/>
          </a:prstGeom>
        </p:spPr>
      </p:pic>
      <p:pic>
        <p:nvPicPr>
          <p:cNvPr id="5" name="Picture 4" descr="IMG_2547.jp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-150" r="6194" b="13835"/>
          <a:stretch/>
        </p:blipFill>
        <p:spPr>
          <a:xfrm>
            <a:off x="5724128" y="3789041"/>
            <a:ext cx="3168352" cy="30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G_05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r="5415"/>
          <a:stretch>
            <a:fillRect/>
          </a:stretch>
        </p:blipFill>
        <p:spPr bwMode="auto">
          <a:xfrm>
            <a:off x="5652120" y="1484784"/>
            <a:ext cx="32908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p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39180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652120" y="3356992"/>
            <a:ext cx="3238834" cy="4124618"/>
            <a:chOff x="2483767" y="-22801"/>
            <a:chExt cx="6792091" cy="6928932"/>
          </a:xfrm>
        </p:grpSpPr>
        <p:pic>
          <p:nvPicPr>
            <p:cNvPr id="7" name="Picture 6" descr="IMG_0480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67"/>
            <a:stretch/>
          </p:blipFill>
          <p:spPr>
            <a:xfrm rot="5400000">
              <a:off x="1970561" y="2350520"/>
              <a:ext cx="3054723" cy="2028311"/>
            </a:xfrm>
            <a:prstGeom prst="rect">
              <a:avLst/>
            </a:prstGeom>
          </p:spPr>
        </p:pic>
        <p:pic>
          <p:nvPicPr>
            <p:cNvPr id="8" name="Picture 7" descr="IMG_0482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6" r="28376" b="19848"/>
            <a:stretch/>
          </p:blipFill>
          <p:spPr>
            <a:xfrm>
              <a:off x="2484438" y="0"/>
              <a:ext cx="2027641" cy="2169724"/>
            </a:xfrm>
            <a:prstGeom prst="rect">
              <a:avLst/>
            </a:prstGeom>
          </p:spPr>
        </p:pic>
        <p:pic>
          <p:nvPicPr>
            <p:cNvPr id="9" name="Picture 8" descr="IMG_3377.jpe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62962" r="54955" b="2585"/>
            <a:stretch/>
          </p:blipFill>
          <p:spPr>
            <a:xfrm>
              <a:off x="2483767" y="4787008"/>
              <a:ext cx="2736304" cy="2119123"/>
            </a:xfrm>
            <a:prstGeom prst="rect">
              <a:avLst/>
            </a:prstGeom>
          </p:spPr>
        </p:pic>
        <p:pic>
          <p:nvPicPr>
            <p:cNvPr id="10" name="Picture 9" descr="IMG_0654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55691" y="580079"/>
              <a:ext cx="4823048" cy="3617287"/>
            </a:xfrm>
            <a:prstGeom prst="rect">
              <a:avLst/>
            </a:prstGeom>
          </p:spPr>
        </p:pic>
        <p:pic>
          <p:nvPicPr>
            <p:cNvPr id="11" name="Picture 10" descr="IMG_3377.jpe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3" r="43311" b="71112"/>
            <a:stretch/>
          </p:blipFill>
          <p:spPr>
            <a:xfrm>
              <a:off x="4860032" y="4767232"/>
              <a:ext cx="2232248" cy="2100085"/>
            </a:xfrm>
            <a:prstGeom prst="rect">
              <a:avLst/>
            </a:prstGeom>
          </p:spPr>
        </p:pic>
        <p:pic>
          <p:nvPicPr>
            <p:cNvPr id="12" name="Picture 11" descr="IMG_3377.jpe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2" t="62963" r="22628"/>
            <a:stretch/>
          </p:blipFill>
          <p:spPr>
            <a:xfrm>
              <a:off x="6926162" y="4787008"/>
              <a:ext cx="2250948" cy="2088905"/>
            </a:xfrm>
            <a:prstGeom prst="rect">
              <a:avLst/>
            </a:prstGeom>
          </p:spPr>
        </p:pic>
        <p:pic>
          <p:nvPicPr>
            <p:cNvPr id="13" name="Picture 12" descr="IMG_2543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0" t="28339" r="12716" b="17222"/>
            <a:stretch/>
          </p:blipFill>
          <p:spPr>
            <a:xfrm>
              <a:off x="4326878" y="2138144"/>
              <a:ext cx="2167705" cy="2662101"/>
            </a:xfrm>
            <a:prstGeom prst="rect">
              <a:avLst/>
            </a:prstGeom>
          </p:spPr>
        </p:pic>
        <p:pic>
          <p:nvPicPr>
            <p:cNvPr id="14" name="Picture 13" descr="IMG_254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6" t="17407" b="12222"/>
            <a:stretch/>
          </p:blipFill>
          <p:spPr>
            <a:xfrm>
              <a:off x="4326878" y="-1"/>
              <a:ext cx="1846947" cy="224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04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Dialoguing in other disciplines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‘Framing </a:t>
            </a:r>
            <a:r>
              <a:rPr lang="en-GB" dirty="0">
                <a:solidFill>
                  <a:schemeClr val="tx1"/>
                </a:solidFill>
              </a:rPr>
              <a:t>the tourist experience of space: Psychogeographical </a:t>
            </a:r>
            <a:r>
              <a:rPr lang="en-GB" dirty="0" smtClean="0">
                <a:solidFill>
                  <a:schemeClr val="tx1"/>
                </a:solidFill>
              </a:rPr>
              <a:t>perspectives’ paper by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Stephen </a:t>
            </a:r>
            <a:r>
              <a:rPr lang="en-GB" dirty="0">
                <a:solidFill>
                  <a:schemeClr val="tx1"/>
                </a:solidFill>
              </a:rPr>
              <a:t>Wearing, Matthew McDonald, Alex Bridger and Jess </a:t>
            </a:r>
            <a:r>
              <a:rPr lang="en-GB" dirty="0" err="1" smtClean="0">
                <a:solidFill>
                  <a:schemeClr val="tx1"/>
                </a:solidFill>
              </a:rPr>
              <a:t>Ponting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Literature on Tourism studies, consumer psychology and psychogeography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Contributing to psychogeographical studies</a:t>
            </a:r>
          </a:p>
          <a:p>
            <a:r>
              <a:rPr lang="en-US" dirty="0" smtClean="0"/>
              <a:t>Form, function and use of neoliberal environments</a:t>
            </a:r>
          </a:p>
          <a:p>
            <a:r>
              <a:rPr lang="en-US" dirty="0" smtClean="0"/>
              <a:t>Political analyses of environments</a:t>
            </a:r>
          </a:p>
          <a:p>
            <a:r>
              <a:rPr lang="en-US" dirty="0" smtClean="0"/>
              <a:t>Need for developing further psychogeographical work</a:t>
            </a:r>
          </a:p>
          <a:p>
            <a:r>
              <a:rPr lang="en-US" dirty="0" smtClean="0"/>
              <a:t>Drawing alliances – academia, art, activism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14705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Teaching and </a:t>
            </a:r>
            <a:r>
              <a:rPr lang="en-US" dirty="0" smtClean="0"/>
              <a:t>writing</a:t>
            </a:r>
          </a:p>
          <a:p>
            <a:pPr eaLnBrk="1" hangingPunct="1">
              <a:defRPr/>
            </a:pPr>
            <a:r>
              <a:rPr lang="en-US" dirty="0" smtClean="0"/>
              <a:t>Psychogeography groups, individual and public activity </a:t>
            </a:r>
          </a:p>
          <a:p>
            <a:pPr eaLnBrk="1" hangingPunct="1">
              <a:defRPr/>
            </a:pPr>
            <a:r>
              <a:rPr lang="en-US" dirty="0" smtClean="0"/>
              <a:t>Public consultations</a:t>
            </a:r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 err="1"/>
              <a:t>deradicalisation</a:t>
            </a:r>
            <a:r>
              <a:rPr lang="en-US" dirty="0"/>
              <a:t> and recuperation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‘Creating situations’ and revolution?</a:t>
            </a:r>
          </a:p>
        </p:txBody>
      </p:sp>
    </p:spTree>
    <p:extLst>
      <p:ext uri="{BB962C8B-B14F-4D97-AF65-F5344CB8AC3E}">
        <p14:creationId xmlns:p14="http://schemas.microsoft.com/office/powerpoint/2010/main" val="25825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Any questions?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205038"/>
            <a:ext cx="8551738" cy="35988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u="sng" dirty="0" smtClean="0"/>
              <a:t>My contact details: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dirty="0" smtClean="0"/>
              <a:t>Email:         </a:t>
            </a:r>
            <a:r>
              <a:rPr lang="en-GB" dirty="0" err="1" smtClean="0"/>
              <a:t>a.j.bridger</a:t>
            </a:r>
            <a:r>
              <a:rPr lang="en-GB" dirty="0" err="1"/>
              <a:t>@hud.ac.uk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Work web:  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://www2.hud.ac.uk/hhs/staff/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shumajb.php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dirty="0" smtClean="0"/>
              <a:t>Facebook:  Huddersfield </a:t>
            </a:r>
            <a:r>
              <a:rPr lang="en-GB" dirty="0"/>
              <a:t>Psychogeography Network</a:t>
            </a:r>
            <a:br>
              <a:rPr lang="en-GB" dirty="0"/>
            </a:br>
            <a:r>
              <a:rPr lang="en-GB" dirty="0" smtClean="0"/>
              <a:t>Blog:           </a:t>
            </a:r>
            <a:r>
              <a:rPr lang="en-GB" dirty="0" err="1" smtClean="0"/>
              <a:t>notanotherpsychogeographyblog.wordpress.com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Aims of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5038"/>
            <a:ext cx="8712968" cy="3598862"/>
          </a:xfrm>
        </p:spPr>
        <p:txBody>
          <a:bodyPr/>
          <a:lstStyle/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xplain the term ‘psychogeography’</a:t>
            </a:r>
          </a:p>
          <a:p>
            <a:pPr>
              <a:defRPr/>
            </a:pPr>
            <a:r>
              <a:rPr lang="en-US" dirty="0" smtClean="0"/>
              <a:t>Discuss academic literature on environments and why research needs to be explicitly </a:t>
            </a:r>
            <a:r>
              <a:rPr lang="en-US" u="sng" dirty="0" smtClean="0"/>
              <a:t>political</a:t>
            </a:r>
          </a:p>
          <a:p>
            <a:pPr>
              <a:defRPr/>
            </a:pPr>
            <a:r>
              <a:rPr lang="en-US" dirty="0" smtClean="0"/>
              <a:t>Discuss recent research and community work</a:t>
            </a:r>
          </a:p>
          <a:p>
            <a:pPr>
              <a:defRPr/>
            </a:pPr>
            <a:r>
              <a:rPr lang="en-US" dirty="0" smtClean="0"/>
              <a:t>Provide reflections and implications of that work</a:t>
            </a:r>
          </a:p>
        </p:txBody>
      </p:sp>
    </p:spTree>
    <p:extLst>
      <p:ext uri="{BB962C8B-B14F-4D97-AF65-F5344CB8AC3E}">
        <p14:creationId xmlns:p14="http://schemas.microsoft.com/office/powerpoint/2010/main" val="1511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Occupation, space and cities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558" b="13558"/>
          <a:stretch>
            <a:fillRect/>
          </a:stretch>
        </p:blipFill>
        <p:spPr>
          <a:xfrm>
            <a:off x="251520" y="2204864"/>
            <a:ext cx="4320480" cy="35990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76872"/>
            <a:ext cx="4320480" cy="35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Mainstream and critical psychologies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en-US" dirty="0" smtClean="0"/>
              <a:t>Limits of research from environmental psychology (cognitions) and social psychology (place identity)</a:t>
            </a:r>
          </a:p>
          <a:p>
            <a:r>
              <a:rPr lang="en-US" dirty="0" smtClean="0"/>
              <a:t>Turn to a ‘politics of space’</a:t>
            </a:r>
          </a:p>
          <a:p>
            <a:r>
              <a:rPr lang="en-US" dirty="0" smtClean="0"/>
              <a:t>Cultural geography - subjectivity</a:t>
            </a:r>
          </a:p>
          <a:p>
            <a:r>
              <a:rPr lang="en-US" dirty="0" smtClean="0"/>
              <a:t>Critical psychology – mobile methods, situationist work</a:t>
            </a:r>
          </a:p>
          <a:p>
            <a:r>
              <a:rPr lang="en-US" dirty="0"/>
              <a:t>A</a:t>
            </a:r>
            <a:r>
              <a:rPr lang="en-US" dirty="0" smtClean="0"/>
              <a:t>ffect and psychoanalysis – unconscious/conscious</a:t>
            </a:r>
          </a:p>
          <a:p>
            <a:r>
              <a:rPr lang="en-US" dirty="0" smtClean="0"/>
              <a:t>Situationism – social change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research with political practice?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32275" b="32275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32856"/>
            <a:ext cx="2402487" cy="3744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564904"/>
            <a:ext cx="1728192" cy="24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Situationism and psychogeography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4519290" cy="3598862"/>
          </a:xfrm>
        </p:spPr>
        <p:txBody>
          <a:bodyPr/>
          <a:lstStyle/>
          <a:p>
            <a:r>
              <a:rPr lang="en-US" dirty="0" smtClean="0"/>
              <a:t>‘Psychogeography could set for itself the study of the precise law and specific effects of the geographical environment, consciously organised or not, on the emotions and behaviours of individuals’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(Debord, 1955: n.p). </a:t>
            </a:r>
            <a:endParaRPr lang="en-US" dirty="0"/>
          </a:p>
        </p:txBody>
      </p:sp>
      <p:pic>
        <p:nvPicPr>
          <p:cNvPr id="4" name="Picture 4" descr="situationist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2132856"/>
            <a:ext cx="3627488" cy="33843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0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Situationist psychogeography: Concepts and ‘playful’ tactics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814705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Spontaneity </a:t>
            </a:r>
            <a:r>
              <a:rPr lang="en-GB" sz="2800" dirty="0" err="1" smtClean="0"/>
              <a:t>vs</a:t>
            </a:r>
            <a:r>
              <a:rPr lang="en-GB" sz="2800" dirty="0" smtClean="0"/>
              <a:t> control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Play </a:t>
            </a:r>
            <a:r>
              <a:rPr lang="en-GB" sz="2800" dirty="0" err="1" smtClean="0"/>
              <a:t>vs</a:t>
            </a:r>
            <a:r>
              <a:rPr lang="en-GB" sz="2800" dirty="0" smtClean="0"/>
              <a:t> studies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Dérive </a:t>
            </a:r>
            <a:r>
              <a:rPr lang="en-GB" sz="2800" dirty="0" err="1" smtClean="0"/>
              <a:t>vs</a:t>
            </a:r>
            <a:r>
              <a:rPr lang="en-GB" sz="2800" dirty="0" smtClean="0"/>
              <a:t> process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Creating ‘situations’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800" dirty="0"/>
              <a:t> </a:t>
            </a:r>
            <a:r>
              <a:rPr lang="en-GB" sz="2800" dirty="0" smtClean="0"/>
              <a:t>   </a:t>
            </a:r>
            <a:r>
              <a:rPr lang="en-GB" sz="2800" dirty="0" err="1" smtClean="0"/>
              <a:t>vs</a:t>
            </a:r>
            <a:r>
              <a:rPr lang="en-GB" sz="2800" dirty="0" smtClean="0"/>
              <a:t> outcomes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800" dirty="0" smtClean="0"/>
          </a:p>
        </p:txBody>
      </p:sp>
      <p:pic>
        <p:nvPicPr>
          <p:cNvPr id="7" name="Picture 4" descr="naked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179664" cy="334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51920" y="1196752"/>
            <a:ext cx="4834880" cy="49294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104456" cy="325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OMD</a:t>
            </a:r>
            <a:br>
              <a:rPr lang="en-US" dirty="0" smtClean="0"/>
            </a:br>
            <a:r>
              <a:rPr lang="en-US" dirty="0" smtClean="0"/>
              <a:t>Obsessive </a:t>
            </a:r>
            <a:r>
              <a:rPr lang="en-US" dirty="0" err="1" smtClean="0"/>
              <a:t>methodolatry</a:t>
            </a:r>
            <a:r>
              <a:rPr lang="en-US" dirty="0" smtClean="0"/>
              <a:t> disorder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2132856"/>
            <a:ext cx="4259263" cy="44211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Situationism and the anti-methods approach? </a:t>
            </a:r>
          </a:p>
          <a:p>
            <a:pPr>
              <a:defRPr/>
            </a:pPr>
            <a:r>
              <a:rPr lang="en-US" dirty="0" smtClean="0"/>
              <a:t>Chamberlain on methods</a:t>
            </a:r>
          </a:p>
          <a:p>
            <a:pPr>
              <a:defRPr/>
            </a:pPr>
            <a:r>
              <a:rPr lang="en-US" dirty="0" smtClean="0"/>
              <a:t>Tactics and strategies rather than methods</a:t>
            </a:r>
          </a:p>
          <a:p>
            <a:pPr>
              <a:defRPr/>
            </a:pPr>
            <a:r>
              <a:rPr lang="en-US" dirty="0" smtClean="0"/>
              <a:t>Intervening and creating situations rather than simply measuring and interpreting environments?</a:t>
            </a:r>
            <a:endParaRPr lang="en-US" dirty="0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2190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1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‘how to’ guide to psychogeography!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598862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Begin with a theme to explore say consumerism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privatisation</a:t>
            </a:r>
            <a:r>
              <a:rPr lang="en-US" sz="2000" dirty="0">
                <a:solidFill>
                  <a:srgbClr val="000000"/>
                </a:solidFill>
              </a:rPr>
              <a:t>,  surveillance and power relations in spaces …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Choose a psychogeography approach like a dice walk or a map swap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Consider the following sorts of questions: What does it feel like where you walk? How do you engage with your surroundings? Do you notice any notable changes </a:t>
            </a:r>
            <a:r>
              <a:rPr lang="en-US" sz="2000" dirty="0">
                <a:solidFill>
                  <a:srgbClr val="000000"/>
                </a:solidFill>
              </a:rPr>
              <a:t>in </a:t>
            </a:r>
            <a:r>
              <a:rPr lang="en-US" sz="2000" dirty="0" smtClean="0">
                <a:solidFill>
                  <a:srgbClr val="000000"/>
                </a:solidFill>
              </a:rPr>
              <a:t>ambience? What do you think of the environment? What do you think needs to be changed in the environment? What should the environment look like?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Document and write up the dérive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Conduct further dérives!</a:t>
            </a:r>
          </a:p>
          <a:p>
            <a:pPr>
              <a:buFontTx/>
              <a:buChar char="-"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1203</TotalTime>
  <Words>698</Words>
  <Application>Microsoft Office PowerPoint</Application>
  <PresentationFormat>On-screen Show (4:3)</PresentationFormat>
  <Paragraphs>83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Psychogeography:  Anti-Psychologies and the Question of Social Change/s</vt:lpstr>
      <vt:lpstr>Aims of session</vt:lpstr>
      <vt:lpstr>Occupation, space and cities</vt:lpstr>
      <vt:lpstr>Mainstream and critical psychologies</vt:lpstr>
      <vt:lpstr>Linking research with political practice?</vt:lpstr>
      <vt:lpstr>Situationism and psychogeography</vt:lpstr>
      <vt:lpstr>Situationist psychogeography: Concepts and ‘playful’ tactics</vt:lpstr>
      <vt:lpstr>OMD Obsessive methodolatry disorder</vt:lpstr>
      <vt:lpstr>A ‘how to’ guide to psychogeography!</vt:lpstr>
      <vt:lpstr>A psychogeographical study – Manchester Arndale Centre</vt:lpstr>
      <vt:lpstr>PowerPoint Presentation</vt:lpstr>
      <vt:lpstr>Community psychogeography work</vt:lpstr>
      <vt:lpstr>PowerPoint Presentation</vt:lpstr>
      <vt:lpstr>Dialoguing in other disciplines</vt:lpstr>
      <vt:lpstr>Conclusions</vt:lpstr>
      <vt:lpstr>PowerPoint Presentation</vt:lpstr>
      <vt:lpstr>Any questions? 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Graham Stone</cp:lastModifiedBy>
  <cp:revision>49</cp:revision>
  <dcterms:created xsi:type="dcterms:W3CDTF">2012-10-10T08:25:01Z</dcterms:created>
  <dcterms:modified xsi:type="dcterms:W3CDTF">2015-12-21T16:35:30Z</dcterms:modified>
</cp:coreProperties>
</file>