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977"/>
    <a:srgbClr val="3E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404" autoAdjust="0"/>
  </p:normalViewPr>
  <p:slideViewPr>
    <p:cSldViewPr snapToGrid="0">
      <p:cViewPr varScale="1">
        <p:scale>
          <a:sx n="112" d="100"/>
          <a:sy n="112" d="100"/>
        </p:scale>
        <p:origin x="1536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E708-8ABC-4ABA-883E-3E35BF3A876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9C0C-3473-4B15-9262-EFCB592D5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1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2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0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7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8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4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9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9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9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9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3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8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5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9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338B-B570-4568-8D56-F10C893E74F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8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hyperlink" Target="http://creativecommons.org/licenses/by/4.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.stone@hud.ac.uk" TargetMode="External"/><Relationship Id="rId5" Type="http://schemas.openxmlformats.org/officeDocument/2006/relationships/hyperlink" Target="mailto:s.a.white@hud.ac.uk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1" y="4111728"/>
            <a:ext cx="3082637" cy="146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" y="5257800"/>
            <a:ext cx="1345494" cy="3227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4500" y="56759"/>
            <a:ext cx="5715000" cy="17907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 new era for library publishing? </a:t>
            </a:r>
            <a:b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- the potential for collaboration amongst new University Presses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20592" y="1916515"/>
            <a:ext cx="5902816" cy="1602002"/>
          </a:xfrm>
        </p:spPr>
        <p:txBody>
          <a:bodyPr>
            <a:normAutofit fontScale="92500" lnSpcReduction="10000"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Sue White and Graham Stone</a:t>
            </a:r>
          </a:p>
          <a:p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University of Huddersfield</a:t>
            </a:r>
          </a:p>
          <a:p>
            <a:endParaRPr lang="en-GB" b="1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SCONUL Winter Conference 27 November 2015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2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5077"/>
            <a:ext cx="5378162" cy="828477"/>
          </a:xfrm>
        </p:spPr>
        <p:txBody>
          <a:bodyPr>
            <a:normAutofit fontScale="90000"/>
          </a:bodyPr>
          <a:lstStyle/>
          <a:p>
            <a:r>
              <a:rPr lang="en-GB" sz="2700" dirty="0" smtClean="0">
                <a:solidFill>
                  <a:schemeClr val="bg1"/>
                </a:solidFill>
                <a:latin typeface="+mn-lt"/>
              </a:rPr>
              <a:t>University of Huddersfield Press</a:t>
            </a:r>
            <a:br>
              <a:rPr lang="en-GB" sz="2700" dirty="0" smtClean="0">
                <a:solidFill>
                  <a:schemeClr val="bg1"/>
                </a:solidFill>
                <a:latin typeface="+mn-lt"/>
              </a:rPr>
            </a:br>
            <a:r>
              <a:rPr lang="en-GB" sz="27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Challenges</a:t>
            </a:r>
            <a:endParaRPr lang="en-GB" sz="27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5876" y="1271752"/>
            <a:ext cx="6320270" cy="377823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/>
              <a:t>At a strategic </a:t>
            </a:r>
            <a:r>
              <a:rPr lang="en-GB" sz="2000" b="1" dirty="0" smtClean="0"/>
              <a:t>level</a:t>
            </a:r>
            <a:r>
              <a:rPr lang="en-GB" sz="2000" b="1" dirty="0"/>
              <a:t>: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Establishing reputation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Convincing </a:t>
            </a:r>
            <a:r>
              <a:rPr lang="en-GB" sz="2000" dirty="0"/>
              <a:t>potential stakeholders </a:t>
            </a:r>
            <a:r>
              <a:rPr lang="en-GB" sz="2000" dirty="0" smtClean="0"/>
              <a:t>of </a:t>
            </a:r>
            <a:r>
              <a:rPr lang="en-GB" sz="2000" dirty="0"/>
              <a:t>value and impact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Long term </a:t>
            </a:r>
            <a:r>
              <a:rPr lang="en-GB" sz="2000" dirty="0" smtClean="0"/>
              <a:t>funding – difficult to forward plan </a:t>
            </a: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GB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 smtClean="0"/>
              <a:t>At </a:t>
            </a:r>
            <a:r>
              <a:rPr lang="en-GB" sz="2000" b="1" dirty="0"/>
              <a:t>a practical level: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Operating on a shoe string </a:t>
            </a:r>
            <a:endParaRPr lang="en-GB" sz="20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Staff </a:t>
            </a:r>
            <a:r>
              <a:rPr lang="en-GB" sz="2000" dirty="0"/>
              <a:t>resource – as the Press grows, need specialist support e.g. publications and marketing manager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Little in the way of professional support/networks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Avoid re-inventing the wheel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Author contracts / licences (esp. </a:t>
            </a:r>
            <a:r>
              <a:rPr lang="en-GB" sz="2000" dirty="0" smtClean="0"/>
              <a:t>music. Legal support required) </a:t>
            </a:r>
            <a:endParaRPr lang="en-GB" sz="20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283622"/>
            <a:ext cx="1558637" cy="5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Collaboration:</a:t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challenges and enablers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15" y="85565"/>
            <a:ext cx="1989859" cy="948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" y="5257800"/>
            <a:ext cx="1345494" cy="322790"/>
          </a:xfrm>
          <a:prstGeom prst="rect">
            <a:avLst/>
          </a:prstGeom>
        </p:spPr>
      </p:pic>
      <p:pic>
        <p:nvPicPr>
          <p:cNvPr id="10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56568"/>
            <a:ext cx="3886200" cy="291236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1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30" y="2155423"/>
            <a:ext cx="3757440" cy="29146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628650" y="1783365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From this: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9150" y="1782149"/>
            <a:ext cx="8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 this: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2168" y="1255568"/>
            <a:ext cx="159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The H form</a:t>
            </a:r>
          </a:p>
        </p:txBody>
      </p:sp>
    </p:spTree>
    <p:extLst>
      <p:ext uri="{BB962C8B-B14F-4D97-AF65-F5344CB8AC3E}">
        <p14:creationId xmlns:p14="http://schemas.microsoft.com/office/powerpoint/2010/main" val="37774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Collaboration:</a:t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challenges and enablers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15" y="85565"/>
            <a:ext cx="1989859" cy="948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" y="5257800"/>
            <a:ext cx="1345494" cy="3227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874" y="1521354"/>
            <a:ext cx="6528089" cy="3424719"/>
          </a:xfrm>
        </p:spPr>
        <p:txBody>
          <a:bodyPr>
            <a:normAutofit fontScale="77500" lnSpcReduction="20000"/>
          </a:bodyPr>
          <a:lstStyle/>
          <a:p>
            <a:pPr marL="525758" indent="-457182">
              <a:lnSpc>
                <a:spcPct val="110000"/>
              </a:lnSpc>
              <a:buFont typeface="+mj-lt"/>
              <a:buAutoNum type="arabicPeriod"/>
            </a:pPr>
            <a:r>
              <a:rPr lang="en-GB" sz="2200" b="1" dirty="0" smtClean="0">
                <a:sym typeface="Wingdings" panose="05000000000000000000" pitchFamily="2" charset="2"/>
              </a:rPr>
              <a:t> </a:t>
            </a:r>
            <a:r>
              <a:rPr lang="en-GB" sz="2200" b="1" dirty="0" smtClean="0"/>
              <a:t>Write </a:t>
            </a:r>
            <a:r>
              <a:rPr lang="en-GB" sz="2200" b="1" dirty="0"/>
              <a:t>down </a:t>
            </a:r>
            <a:r>
              <a:rPr lang="en-GB" sz="2200" b="1" dirty="0" smtClean="0"/>
              <a:t>challenges/barriers to </a:t>
            </a:r>
            <a:r>
              <a:rPr lang="en-GB" sz="2200" b="1" dirty="0"/>
              <a:t>Press collaboration (one per post-it) 5 </a:t>
            </a:r>
            <a:r>
              <a:rPr lang="en-GB" sz="2200" b="1" dirty="0" err="1"/>
              <a:t>mins</a:t>
            </a:r>
            <a:endParaRPr lang="en-GB" sz="2200" b="1" dirty="0"/>
          </a:p>
          <a:p>
            <a:pPr marL="525758" indent="-457182">
              <a:lnSpc>
                <a:spcPct val="110000"/>
              </a:lnSpc>
              <a:buFont typeface="+mj-lt"/>
              <a:buAutoNum type="arabicPeriod"/>
            </a:pPr>
            <a:r>
              <a:rPr lang="en-GB" sz="2200" b="1" dirty="0"/>
              <a:t>As a group add these to the sheet, clustering where themes/duplicates appear. 5 </a:t>
            </a:r>
            <a:r>
              <a:rPr lang="en-GB" sz="2200" b="1" dirty="0" err="1"/>
              <a:t>mins</a:t>
            </a:r>
            <a:endParaRPr lang="en-GB" sz="2200" b="1" dirty="0"/>
          </a:p>
          <a:p>
            <a:pPr marL="525758" indent="-457182">
              <a:lnSpc>
                <a:spcPct val="110000"/>
              </a:lnSpc>
              <a:buFont typeface="+mj-lt"/>
              <a:buAutoNum type="arabicPeriod"/>
            </a:pPr>
            <a:r>
              <a:rPr lang="en-GB" sz="2200" b="1" dirty="0">
                <a:sym typeface="Wingdings" panose="05000000000000000000" pitchFamily="2" charset="2"/>
              </a:rPr>
              <a:t></a:t>
            </a:r>
            <a:r>
              <a:rPr lang="en-GB" sz="2200" b="1" dirty="0"/>
              <a:t> </a:t>
            </a:r>
            <a:r>
              <a:rPr lang="en-GB" sz="2200" b="1" dirty="0" smtClean="0"/>
              <a:t>Write down areas which lend themselves to potential </a:t>
            </a:r>
            <a:r>
              <a:rPr lang="en-GB" sz="2200" b="1" dirty="0"/>
              <a:t>Press </a:t>
            </a:r>
            <a:r>
              <a:rPr lang="en-GB" sz="2200" b="1" dirty="0" smtClean="0"/>
              <a:t>collaboration </a:t>
            </a:r>
            <a:r>
              <a:rPr lang="en-GB" sz="2200" b="1" dirty="0"/>
              <a:t>(one per post-it) 5 </a:t>
            </a:r>
            <a:r>
              <a:rPr lang="en-GB" sz="2200" b="1" dirty="0" err="1"/>
              <a:t>mins</a:t>
            </a:r>
            <a:endParaRPr lang="en-GB" sz="2200" b="1" dirty="0"/>
          </a:p>
          <a:p>
            <a:pPr marL="525758" indent="-457182">
              <a:lnSpc>
                <a:spcPct val="110000"/>
              </a:lnSpc>
              <a:buFont typeface="+mj-lt"/>
              <a:buAutoNum type="arabicPeriod"/>
            </a:pPr>
            <a:r>
              <a:rPr lang="en-GB" sz="2200" b="1" dirty="0"/>
              <a:t>As a group add these to the sheet, clustering where themes/duplicates appear. 5 </a:t>
            </a:r>
            <a:r>
              <a:rPr lang="en-GB" sz="2200" b="1" dirty="0" err="1"/>
              <a:t>mins</a:t>
            </a:r>
            <a:endParaRPr lang="en-GB" sz="2200" b="1" dirty="0"/>
          </a:p>
          <a:p>
            <a:pPr marL="525758" indent="-457182">
              <a:lnSpc>
                <a:spcPct val="110000"/>
              </a:lnSpc>
              <a:buFont typeface="+mj-lt"/>
              <a:buAutoNum type="arabicPeriod"/>
            </a:pPr>
            <a:r>
              <a:rPr lang="en-GB" sz="2200" b="1" dirty="0"/>
              <a:t>As a group write down suggestions for resolving these barriers in  the idea space. Turn these into </a:t>
            </a:r>
            <a:r>
              <a:rPr lang="en-GB" sz="2200" b="1" dirty="0" smtClean="0"/>
              <a:t>top 3 </a:t>
            </a:r>
            <a:r>
              <a:rPr lang="en-GB" sz="2200" b="1" dirty="0"/>
              <a:t>priority </a:t>
            </a:r>
            <a:r>
              <a:rPr lang="en-GB" sz="2200" b="1" dirty="0" smtClean="0"/>
              <a:t>actions. </a:t>
            </a:r>
            <a:br>
              <a:rPr lang="en-GB" sz="2200" b="1" dirty="0" smtClean="0"/>
            </a:br>
            <a:r>
              <a:rPr lang="en-GB" sz="2200" b="1" dirty="0" smtClean="0"/>
              <a:t>10 </a:t>
            </a:r>
            <a:r>
              <a:rPr lang="en-GB" sz="2200" b="1" dirty="0" err="1"/>
              <a:t>mins</a:t>
            </a:r>
            <a:endParaRPr lang="en-GB" sz="2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6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15" y="85565"/>
            <a:ext cx="1989859" cy="948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" y="5257800"/>
            <a:ext cx="1345494" cy="3227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874" y="1521355"/>
            <a:ext cx="6528089" cy="2388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Thank you for your participation.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Please contact us with any additional ideas or for further information.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Sue White                                              Graham Stone</a:t>
            </a:r>
          </a:p>
          <a:p>
            <a:pPr marL="0" indent="0">
              <a:buNone/>
            </a:pPr>
            <a:r>
              <a:rPr lang="en-GB" sz="1800" dirty="0" smtClean="0">
                <a:hlinkClick r:id="rId5"/>
              </a:rPr>
              <a:t>s.a.white@hud.ac.uk</a:t>
            </a:r>
            <a:r>
              <a:rPr lang="en-GB" sz="1800" dirty="0" smtClean="0"/>
              <a:t>                           </a:t>
            </a:r>
            <a:r>
              <a:rPr lang="en-GB" sz="1800" dirty="0" smtClean="0">
                <a:hlinkClick r:id="rId6"/>
              </a:rPr>
              <a:t>g.stone@hud.ac.uk</a:t>
            </a:r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6647" y="4141076"/>
            <a:ext cx="324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cs typeface="Arial" charset="0"/>
              </a:rPr>
              <a:t>http://eprints.hud.ac.uk/26550/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9723" y="4141078"/>
            <a:ext cx="1128046" cy="12772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cs typeface="Arial" charset="0"/>
              </a:rPr>
              <a:t>This work is licensed under a </a:t>
            </a:r>
            <a:r>
              <a:rPr lang="en-GB" sz="1100" dirty="0">
                <a:cs typeface="Arial" charset="0"/>
                <a:hlinkClick r:id="rId7"/>
              </a:rPr>
              <a:t>Creative Commons Attribution 4.0 </a:t>
            </a:r>
            <a:r>
              <a:rPr lang="en-GB" sz="1100" dirty="0" err="1">
                <a:cs typeface="Arial" charset="0"/>
              </a:rPr>
              <a:t>Unported</a:t>
            </a:r>
            <a:r>
              <a:rPr lang="en-GB" sz="1100" dirty="0">
                <a:cs typeface="Arial" charset="0"/>
              </a:rPr>
              <a:t> License</a:t>
            </a:r>
          </a:p>
        </p:txBody>
      </p:sp>
      <p:pic>
        <p:nvPicPr>
          <p:cNvPr id="10" name="Picture 4" descr="88x3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06" y="4141077"/>
            <a:ext cx="1333144" cy="49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" y="5257800"/>
            <a:ext cx="1345494" cy="322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15" y="85565"/>
            <a:ext cx="1989859" cy="94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5077"/>
            <a:ext cx="5378162" cy="82847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Session outline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5" y="1433947"/>
            <a:ext cx="6572250" cy="3701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Outline initial activity by the NC to explore potential for new models of collaboration in University publishing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Using University of Huddersfield Press as a case study, demonstrate challenges and enablers facing new University Presses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With assistance from participants, identify those areas of publishing which lend themselves to collaboration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Identify next steps</a:t>
            </a:r>
          </a:p>
        </p:txBody>
      </p:sp>
    </p:spTree>
    <p:extLst>
      <p:ext uri="{BB962C8B-B14F-4D97-AF65-F5344CB8AC3E}">
        <p14:creationId xmlns:p14="http://schemas.microsoft.com/office/powerpoint/2010/main" val="66669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NC initial activity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310" y="1282262"/>
            <a:ext cx="4209065" cy="384938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b="1" i="1" dirty="0"/>
              <a:t>Oct </a:t>
            </a:r>
            <a:r>
              <a:rPr lang="en-GB" sz="1800" b="1" i="1" dirty="0" smtClean="0"/>
              <a:t>2014 </a:t>
            </a:r>
            <a:r>
              <a:rPr lang="en-GB" sz="1800" dirty="0" smtClean="0"/>
              <a:t>    NC</a:t>
            </a:r>
            <a:r>
              <a:rPr lang="en-GB" sz="1800" b="1" i="1" dirty="0" smtClean="0"/>
              <a:t> </a:t>
            </a:r>
            <a:r>
              <a:rPr lang="en-GB" sz="1800" dirty="0"/>
              <a:t>e</a:t>
            </a:r>
            <a:r>
              <a:rPr lang="en-GB" sz="1800" dirty="0" smtClean="0"/>
              <a:t>xploratory </a:t>
            </a:r>
            <a:r>
              <a:rPr lang="en-GB" sz="1800" dirty="0"/>
              <a:t>meeting </a:t>
            </a:r>
            <a:endParaRPr lang="en-GB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i="1" dirty="0" smtClean="0"/>
              <a:t>June </a:t>
            </a:r>
            <a:r>
              <a:rPr lang="en-GB" sz="1800" b="1" i="1" dirty="0"/>
              <a:t>2015 </a:t>
            </a:r>
            <a:r>
              <a:rPr lang="en-GB" sz="1800" b="1" i="1" dirty="0" smtClean="0"/>
              <a:t>  </a:t>
            </a:r>
            <a:r>
              <a:rPr lang="en-GB" sz="1800" dirty="0" smtClean="0"/>
              <a:t>Discussion paper  to </a:t>
            </a:r>
            <a:r>
              <a:rPr lang="en-GB" sz="1800" dirty="0" err="1" smtClean="0"/>
              <a:t>Jisc</a:t>
            </a:r>
            <a:r>
              <a:rPr lang="en-GB" sz="1800" dirty="0" smtClean="0"/>
              <a:t>:</a:t>
            </a:r>
            <a:endParaRPr lang="en-GB" sz="1800" dirty="0"/>
          </a:p>
          <a:p>
            <a:pPr marL="685800" lvl="2" indent="0">
              <a:lnSpc>
                <a:spcPct val="110000"/>
              </a:lnSpc>
              <a:buNone/>
            </a:pPr>
            <a:r>
              <a:rPr lang="en-GB" dirty="0" smtClean="0"/>
              <a:t>	- Data </a:t>
            </a:r>
            <a:r>
              <a:rPr lang="en-GB" dirty="0"/>
              <a:t>gathering/ Benchmarking </a:t>
            </a:r>
            <a:r>
              <a:rPr lang="en-GB" dirty="0" smtClean="0"/>
              <a:t>	   exercise</a:t>
            </a:r>
            <a:endParaRPr lang="en-GB" dirty="0"/>
          </a:p>
          <a:p>
            <a:pPr marL="685800" lvl="2" indent="0">
              <a:lnSpc>
                <a:spcPct val="110000"/>
              </a:lnSpc>
              <a:buNone/>
            </a:pPr>
            <a:r>
              <a:rPr lang="en-GB" dirty="0" smtClean="0"/>
              <a:t>	- Best </a:t>
            </a:r>
            <a:r>
              <a:rPr lang="en-GB" dirty="0"/>
              <a:t>practice/workflow </a:t>
            </a:r>
            <a:r>
              <a:rPr lang="en-GB" dirty="0" smtClean="0"/>
              <a:t>	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 marL="685800" lvl="2" indent="0">
              <a:lnSpc>
                <a:spcPct val="11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              efficiencies</a:t>
            </a:r>
            <a:endParaRPr lang="en-GB" dirty="0"/>
          </a:p>
          <a:p>
            <a:pPr marL="685800" lvl="2" indent="0">
              <a:lnSpc>
                <a:spcPct val="110000"/>
              </a:lnSpc>
              <a:buNone/>
            </a:pPr>
            <a:r>
              <a:rPr lang="en-GB" dirty="0" smtClean="0"/>
              <a:t>	- Explore </a:t>
            </a:r>
            <a:r>
              <a:rPr lang="en-GB" dirty="0"/>
              <a:t>library publishing </a:t>
            </a:r>
            <a:r>
              <a:rPr lang="en-GB" dirty="0" smtClean="0"/>
              <a:t>	   coalition </a:t>
            </a:r>
            <a:r>
              <a:rPr lang="en-GB" dirty="0"/>
              <a:t>for UK (or Europe</a:t>
            </a:r>
            <a:r>
              <a:rPr lang="en-GB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i="1" dirty="0" smtClean="0"/>
              <a:t>Nov 2015    </a:t>
            </a:r>
            <a:r>
              <a:rPr lang="en-GB" sz="1800" dirty="0" err="1" smtClean="0"/>
              <a:t>Jisc</a:t>
            </a:r>
            <a:r>
              <a:rPr lang="en-GB" sz="1800" dirty="0" smtClean="0"/>
              <a:t> to work on benchmarking 	        &amp; workflows  with community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4" y="1218736"/>
            <a:ext cx="4365050" cy="4361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15" y="85565"/>
            <a:ext cx="1989859" cy="948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" y="5257800"/>
            <a:ext cx="1345494" cy="3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University of Huddersfield Press</a:t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Re-launched 2010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2847108"/>
            <a:ext cx="3238500" cy="15724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Press re-launched as a primarily open access press – scholarly monographs, peer reviewed journals, sound </a:t>
            </a:r>
            <a:r>
              <a:rPr lang="en-GB" sz="1700" dirty="0" smtClean="0"/>
              <a:t>recordings</a:t>
            </a:r>
            <a:endParaRPr lang="en-GB" sz="1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1238323"/>
            <a:ext cx="3248891" cy="4342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84" y="1610025"/>
            <a:ext cx="2215089" cy="834131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283622"/>
            <a:ext cx="1558637" cy="5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5077"/>
            <a:ext cx="5378162" cy="828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University of Huddersfield Press</a:t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Drivers and principles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5875" y="1521355"/>
            <a:ext cx="7061489" cy="338315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/>
              <a:t>Drivers: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Monograph crisis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Funder mandates, RCUK, HEFCE, COAF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Early career researchers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 smtClean="0"/>
              <a:t>Principles </a:t>
            </a:r>
            <a:r>
              <a:rPr lang="en-GB" sz="1800" b="1" dirty="0"/>
              <a:t>governing the </a:t>
            </a:r>
            <a:r>
              <a:rPr lang="en-GB" sz="1800" b="1" dirty="0" smtClean="0"/>
              <a:t>Press:</a:t>
            </a:r>
            <a:endParaRPr lang="en-GB" sz="1800" b="1" dirty="0"/>
          </a:p>
          <a:p>
            <a:pPr lvl="1">
              <a:lnSpc>
                <a:spcPct val="100000"/>
              </a:lnSpc>
            </a:pPr>
            <a:r>
              <a:rPr lang="en-GB" dirty="0" smtClean="0"/>
              <a:t>All </a:t>
            </a:r>
            <a:r>
              <a:rPr lang="en-GB" dirty="0"/>
              <a:t>publications to be of high quality and peer reviewed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As a general rule, material should be published on Open Access via the University Repository, to maximise the potential for </a:t>
            </a:r>
            <a:r>
              <a:rPr lang="en-GB" dirty="0" smtClean="0"/>
              <a:t>dissemination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Managed by the Library, academically lead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The business model is one of scholarly communication not </a:t>
            </a:r>
            <a:r>
              <a:rPr lang="en-GB" dirty="0" smtClean="0"/>
              <a:t>profit, </a:t>
            </a:r>
            <a:r>
              <a:rPr lang="en-GB" dirty="0"/>
              <a:t>with any surplus being reinvested into the </a:t>
            </a:r>
            <a:r>
              <a:rPr lang="en-GB" dirty="0" smtClean="0"/>
              <a:t>Press</a:t>
            </a:r>
          </a:p>
          <a:p>
            <a:pPr lvl="1">
              <a:lnSpc>
                <a:spcPct val="100000"/>
              </a:lnSpc>
            </a:pPr>
            <a:endParaRPr lang="en-GB" sz="1400" b="1" dirty="0" smtClean="0"/>
          </a:p>
          <a:p>
            <a:pPr lvl="1">
              <a:lnSpc>
                <a:spcPct val="100000"/>
              </a:lnSpc>
            </a:pPr>
            <a:endParaRPr lang="en-GB" sz="1400" b="1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283622"/>
            <a:ext cx="1558637" cy="5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University of Huddersfield Press</a:t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Open Access Monographs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1554610"/>
            <a:ext cx="3238500" cy="313515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b="1" dirty="0"/>
              <a:t>12 monographs published since 2011; 6 OA monographs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700" dirty="0"/>
              <a:t>Discoverable through Google (via OAI-PMH compliance in Repository), Library web scale discovery (includes membership of Directory of Open Access Books), </a:t>
            </a:r>
            <a:r>
              <a:rPr lang="en-GB" sz="2700" dirty="0" err="1"/>
              <a:t>Jisc</a:t>
            </a:r>
            <a:r>
              <a:rPr lang="en-GB" sz="2700" dirty="0"/>
              <a:t>/OAPEN open access monograph service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283622"/>
            <a:ext cx="1558637" cy="542867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27378"/>
            <a:ext cx="1524000" cy="1524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97" y="1554609"/>
            <a:ext cx="1905000" cy="142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3703441"/>
            <a:ext cx="1148348" cy="1639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08" y="1439326"/>
            <a:ext cx="15240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6" y="3733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University of Huddersfield Press</a:t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OA journals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1554609"/>
            <a:ext cx="3238500" cy="3696263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GB" sz="1700" dirty="0"/>
              <a:t>Methodology developed in </a:t>
            </a:r>
            <a:r>
              <a:rPr lang="en-GB" sz="1700" dirty="0" err="1"/>
              <a:t>Jisc</a:t>
            </a:r>
            <a:r>
              <a:rPr lang="en-GB" sz="1700" dirty="0"/>
              <a:t> HOAP project (2011)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7 current Journals +1 archived </a:t>
            </a:r>
            <a:r>
              <a:rPr lang="en-GB" sz="1700" dirty="0" smtClean="0"/>
              <a:t>title, hosted </a:t>
            </a:r>
            <a:r>
              <a:rPr lang="en-GB" sz="1700" dirty="0"/>
              <a:t>via the University Repository; preserved in </a:t>
            </a:r>
            <a:r>
              <a:rPr lang="en-GB" sz="1700" dirty="0" smtClean="0"/>
              <a:t>Portico.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 smtClean="0"/>
              <a:t>Discoverable </a:t>
            </a:r>
            <a:r>
              <a:rPr lang="en-GB" sz="1700" dirty="0"/>
              <a:t>through Google (via OAI-PMH compliance in Repository), Library web scale discovery (includes membership of Directory of Open Access Journals). 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283622"/>
            <a:ext cx="1558637" cy="542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61" y="1614678"/>
            <a:ext cx="3135174" cy="381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73" y="2234030"/>
            <a:ext cx="936104" cy="13093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671251"/>
            <a:ext cx="1844598" cy="1168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22" y="2207620"/>
            <a:ext cx="936104" cy="12521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21" y="3342862"/>
            <a:ext cx="967522" cy="1368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43" y="1782019"/>
            <a:ext cx="1104494" cy="1393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5" y="4878799"/>
            <a:ext cx="2913112" cy="5971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60" y="3781191"/>
            <a:ext cx="1058872" cy="10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613"/>
            <a:ext cx="5364307" cy="828477"/>
          </a:xfrm>
        </p:spPr>
        <p:txBody>
          <a:bodyPr>
            <a:normAutofit/>
          </a:bodyPr>
          <a:lstStyle/>
          <a:p>
            <a:r>
              <a:rPr lang="en-GB" sz="2700" dirty="0" smtClean="0">
                <a:solidFill>
                  <a:schemeClr val="bg1"/>
                </a:solidFill>
                <a:latin typeface="+mn-lt"/>
              </a:rPr>
              <a:t>Huddersfield Contemporary Records</a:t>
            </a:r>
            <a:endParaRPr lang="en-GB" sz="27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1554610"/>
            <a:ext cx="6706658" cy="2102990"/>
          </a:xfrm>
        </p:spPr>
        <p:txBody>
          <a:bodyPr>
            <a:normAutofit/>
          </a:bodyPr>
          <a:lstStyle/>
          <a:p>
            <a:r>
              <a:rPr lang="en-GB" sz="1700" dirty="0" smtClean="0"/>
              <a:t>9 </a:t>
            </a:r>
            <a:r>
              <a:rPr lang="en-GB" sz="1700" dirty="0"/>
              <a:t>CDs &amp; 1 DVD</a:t>
            </a:r>
          </a:p>
          <a:p>
            <a:r>
              <a:rPr lang="en-GB" sz="1700" dirty="0"/>
              <a:t>1 Digital download album</a:t>
            </a:r>
          </a:p>
          <a:p>
            <a:r>
              <a:rPr lang="en-GB" sz="1700" dirty="0"/>
              <a:t>Published with </a:t>
            </a:r>
            <a:r>
              <a:rPr lang="en-GB" sz="1700" dirty="0" err="1"/>
              <a:t>CeReNeM</a:t>
            </a:r>
            <a:r>
              <a:rPr lang="en-GB" sz="1700" dirty="0"/>
              <a:t> (Centre for Research in New Music) and </a:t>
            </a:r>
            <a:r>
              <a:rPr lang="en-GB" sz="1700" dirty="0" err="1" smtClean="0"/>
              <a:t>hcmf</a:t>
            </a:r>
            <a:r>
              <a:rPr lang="en-GB" sz="1000" dirty="0" smtClean="0"/>
              <a:t>//</a:t>
            </a:r>
            <a:r>
              <a:rPr lang="en-GB" sz="1700" dirty="0" smtClean="0"/>
              <a:t> </a:t>
            </a:r>
            <a:r>
              <a:rPr lang="en-GB" sz="1700" dirty="0" smtClean="0"/>
              <a:t>(</a:t>
            </a:r>
            <a:r>
              <a:rPr lang="en-GB" sz="1700" dirty="0" err="1" smtClean="0"/>
              <a:t>huddersfield</a:t>
            </a:r>
            <a:r>
              <a:rPr lang="en-GB" sz="1700" dirty="0" smtClean="0"/>
              <a:t> </a:t>
            </a:r>
            <a:r>
              <a:rPr lang="en-GB" sz="1700" dirty="0"/>
              <a:t>c</a:t>
            </a:r>
            <a:r>
              <a:rPr lang="en-GB" sz="1700" dirty="0" smtClean="0"/>
              <a:t>ontemporary </a:t>
            </a:r>
            <a:r>
              <a:rPr lang="en-GB" sz="1700" dirty="0"/>
              <a:t>m</a:t>
            </a:r>
            <a:r>
              <a:rPr lang="en-GB" sz="1700" dirty="0" smtClean="0"/>
              <a:t>usic </a:t>
            </a:r>
            <a:r>
              <a:rPr lang="en-GB" sz="1700" dirty="0"/>
              <a:t>f</a:t>
            </a:r>
            <a:r>
              <a:rPr lang="en-GB" sz="1700" dirty="0" smtClean="0"/>
              <a:t>estival) </a:t>
            </a:r>
            <a:endParaRPr lang="en-GB" sz="1700" dirty="0"/>
          </a:p>
          <a:p>
            <a:r>
              <a:rPr lang="en-GB" sz="1700" dirty="0"/>
              <a:t>Distributed via </a:t>
            </a:r>
            <a:r>
              <a:rPr lang="en-GB" sz="1700" dirty="0" smtClean="0"/>
              <a:t>NMC Recordings</a:t>
            </a:r>
            <a:endParaRPr lang="en-GB" sz="1700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283622"/>
            <a:ext cx="1558637" cy="542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3439775"/>
            <a:ext cx="7653868" cy="21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096241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5077"/>
            <a:ext cx="5378162" cy="828477"/>
          </a:xfrm>
        </p:spPr>
        <p:txBody>
          <a:bodyPr>
            <a:normAutofit fontScale="90000"/>
          </a:bodyPr>
          <a:lstStyle/>
          <a:p>
            <a:r>
              <a:rPr lang="en-GB" sz="2700" dirty="0" smtClean="0">
                <a:solidFill>
                  <a:schemeClr val="bg1"/>
                </a:solidFill>
                <a:latin typeface="+mn-lt"/>
              </a:rPr>
              <a:t>University of Huddersfield Press</a:t>
            </a:r>
            <a:br>
              <a:rPr lang="en-GB" sz="2700" dirty="0" smtClean="0">
                <a:solidFill>
                  <a:schemeClr val="bg1"/>
                </a:solidFill>
                <a:latin typeface="+mn-lt"/>
              </a:rPr>
            </a:br>
            <a:r>
              <a:rPr lang="en-GB" sz="27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Enablers</a:t>
            </a:r>
            <a:endParaRPr lang="en-GB" sz="27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5876" y="1355834"/>
            <a:ext cx="6320270" cy="35001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Senior support within University </a:t>
            </a:r>
            <a:r>
              <a:rPr lang="en-GB" sz="2000" dirty="0" smtClean="0"/>
              <a:t>(DVC </a:t>
            </a:r>
            <a:r>
              <a:rPr lang="en-GB" sz="2000" dirty="0"/>
              <a:t>level)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Capacity and enthusiasm of Information </a:t>
            </a:r>
            <a:r>
              <a:rPr lang="en-GB" sz="2000" dirty="0"/>
              <a:t>Resources Manager </a:t>
            </a:r>
            <a:r>
              <a:rPr lang="en-GB" sz="2000" dirty="0" smtClean="0"/>
              <a:t>to </a:t>
            </a:r>
            <a:r>
              <a:rPr lang="en-GB" sz="2000" dirty="0"/>
              <a:t>absorb Press into existing role; admin support available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Editorial Board comprising </a:t>
            </a:r>
            <a:r>
              <a:rPr lang="en-GB" sz="2000" dirty="0" smtClean="0"/>
              <a:t>senior academics</a:t>
            </a:r>
            <a:r>
              <a:rPr lang="en-GB" sz="2000" dirty="0"/>
              <a:t>, researchers, library staff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Existing Repository infrastructure – developed journal publishing platform with </a:t>
            </a:r>
            <a:r>
              <a:rPr lang="en-GB" sz="2000" dirty="0" err="1"/>
              <a:t>Jisc</a:t>
            </a:r>
            <a:r>
              <a:rPr lang="en-GB" sz="2000" dirty="0"/>
              <a:t> support (HOAP)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Established principle that </a:t>
            </a:r>
            <a:r>
              <a:rPr lang="en-GB" sz="2000" dirty="0" smtClean="0"/>
              <a:t>institution/sponsors (not </a:t>
            </a:r>
            <a:r>
              <a:rPr lang="en-GB" sz="2000" dirty="0"/>
              <a:t>the Press) should provide funding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University initiatives helped raise profile e.g. FIELDS </a:t>
            </a:r>
            <a:r>
              <a:rPr lang="en-GB" sz="2000" dirty="0" smtClean="0"/>
              <a:t>student research journal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DOAB and DOAJ have helped raise profile and dissemination of outputs</a:t>
            </a:r>
            <a:endParaRPr lang="en-GB" sz="20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283622"/>
            <a:ext cx="1558637" cy="5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4296</TotalTime>
  <Words>642</Words>
  <Application>Microsoft Office PowerPoint</Application>
  <PresentationFormat>On-screen Show (16:10)</PresentationFormat>
  <Paragraphs>92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A new era for library publishing?  - the potential for collaboration amongst new University Presses</vt:lpstr>
      <vt:lpstr>Session outline</vt:lpstr>
      <vt:lpstr>NC initial activity</vt:lpstr>
      <vt:lpstr>University of Huddersfield Press Re-launched 2010</vt:lpstr>
      <vt:lpstr>University of Huddersfield Press Drivers and principles</vt:lpstr>
      <vt:lpstr>University of Huddersfield Press Open Access Monographs</vt:lpstr>
      <vt:lpstr>University of Huddersfield Press OA journals</vt:lpstr>
      <vt:lpstr>Huddersfield Contemporary Records</vt:lpstr>
      <vt:lpstr>University of Huddersfield Press Enablers</vt:lpstr>
      <vt:lpstr>University of Huddersfield Press Challenges</vt:lpstr>
      <vt:lpstr>Collaboration: challenges and enablers</vt:lpstr>
      <vt:lpstr>Collaboration: challenges and enablers</vt:lpstr>
      <vt:lpstr>Thank you  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Spikin</dc:creator>
  <cp:lastModifiedBy>Mike Spikin</cp:lastModifiedBy>
  <cp:revision>29</cp:revision>
  <dcterms:created xsi:type="dcterms:W3CDTF">2015-11-17T15:41:18Z</dcterms:created>
  <dcterms:modified xsi:type="dcterms:W3CDTF">2015-11-24T16:13:47Z</dcterms:modified>
</cp:coreProperties>
</file>