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0" r:id="rId2"/>
    <p:sldId id="294" r:id="rId3"/>
    <p:sldId id="291" r:id="rId4"/>
    <p:sldId id="289" r:id="rId5"/>
    <p:sldId id="292" r:id="rId6"/>
    <p:sldId id="293" r:id="rId7"/>
    <p:sldId id="295" r:id="rId8"/>
    <p:sldId id="303" r:id="rId9"/>
    <p:sldId id="296" r:id="rId10"/>
    <p:sldId id="297" r:id="rId11"/>
    <p:sldId id="298" r:id="rId12"/>
    <p:sldId id="312" r:id="rId13"/>
    <p:sldId id="299" r:id="rId14"/>
    <p:sldId id="300" r:id="rId15"/>
    <p:sldId id="314" r:id="rId16"/>
    <p:sldId id="290" r:id="rId17"/>
    <p:sldId id="304" r:id="rId18"/>
    <p:sldId id="315" r:id="rId19"/>
    <p:sldId id="313" r:id="rId20"/>
    <p:sldId id="301" r:id="rId21"/>
    <p:sldId id="302" r:id="rId22"/>
    <p:sldId id="316" r:id="rId23"/>
    <p:sldId id="317" r:id="rId24"/>
    <p:sldId id="307" r:id="rId25"/>
    <p:sldId id="308" r:id="rId26"/>
    <p:sldId id="306" r:id="rId27"/>
    <p:sldId id="310" r:id="rId28"/>
    <p:sldId id="311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2">
          <p15:clr>
            <a:srgbClr val="A4A3A4"/>
          </p15:clr>
        </p15:guide>
        <p15:guide id="2" orient="horz" pos="1150">
          <p15:clr>
            <a:srgbClr val="A4A3A4"/>
          </p15:clr>
        </p15:guide>
        <p15:guide id="3" orient="horz" pos="696">
          <p15:clr>
            <a:srgbClr val="A4A3A4"/>
          </p15:clr>
        </p15:guide>
        <p15:guide id="4" orient="horz" pos="3828">
          <p15:clr>
            <a:srgbClr val="A4A3A4"/>
          </p15:clr>
        </p15:guide>
        <p15:guide id="5" orient="horz" pos="96">
          <p15:clr>
            <a:srgbClr val="A4A3A4"/>
          </p15:clr>
        </p15:guide>
        <p15:guide id="6" pos="5578">
          <p15:clr>
            <a:srgbClr val="A4A3A4"/>
          </p15:clr>
        </p15:guide>
        <p15:guide id="7" pos="288">
          <p15:clr>
            <a:srgbClr val="A4A3A4"/>
          </p15:clr>
        </p15:guide>
        <p15:guide id="8" pos="2784">
          <p15:clr>
            <a:srgbClr val="A4A3A4"/>
          </p15:clr>
        </p15:guide>
        <p15:guide id="9" pos="2976">
          <p15:clr>
            <a:srgbClr val="A4A3A4"/>
          </p15:clr>
        </p15:guide>
        <p15:guide id="10" pos="96">
          <p15:clr>
            <a:srgbClr val="A4A3A4"/>
          </p15:clr>
        </p15:guide>
        <p15:guide id="11" pos="5664">
          <p15:clr>
            <a:srgbClr val="A4A3A4"/>
          </p15:clr>
        </p15:guide>
        <p15:guide id="12" pos="424">
          <p15:clr>
            <a:srgbClr val="A4A3A4"/>
          </p15:clr>
        </p15:guide>
        <p15:guide id="13" pos="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8"/>
    <a:srgbClr val="105B9D"/>
    <a:srgbClr val="C8D323"/>
    <a:srgbClr val="91A23D"/>
    <a:srgbClr val="FFD200"/>
    <a:srgbClr val="D4BA6B"/>
    <a:srgbClr val="F05125"/>
    <a:srgbClr val="AE2B30"/>
    <a:srgbClr val="80828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68" autoAdjust="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4222"/>
        <p:guide orient="horz" pos="1150"/>
        <p:guide orient="horz" pos="696"/>
        <p:guide orient="horz" pos="3828"/>
        <p:guide orient="horz" pos="96"/>
        <p:guide pos="5578"/>
        <p:guide pos="288"/>
        <p:guide pos="2784"/>
        <p:guide pos="2976"/>
        <p:guide pos="96"/>
        <p:guide pos="5664"/>
        <p:guide pos="424"/>
        <p:guide pos="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93A4-AB34-5C41-BA04-33321AD1C46B}" type="datetimeFigureOut">
              <a:rPr lang="en-GB"/>
              <a:pPr/>
              <a:t>09/09/2015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90F5-6C11-1C4E-927D-8B5DF6FDCE4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24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C6BD-8E77-5246-ADE2-F38E88139B20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5F9B5-E156-DD4D-B032-12A267D93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hidden">
          <a:xfrm flipV="1">
            <a:off x="836617" y="152396"/>
            <a:ext cx="8154984" cy="6550027"/>
          </a:xfrm>
          <a:prstGeom prst="rect">
            <a:avLst/>
          </a:prstGeom>
          <a:solidFill>
            <a:srgbClr val="AE2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780505" y="3085307"/>
            <a:ext cx="6550027" cy="6842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5400" y="1935778"/>
            <a:ext cx="7112000" cy="1445854"/>
          </a:xfrm>
        </p:spPr>
        <p:txBody>
          <a:bodyPr lIns="0" tIns="0" bIns="0" anchor="t" anchorCtr="0"/>
          <a:lstStyle>
            <a:lvl1pPr algn="l">
              <a:lnSpc>
                <a:spcPts val="5400"/>
              </a:lnSpc>
              <a:defRPr sz="4800" b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295400" y="5638800"/>
            <a:ext cx="7112000" cy="685800"/>
          </a:xfrm>
        </p:spPr>
        <p:txBody>
          <a:bodyPr lIns="0" tIns="0" bIns="0" anchor="b" anchorCtr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UoH_logo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758643" y="1063446"/>
            <a:ext cx="2506304" cy="684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hidden">
          <a:xfrm flipV="1">
            <a:off x="152401" y="152399"/>
            <a:ext cx="8839199" cy="6550025"/>
          </a:xfrm>
          <a:prstGeom prst="rect">
            <a:avLst/>
          </a:prstGeom>
          <a:solidFill>
            <a:srgbClr val="105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73100" y="1935163"/>
            <a:ext cx="7874000" cy="1698625"/>
          </a:xfrm>
        </p:spPr>
        <p:txBody>
          <a:bodyPr lIns="0" tIns="0" bIns="0" anchor="t" anchorCtr="0"/>
          <a:lstStyle>
            <a:lvl1pPr algn="l">
              <a:lnSpc>
                <a:spcPts val="5400"/>
              </a:lnSpc>
              <a:defRPr sz="48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_bulle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2099" y="1752600"/>
            <a:ext cx="8555568" cy="43243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95936" y="6524625"/>
            <a:ext cx="4851731" cy="1682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‹#›</a:t>
            </a:fld>
            <a:endParaRPr lang="en-US" b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099" y="736600"/>
            <a:ext cx="8562975" cy="939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00" y="1752600"/>
            <a:ext cx="8562974" cy="4324350"/>
          </a:xfrm>
          <a:prstGeom prst="rect">
            <a:avLst/>
          </a:prstGeom>
        </p:spPr>
        <p:txBody>
          <a:bodyPr vert="horz" lIns="0" tIns="0" rIns="91440" bIns="0" rtlCol="0" anchor="t" anchorCtr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2100" y="6425823"/>
            <a:ext cx="8562975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95936" y="6524625"/>
            <a:ext cx="4851731" cy="1682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‹#›</a:t>
            </a:fld>
            <a:endParaRPr lang="en-US" b="1" dirty="0"/>
          </a:p>
        </p:txBody>
      </p:sp>
      <p:pic>
        <p:nvPicPr>
          <p:cNvPr id="20" name="Picture 19" descr="UoH_logo_bla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798" y="50800"/>
            <a:ext cx="1953873" cy="533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2100" y="620799"/>
            <a:ext cx="8562975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000" b="0" i="0" kern="1200">
          <a:solidFill>
            <a:srgbClr val="AE2B30"/>
          </a:solidFill>
          <a:latin typeface="Georgia"/>
          <a:ea typeface="+mj-ea"/>
          <a:cs typeface="Georgia"/>
        </a:defRPr>
      </a:lvl1pPr>
    </p:titleStyle>
    <p:bodyStyle>
      <a:lvl1pPr marL="266700" indent="-266700" algn="l" defTabSz="457200" rtl="0" eaLnBrk="1" latinLnBrk="0" hangingPunct="1">
        <a:spcBef>
          <a:spcPts val="900"/>
        </a:spcBef>
        <a:spcAft>
          <a:spcPts val="900"/>
        </a:spcAft>
        <a:buFont typeface="Arial"/>
        <a:buChar char="•"/>
        <a:defRPr sz="2400" b="0" i="0" kern="1200">
          <a:solidFill>
            <a:schemeClr val="tx1"/>
          </a:solidFill>
          <a:latin typeface="Georgia"/>
          <a:ea typeface="+mn-ea"/>
          <a:cs typeface="Georgia"/>
        </a:defRPr>
      </a:lvl1pPr>
      <a:lvl2pPr marL="622300" indent="-261938" algn="l" defTabSz="457200" rtl="0" eaLnBrk="1" latinLnBrk="0" hangingPunct="1">
        <a:spcBef>
          <a:spcPts val="0"/>
        </a:spcBef>
        <a:buFont typeface="Arial"/>
        <a:buChar char="–"/>
        <a:defRPr sz="2400" b="0" i="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000" b="0" i="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18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1800" b="0" i="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5m1GUA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3.hud.ac.uk/blogs/oawal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3.hud.ac.uk/blogs/hhuloa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ioxx.net/implementation" TargetMode="External"/><Relationship Id="rId2" Type="http://schemas.openxmlformats.org/officeDocument/2006/relationships/hyperlink" Target="http://rioxx.net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3.hud.ac.uk/blogs/hhuloa/2015/06/29/rioxx-review-and-proposed-practice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sc-collections.ac.uk/Jisc-Monitor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jisc.ac.uk/6143/1/oa-top-tips.pdf" TargetMode="External"/><Relationship Id="rId2" Type="http://schemas.openxmlformats.org/officeDocument/2006/relationships/hyperlink" Target="http://openaccess.jiscinvolve.org/wp/pathfinder-project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jiscmail.ac.uk/oagoodpractic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penaccess.jiscinvolve.org/wp/pathfinder-project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TpQnU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Embedding OA within research practice</a:t>
            </a:r>
            <a:br>
              <a:rPr lang="en-US" dirty="0" smtClean="0"/>
            </a:br>
            <a:r>
              <a:rPr lang="en-US" sz="3600" dirty="0" smtClean="0"/>
              <a:t>The </a:t>
            </a:r>
            <a:r>
              <a:rPr lang="en-US" sz="3600" dirty="0" err="1" smtClean="0"/>
              <a:t>HHuLOA</a:t>
            </a:r>
            <a:r>
              <a:rPr lang="en-US" sz="3600" dirty="0" smtClean="0"/>
              <a:t> </a:t>
            </a:r>
            <a:r>
              <a:rPr lang="en-US" sz="3600" dirty="0" err="1" smtClean="0"/>
              <a:t>Jisc</a:t>
            </a:r>
            <a:r>
              <a:rPr lang="en-US" sz="3600" dirty="0" smtClean="0"/>
              <a:t> OA Pathfinder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97152"/>
            <a:ext cx="7112000" cy="1311424"/>
          </a:xfrm>
        </p:spPr>
        <p:txBody>
          <a:bodyPr/>
          <a:lstStyle/>
          <a:p>
            <a:r>
              <a:rPr lang="en-US" dirty="0" smtClean="0"/>
              <a:t>Chris Awre, University of Hull</a:t>
            </a:r>
          </a:p>
          <a:p>
            <a:r>
              <a:rPr lang="en-US" dirty="0" smtClean="0"/>
              <a:t>Graham Stone, University of </a:t>
            </a:r>
            <a:r>
              <a:rPr lang="en-US" dirty="0" err="1" smtClean="0"/>
              <a:t>Huddersfield</a:t>
            </a:r>
            <a:endParaRPr lang="en-US" dirty="0" smtClean="0"/>
          </a:p>
          <a:p>
            <a:r>
              <a:rPr lang="en-US" dirty="0" smtClean="0"/>
              <a:t>Northern Collaboration Conference, 10</a:t>
            </a:r>
            <a:r>
              <a:rPr lang="en-US" baseline="30000" dirty="0" smtClean="0"/>
              <a:t>th</a:t>
            </a:r>
            <a:r>
              <a:rPr lang="en-US" dirty="0" smtClean="0"/>
              <a:t> September 2015</a:t>
            </a:r>
            <a:endParaRPr lang="en-US" dirty="0"/>
          </a:p>
        </p:txBody>
      </p:sp>
      <p:pic>
        <p:nvPicPr>
          <p:cNvPr id="4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2756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215188" y="6204223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 dirty="0">
                <a:solidFill>
                  <a:schemeClr val="tx1"/>
                </a:solidFill>
                <a:hlinkClick r:id="rId3"/>
              </a:rPr>
              <a:t>Creative Commons Attribution 3.0 </a:t>
            </a:r>
            <a:r>
              <a:rPr lang="en-GB" altLang="en-US" sz="800" dirty="0" err="1">
                <a:solidFill>
                  <a:schemeClr val="tx1"/>
                </a:solidFill>
              </a:rPr>
              <a:t>Unported</a:t>
            </a:r>
            <a:r>
              <a:rPr lang="en-GB" altLang="en-US" sz="800" dirty="0">
                <a:solidFill>
                  <a:schemeClr val="tx1"/>
                </a:solidFill>
              </a:rPr>
              <a:t> License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covered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Systems</a:t>
            </a:r>
          </a:p>
          <a:p>
            <a:r>
              <a:rPr lang="en-US" dirty="0" smtClean="0"/>
              <a:t>Workflow</a:t>
            </a:r>
          </a:p>
          <a:p>
            <a:r>
              <a:rPr lang="en-US" dirty="0" smtClean="0"/>
              <a:t>Gold/green</a:t>
            </a:r>
          </a:p>
          <a:p>
            <a:r>
              <a:rPr lang="en-US" dirty="0" smtClean="0"/>
              <a:t>Metadata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Advocacy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Open access development</a:t>
            </a:r>
          </a:p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680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so far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r>
              <a:rPr lang="en-US" dirty="0" smtClean="0"/>
              <a:t>Hull</a:t>
            </a:r>
          </a:p>
          <a:p>
            <a:r>
              <a:rPr lang="en-US" dirty="0" err="1" smtClean="0"/>
              <a:t>Huddersfield</a:t>
            </a:r>
            <a:endParaRPr lang="en-US" dirty="0" smtClean="0"/>
          </a:p>
          <a:p>
            <a:r>
              <a:rPr lang="en-US" dirty="0" smtClean="0"/>
              <a:t>Lincoln</a:t>
            </a:r>
          </a:p>
          <a:p>
            <a:r>
              <a:rPr lang="en-US" dirty="0" smtClean="0"/>
              <a:t>Glasgow</a:t>
            </a:r>
          </a:p>
          <a:p>
            <a:r>
              <a:rPr lang="en-US" dirty="0" smtClean="0"/>
              <a:t>Leeds Beckett</a:t>
            </a:r>
          </a:p>
          <a:p>
            <a:r>
              <a:rPr lang="en-US" dirty="0" smtClean="0"/>
              <a:t>Queen Mary London</a:t>
            </a:r>
          </a:p>
          <a:p>
            <a:r>
              <a:rPr lang="en-US" dirty="0" err="1" smtClean="0"/>
              <a:t>Keele</a:t>
            </a:r>
            <a:endParaRPr lang="en-US" dirty="0" smtClean="0"/>
          </a:p>
          <a:p>
            <a:r>
              <a:rPr lang="en-US" dirty="0" smtClean="0"/>
              <a:t>Bournemouth</a:t>
            </a:r>
          </a:p>
          <a:p>
            <a:r>
              <a:rPr lang="en-US" dirty="0" smtClean="0"/>
              <a:t>Sussex</a:t>
            </a:r>
          </a:p>
          <a:p>
            <a:r>
              <a:rPr lang="en-US" dirty="0" smtClean="0"/>
              <a:t>Cardiff</a:t>
            </a:r>
          </a:p>
          <a:p>
            <a:r>
              <a:rPr lang="en-US" dirty="0" err="1" smtClean="0"/>
              <a:t>Northumbria</a:t>
            </a:r>
            <a:endParaRPr lang="en-US" dirty="0" smtClean="0"/>
          </a:p>
          <a:p>
            <a:r>
              <a:rPr lang="en-US" dirty="0" smtClean="0"/>
              <a:t>Teesside</a:t>
            </a:r>
          </a:p>
          <a:p>
            <a:r>
              <a:rPr lang="en-US" dirty="0" smtClean="0"/>
              <a:t>Reading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454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so far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r>
              <a:rPr lang="en-US" dirty="0" smtClean="0">
                <a:solidFill>
                  <a:srgbClr val="008000"/>
                </a:solidFill>
              </a:rPr>
              <a:t>Hull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Huddersfield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Lincoln</a:t>
            </a:r>
          </a:p>
          <a:p>
            <a:r>
              <a:rPr lang="en-US" dirty="0" smtClean="0"/>
              <a:t>Glasgow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Leeds Beckett</a:t>
            </a:r>
          </a:p>
          <a:p>
            <a:r>
              <a:rPr lang="en-US" dirty="0" smtClean="0"/>
              <a:t>Queen Mary London</a:t>
            </a:r>
          </a:p>
          <a:p>
            <a:r>
              <a:rPr lang="en-US" dirty="0" err="1" smtClean="0"/>
              <a:t>Keele</a:t>
            </a:r>
            <a:endParaRPr lang="en-US" dirty="0" smtClean="0"/>
          </a:p>
          <a:p>
            <a:r>
              <a:rPr lang="en-US" dirty="0" smtClean="0"/>
              <a:t>Bournemouth</a:t>
            </a:r>
          </a:p>
          <a:p>
            <a:r>
              <a:rPr lang="en-US" dirty="0" smtClean="0"/>
              <a:t>Sussex</a:t>
            </a:r>
          </a:p>
          <a:p>
            <a:r>
              <a:rPr lang="en-US" dirty="0" smtClean="0"/>
              <a:t>Cardiff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Northumbria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Teesside</a:t>
            </a:r>
          </a:p>
          <a:p>
            <a:r>
              <a:rPr lang="en-US" dirty="0" smtClean="0"/>
              <a:t>Reading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700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it be used?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Identify gaps in service provision based on what is happening elsewhere</a:t>
            </a:r>
          </a:p>
          <a:p>
            <a:r>
              <a:rPr lang="en-US" dirty="0" smtClean="0"/>
              <a:t>Identify opportunities to make a relevant business case to develop open access</a:t>
            </a:r>
          </a:p>
          <a:p>
            <a:r>
              <a:rPr lang="en-US" dirty="0" smtClean="0"/>
              <a:t>To help understand what is happening elsewhere to help guide local development and practice</a:t>
            </a:r>
          </a:p>
          <a:p>
            <a:r>
              <a:rPr lang="en-US" dirty="0" smtClean="0"/>
              <a:t>…?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872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arising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Mixed environment across most areas</a:t>
            </a:r>
          </a:p>
          <a:p>
            <a:pPr lvl="1"/>
            <a:r>
              <a:rPr lang="en-US" dirty="0" smtClean="0"/>
              <a:t>With common threads to track</a:t>
            </a:r>
          </a:p>
          <a:p>
            <a:r>
              <a:rPr lang="en-US" dirty="0" smtClean="0"/>
              <a:t>QA sits with Library regardless of deposit mechanism</a:t>
            </a:r>
          </a:p>
          <a:p>
            <a:r>
              <a:rPr lang="en-US" dirty="0" smtClean="0"/>
              <a:t>Text-mining a largely unex</a:t>
            </a:r>
            <a:r>
              <a:rPr lang="en-US" dirty="0"/>
              <a:t>p</a:t>
            </a:r>
            <a:r>
              <a:rPr lang="en-US" dirty="0" smtClean="0"/>
              <a:t>lored area</a:t>
            </a:r>
          </a:p>
          <a:p>
            <a:pPr lvl="1"/>
            <a:r>
              <a:rPr lang="en-US" dirty="0" smtClean="0"/>
              <a:t>Issue with predominant file type – PDF</a:t>
            </a:r>
          </a:p>
          <a:p>
            <a:r>
              <a:rPr lang="en-US" dirty="0" smtClean="0"/>
              <a:t>Heaviest focus is on Green OA, with Gold an add-on</a:t>
            </a:r>
          </a:p>
          <a:p>
            <a:r>
              <a:rPr lang="en-US" dirty="0" smtClean="0"/>
              <a:t>Reporting an undeveloped area</a:t>
            </a:r>
          </a:p>
          <a:p>
            <a:r>
              <a:rPr lang="en-US" dirty="0" smtClean="0"/>
              <a:t>Metadata entry uses automated schemes (e.g., via DOI), but still appears to be lots of manual effort </a:t>
            </a:r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706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arising 2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Widespread use of policies/mandates</a:t>
            </a:r>
          </a:p>
          <a:p>
            <a:pPr lvl="1"/>
            <a:r>
              <a:rPr lang="en-US" dirty="0" smtClean="0"/>
              <a:t>Informed by specific open access committee / WG or University Research Committee</a:t>
            </a:r>
          </a:p>
          <a:p>
            <a:r>
              <a:rPr lang="en-US" dirty="0" smtClean="0"/>
              <a:t>CC </a:t>
            </a:r>
            <a:r>
              <a:rPr lang="en-US" dirty="0" err="1" smtClean="0"/>
              <a:t>licences</a:t>
            </a:r>
            <a:r>
              <a:rPr lang="en-US" dirty="0" smtClean="0"/>
              <a:t> used widely, but often only when required</a:t>
            </a:r>
          </a:p>
          <a:p>
            <a:r>
              <a:rPr lang="en-US" dirty="0" smtClean="0"/>
              <a:t>Most sites now have 1 or more FTE on open access</a:t>
            </a:r>
          </a:p>
          <a:p>
            <a:r>
              <a:rPr lang="en-US" dirty="0" smtClean="0"/>
              <a:t>Widespread mix of institutional units involved in OA</a:t>
            </a:r>
          </a:p>
          <a:p>
            <a:pPr lvl="1"/>
            <a:r>
              <a:rPr lang="en-US" dirty="0" smtClean="0"/>
              <a:t>Commonly Library, Research Office, Finance</a:t>
            </a:r>
          </a:p>
          <a:p>
            <a:pPr lvl="1"/>
            <a:r>
              <a:rPr lang="en-US" dirty="0" smtClean="0"/>
              <a:t>Less direct academic involvement as yet</a:t>
            </a:r>
          </a:p>
          <a:p>
            <a:r>
              <a:rPr lang="en-US" dirty="0" smtClean="0"/>
              <a:t>Main concerns are resources and time – and acceptance date!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15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44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Funder policy breakdown and navigation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Spreadsheet of funder policies broken down</a:t>
            </a:r>
          </a:p>
          <a:p>
            <a:pPr lvl="1"/>
            <a:r>
              <a:rPr lang="en-US" dirty="0">
                <a:hlinkClick r:id="rId2"/>
              </a:rPr>
              <a:t>https://goo.gl/</a:t>
            </a:r>
            <a:r>
              <a:rPr lang="en-US" dirty="0" smtClean="0">
                <a:hlinkClick r:id="rId2"/>
              </a:rPr>
              <a:t>5m1GUA</a:t>
            </a:r>
            <a:endParaRPr lang="en-US" dirty="0" smtClean="0"/>
          </a:p>
          <a:p>
            <a:r>
              <a:rPr lang="en-US" dirty="0" smtClean="0"/>
              <a:t>Intention is to find a way for academic staff to navigate information so they know what they need to do</a:t>
            </a:r>
          </a:p>
          <a:p>
            <a:pPr lvl="1"/>
            <a:r>
              <a:rPr lang="en-US" dirty="0" err="1" smtClean="0"/>
              <a:t>Recognises</a:t>
            </a:r>
            <a:r>
              <a:rPr lang="en-US" dirty="0" smtClean="0"/>
              <a:t> that research often funded by multiple funders</a:t>
            </a:r>
          </a:p>
          <a:p>
            <a:r>
              <a:rPr lang="en-US" dirty="0" smtClean="0"/>
              <a:t>Related initiatives</a:t>
            </a:r>
          </a:p>
          <a:p>
            <a:pPr lvl="1"/>
            <a:r>
              <a:rPr lang="en-US" dirty="0" smtClean="0"/>
              <a:t>PASTEUR4OA project – developing proposed schema for how such policies should be structured</a:t>
            </a:r>
          </a:p>
          <a:p>
            <a:pPr lvl="1"/>
            <a:r>
              <a:rPr lang="en-US" dirty="0" smtClean="0"/>
              <a:t>Sherpa JULIET – individual funder policy 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16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52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life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17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0" y="1196752"/>
            <a:ext cx="7050520" cy="4985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6792" y="6165304"/>
            <a:ext cx="2195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http://eprints.hud.ac.uk/24260/</a:t>
            </a:r>
          </a:p>
        </p:txBody>
      </p:sp>
    </p:spTree>
    <p:extLst>
      <p:ext uri="{BB962C8B-B14F-4D97-AF65-F5344CB8AC3E}">
        <p14:creationId xmlns:p14="http://schemas.microsoft.com/office/powerpoint/2010/main" val="30179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life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2098" y="1752600"/>
            <a:ext cx="8672389" cy="4628728"/>
          </a:xfrm>
        </p:spPr>
        <p:txBody>
          <a:bodyPr>
            <a:noAutofit/>
          </a:bodyPr>
          <a:lstStyle/>
          <a:p>
            <a:r>
              <a:rPr lang="en-GB" dirty="0"/>
              <a:t>7 </a:t>
            </a:r>
            <a:r>
              <a:rPr lang="en-GB" dirty="0"/>
              <a:t>stages of the publishing process as described by Neil Jacobs (</a:t>
            </a:r>
            <a:r>
              <a:rPr lang="en-GB" dirty="0" smtClean="0"/>
              <a:t>Jisc OA Services)</a:t>
            </a:r>
            <a:endParaRPr lang="en-GB" dirty="0"/>
          </a:p>
          <a:p>
            <a:r>
              <a:rPr lang="en-GB" dirty="0"/>
              <a:t>Institutional </a:t>
            </a:r>
            <a:r>
              <a:rPr lang="en-GB" dirty="0"/>
              <a:t>processes – </a:t>
            </a:r>
            <a:r>
              <a:rPr lang="en-GB" dirty="0" smtClean="0"/>
              <a:t>not </a:t>
            </a:r>
            <a:r>
              <a:rPr lang="en-GB" dirty="0"/>
              <a:t>all institutions will have all </a:t>
            </a:r>
            <a:r>
              <a:rPr lang="en-GB" dirty="0" smtClean="0"/>
              <a:t>processes </a:t>
            </a:r>
            <a:r>
              <a:rPr lang="en-GB" dirty="0"/>
              <a:t>up and </a:t>
            </a:r>
            <a:r>
              <a:rPr lang="en-GB" dirty="0" smtClean="0"/>
              <a:t>running</a:t>
            </a:r>
          </a:p>
          <a:p>
            <a:r>
              <a:rPr lang="en-GB" dirty="0" smtClean="0"/>
              <a:t>Publisher </a:t>
            </a:r>
            <a:r>
              <a:rPr lang="en-GB" dirty="0"/>
              <a:t>services that directly impact upon the work of the open access </a:t>
            </a:r>
            <a:r>
              <a:rPr lang="en-GB" dirty="0" smtClean="0"/>
              <a:t>team</a:t>
            </a:r>
          </a:p>
          <a:p>
            <a:r>
              <a:rPr lang="en-GB" dirty="0" smtClean="0"/>
              <a:t>Jisc </a:t>
            </a:r>
            <a:r>
              <a:rPr lang="en-GB" dirty="0"/>
              <a:t>OA and above campus </a:t>
            </a:r>
            <a:r>
              <a:rPr lang="en-GB" dirty="0" smtClean="0"/>
              <a:t>services</a:t>
            </a:r>
          </a:p>
          <a:p>
            <a:r>
              <a:rPr lang="en-GB" dirty="0" smtClean="0"/>
              <a:t>6 </a:t>
            </a:r>
            <a:r>
              <a:rPr lang="en-GB" dirty="0"/>
              <a:t>sections of </a:t>
            </a:r>
            <a:r>
              <a:rPr lang="en-GB" dirty="0" smtClean="0"/>
              <a:t>Open Access Workflows for Academic Librarians (OAWAL -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://library3.hud.ac.uk/blogs/oawal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)  showing </a:t>
            </a:r>
            <a:r>
              <a:rPr lang="en-GB" dirty="0"/>
              <a:t>where </a:t>
            </a:r>
            <a:r>
              <a:rPr lang="en-GB" dirty="0" smtClean="0"/>
              <a:t>it </a:t>
            </a:r>
            <a:r>
              <a:rPr lang="en-GB" dirty="0"/>
              <a:t>fits with the life </a:t>
            </a:r>
            <a:r>
              <a:rPr lang="en-GB" dirty="0" smtClean="0"/>
              <a:t>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18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079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Hull – Hydra / Fedora</a:t>
            </a:r>
          </a:p>
          <a:p>
            <a:r>
              <a:rPr lang="en-US" dirty="0" err="1" smtClean="0"/>
              <a:t>Huddersfield</a:t>
            </a:r>
            <a:r>
              <a:rPr lang="en-US" dirty="0" smtClean="0"/>
              <a:t> – </a:t>
            </a:r>
            <a:r>
              <a:rPr lang="en-US" dirty="0" err="1" smtClean="0"/>
              <a:t>Eprints</a:t>
            </a:r>
            <a:r>
              <a:rPr lang="en-US" dirty="0" smtClean="0"/>
              <a:t> (hosted)</a:t>
            </a:r>
          </a:p>
          <a:p>
            <a:r>
              <a:rPr lang="en-US" dirty="0" smtClean="0"/>
              <a:t>Lincoln – </a:t>
            </a:r>
            <a:r>
              <a:rPr lang="en-US" dirty="0" err="1" smtClean="0"/>
              <a:t>Eprints</a:t>
            </a:r>
            <a:r>
              <a:rPr lang="en-US" dirty="0" smtClean="0"/>
              <a:t> (local)</a:t>
            </a:r>
          </a:p>
          <a:p>
            <a:r>
              <a:rPr lang="en-US" dirty="0" smtClean="0"/>
              <a:t>Three case studies of how to make the technology work for REF / open access</a:t>
            </a:r>
          </a:p>
          <a:p>
            <a:r>
              <a:rPr lang="en-US" dirty="0" smtClean="0"/>
              <a:t>RIOXX metadata review undertaken to assess implementation requirements</a:t>
            </a:r>
          </a:p>
          <a:p>
            <a:pPr lvl="1"/>
            <a:r>
              <a:rPr lang="en-US" dirty="0" smtClean="0"/>
              <a:t>Baseline review from March indicated many waiting on implementation</a:t>
            </a:r>
          </a:p>
          <a:p>
            <a:r>
              <a:rPr lang="en-US" dirty="0" smtClean="0"/>
              <a:t>REF metadata review forthcoming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935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Hull, </a:t>
            </a:r>
            <a:r>
              <a:rPr lang="en-US" dirty="0" err="1" smtClean="0"/>
              <a:t>Huddersfield</a:t>
            </a:r>
            <a:r>
              <a:rPr lang="en-US" dirty="0" smtClean="0"/>
              <a:t> and Lincoln Open Access</a:t>
            </a:r>
          </a:p>
          <a:p>
            <a:pPr lvl="1"/>
            <a:r>
              <a:rPr lang="en-US" dirty="0">
                <a:hlinkClick r:id="rId2"/>
              </a:rPr>
              <a:t>https://library3.hud.ac.uk/blogs/hhuloa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June 2014 – May 2016</a:t>
            </a:r>
          </a:p>
          <a:p>
            <a:r>
              <a:rPr lang="en-US" dirty="0" smtClean="0"/>
              <a:t>“</a:t>
            </a:r>
            <a:r>
              <a:rPr lang="en-US" dirty="0"/>
              <a:t>The aim of this good practice project is </a:t>
            </a:r>
            <a:r>
              <a:rPr lang="en-US" dirty="0" smtClean="0"/>
              <a:t>to </a:t>
            </a:r>
            <a:r>
              <a:rPr lang="en-US" dirty="0"/>
              <a:t>identify how open access support mechanisms can be used to assist with </a:t>
            </a:r>
            <a:r>
              <a:rPr lang="en-US" dirty="0" smtClean="0"/>
              <a:t>the </a:t>
            </a:r>
            <a:r>
              <a:rPr lang="en-US" dirty="0"/>
              <a:t>development of </a:t>
            </a:r>
            <a:r>
              <a:rPr lang="en-US" dirty="0" smtClean="0"/>
              <a:t>research. </a:t>
            </a:r>
            <a:r>
              <a:rPr lang="en-US" dirty="0"/>
              <a:t>Working together, the three institutions will </a:t>
            </a:r>
            <a:r>
              <a:rPr lang="en-US" dirty="0" smtClean="0"/>
              <a:t>explore this link, </a:t>
            </a:r>
            <a:r>
              <a:rPr lang="en-US" dirty="0"/>
              <a:t>with the aim of supporting other institutions developing their research capacity and looking to understand how open access can be used as a means of supporting this</a:t>
            </a:r>
            <a:r>
              <a:rPr lang="en-US" dirty="0" smtClean="0"/>
              <a:t>.”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875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RIOXX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RIOXX metadata schema</a:t>
            </a:r>
          </a:p>
          <a:p>
            <a:pPr lvl="1"/>
            <a:r>
              <a:rPr lang="en-US" dirty="0" smtClean="0"/>
              <a:t>Combination of Dublin Core and specific fields</a:t>
            </a:r>
          </a:p>
          <a:p>
            <a:pPr lvl="1"/>
            <a:r>
              <a:rPr lang="en-US" dirty="0" smtClean="0"/>
              <a:t>Designed for RCUK open access reporting</a:t>
            </a:r>
          </a:p>
          <a:p>
            <a:pPr lvl="1"/>
            <a:r>
              <a:rPr lang="en-US" dirty="0" smtClean="0"/>
              <a:t>Being seen as de facto schema for HEFCE reporting</a:t>
            </a:r>
          </a:p>
          <a:p>
            <a:pPr lvl="1"/>
            <a:r>
              <a:rPr lang="en-US" dirty="0" smtClean="0"/>
              <a:t>CERIF-lite</a:t>
            </a:r>
          </a:p>
          <a:p>
            <a:pPr lvl="1"/>
            <a:r>
              <a:rPr lang="en-US" dirty="0" smtClean="0">
                <a:hlinkClick r:id="rId2"/>
              </a:rPr>
              <a:t>http://rioxx.net</a:t>
            </a:r>
            <a:endParaRPr lang="en-US" dirty="0" smtClean="0"/>
          </a:p>
          <a:p>
            <a:r>
              <a:rPr lang="en-US" dirty="0" smtClean="0"/>
              <a:t>Repository systems need to capture this information</a:t>
            </a:r>
          </a:p>
          <a:p>
            <a:pPr lvl="1"/>
            <a:r>
              <a:rPr lang="en-US" dirty="0" smtClean="0"/>
              <a:t>Mixed picture</a:t>
            </a:r>
          </a:p>
          <a:p>
            <a:pPr lvl="1"/>
            <a:r>
              <a:rPr lang="en-US" dirty="0" smtClean="0"/>
              <a:t>Implementation progress being tracked at </a:t>
            </a:r>
            <a:r>
              <a:rPr lang="en-US" dirty="0" smtClean="0">
                <a:hlinkClick r:id="rId3"/>
              </a:rPr>
              <a:t>http://rioxx.net/implementation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Repository staff need to understand where the information is coming from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377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RIOXX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HHuLOA</a:t>
            </a:r>
            <a:r>
              <a:rPr lang="en-US" dirty="0" smtClean="0"/>
              <a:t> </a:t>
            </a:r>
            <a:r>
              <a:rPr lang="en-US" dirty="0" err="1" smtClean="0"/>
              <a:t>analysed</a:t>
            </a:r>
            <a:r>
              <a:rPr lang="en-US" dirty="0" smtClean="0"/>
              <a:t> the RIOXX schema and has circulated proposed practice on its adoption</a:t>
            </a:r>
          </a:p>
          <a:p>
            <a:pPr lvl="1"/>
            <a:r>
              <a:rPr lang="en-US" dirty="0">
                <a:hlinkClick r:id="rId2"/>
              </a:rPr>
              <a:t>https://library3.hud.ac.uk/blogs/hhuloa/2015/06/29/rioxx-review-and-proposed-practice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Two key questions</a:t>
            </a:r>
          </a:p>
          <a:p>
            <a:pPr lvl="1"/>
            <a:r>
              <a:rPr lang="en-US" dirty="0" smtClean="0"/>
              <a:t>License information</a:t>
            </a:r>
          </a:p>
          <a:p>
            <a:pPr lvl="2"/>
            <a:r>
              <a:rPr lang="en-US" dirty="0"/>
              <a:t>OK if licensed under Creative Commons</a:t>
            </a:r>
          </a:p>
          <a:p>
            <a:pPr lvl="2"/>
            <a:r>
              <a:rPr lang="en-US" dirty="0" smtClean="0"/>
              <a:t>Unclear that publishers provide this in a consistent and persistent manner, hence, default to ‘all rights reserved’ otherwise</a:t>
            </a:r>
          </a:p>
          <a:p>
            <a:pPr lvl="1"/>
            <a:r>
              <a:rPr lang="en-US" dirty="0" smtClean="0"/>
              <a:t>Versioning</a:t>
            </a:r>
          </a:p>
          <a:p>
            <a:pPr lvl="2"/>
            <a:r>
              <a:rPr lang="en-US" dirty="0" smtClean="0"/>
              <a:t>Version vocabulary is good, but there is no standard definition of which type of document constitutes which version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21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528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and research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Making the case for open access is generally based on the advocacy / dissemination advantages</a:t>
            </a:r>
          </a:p>
          <a:p>
            <a:r>
              <a:rPr lang="en-US" dirty="0" smtClean="0"/>
              <a:t>It is sometimes left to researchers to work out how to fit this into their existing practice</a:t>
            </a:r>
          </a:p>
          <a:p>
            <a:r>
              <a:rPr lang="en-US" dirty="0" smtClean="0"/>
              <a:t>How can we best embed open access within research practice?</a:t>
            </a:r>
          </a:p>
          <a:p>
            <a:r>
              <a:rPr lang="en-US" dirty="0" smtClean="0"/>
              <a:t>Two perspectives to addressing this</a:t>
            </a:r>
          </a:p>
          <a:p>
            <a:pPr lvl="1"/>
            <a:r>
              <a:rPr lang="en-US" dirty="0" smtClean="0"/>
              <a:t>Day to day activity</a:t>
            </a:r>
          </a:p>
          <a:p>
            <a:pPr lvl="1"/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22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0371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facets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Financial, legal, research dissemination function, technical, staffing, community, other?</a:t>
            </a:r>
          </a:p>
          <a:p>
            <a:r>
              <a:rPr lang="en-US" dirty="0" smtClean="0"/>
              <a:t>How can open access support each of these?</a:t>
            </a:r>
          </a:p>
          <a:p>
            <a:r>
              <a:rPr lang="en-US" dirty="0" smtClean="0"/>
              <a:t>Questions to ask for each facet</a:t>
            </a:r>
          </a:p>
          <a:p>
            <a:pPr lvl="1"/>
            <a:r>
              <a:rPr lang="en-US" dirty="0" smtClean="0"/>
              <a:t>What benefits does open access offer?</a:t>
            </a:r>
          </a:p>
          <a:p>
            <a:pPr lvl="1"/>
            <a:r>
              <a:rPr lang="en-US" dirty="0" smtClean="0"/>
              <a:t>Which stakeholders need to be involved in this?</a:t>
            </a:r>
          </a:p>
          <a:p>
            <a:pPr lvl="1"/>
            <a:r>
              <a:rPr lang="en-US" dirty="0" smtClean="0"/>
              <a:t>What outcomes would use of open access result in?</a:t>
            </a:r>
          </a:p>
          <a:p>
            <a:r>
              <a:rPr lang="en-US" dirty="0" smtClean="0"/>
              <a:t>Information gathered within project and through project event</a:t>
            </a:r>
          </a:p>
          <a:p>
            <a:pPr lvl="1"/>
            <a:r>
              <a:rPr lang="en-US" dirty="0" smtClean="0"/>
              <a:t>Watch project blog for dissemination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107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Exchanging information on open access can help development</a:t>
            </a:r>
          </a:p>
          <a:p>
            <a:r>
              <a:rPr lang="en-US" dirty="0" smtClean="0"/>
              <a:t>Please turn to your </a:t>
            </a:r>
            <a:r>
              <a:rPr lang="en-US" dirty="0" err="1" smtClean="0"/>
              <a:t>neighbour</a:t>
            </a:r>
            <a:r>
              <a:rPr lang="en-US" dirty="0" smtClean="0"/>
              <a:t> (preferably from a different institution) and ask,</a:t>
            </a:r>
          </a:p>
          <a:p>
            <a:pPr lvl="1"/>
            <a:r>
              <a:rPr lang="en-US" b="1" dirty="0" smtClean="0"/>
              <a:t>How could open access help support research development at your institution?</a:t>
            </a:r>
          </a:p>
          <a:p>
            <a:pPr lvl="1"/>
            <a:r>
              <a:rPr lang="en-US" b="1" dirty="0" smtClean="0"/>
              <a:t>Who needs to be involved (institutionally) to make this work?</a:t>
            </a:r>
          </a:p>
          <a:p>
            <a:r>
              <a:rPr lang="en-US" dirty="0" smtClean="0"/>
              <a:t>One answer each – please note on post-its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802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Baseline development</a:t>
            </a:r>
          </a:p>
          <a:p>
            <a:r>
              <a:rPr lang="en-US" dirty="0" smtClean="0"/>
              <a:t>Funder policy navigation</a:t>
            </a:r>
          </a:p>
          <a:p>
            <a:r>
              <a:rPr lang="en-US" dirty="0" smtClean="0"/>
              <a:t>OA life cycle for different stakeholders</a:t>
            </a:r>
          </a:p>
          <a:p>
            <a:r>
              <a:rPr lang="en-US" dirty="0" smtClean="0"/>
              <a:t>Technical implementation</a:t>
            </a:r>
          </a:p>
          <a:p>
            <a:r>
              <a:rPr lang="en-US" dirty="0" smtClean="0"/>
              <a:t>Research and open access survey (October 2015)</a:t>
            </a:r>
          </a:p>
          <a:p>
            <a:r>
              <a:rPr lang="en-US" dirty="0" smtClean="0"/>
              <a:t>Open access and library supply chain parallels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148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Jisc</a:t>
            </a:r>
            <a:r>
              <a:rPr lang="en-US" dirty="0" smtClean="0"/>
              <a:t> Monitor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Jisc</a:t>
            </a:r>
            <a:r>
              <a:rPr lang="en-US" dirty="0" smtClean="0"/>
              <a:t> Monitor was initially funded 2014-15 to investigate shared services that could support open access</a:t>
            </a:r>
          </a:p>
          <a:p>
            <a:pPr lvl="1"/>
            <a:r>
              <a:rPr lang="en-US" dirty="0" smtClean="0">
                <a:hlinkClick r:id="rId2"/>
              </a:rPr>
              <a:t>https://www.jisc-collections.ac.uk/Jisc-Monitor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Project is now developing services</a:t>
            </a:r>
          </a:p>
          <a:p>
            <a:pPr lvl="1"/>
            <a:r>
              <a:rPr lang="en-US" dirty="0" smtClean="0"/>
              <a:t>Monitor local</a:t>
            </a:r>
          </a:p>
          <a:p>
            <a:pPr lvl="2"/>
            <a:r>
              <a:rPr lang="en-US" dirty="0" smtClean="0"/>
              <a:t>A local software application enabling institutions to record and report on data relating to OA outputs</a:t>
            </a:r>
          </a:p>
          <a:p>
            <a:pPr lvl="1"/>
            <a:r>
              <a:rPr lang="en-US" dirty="0" smtClean="0"/>
              <a:t>Monitor UK Aggregator</a:t>
            </a:r>
          </a:p>
          <a:p>
            <a:pPr lvl="2"/>
            <a:r>
              <a:rPr lang="en-US" dirty="0" smtClean="0"/>
              <a:t>A shared service that combines OA data from across institutions to provide a sector-wide picture to inform policy and content negotiations</a:t>
            </a:r>
          </a:p>
          <a:p>
            <a:r>
              <a:rPr lang="en-US" dirty="0" err="1" smtClean="0"/>
              <a:t>HHuLOA</a:t>
            </a:r>
            <a:r>
              <a:rPr lang="en-US" dirty="0" smtClean="0"/>
              <a:t> will be assisting with these service developments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1987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engage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more we share about our open access implementations, the more we can learn from each other</a:t>
            </a:r>
          </a:p>
          <a:p>
            <a:pPr lvl="1"/>
            <a:r>
              <a:rPr lang="en-US" dirty="0" smtClean="0"/>
              <a:t>The more we can learn about how to make open access work for our institutions</a:t>
            </a:r>
          </a:p>
          <a:p>
            <a:r>
              <a:rPr lang="en-US" u="sng" dirty="0" smtClean="0"/>
              <a:t>Steps to take</a:t>
            </a:r>
          </a:p>
          <a:p>
            <a:pPr lvl="1"/>
            <a:r>
              <a:rPr lang="en-US" dirty="0" smtClean="0"/>
              <a:t>Add data to baseline template</a:t>
            </a:r>
          </a:p>
          <a:p>
            <a:pPr lvl="1"/>
            <a:r>
              <a:rPr lang="en-US" dirty="0" smtClean="0"/>
              <a:t>Respond to open access and research survey</a:t>
            </a:r>
          </a:p>
          <a:p>
            <a:pPr lvl="1"/>
            <a:r>
              <a:rPr lang="en-US" dirty="0" smtClean="0"/>
              <a:t>Attend Pathfinder events</a:t>
            </a:r>
          </a:p>
          <a:p>
            <a:pPr lvl="1"/>
            <a:r>
              <a:rPr lang="en-US" dirty="0" smtClean="0"/>
              <a:t>Use Pathfinder outputs – and feed back on their use to help improve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27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6753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Pathfinder outputs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All outputs from Pathfinder projects can be found through the quarterly updates and other </a:t>
            </a:r>
            <a:r>
              <a:rPr lang="en-US" dirty="0" err="1" smtClean="0"/>
              <a:t>Jisc</a:t>
            </a:r>
            <a:r>
              <a:rPr lang="en-US" dirty="0" smtClean="0"/>
              <a:t> documentation</a:t>
            </a:r>
          </a:p>
          <a:p>
            <a:pPr lvl="1"/>
            <a:r>
              <a:rPr lang="en-US" dirty="0" smtClean="0">
                <a:hlinkClick r:id="rId2"/>
              </a:rPr>
              <a:t>http://openaccess.jiscinvolve.org/wp/pathfinder-projects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http://repository.jisc.ac.uk/6143/1/oa-top-</a:t>
            </a:r>
            <a:r>
              <a:rPr lang="en-US" dirty="0" smtClean="0">
                <a:hlinkClick r:id="rId3"/>
              </a:rPr>
              <a:t>tips.pdf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Plenty more outputs will emerge in the coming months</a:t>
            </a:r>
          </a:p>
          <a:p>
            <a:pPr lvl="1"/>
            <a:r>
              <a:rPr lang="en-US" dirty="0" smtClean="0"/>
              <a:t>Keep watch via the OAGOODPRACTICE </a:t>
            </a:r>
            <a:r>
              <a:rPr lang="en-US" dirty="0" err="1" smtClean="0"/>
              <a:t>Jiscmail</a:t>
            </a:r>
            <a:r>
              <a:rPr lang="en-US" dirty="0" smtClean="0"/>
              <a:t> list</a:t>
            </a:r>
          </a:p>
          <a:p>
            <a:pPr lvl="1"/>
            <a:r>
              <a:rPr lang="en-US" dirty="0" smtClean="0">
                <a:hlinkClick r:id="rId4"/>
              </a:rPr>
              <a:t>http://www.jiscmail.ac.uk/oagoodpractice</a:t>
            </a:r>
            <a:endParaRPr lang="en-US" dirty="0" smtClean="0"/>
          </a:p>
          <a:p>
            <a:r>
              <a:rPr lang="en-US" dirty="0" smtClean="0"/>
              <a:t>Look out for upcoming events from the projects</a:t>
            </a:r>
          </a:p>
          <a:p>
            <a:pPr lvl="1"/>
            <a:r>
              <a:rPr lang="en-US" dirty="0" smtClean="0"/>
              <a:t>These will be announced via the above list and related repository / open access lists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28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3178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err="1" smtClean="0"/>
              <a:t>c.awre@hull.ac.uk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g.stone@hud.ac.uk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(and </a:t>
            </a:r>
            <a:r>
              <a:rPr lang="en-US" sz="3600" dirty="0" err="1"/>
              <a:t>p</a:t>
            </a:r>
            <a:r>
              <a:rPr lang="en-US" sz="3600" dirty="0" err="1" smtClean="0"/>
              <a:t>stainthorp@lincoln.ac.uk</a:t>
            </a:r>
            <a:r>
              <a:rPr lang="en-US" sz="3600" dirty="0" smtClean="0"/>
              <a:t>)</a:t>
            </a:r>
            <a:endParaRPr lang="en-US" dirty="0"/>
          </a:p>
        </p:txBody>
      </p:sp>
      <p:pic>
        <p:nvPicPr>
          <p:cNvPr id="3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203652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215188" y="6132215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 dirty="0">
                <a:solidFill>
                  <a:schemeClr val="tx1"/>
                </a:solidFill>
                <a:hlinkClick r:id="rId3"/>
              </a:rPr>
              <a:t>Creative Commons Attribution 3.0 </a:t>
            </a:r>
            <a:r>
              <a:rPr lang="en-GB" altLang="en-US" sz="800" dirty="0" err="1">
                <a:solidFill>
                  <a:schemeClr val="tx1"/>
                </a:solidFill>
              </a:rPr>
              <a:t>Unported</a:t>
            </a:r>
            <a:r>
              <a:rPr lang="en-GB" altLang="en-US" sz="800" dirty="0">
                <a:solidFill>
                  <a:schemeClr val="tx1"/>
                </a:solidFill>
              </a:rPr>
              <a:t> License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996952"/>
            <a:ext cx="2222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#</a:t>
            </a:r>
            <a:r>
              <a:rPr lang="en-US" sz="4800" dirty="0" err="1" smtClean="0"/>
              <a:t>hhuloa</a:t>
            </a:r>
            <a:endParaRPr lang="en-US" sz="4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095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Jisc</a:t>
            </a:r>
            <a:r>
              <a:rPr lang="en-US" dirty="0" smtClean="0"/>
              <a:t> OA Pathfinders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HHuLOA</a:t>
            </a:r>
            <a:r>
              <a:rPr lang="en-US" dirty="0" smtClean="0"/>
              <a:t> is one </a:t>
            </a:r>
            <a:r>
              <a:rPr lang="en-US" dirty="0"/>
              <a:t>of nine </a:t>
            </a:r>
            <a:r>
              <a:rPr lang="en-US" dirty="0" err="1"/>
              <a:t>Jisc</a:t>
            </a:r>
            <a:r>
              <a:rPr lang="en-US" dirty="0"/>
              <a:t> Open Access Pathfinder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>
                <a:hlinkClick r:id="rId2"/>
              </a:rPr>
              <a:t>http://openaccess.jiscinvolve.org/wp/pathfinder-projects/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Others involved within Northern Collaboration include: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orthumbria</a:t>
            </a:r>
            <a:r>
              <a:rPr lang="en-US" dirty="0" smtClean="0"/>
              <a:t> / Sunderland</a:t>
            </a:r>
          </a:p>
          <a:p>
            <a:pPr lvl="1"/>
            <a:r>
              <a:rPr lang="en-US" dirty="0" smtClean="0"/>
              <a:t>Newcastle</a:t>
            </a:r>
          </a:p>
          <a:p>
            <a:pPr lvl="1"/>
            <a:r>
              <a:rPr lang="en-US" dirty="0" smtClean="0"/>
              <a:t>Lancaster</a:t>
            </a:r>
          </a:p>
          <a:p>
            <a:pPr lvl="1"/>
            <a:r>
              <a:rPr lang="en-US" dirty="0" smtClean="0"/>
              <a:t>Manchester / Edge Hill / Liverpool John </a:t>
            </a:r>
            <a:r>
              <a:rPr lang="en-US" dirty="0" err="1" smtClean="0"/>
              <a:t>Moores</a:t>
            </a:r>
            <a:r>
              <a:rPr lang="en-US" dirty="0" smtClean="0"/>
              <a:t> / Liverpool / </a:t>
            </a:r>
            <a:r>
              <a:rPr lang="en-US" dirty="0" err="1" smtClean="0"/>
              <a:t>Salford</a:t>
            </a:r>
            <a:endParaRPr lang="en-US" dirty="0" smtClean="0"/>
          </a:p>
          <a:p>
            <a:r>
              <a:rPr lang="en-US" dirty="0" smtClean="0"/>
              <a:t>Aimed at:</a:t>
            </a:r>
          </a:p>
          <a:p>
            <a:pPr lvl="1"/>
            <a:r>
              <a:rPr lang="en-US" dirty="0" err="1" smtClean="0"/>
              <a:t>Recognising</a:t>
            </a:r>
            <a:r>
              <a:rPr lang="en-US" dirty="0" smtClean="0"/>
              <a:t> </a:t>
            </a:r>
            <a:r>
              <a:rPr lang="en-US" dirty="0"/>
              <a:t>OA work within institutions</a:t>
            </a:r>
          </a:p>
          <a:p>
            <a:pPr lvl="1"/>
            <a:r>
              <a:rPr lang="en-US" dirty="0"/>
              <a:t>Stimulating collaboration</a:t>
            </a:r>
          </a:p>
          <a:p>
            <a:pPr lvl="1"/>
            <a:r>
              <a:rPr lang="en-US" dirty="0"/>
              <a:t>Highlighting good practice</a:t>
            </a:r>
          </a:p>
          <a:p>
            <a:pPr lvl="1"/>
            <a:r>
              <a:rPr lang="en-US" dirty="0"/>
              <a:t>Preparing for the introduction of the HEFCE REF Open Access policy, April 2016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and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 access is aimed at:</a:t>
            </a:r>
          </a:p>
          <a:p>
            <a:pPr lvl="1"/>
            <a:r>
              <a:rPr lang="en-US" dirty="0" smtClean="0"/>
              <a:t>Expanding audiences for research</a:t>
            </a:r>
          </a:p>
          <a:p>
            <a:pPr lvl="1"/>
            <a:r>
              <a:rPr lang="en-US" dirty="0" smtClean="0"/>
              <a:t>Increasing the impact and benefit of research</a:t>
            </a:r>
          </a:p>
          <a:p>
            <a:r>
              <a:rPr lang="en-US" dirty="0" smtClean="0"/>
              <a:t>Open access should be good for research development and reputation</a:t>
            </a:r>
          </a:p>
          <a:p>
            <a:r>
              <a:rPr lang="en-US" dirty="0" smtClean="0"/>
              <a:t>Open access and research dissemination</a:t>
            </a:r>
          </a:p>
          <a:p>
            <a:pPr lvl="1"/>
            <a:r>
              <a:rPr lang="en-US" dirty="0" smtClean="0"/>
              <a:t>Open access has always been an option</a:t>
            </a:r>
          </a:p>
          <a:p>
            <a:pPr lvl="2"/>
            <a:r>
              <a:rPr lang="en-US" dirty="0" smtClean="0"/>
              <a:t>Many have chosen to make use of this</a:t>
            </a:r>
          </a:p>
          <a:p>
            <a:pPr lvl="1"/>
            <a:r>
              <a:rPr lang="en-US" dirty="0" smtClean="0"/>
              <a:t>Open access is now a policy requirement</a:t>
            </a:r>
          </a:p>
          <a:p>
            <a:pPr lvl="2"/>
            <a:r>
              <a:rPr lang="en-US" dirty="0" smtClean="0"/>
              <a:t>Aim is to </a:t>
            </a:r>
            <a:r>
              <a:rPr lang="en-US" dirty="0" err="1" smtClean="0"/>
              <a:t>maximise</a:t>
            </a:r>
            <a:r>
              <a:rPr lang="en-US" dirty="0" smtClean="0"/>
              <a:t> the advantages</a:t>
            </a:r>
          </a:p>
          <a:p>
            <a:r>
              <a:rPr lang="en-US" dirty="0" smtClean="0"/>
              <a:t>How do academics and institutions make open access work for them?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273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Green open access</a:t>
            </a:r>
          </a:p>
          <a:p>
            <a:pPr lvl="1"/>
            <a:r>
              <a:rPr lang="en-US" dirty="0" smtClean="0"/>
              <a:t>Making use of an institutional (and/or other) repository for open dissemination via the repository and web search engines</a:t>
            </a:r>
          </a:p>
          <a:p>
            <a:pPr lvl="1"/>
            <a:r>
              <a:rPr lang="en-US" dirty="0" smtClean="0"/>
              <a:t>How does an institution make its repository work for it?</a:t>
            </a:r>
          </a:p>
          <a:p>
            <a:r>
              <a:rPr lang="en-US" dirty="0" smtClean="0"/>
              <a:t>Gold open access</a:t>
            </a:r>
          </a:p>
          <a:p>
            <a:pPr lvl="1"/>
            <a:r>
              <a:rPr lang="en-US" dirty="0" smtClean="0"/>
              <a:t>Open access via an intermediary, most usually a publisher</a:t>
            </a:r>
          </a:p>
          <a:p>
            <a:pPr lvl="1"/>
            <a:r>
              <a:rPr lang="en-US" dirty="0" smtClean="0"/>
              <a:t>Usually involves a fee – Article Processing Charge (APC)</a:t>
            </a:r>
          </a:p>
          <a:p>
            <a:pPr lvl="1"/>
            <a:r>
              <a:rPr lang="en-US" dirty="0" smtClean="0"/>
              <a:t>How does an institution manage this approach?</a:t>
            </a:r>
          </a:p>
          <a:p>
            <a:pPr lvl="2"/>
            <a:r>
              <a:rPr lang="en-US" dirty="0" smtClean="0"/>
              <a:t>Allocation of funds</a:t>
            </a:r>
          </a:p>
          <a:p>
            <a:pPr lvl="2"/>
            <a:r>
              <a:rPr lang="en-US" dirty="0" smtClean="0"/>
              <a:t>Management of workflow</a:t>
            </a:r>
          </a:p>
          <a:p>
            <a:pPr lvl="2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753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project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2098" y="1752600"/>
            <a:ext cx="8851901" cy="4324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HHuLOA</a:t>
            </a:r>
            <a:r>
              <a:rPr lang="en-US" dirty="0" smtClean="0"/>
              <a:t> project has looked at open access from two perspectives</a:t>
            </a:r>
          </a:p>
          <a:p>
            <a:pPr lvl="1"/>
            <a:r>
              <a:rPr lang="en-US" dirty="0" smtClean="0"/>
              <a:t>Getting our house in order so open access processes work</a:t>
            </a:r>
          </a:p>
          <a:p>
            <a:pPr lvl="2"/>
            <a:r>
              <a:rPr lang="en-US" dirty="0" smtClean="0"/>
              <a:t>Capturing work in progress</a:t>
            </a:r>
          </a:p>
          <a:p>
            <a:pPr lvl="2"/>
            <a:r>
              <a:rPr lang="en-US" dirty="0" smtClean="0"/>
              <a:t>Navigating funder policies</a:t>
            </a:r>
          </a:p>
          <a:p>
            <a:pPr lvl="2"/>
            <a:r>
              <a:rPr lang="en-US" dirty="0" smtClean="0"/>
              <a:t>Identifying gaps and putting everything together in a lifecycle</a:t>
            </a:r>
          </a:p>
          <a:p>
            <a:pPr lvl="1"/>
            <a:r>
              <a:rPr lang="en-US" dirty="0" smtClean="0"/>
              <a:t>Exploring how open access links into research development</a:t>
            </a:r>
          </a:p>
          <a:p>
            <a:pPr lvl="2"/>
            <a:r>
              <a:rPr lang="en-US" dirty="0" smtClean="0"/>
              <a:t>Open access lifecycle from different stakeholder perspectives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racticalities of how open access can be embedded in research</a:t>
            </a:r>
          </a:p>
          <a:p>
            <a:pPr lvl="2"/>
            <a:r>
              <a:rPr lang="en-US" dirty="0" smtClean="0"/>
              <a:t>Open access and research strategy</a:t>
            </a:r>
          </a:p>
          <a:p>
            <a:r>
              <a:rPr lang="en-US" dirty="0" smtClean="0"/>
              <a:t>Perspective of three institutions with developing research portfolios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02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areas of focus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Baseline capture of information</a:t>
            </a:r>
          </a:p>
          <a:p>
            <a:pPr lvl="1"/>
            <a:r>
              <a:rPr lang="en-US" dirty="0" smtClean="0"/>
              <a:t>And progress from this baseline</a:t>
            </a:r>
          </a:p>
          <a:p>
            <a:r>
              <a:rPr lang="en-US" dirty="0" smtClean="0"/>
              <a:t>Breakdown of funder open access policies</a:t>
            </a:r>
          </a:p>
          <a:p>
            <a:pPr lvl="1"/>
            <a:r>
              <a:rPr lang="en-US" dirty="0" smtClean="0"/>
              <a:t>Navigation through this information</a:t>
            </a:r>
          </a:p>
          <a:p>
            <a:r>
              <a:rPr lang="en-US" dirty="0" smtClean="0"/>
              <a:t>Open access lifecycle</a:t>
            </a:r>
          </a:p>
          <a:p>
            <a:pPr lvl="1"/>
            <a:r>
              <a:rPr lang="en-US" dirty="0" smtClean="0"/>
              <a:t>Open access from start to finish</a:t>
            </a:r>
          </a:p>
          <a:p>
            <a:r>
              <a:rPr lang="en-US" dirty="0" smtClean="0"/>
              <a:t>Technical development</a:t>
            </a:r>
          </a:p>
          <a:p>
            <a:pPr lvl="1"/>
            <a:r>
              <a:rPr lang="en-US" dirty="0" smtClean="0"/>
              <a:t>RIOXX / REF metadata</a:t>
            </a:r>
          </a:p>
          <a:p>
            <a:r>
              <a:rPr lang="en-US" dirty="0" smtClean="0"/>
              <a:t>Open access and research development</a:t>
            </a:r>
          </a:p>
          <a:p>
            <a:pPr lvl="1"/>
            <a:r>
              <a:rPr lang="en-US" dirty="0" smtClean="0"/>
              <a:t>What can open access contribute?</a:t>
            </a:r>
          </a:p>
          <a:p>
            <a:r>
              <a:rPr lang="en-US" dirty="0" err="1" smtClean="0"/>
              <a:t>Jisc</a:t>
            </a:r>
            <a:r>
              <a:rPr lang="en-US" dirty="0" smtClean="0"/>
              <a:t> Monitor / OA and library supply chain workflows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HHuLOA @ Northern Collaboration Conference | 10 September 2015  |  </a:t>
            </a:r>
            <a:fld id="{C837C1E8-7741-3740-B0D3-00EB180785DC}" type="slidenum">
              <a:rPr lang="en-US" b="1" smtClean="0"/>
              <a:pPr/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056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record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To capture information about practical open access issues</a:t>
            </a:r>
          </a:p>
          <a:p>
            <a:pPr lvl="1"/>
            <a:r>
              <a:rPr lang="en-US" dirty="0" smtClean="0"/>
              <a:t>To share these through an open document</a:t>
            </a:r>
          </a:p>
          <a:p>
            <a:pPr lvl="1"/>
            <a:r>
              <a:rPr lang="en-US" dirty="0" smtClean="0"/>
              <a:t>To encourage others to share their information</a:t>
            </a:r>
          </a:p>
          <a:p>
            <a:pPr lvl="1"/>
            <a:r>
              <a:rPr lang="en-US" dirty="0" smtClean="0"/>
              <a:t>To draw out good practice based on community activity </a:t>
            </a:r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Google spreadsheet – CC-BY 4.0 </a:t>
            </a:r>
            <a:r>
              <a:rPr lang="en-US" dirty="0" err="1" smtClean="0"/>
              <a:t>licence</a:t>
            </a:r>
            <a:endParaRPr lang="en-US" dirty="0" smtClean="0"/>
          </a:p>
          <a:p>
            <a:pPr lvl="1"/>
            <a:r>
              <a:rPr lang="en-US" dirty="0" smtClean="0"/>
              <a:t>Information captured periodically</a:t>
            </a:r>
          </a:p>
          <a:p>
            <a:pPr lvl="2"/>
            <a:r>
              <a:rPr lang="en-US" dirty="0" smtClean="0"/>
              <a:t>Six month intervals starting September 2014</a:t>
            </a:r>
          </a:p>
          <a:p>
            <a:pPr lvl="1"/>
            <a:r>
              <a:rPr lang="en-US" dirty="0" smtClean="0">
                <a:hlinkClick r:id="rId2"/>
              </a:rPr>
              <a:t>https://goo.gl/TpQnU4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95936" y="6524625"/>
            <a:ext cx="4851731" cy="168275"/>
          </a:xfrm>
        </p:spPr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@ Northern Collaboration Conference | 10 September 2015  |  </a:t>
            </a:r>
            <a:fld id="{C837C1E8-7741-3740-B0D3-00EB180785DC}" type="slidenum">
              <a:rPr lang="en-US" b="1" smtClean="0"/>
              <a:pPr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4201988"/>
      </p:ext>
    </p:extLst>
  </p:cSld>
  <p:clrMapOvr>
    <a:masterClrMapping/>
  </p:clrMapOvr>
</p:sld>
</file>

<file path=ppt/theme/theme1.xml><?xml version="1.0" encoding="utf-8"?>
<a:theme xmlns:a="http://schemas.openxmlformats.org/drawingml/2006/main" name="UoH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UoH_powerpoint_template.potx</Template>
  <TotalTime>8653</TotalTime>
  <Words>1847</Words>
  <Application>Microsoft Office PowerPoint</Application>
  <PresentationFormat>On-screen Show (4:3)</PresentationFormat>
  <Paragraphs>271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Georgia</vt:lpstr>
      <vt:lpstr>UoH_powerpoint_template</vt:lpstr>
      <vt:lpstr>Embedding OA within research practice The HHuLOA Jisc OA Pathfinder project</vt:lpstr>
      <vt:lpstr>HHuLOA project</vt:lpstr>
      <vt:lpstr>Tweeting</vt:lpstr>
      <vt:lpstr>Jisc OA Pathfinders</vt:lpstr>
      <vt:lpstr>Open access and research</vt:lpstr>
      <vt:lpstr>Open access options</vt:lpstr>
      <vt:lpstr>HHuLOA project 2</vt:lpstr>
      <vt:lpstr>HHuLOA areas of focus</vt:lpstr>
      <vt:lpstr>Baseline record template</vt:lpstr>
      <vt:lpstr>Areas covered</vt:lpstr>
      <vt:lpstr>Participants so far</vt:lpstr>
      <vt:lpstr>Participants so far</vt:lpstr>
      <vt:lpstr>How can it be used?</vt:lpstr>
      <vt:lpstr>Key points arising 1</vt:lpstr>
      <vt:lpstr>Key points arising 2 </vt:lpstr>
      <vt:lpstr>Funder policy breakdown and navigation</vt:lpstr>
      <vt:lpstr>Open access life cycle</vt:lpstr>
      <vt:lpstr>Open access life cycle</vt:lpstr>
      <vt:lpstr>Technical development</vt:lpstr>
      <vt:lpstr>RIOXX</vt:lpstr>
      <vt:lpstr>RIOXX analysis</vt:lpstr>
      <vt:lpstr>Open access and research development</vt:lpstr>
      <vt:lpstr>Research facets</vt:lpstr>
      <vt:lpstr>What do you think?</vt:lpstr>
      <vt:lpstr>Looking ahead</vt:lpstr>
      <vt:lpstr>Jisc Monitor</vt:lpstr>
      <vt:lpstr>Please engage</vt:lpstr>
      <vt:lpstr>Pathfinder outputs</vt:lpstr>
      <vt:lpstr>Thank you  c.awre@hull.ac.uk g.stone@hud.ac.uk (and pstainthorp@lincoln.ac.uk)</vt:lpstr>
    </vt:vector>
  </TitlesOfParts>
  <Company>precedent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Garnham</dc:creator>
  <cp:lastModifiedBy>Graham Stone</cp:lastModifiedBy>
  <cp:revision>328</cp:revision>
  <cp:lastPrinted>2009-05-08T09:29:37Z</cp:lastPrinted>
  <dcterms:created xsi:type="dcterms:W3CDTF">2011-06-27T09:52:20Z</dcterms:created>
  <dcterms:modified xsi:type="dcterms:W3CDTF">2015-09-09T14:54:06Z</dcterms:modified>
</cp:coreProperties>
</file>