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310" r:id="rId4"/>
    <p:sldId id="260" r:id="rId5"/>
    <p:sldId id="262" r:id="rId6"/>
    <p:sldId id="263" r:id="rId7"/>
    <p:sldId id="312" r:id="rId8"/>
    <p:sldId id="264" r:id="rId9"/>
    <p:sldId id="311" r:id="rId10"/>
    <p:sldId id="265" r:id="rId11"/>
    <p:sldId id="266" r:id="rId12"/>
    <p:sldId id="316" r:id="rId13"/>
    <p:sldId id="315" r:id="rId14"/>
    <p:sldId id="268" r:id="rId15"/>
    <p:sldId id="271" r:id="rId16"/>
    <p:sldId id="272" r:id="rId17"/>
    <p:sldId id="273" r:id="rId18"/>
    <p:sldId id="278" r:id="rId19"/>
    <p:sldId id="279" r:id="rId20"/>
    <p:sldId id="280" r:id="rId21"/>
    <p:sldId id="283" r:id="rId22"/>
    <p:sldId id="284" r:id="rId23"/>
    <p:sldId id="285" r:id="rId24"/>
    <p:sldId id="286" r:id="rId25"/>
    <p:sldId id="288" r:id="rId26"/>
    <p:sldId id="289" r:id="rId27"/>
    <p:sldId id="290" r:id="rId28"/>
    <p:sldId id="291" r:id="rId29"/>
    <p:sldId id="292" r:id="rId30"/>
    <p:sldId id="296" r:id="rId31"/>
    <p:sldId id="297" r:id="rId32"/>
    <p:sldId id="298" r:id="rId33"/>
    <p:sldId id="317" r:id="rId34"/>
    <p:sldId id="301" r:id="rId35"/>
    <p:sldId id="302" r:id="rId36"/>
    <p:sldId id="303" r:id="rId37"/>
    <p:sldId id="304" r:id="rId38"/>
    <p:sldId id="305" r:id="rId39"/>
    <p:sldId id="318"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54493" autoAdjust="0"/>
  </p:normalViewPr>
  <p:slideViewPr>
    <p:cSldViewPr>
      <p:cViewPr varScale="1">
        <p:scale>
          <a:sx n="34" d="100"/>
          <a:sy n="34" d="100"/>
        </p:scale>
        <p:origin x="-750" y="-72"/>
      </p:cViewPr>
      <p:guideLst>
        <p:guide orient="horz" pos="2160"/>
        <p:guide pos="2880"/>
      </p:guideLst>
    </p:cSldViewPr>
  </p:slideViewPr>
  <p:notesTextViewPr>
    <p:cViewPr>
      <p:scale>
        <a:sx n="1" d="1"/>
        <a:sy n="1" d="1"/>
      </p:scale>
      <p:origin x="0" y="0"/>
    </p:cViewPr>
  </p:notesTextViewPr>
  <p:sorterViewPr>
    <p:cViewPr>
      <p:scale>
        <a:sx n="100" d="100"/>
        <a:sy n="100" d="100"/>
      </p:scale>
      <p:origin x="0" y="207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t>Cuts in Public Sector Funding</a:t>
            </a:r>
          </a:p>
          <a:p>
            <a:pPr>
              <a:defRPr/>
            </a:pPr>
            <a:r>
              <a:rPr lang="en-US" dirty="0" smtClean="0"/>
              <a:t>ALO/CPDA Numbers</a:t>
            </a:r>
            <a:endParaRPr lang="en-US" dirty="0"/>
          </a:p>
        </c:rich>
      </c:tx>
      <c:layout>
        <c:manualLayout>
          <c:xMode val="edge"/>
          <c:yMode val="edge"/>
          <c:x val="0.35815203655098671"/>
          <c:y val="0"/>
        </c:manualLayout>
      </c:layout>
      <c:overlay val="0"/>
    </c:title>
    <c:autoTitleDeleted val="0"/>
    <c:plotArea>
      <c:layout/>
      <c:lineChart>
        <c:grouping val="stacked"/>
        <c:varyColors val="0"/>
        <c:ser>
          <c:idx val="0"/>
          <c:order val="0"/>
          <c:tx>
            <c:strRef>
              <c:f>Sheet1!$B$1</c:f>
              <c:strCache>
                <c:ptCount val="1"/>
                <c:pt idx="0">
                  <c:v>ALO/CPDA Jan 2009</c:v>
                </c:pt>
              </c:strCache>
            </c:strRef>
          </c:tx>
          <c:marker>
            <c:symbol val="none"/>
          </c:marker>
          <c:cat>
            <c:numRef>
              <c:f>Sheet1!$A$2:$A$5</c:f>
              <c:numCache>
                <c:formatCode>mmm\-yy</c:formatCode>
                <c:ptCount val="4"/>
                <c:pt idx="0">
                  <c:v>39814</c:v>
                </c:pt>
                <c:pt idx="1">
                  <c:v>40026</c:v>
                </c:pt>
                <c:pt idx="2">
                  <c:v>41122</c:v>
                </c:pt>
              </c:numCache>
            </c:numRef>
          </c:cat>
          <c:val>
            <c:numRef>
              <c:f>Sheet1!$B$2:$B$5</c:f>
              <c:numCache>
                <c:formatCode>General</c:formatCode>
                <c:ptCount val="4"/>
                <c:pt idx="0">
                  <c:v>347</c:v>
                </c:pt>
                <c:pt idx="1">
                  <c:v>305</c:v>
                </c:pt>
                <c:pt idx="2">
                  <c:v>196</c:v>
                </c:pt>
              </c:numCache>
            </c:numRef>
          </c:val>
          <c:smooth val="0"/>
        </c:ser>
        <c:dLbls>
          <c:showLegendKey val="0"/>
          <c:showVal val="1"/>
          <c:showCatName val="0"/>
          <c:showSerName val="0"/>
          <c:showPercent val="0"/>
          <c:showBubbleSize val="0"/>
        </c:dLbls>
        <c:marker val="1"/>
        <c:smooth val="0"/>
        <c:axId val="121320576"/>
        <c:axId val="121322112"/>
      </c:lineChart>
      <c:dateAx>
        <c:axId val="121320576"/>
        <c:scaling>
          <c:orientation val="minMax"/>
        </c:scaling>
        <c:delete val="0"/>
        <c:axPos val="b"/>
        <c:numFmt formatCode="mmm\-yy" sourceLinked="1"/>
        <c:majorTickMark val="none"/>
        <c:minorTickMark val="none"/>
        <c:tickLblPos val="nextTo"/>
        <c:crossAx val="121322112"/>
        <c:crosses val="autoZero"/>
        <c:auto val="1"/>
        <c:lblOffset val="100"/>
        <c:baseTimeUnit val="months"/>
      </c:dateAx>
      <c:valAx>
        <c:axId val="121322112"/>
        <c:scaling>
          <c:orientation val="minMax"/>
        </c:scaling>
        <c:delete val="0"/>
        <c:axPos val="l"/>
        <c:majorGridlines/>
        <c:numFmt formatCode="General" sourceLinked="1"/>
        <c:majorTickMark val="none"/>
        <c:minorTickMark val="none"/>
        <c:tickLblPos val="nextTo"/>
        <c:crossAx val="121320576"/>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E828FF3-B633-4886-A584-5E854B2D0E40}" type="datetimeFigureOut">
              <a:rPr lang="en-GB" smtClean="0"/>
              <a:pPr/>
              <a:t>12/03/2013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F8D0FC4-A8E1-4118-AD34-8CF38F05109A}" type="slidenum">
              <a:rPr lang="en-GB" smtClean="0"/>
              <a:pPr/>
              <a:t>‹#›</a:t>
            </a:fld>
            <a:endParaRPr lang="en-GB"/>
          </a:p>
        </p:txBody>
      </p:sp>
    </p:spTree>
    <p:extLst>
      <p:ext uri="{BB962C8B-B14F-4D97-AF65-F5344CB8AC3E}">
        <p14:creationId xmlns:p14="http://schemas.microsoft.com/office/powerpoint/2010/main" val="1222664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8D1092-A9A5-4AED-885B-37C79DC8E392}" type="datetimeFigureOut">
              <a:rPr lang="en-GB" smtClean="0"/>
              <a:pPr/>
              <a:t>12/03/2013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1525D5D-1EF7-45FF-9144-4C454BCF7615}" type="slidenum">
              <a:rPr lang="en-GB" smtClean="0"/>
              <a:pPr/>
              <a:t>‹#›</a:t>
            </a:fld>
            <a:endParaRPr lang="en-GB"/>
          </a:p>
        </p:txBody>
      </p:sp>
    </p:spTree>
    <p:extLst>
      <p:ext uri="{BB962C8B-B14F-4D97-AF65-F5344CB8AC3E}">
        <p14:creationId xmlns:p14="http://schemas.microsoft.com/office/powerpoint/2010/main" val="3925543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a:t>
            </a:r>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22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23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24</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25</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the presentation has two aims:</a:t>
            </a:r>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32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One of the main problems with the gated developments was that, although gated at the boundary, once inside, these developments were highly permeable with an abundance of alleys and pathways which were narrow, dark and with little or no surveillance from surrounding properties. </a:t>
            </a:r>
          </a:p>
          <a:p>
            <a:endParaRPr lang="en-GB" dirty="0" smtClean="0"/>
          </a:p>
          <a:p>
            <a:r>
              <a:rPr lang="en-GB" dirty="0" smtClean="0"/>
              <a:t>As if they were relying</a:t>
            </a:r>
            <a:r>
              <a:rPr lang="en-GB" baseline="0" dirty="0" smtClean="0"/>
              <a:t> on the gates to do the job and it didn’t matter what happened inside. </a:t>
            </a:r>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In addition to the internal connectivity, the security offered by the gates was compromised by the poor positioning of street signs, utility boxes and street furniture which acted as climbing aides for offenders wishing to scale the gates. As the developments portrayed an impression of high security, yet offered little in terms of actual protection, it could be argued that the gating acts to entice offenders into the area – portraying an image that the development contains valuable possessions which require additional protection.  </a:t>
            </a:r>
          </a:p>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Start</a:t>
            </a:r>
            <a:r>
              <a:rPr lang="en-GB" baseline="0" dirty="0" smtClean="0"/>
              <a:t> presentation by giving a brief outline of consideration for crime prevention within the planning system in England and Wales over the past 15 years. </a:t>
            </a:r>
          </a:p>
          <a:p>
            <a:endParaRPr lang="en-GB" baseline="0" dirty="0" smtClean="0"/>
          </a:p>
          <a:p>
            <a:r>
              <a:rPr lang="en-GB" baseline="0" dirty="0" smtClean="0"/>
              <a:t>This is aimed at those not familiar with the Eng/Wales system, for those who are, it’s a reminder of some of the changes taking place. </a:t>
            </a:r>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Although</a:t>
            </a:r>
            <a:r>
              <a:rPr lang="en-GB" baseline="0" dirty="0" smtClean="0"/>
              <a:t> Eng/Wales doesn’t mandate specific security standards within residential housing, there is an overarching legislative requirement, under Section 17 of the Crime and Disorder Act (1998), for key agencies to consider the crime implications of the decisions that they make. </a:t>
            </a:r>
          </a:p>
          <a:p>
            <a:endParaRPr lang="en-GB" baseline="0" dirty="0" smtClean="0"/>
          </a:p>
          <a:p>
            <a:r>
              <a:rPr lang="en-GB" baseline="0" dirty="0" smtClean="0"/>
              <a:t>This includes agencies such as local authorities, who in Eng/Wales develop policy documentation to outline future development within an area. They also include responsibility for development control and making decisions regarding planning applications. </a:t>
            </a:r>
          </a:p>
          <a:p>
            <a:endParaRPr lang="en-GB" baseline="0" dirty="0" smtClean="0"/>
          </a:p>
          <a:p>
            <a:r>
              <a:rPr lang="en-GB" baseline="0" dirty="0" smtClean="0"/>
              <a:t>This really outlined the premise the crime reduction is not the sole responsibility of the police. </a:t>
            </a:r>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Planning Policy Statement 1 set out the government’s national</a:t>
            </a:r>
            <a:r>
              <a:rPr lang="en-GB" baseline="0" dirty="0" smtClean="0"/>
              <a:t> policies on land use planning. The importance of crime prevention as a consideration within sustainable design was highlighted within the document’s first paragraph, which sets the scene for the emphasis contained within the statement. It states that: “...”</a:t>
            </a:r>
          </a:p>
          <a:p>
            <a:endParaRPr lang="en-GB" baseline="0" dirty="0" smtClean="0"/>
          </a:p>
          <a:p>
            <a:r>
              <a:rPr lang="en-GB" baseline="0" dirty="0" smtClean="0"/>
              <a:t>This was accompanied by PP3: Housing, which again emphasised the importance of creating safe developments. </a:t>
            </a:r>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Planning and</a:t>
            </a:r>
            <a:r>
              <a:rPr lang="en-GB" baseline="0" dirty="0" smtClean="0"/>
              <a:t> Compulsory Purchase Act (2004) introduced the requirement for local authorities to produce a Development Plan which set out the objectives in relation to development and land use for their area. One specific benefit of this was that many Las adopted a model of creating a core strategy/plan and supplementing this with themed SPGs. </a:t>
            </a:r>
          </a:p>
          <a:p>
            <a:endParaRPr lang="en-GB" baseline="0" dirty="0" smtClean="0"/>
          </a:p>
          <a:p>
            <a:r>
              <a:rPr lang="en-GB" baseline="0" dirty="0" smtClean="0"/>
              <a:t>These were generally entitled Planning out Crime, CPTED etc, </a:t>
            </a:r>
          </a:p>
          <a:p>
            <a:endParaRPr lang="en-GB" baseline="0" dirty="0" smtClean="0"/>
          </a:p>
          <a:p>
            <a:r>
              <a:rPr lang="en-GB" baseline="0" dirty="0" smtClean="0"/>
              <a:t>Also introduced requirement to produce design and access statements when submitting applications for outline or full planning permission. The government circular outlined what is required in a D&amp;A Statement and this included the need to demonstrate how crime prevention measures, in particular the principles of Safer Places, would be addressed. </a:t>
            </a:r>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alongside</a:t>
            </a:r>
            <a:r>
              <a:rPr lang="en-GB" baseline="0" dirty="0" smtClean="0"/>
              <a:t> this was the publication of the replacement guidance to 5/94 and this was Safer Places. </a:t>
            </a:r>
          </a:p>
          <a:p>
            <a:endParaRPr lang="en-GB" baseline="0" dirty="0" smtClean="0"/>
          </a:p>
          <a:p>
            <a:r>
              <a:rPr lang="en-GB" baseline="0" dirty="0" smtClean="0"/>
              <a:t>108 pages (as opposed to 11) and outlined seven attributes of safer places. </a:t>
            </a:r>
          </a:p>
          <a:p>
            <a:endParaRPr lang="en-GB" baseline="0" dirty="0" smtClean="0"/>
          </a:p>
          <a:p>
            <a:r>
              <a:rPr lang="en-GB" baseline="0" dirty="0" smtClean="0"/>
              <a:t>Supported by case studies and evidence based research. </a:t>
            </a:r>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In the last 12</a:t>
            </a:r>
            <a:r>
              <a:rPr lang="en-GB" baseline="0" dirty="0" smtClean="0"/>
              <a:t> months – two years there has been some drastic changes in the planning system in Eng/Wales and these are based around the Localism Act (2011) and its focus upon deregulation and neighbourhood planning. Many elements to this Act, one of interest is the introduction of Neighbourhood Plans.</a:t>
            </a:r>
          </a:p>
          <a:p>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smtClean="0"/>
              <a:t>Allow communities to come together (local parish council, neighbourhood forum) to produce a plan which sets out policies in relation to the development and use of land within a neighbourhood area.</a:t>
            </a:r>
          </a:p>
          <a:p>
            <a:endParaRPr lang="en-GB" baseline="0" dirty="0" smtClean="0"/>
          </a:p>
          <a:p>
            <a:r>
              <a:rPr lang="en-GB" baseline="0" dirty="0" smtClean="0"/>
              <a:t>The focus of the Act is to place power in the hands of communities to make decisions about the area in which they live....question being is this a good or a bad thing. </a:t>
            </a:r>
          </a:p>
          <a:p>
            <a:endParaRPr lang="en-GB" baseline="0" dirty="0" smtClean="0"/>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A neighbourhood forum must contain a minimum membership of 21 individuals residing or working within the designated area. Its membership must also have been drawn from different places within the neighbourhood area and from different sectors of the community.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There are procedures in place to ensure that Plans are produced with guidance and support from local authorities, and assessed by an independent examiner to ensure that what they contain is in line with national planning policy (the National Planning Policy Framework), with the strategic vision for the local area (the Local Plan) and that it is compatible with EU obligations and requirements (such as the Human Rights Act, 1998). Once agreed by the independent assessor, a local referendum must be conducted to ensure that the Neighbourhood Plan has local support (if 50% of those who vote are in favour, the planning authority must implement the plan). </a:t>
            </a:r>
          </a:p>
          <a:p>
            <a:endParaRPr lang="en-GB" dirty="0"/>
          </a:p>
        </p:txBody>
      </p:sp>
      <p:sp>
        <p:nvSpPr>
          <p:cNvPr id="4" name="Slide Number Placeholder 3"/>
          <p:cNvSpPr>
            <a:spLocks noGrp="1"/>
          </p:cNvSpPr>
          <p:nvPr>
            <p:ph type="sldNum" sz="quarter" idx="10"/>
          </p:nvPr>
        </p:nvSpPr>
        <p:spPr/>
        <p:txBody>
          <a:bodyPr/>
          <a:lstStyle/>
          <a:p>
            <a:fld id="{71525D5D-1EF7-45FF-9144-4C454BCF7615}"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A5DF52-062B-4DC2-BDE0-498EEA16C225}" type="datetimeFigureOut">
              <a:rPr lang="en-GB" smtClean="0"/>
              <a:pPr/>
              <a:t>12/03/2013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325680-1AFB-47DF-A43B-7831D7C5F559}" type="slidenum">
              <a:rPr lang="en-GB" smtClean="0"/>
              <a:pPr/>
              <a:t>‹#›</a:t>
            </a:fld>
            <a:endParaRPr lang="en-GB"/>
          </a:p>
        </p:txBody>
      </p:sp>
    </p:spTree>
    <p:extLst>
      <p:ext uri="{BB962C8B-B14F-4D97-AF65-F5344CB8AC3E}">
        <p14:creationId xmlns:p14="http://schemas.microsoft.com/office/powerpoint/2010/main" val="296604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5DF52-062B-4DC2-BDE0-498EEA16C225}" type="datetimeFigureOut">
              <a:rPr lang="en-GB" smtClean="0"/>
              <a:pPr/>
              <a:t>12/03/2013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325680-1AFB-47DF-A43B-7831D7C5F559}" type="slidenum">
              <a:rPr lang="en-GB" smtClean="0"/>
              <a:pPr/>
              <a:t>‹#›</a:t>
            </a:fld>
            <a:endParaRPr lang="en-GB"/>
          </a:p>
        </p:txBody>
      </p:sp>
    </p:spTree>
    <p:extLst>
      <p:ext uri="{BB962C8B-B14F-4D97-AF65-F5344CB8AC3E}">
        <p14:creationId xmlns:p14="http://schemas.microsoft.com/office/powerpoint/2010/main" val="415907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5DF52-062B-4DC2-BDE0-498EEA16C225}" type="datetimeFigureOut">
              <a:rPr lang="en-GB" smtClean="0"/>
              <a:pPr/>
              <a:t>12/03/2013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325680-1AFB-47DF-A43B-7831D7C5F559}" type="slidenum">
              <a:rPr lang="en-GB" smtClean="0"/>
              <a:pPr/>
              <a:t>‹#›</a:t>
            </a:fld>
            <a:endParaRPr lang="en-GB"/>
          </a:p>
        </p:txBody>
      </p:sp>
    </p:spTree>
    <p:extLst>
      <p:ext uri="{BB962C8B-B14F-4D97-AF65-F5344CB8AC3E}">
        <p14:creationId xmlns:p14="http://schemas.microsoft.com/office/powerpoint/2010/main" val="396999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6975BB69-3D09-49AB-A2FE-691A19B1A96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5DF52-062B-4DC2-BDE0-498EEA16C225}" type="datetimeFigureOut">
              <a:rPr lang="en-GB" smtClean="0"/>
              <a:pPr/>
              <a:t>12/03/2013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325680-1AFB-47DF-A43B-7831D7C5F559}" type="slidenum">
              <a:rPr lang="en-GB" smtClean="0"/>
              <a:pPr/>
              <a:t>‹#›</a:t>
            </a:fld>
            <a:endParaRPr lang="en-GB"/>
          </a:p>
        </p:txBody>
      </p:sp>
    </p:spTree>
    <p:extLst>
      <p:ext uri="{BB962C8B-B14F-4D97-AF65-F5344CB8AC3E}">
        <p14:creationId xmlns:p14="http://schemas.microsoft.com/office/powerpoint/2010/main" val="332794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5DF52-062B-4DC2-BDE0-498EEA16C225}" type="datetimeFigureOut">
              <a:rPr lang="en-GB" smtClean="0"/>
              <a:pPr/>
              <a:t>12/03/2013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325680-1AFB-47DF-A43B-7831D7C5F559}" type="slidenum">
              <a:rPr lang="en-GB" smtClean="0"/>
              <a:pPr/>
              <a:t>‹#›</a:t>
            </a:fld>
            <a:endParaRPr lang="en-GB"/>
          </a:p>
        </p:txBody>
      </p:sp>
    </p:spTree>
    <p:extLst>
      <p:ext uri="{BB962C8B-B14F-4D97-AF65-F5344CB8AC3E}">
        <p14:creationId xmlns:p14="http://schemas.microsoft.com/office/powerpoint/2010/main" val="395032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A5DF52-062B-4DC2-BDE0-498EEA16C225}" type="datetimeFigureOut">
              <a:rPr lang="en-GB" smtClean="0"/>
              <a:pPr/>
              <a:t>12/03/2013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325680-1AFB-47DF-A43B-7831D7C5F559}" type="slidenum">
              <a:rPr lang="en-GB" smtClean="0"/>
              <a:pPr/>
              <a:t>‹#›</a:t>
            </a:fld>
            <a:endParaRPr lang="en-GB"/>
          </a:p>
        </p:txBody>
      </p:sp>
    </p:spTree>
    <p:extLst>
      <p:ext uri="{BB962C8B-B14F-4D97-AF65-F5344CB8AC3E}">
        <p14:creationId xmlns:p14="http://schemas.microsoft.com/office/powerpoint/2010/main" val="29600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A5DF52-062B-4DC2-BDE0-498EEA16C225}" type="datetimeFigureOut">
              <a:rPr lang="en-GB" smtClean="0"/>
              <a:pPr/>
              <a:t>12/03/2013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325680-1AFB-47DF-A43B-7831D7C5F559}" type="slidenum">
              <a:rPr lang="en-GB" smtClean="0"/>
              <a:pPr/>
              <a:t>‹#›</a:t>
            </a:fld>
            <a:endParaRPr lang="en-GB"/>
          </a:p>
        </p:txBody>
      </p:sp>
    </p:spTree>
    <p:extLst>
      <p:ext uri="{BB962C8B-B14F-4D97-AF65-F5344CB8AC3E}">
        <p14:creationId xmlns:p14="http://schemas.microsoft.com/office/powerpoint/2010/main" val="231585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A5DF52-062B-4DC2-BDE0-498EEA16C225}" type="datetimeFigureOut">
              <a:rPr lang="en-GB" smtClean="0"/>
              <a:pPr/>
              <a:t>12/03/2013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325680-1AFB-47DF-A43B-7831D7C5F559}" type="slidenum">
              <a:rPr lang="en-GB" smtClean="0"/>
              <a:pPr/>
              <a:t>‹#›</a:t>
            </a:fld>
            <a:endParaRPr lang="en-GB"/>
          </a:p>
        </p:txBody>
      </p:sp>
    </p:spTree>
    <p:extLst>
      <p:ext uri="{BB962C8B-B14F-4D97-AF65-F5344CB8AC3E}">
        <p14:creationId xmlns:p14="http://schemas.microsoft.com/office/powerpoint/2010/main" val="129017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5DF52-062B-4DC2-BDE0-498EEA16C225}" type="datetimeFigureOut">
              <a:rPr lang="en-GB" smtClean="0"/>
              <a:pPr/>
              <a:t>12/03/2013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325680-1AFB-47DF-A43B-7831D7C5F559}" type="slidenum">
              <a:rPr lang="en-GB" smtClean="0"/>
              <a:pPr/>
              <a:t>‹#›</a:t>
            </a:fld>
            <a:endParaRPr lang="en-GB"/>
          </a:p>
        </p:txBody>
      </p:sp>
    </p:spTree>
    <p:extLst>
      <p:ext uri="{BB962C8B-B14F-4D97-AF65-F5344CB8AC3E}">
        <p14:creationId xmlns:p14="http://schemas.microsoft.com/office/powerpoint/2010/main" val="227979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5DF52-062B-4DC2-BDE0-498EEA16C225}" type="datetimeFigureOut">
              <a:rPr lang="en-GB" smtClean="0"/>
              <a:pPr/>
              <a:t>12/03/2013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325680-1AFB-47DF-A43B-7831D7C5F559}" type="slidenum">
              <a:rPr lang="en-GB" smtClean="0"/>
              <a:pPr/>
              <a:t>‹#›</a:t>
            </a:fld>
            <a:endParaRPr lang="en-GB"/>
          </a:p>
        </p:txBody>
      </p:sp>
    </p:spTree>
    <p:extLst>
      <p:ext uri="{BB962C8B-B14F-4D97-AF65-F5344CB8AC3E}">
        <p14:creationId xmlns:p14="http://schemas.microsoft.com/office/powerpoint/2010/main" val="370897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5DF52-062B-4DC2-BDE0-498EEA16C225}" type="datetimeFigureOut">
              <a:rPr lang="en-GB" smtClean="0"/>
              <a:pPr/>
              <a:t>12/03/2013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325680-1AFB-47DF-A43B-7831D7C5F559}" type="slidenum">
              <a:rPr lang="en-GB" smtClean="0"/>
              <a:pPr/>
              <a:t>‹#›</a:t>
            </a:fld>
            <a:endParaRPr lang="en-GB"/>
          </a:p>
        </p:txBody>
      </p:sp>
    </p:spTree>
    <p:extLst>
      <p:ext uri="{BB962C8B-B14F-4D97-AF65-F5344CB8AC3E}">
        <p14:creationId xmlns:p14="http://schemas.microsoft.com/office/powerpoint/2010/main" val="50929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5DF52-062B-4DC2-BDE0-498EEA16C225}" type="datetimeFigureOut">
              <a:rPr lang="en-GB" smtClean="0"/>
              <a:pPr/>
              <a:t>12/03/2013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smtClean="0">
              <a:solidFill>
                <a:schemeClr val="bg1">
                  <a:lumMod val="50000"/>
                </a:schemeClr>
              </a:solidFill>
            </a:endParaRPr>
          </a:p>
          <a:p>
            <a:r>
              <a:rPr lang="en-GB" dirty="0" smtClean="0">
                <a:solidFill>
                  <a:schemeClr val="bg1">
                    <a:lumMod val="50000"/>
                  </a:schemeClr>
                </a:solidFill>
              </a:rPr>
              <a:t>www.hud.ac.uk/ircahs</a:t>
            </a:r>
          </a:p>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25680-1AFB-47DF-A43B-7831D7C5F559}" type="slidenum">
              <a:rPr lang="en-GB" smtClean="0"/>
              <a:pPr/>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097" y="-37277"/>
            <a:ext cx="9223260" cy="4450738"/>
          </a:xfrm>
          <a:prstGeom prst="rect">
            <a:avLst/>
          </a:prstGeom>
        </p:spPr>
      </p:pic>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160" y="-45136"/>
            <a:ext cx="1974255" cy="1224136"/>
          </a:xfrm>
          <a:prstGeom prst="rect">
            <a:avLst/>
          </a:prstGeom>
        </p:spPr>
      </p:pic>
      <p:sp>
        <p:nvSpPr>
          <p:cNvPr id="9" name="TextBox 8"/>
          <p:cNvSpPr txBox="1"/>
          <p:nvPr/>
        </p:nvSpPr>
        <p:spPr>
          <a:xfrm>
            <a:off x="2195736" y="260647"/>
            <a:ext cx="3778150" cy="646331"/>
          </a:xfrm>
          <a:prstGeom prst="rect">
            <a:avLst/>
          </a:prstGeom>
          <a:noFill/>
        </p:spPr>
        <p:txBody>
          <a:bodyPr wrap="none" rtlCol="0">
            <a:spAutoFit/>
          </a:bodyPr>
          <a:lstStyle/>
          <a:p>
            <a:r>
              <a:rPr lang="en-GB" dirty="0">
                <a:solidFill>
                  <a:schemeClr val="bg1"/>
                </a:solidFill>
              </a:rPr>
              <a:t>Institute for Research in Citizenship </a:t>
            </a:r>
            <a:endParaRPr lang="en-GB" dirty="0" smtClean="0">
              <a:solidFill>
                <a:schemeClr val="bg1"/>
              </a:solidFill>
            </a:endParaRPr>
          </a:p>
          <a:p>
            <a:r>
              <a:rPr lang="en-GB" dirty="0" smtClean="0">
                <a:solidFill>
                  <a:schemeClr val="bg1"/>
                </a:solidFill>
              </a:rPr>
              <a:t>and </a:t>
            </a:r>
            <a:r>
              <a:rPr lang="en-GB" dirty="0">
                <a:solidFill>
                  <a:schemeClr val="bg1"/>
                </a:solidFill>
              </a:rPr>
              <a:t>Applied Human Sciences (IRCAHS</a:t>
            </a: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3406474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7" y="-37277"/>
            <a:ext cx="9223260" cy="4450738"/>
          </a:xfrm>
          <a:prstGeom prst="rect">
            <a:avLst/>
          </a:prstGeom>
        </p:spPr>
      </p:pic>
      <p:sp>
        <p:nvSpPr>
          <p:cNvPr id="5" name="TextBox 4"/>
          <p:cNvSpPr txBox="1"/>
          <p:nvPr/>
        </p:nvSpPr>
        <p:spPr>
          <a:xfrm>
            <a:off x="971600" y="6669360"/>
            <a:ext cx="184731" cy="369332"/>
          </a:xfrm>
          <a:prstGeom prst="rect">
            <a:avLst/>
          </a:prstGeom>
          <a:noFill/>
        </p:spPr>
        <p:txBody>
          <a:bodyPr wrap="none" rtlCol="0">
            <a:spAutoFit/>
          </a:bodyPr>
          <a:lstStyle/>
          <a:p>
            <a:endParaRPr lang="en-GB" dirty="0"/>
          </a:p>
        </p:txBody>
      </p:sp>
      <p:sp>
        <p:nvSpPr>
          <p:cNvPr id="6" name="TextBox 5"/>
          <p:cNvSpPr txBox="1"/>
          <p:nvPr/>
        </p:nvSpPr>
        <p:spPr>
          <a:xfrm>
            <a:off x="2195736" y="260647"/>
            <a:ext cx="3778150" cy="646331"/>
          </a:xfrm>
          <a:prstGeom prst="rect">
            <a:avLst/>
          </a:prstGeom>
          <a:noFill/>
        </p:spPr>
        <p:txBody>
          <a:bodyPr wrap="none" rtlCol="0">
            <a:spAutoFit/>
          </a:bodyPr>
          <a:lstStyle/>
          <a:p>
            <a:r>
              <a:rPr lang="en-GB" dirty="0">
                <a:solidFill>
                  <a:schemeClr val="bg1"/>
                </a:solidFill>
              </a:rPr>
              <a:t>Institute for Research in Citizenship </a:t>
            </a:r>
            <a:endParaRPr lang="en-GB" dirty="0" smtClean="0">
              <a:solidFill>
                <a:schemeClr val="bg1"/>
              </a:solidFill>
            </a:endParaRPr>
          </a:p>
          <a:p>
            <a:r>
              <a:rPr lang="en-GB" dirty="0" smtClean="0">
                <a:solidFill>
                  <a:schemeClr val="bg1"/>
                </a:solidFill>
              </a:rPr>
              <a:t>and </a:t>
            </a:r>
            <a:r>
              <a:rPr lang="en-GB" dirty="0">
                <a:solidFill>
                  <a:schemeClr val="bg1"/>
                </a:solidFill>
              </a:rPr>
              <a:t>Applied Human Sciences (IRCAHS</a:t>
            </a:r>
            <a:r>
              <a:rPr lang="en-GB" dirty="0" smtClean="0">
                <a:solidFill>
                  <a:schemeClr val="bg1"/>
                </a:solidFill>
              </a:rPr>
              <a:t>)</a:t>
            </a:r>
            <a:endParaRPr lang="en-GB"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60" y="-45136"/>
            <a:ext cx="1974255" cy="1224136"/>
          </a:xfrm>
          <a:prstGeom prst="rect">
            <a:avLst/>
          </a:prstGeom>
        </p:spPr>
      </p:pic>
      <p:sp>
        <p:nvSpPr>
          <p:cNvPr id="8" name="TextBox 7"/>
          <p:cNvSpPr txBox="1"/>
          <p:nvPr/>
        </p:nvSpPr>
        <p:spPr>
          <a:xfrm>
            <a:off x="6812632" y="6411505"/>
            <a:ext cx="3168352" cy="338554"/>
          </a:xfrm>
          <a:prstGeom prst="rect">
            <a:avLst/>
          </a:prstGeom>
          <a:noFill/>
        </p:spPr>
        <p:txBody>
          <a:bodyPr wrap="square" rtlCol="0">
            <a:spAutoFit/>
          </a:bodyPr>
          <a:lstStyle/>
          <a:p>
            <a:r>
              <a:rPr lang="en-GB" sz="1600" dirty="0" smtClean="0">
                <a:solidFill>
                  <a:schemeClr val="bg1">
                    <a:lumMod val="50000"/>
                  </a:schemeClr>
                </a:solidFill>
              </a:rPr>
              <a:t>www.hud.ac.uk/ircahs</a:t>
            </a:r>
            <a:endParaRPr lang="en-GB" sz="1600" dirty="0">
              <a:solidFill>
                <a:schemeClr val="bg1">
                  <a:lumMod val="50000"/>
                </a:schemeClr>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6113380"/>
            <a:ext cx="2200046" cy="6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683568" y="2276872"/>
            <a:ext cx="7772400" cy="1362075"/>
          </a:xfrm>
        </p:spPr>
        <p:txBody>
          <a:bodyPr/>
          <a:lstStyle/>
          <a:p>
            <a:pPr algn="ctr"/>
            <a:r>
              <a:rPr lang="en-GB" sz="3200" dirty="0" smtClean="0"/>
              <a:t>Consideration for crime prevention within the planning system: Responding to changes in policy and practice within England and Wales</a:t>
            </a:r>
            <a:endParaRPr lang="en-GB" sz="3200" dirty="0"/>
          </a:p>
        </p:txBody>
      </p:sp>
      <p:sp>
        <p:nvSpPr>
          <p:cNvPr id="12" name="Text Placeholder 11"/>
          <p:cNvSpPr>
            <a:spLocks noGrp="1"/>
          </p:cNvSpPr>
          <p:nvPr>
            <p:ph type="body" idx="1"/>
          </p:nvPr>
        </p:nvSpPr>
        <p:spPr>
          <a:xfrm>
            <a:off x="899592" y="4437112"/>
            <a:ext cx="7772400" cy="1500187"/>
          </a:xfrm>
        </p:spPr>
        <p:txBody>
          <a:bodyPr/>
          <a:lstStyle/>
          <a:p>
            <a:r>
              <a:rPr lang="en-GB" sz="2400" dirty="0" smtClean="0"/>
              <a:t>Dr. Rachel Armitage</a:t>
            </a:r>
          </a:p>
          <a:p>
            <a:r>
              <a:rPr lang="en-GB" sz="2400" dirty="0" smtClean="0"/>
              <a:t>Reader (Criminology)</a:t>
            </a:r>
          </a:p>
          <a:p>
            <a:r>
              <a:rPr lang="en-GB" sz="2400" dirty="0" smtClean="0"/>
              <a:t>Deputy Director of Applied Criminology Centre</a:t>
            </a:r>
            <a:endParaRPr lang="en-GB" sz="2400" dirty="0"/>
          </a:p>
        </p:txBody>
      </p:sp>
    </p:spTree>
    <p:extLst>
      <p:ext uri="{BB962C8B-B14F-4D97-AF65-F5344CB8AC3E}">
        <p14:creationId xmlns:p14="http://schemas.microsoft.com/office/powerpoint/2010/main" val="819471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buNone/>
            </a:pPr>
            <a:r>
              <a:rPr lang="en-GB" sz="2800" b="1" u="sng" dirty="0" smtClean="0"/>
              <a:t>Legislation</a:t>
            </a:r>
          </a:p>
          <a:p>
            <a:pPr algn="just"/>
            <a:r>
              <a:rPr lang="en-GB" sz="2800" b="1" dirty="0" smtClean="0"/>
              <a:t>The Localism Act (2011)</a:t>
            </a:r>
          </a:p>
          <a:p>
            <a:pPr lvl="1" algn="just"/>
            <a:r>
              <a:rPr lang="en-GB" sz="2000" dirty="0" smtClean="0"/>
              <a:t>Key message is to move towards neighbourhood planning and empowering communities. </a:t>
            </a:r>
          </a:p>
          <a:p>
            <a:pPr lvl="1" algn="just"/>
            <a:r>
              <a:rPr lang="en-GB" sz="2000" i="1" dirty="0" smtClean="0"/>
              <a:t>“The Act is based on a simple premise: we must trust people who elect us and we must ensure that we trust them to make the right decision for their area...” </a:t>
            </a:r>
            <a:r>
              <a:rPr lang="en-GB" sz="2000" dirty="0" smtClean="0"/>
              <a:t>(House of Commons, 2011, p.3). </a:t>
            </a:r>
          </a:p>
          <a:p>
            <a:pPr algn="just"/>
            <a:r>
              <a:rPr lang="en-GB" sz="2800" b="1" dirty="0" smtClean="0"/>
              <a:t>Neighbourhood Development Plans</a:t>
            </a:r>
          </a:p>
          <a:p>
            <a:pPr lvl="1" algn="just"/>
            <a:r>
              <a:rPr lang="en-GB" sz="2000" dirty="0" smtClean="0"/>
              <a:t>Allow communities to come together (local parish council, neighbourhood forum, minimum membership of 21) to produce a plan which sets out policies in relation to the development and use of land within a neighbourhood area.</a:t>
            </a:r>
          </a:p>
          <a:p>
            <a:pPr lvl="1" algn="just"/>
            <a:r>
              <a:rPr lang="en-GB" sz="2000" dirty="0" smtClean="0"/>
              <a:t>Where development will be and what it will look like.</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buNone/>
            </a:pPr>
            <a:r>
              <a:rPr lang="en-GB" sz="2800" b="1" u="sng" dirty="0" smtClean="0"/>
              <a:t>Policy</a:t>
            </a:r>
          </a:p>
          <a:p>
            <a:r>
              <a:rPr lang="en-GB" sz="2800" b="1" dirty="0" smtClean="0"/>
              <a:t>National Planning Policy Framework (2012</a:t>
            </a:r>
            <a:r>
              <a:rPr lang="en-GB" dirty="0" smtClean="0"/>
              <a:t>)</a:t>
            </a:r>
          </a:p>
          <a:p>
            <a:pPr lvl="1" algn="just"/>
            <a:r>
              <a:rPr lang="en-GB" sz="2400" dirty="0" smtClean="0"/>
              <a:t>Cancellation of all Planning Policy Statements (44 documents).</a:t>
            </a:r>
          </a:p>
          <a:p>
            <a:pPr lvl="1" algn="just"/>
            <a:r>
              <a:rPr lang="en-GB" sz="2400" dirty="0" smtClean="0"/>
              <a:t>Replaced with one 59 page document. </a:t>
            </a:r>
            <a:r>
              <a:rPr lang="en-GB" sz="2400" u="sng" dirty="0" smtClean="0"/>
              <a:t> </a:t>
            </a:r>
          </a:p>
          <a:p>
            <a:pPr lvl="1"/>
            <a:r>
              <a:rPr lang="en-GB" sz="2400" dirty="0" smtClean="0"/>
              <a:t>Discourages the production of Supplementary Planning Documents.</a:t>
            </a:r>
          </a:p>
          <a:p>
            <a:r>
              <a:rPr lang="en-GB" sz="2800" b="1" dirty="0" smtClean="0"/>
              <a:t>Taylor review of Planning Guidance (2012)</a:t>
            </a:r>
          </a:p>
          <a:p>
            <a:pPr lvl="1" algn="just"/>
            <a:r>
              <a:rPr lang="en-GB" sz="2400" dirty="0" smtClean="0"/>
              <a:t>Recommends cancellation of Safer Places (as of 28</a:t>
            </a:r>
            <a:r>
              <a:rPr lang="en-GB" sz="2400" baseline="30000" dirty="0" smtClean="0"/>
              <a:t>th</a:t>
            </a:r>
            <a:r>
              <a:rPr lang="en-GB" sz="2400" dirty="0" smtClean="0"/>
              <a:t> March). </a:t>
            </a:r>
            <a:endParaRPr lang="en-GB"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67544" y="1628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5" name="Rectangle 4"/>
          <p:cNvSpPr/>
          <p:nvPr/>
        </p:nvSpPr>
        <p:spPr>
          <a:xfrm>
            <a:off x="683568" y="1556792"/>
            <a:ext cx="7776864" cy="43204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002060"/>
                </a:solidFill>
              </a:rPr>
              <a:t>Section 17</a:t>
            </a:r>
            <a:endParaRPr lang="en-GB" sz="2000" b="1" dirty="0">
              <a:solidFill>
                <a:srgbClr val="002060"/>
              </a:solidFill>
            </a:endParaRPr>
          </a:p>
        </p:txBody>
      </p:sp>
      <p:sp>
        <p:nvSpPr>
          <p:cNvPr id="7" name="Rectangle 6"/>
          <p:cNvSpPr/>
          <p:nvPr/>
        </p:nvSpPr>
        <p:spPr>
          <a:xfrm>
            <a:off x="683568" y="2852936"/>
            <a:ext cx="7776864" cy="36004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dirty="0" smtClean="0"/>
              <a:t>Planning Policy Statement 3</a:t>
            </a:r>
            <a:endParaRPr lang="en-GB" sz="2000" b="1" dirty="0"/>
          </a:p>
        </p:txBody>
      </p:sp>
      <p:sp>
        <p:nvSpPr>
          <p:cNvPr id="8" name="Rectangle 7"/>
          <p:cNvSpPr/>
          <p:nvPr/>
        </p:nvSpPr>
        <p:spPr>
          <a:xfrm>
            <a:off x="683568" y="4293096"/>
            <a:ext cx="7776864" cy="432048"/>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b="1" dirty="0" smtClean="0"/>
              <a:t>Safer Places: The Planning System and Crime Prevention</a:t>
            </a:r>
            <a:endParaRPr lang="en-GB" sz="2000" b="1" dirty="0"/>
          </a:p>
        </p:txBody>
      </p:sp>
      <p:sp>
        <p:nvSpPr>
          <p:cNvPr id="9" name="Rectangle 8"/>
          <p:cNvSpPr/>
          <p:nvPr/>
        </p:nvSpPr>
        <p:spPr>
          <a:xfrm>
            <a:off x="683568" y="3429000"/>
            <a:ext cx="7776864" cy="432048"/>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dirty="0" smtClean="0"/>
              <a:t>&amp; 42 additional PPSs</a:t>
            </a:r>
            <a:endParaRPr lang="en-GB" sz="2000" b="1" dirty="0"/>
          </a:p>
        </p:txBody>
      </p:sp>
      <p:sp>
        <p:nvSpPr>
          <p:cNvPr id="10" name="Rectangle 9"/>
          <p:cNvSpPr/>
          <p:nvPr/>
        </p:nvSpPr>
        <p:spPr>
          <a:xfrm>
            <a:off x="683568" y="2276872"/>
            <a:ext cx="7776864" cy="360040"/>
          </a:xfrm>
          <a:prstGeom prst="rect">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dirty="0" smtClean="0"/>
              <a:t>Planning Policy Statement 1</a:t>
            </a:r>
            <a:endParaRPr lang="en-GB" sz="2000" b="1" dirty="0"/>
          </a:p>
        </p:txBody>
      </p:sp>
      <p:sp>
        <p:nvSpPr>
          <p:cNvPr id="12" name="Rectangle 11"/>
          <p:cNvSpPr/>
          <p:nvPr/>
        </p:nvSpPr>
        <p:spPr>
          <a:xfrm>
            <a:off x="683568" y="5157192"/>
            <a:ext cx="7776864" cy="432048"/>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smtClean="0"/>
              <a:t>Local Themed Supplementary Planning Guidance (CPTED)</a:t>
            </a:r>
            <a:endParaRPr lang="en-GB" sz="2000" b="1" dirty="0"/>
          </a:p>
        </p:txBody>
      </p:sp>
      <p:sp>
        <p:nvSpPr>
          <p:cNvPr id="13" name="Rectangle 12"/>
          <p:cNvSpPr/>
          <p:nvPr/>
        </p:nvSpPr>
        <p:spPr>
          <a:xfrm>
            <a:off x="683568" y="6021288"/>
            <a:ext cx="7776864" cy="4594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b="1" dirty="0" smtClean="0"/>
              <a:t>Nationally 350 ALO/CPDAs</a:t>
            </a:r>
            <a:endParaRPr lang="en-GB" sz="2000" b="1" dirty="0"/>
          </a:p>
        </p:txBody>
      </p:sp>
      <p:sp>
        <p:nvSpPr>
          <p:cNvPr id="11" name="Rectangle 10"/>
          <p:cNvSpPr/>
          <p:nvPr/>
        </p:nvSpPr>
        <p:spPr>
          <a:xfrm>
            <a:off x="683568" y="2276872"/>
            <a:ext cx="7776864" cy="360040"/>
          </a:xfrm>
          <a:prstGeom prst="rect">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dirty="0" smtClean="0">
                <a:solidFill>
                  <a:srgbClr val="FF0000"/>
                </a:solidFill>
              </a:rPr>
              <a:t>X</a:t>
            </a:r>
            <a:endParaRPr lang="en-GB" sz="2000" b="1" dirty="0">
              <a:solidFill>
                <a:srgbClr val="FF0000"/>
              </a:solidFill>
            </a:endParaRPr>
          </a:p>
        </p:txBody>
      </p:sp>
      <p:sp>
        <p:nvSpPr>
          <p:cNvPr id="14" name="Rectangle 13"/>
          <p:cNvSpPr/>
          <p:nvPr/>
        </p:nvSpPr>
        <p:spPr>
          <a:xfrm>
            <a:off x="683568" y="2852936"/>
            <a:ext cx="7776864" cy="360040"/>
          </a:xfrm>
          <a:prstGeom prst="rect">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dirty="0" smtClean="0">
                <a:solidFill>
                  <a:srgbClr val="FF0000"/>
                </a:solidFill>
              </a:rPr>
              <a:t>X</a:t>
            </a:r>
            <a:endParaRPr lang="en-GB" sz="2000" b="1" dirty="0">
              <a:solidFill>
                <a:srgbClr val="FF0000"/>
              </a:solidFill>
            </a:endParaRPr>
          </a:p>
        </p:txBody>
      </p:sp>
      <p:sp>
        <p:nvSpPr>
          <p:cNvPr id="15" name="Rectangle 14"/>
          <p:cNvSpPr/>
          <p:nvPr/>
        </p:nvSpPr>
        <p:spPr>
          <a:xfrm>
            <a:off x="683568" y="3429000"/>
            <a:ext cx="7776864" cy="360040"/>
          </a:xfrm>
          <a:prstGeom prst="rect">
            <a:avLst/>
          </a:prstGeom>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dirty="0" smtClean="0">
                <a:solidFill>
                  <a:srgbClr val="FF0000"/>
                </a:solidFill>
              </a:rPr>
              <a:t>X</a:t>
            </a:r>
            <a:endParaRPr lang="en-GB" sz="2000" b="1" dirty="0">
              <a:solidFill>
                <a:srgbClr val="FF0000"/>
              </a:solidFill>
            </a:endParaRPr>
          </a:p>
        </p:txBody>
      </p:sp>
      <p:sp>
        <p:nvSpPr>
          <p:cNvPr id="16" name="Rectangle 15"/>
          <p:cNvSpPr/>
          <p:nvPr/>
        </p:nvSpPr>
        <p:spPr>
          <a:xfrm>
            <a:off x="683568" y="4293096"/>
            <a:ext cx="7776864" cy="432048"/>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b="1" dirty="0" smtClean="0">
                <a:solidFill>
                  <a:srgbClr val="FF0000"/>
                </a:solidFill>
              </a:rPr>
              <a:t>?X?</a:t>
            </a:r>
            <a:endParaRPr lang="en-GB" sz="2000" b="1" dirty="0">
              <a:solidFill>
                <a:srgbClr val="FF0000"/>
              </a:solidFill>
            </a:endParaRPr>
          </a:p>
        </p:txBody>
      </p:sp>
      <p:sp>
        <p:nvSpPr>
          <p:cNvPr id="17" name="Rectangle 16"/>
          <p:cNvSpPr/>
          <p:nvPr/>
        </p:nvSpPr>
        <p:spPr>
          <a:xfrm>
            <a:off x="683568" y="5157192"/>
            <a:ext cx="7776864" cy="432048"/>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smtClean="0">
                <a:solidFill>
                  <a:srgbClr val="FF0000"/>
                </a:solidFill>
              </a:rPr>
              <a:t>X</a:t>
            </a:r>
            <a:endParaRPr lang="en-GB" sz="2000" b="1" dirty="0">
              <a:solidFill>
                <a:srgbClr val="FF0000"/>
              </a:solidFill>
            </a:endParaRPr>
          </a:p>
        </p:txBody>
      </p:sp>
      <p:sp>
        <p:nvSpPr>
          <p:cNvPr id="18" name="Rectangle 17"/>
          <p:cNvSpPr/>
          <p:nvPr/>
        </p:nvSpPr>
        <p:spPr>
          <a:xfrm>
            <a:off x="683568" y="6021288"/>
            <a:ext cx="7776864" cy="4594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b="1" dirty="0" smtClean="0"/>
              <a:t>Nationally 196 ALO/CPDAs</a:t>
            </a:r>
            <a:endParaRPr lang="en-GB" sz="2000" b="1" dirty="0"/>
          </a:p>
        </p:txBody>
      </p:sp>
      <p:sp>
        <p:nvSpPr>
          <p:cNvPr id="19" name="Rectangle 18"/>
          <p:cNvSpPr/>
          <p:nvPr/>
        </p:nvSpPr>
        <p:spPr>
          <a:xfrm>
            <a:off x="683568" y="1556792"/>
            <a:ext cx="7776864" cy="43204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002060"/>
                </a:solidFill>
              </a:rPr>
              <a:t>Section 17</a:t>
            </a:r>
            <a:endParaRPr lang="en-GB"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1"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slide(fromBottom)">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slide(fromBottom)">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slide(fromBottom)">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slide(fromBottom)">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slide(fromBottom)">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slide(fromBottom)">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slide(fromBottom)">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3" grpId="0" animBg="1"/>
      <p:bldP spid="11" grpId="0" animBg="1"/>
      <p:bldP spid="14" grpId="0" animBg="1"/>
      <p:bldP spid="15" grpId="0" animBg="1"/>
      <p:bldP spid="16" grpId="0" animBg="1"/>
      <p:bldP spid="17" grpId="0" animBg="1"/>
      <p:bldP spid="18" grpId="0" animBg="1"/>
      <p:bldP spid="19" grpId="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pPr algn="just"/>
            <a:r>
              <a:rPr lang="en-GB" sz="2600" dirty="0" smtClean="0"/>
              <a:t>Between 1998 and 2011 huge progress in policy and practice in consideration for crime prevention within the planning system.</a:t>
            </a:r>
          </a:p>
          <a:p>
            <a:pPr algn="just"/>
            <a:r>
              <a:rPr lang="en-GB" sz="2600" dirty="0" smtClean="0"/>
              <a:t>Recognition that design can, and does, impact on crime.</a:t>
            </a:r>
          </a:p>
          <a:p>
            <a:pPr algn="just"/>
            <a:r>
              <a:rPr lang="en-GB" sz="2600" dirty="0" smtClean="0"/>
              <a:t>Recognition that crime prevention is the responsibility of many agencies. </a:t>
            </a:r>
          </a:p>
          <a:p>
            <a:pPr algn="just"/>
            <a:endParaRPr lang="en-GB" sz="2600" dirty="0" smtClean="0"/>
          </a:p>
          <a:p>
            <a:pPr algn="just"/>
            <a:r>
              <a:rPr lang="en-GB" sz="2600" dirty="0" smtClean="0"/>
              <a:t>BUT!!!</a:t>
            </a:r>
          </a:p>
          <a:p>
            <a:pPr algn="just"/>
            <a:r>
              <a:rPr lang="en-GB" sz="2600" dirty="0" smtClean="0"/>
              <a:t>Knowing crime prevention SHOULD be considered is not the same as knowing HOW. </a:t>
            </a:r>
          </a:p>
          <a:p>
            <a:pPr algn="just"/>
            <a:endParaRPr lang="en-GB"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229600" cy="4525963"/>
          </a:xfrm>
        </p:spPr>
        <p:txBody>
          <a:bodyPr/>
          <a:lstStyle/>
          <a:p>
            <a:pPr algn="just"/>
            <a:r>
              <a:rPr lang="en-GB" sz="2800" dirty="0" smtClean="0"/>
              <a:t>As a means of addressing this. </a:t>
            </a:r>
          </a:p>
          <a:p>
            <a:pPr lvl="1" algn="just"/>
            <a:r>
              <a:rPr lang="en-GB" sz="2400" dirty="0" smtClean="0"/>
              <a:t>In 2010 Home Office funded major project </a:t>
            </a:r>
            <a:r>
              <a:rPr lang="en-GB" sz="2400" b="1" dirty="0" smtClean="0"/>
              <a:t>‘residential design and crime’.</a:t>
            </a:r>
          </a:p>
          <a:p>
            <a:pPr lvl="1" algn="just"/>
            <a:r>
              <a:rPr lang="en-GB" sz="2400" dirty="0" smtClean="0"/>
              <a:t>Strengthen and update evidence base on impact of residential design on crime. </a:t>
            </a:r>
          </a:p>
          <a:p>
            <a:pPr lvl="1" algn="just"/>
            <a:r>
              <a:rPr lang="en-GB" sz="2400" dirty="0" smtClean="0"/>
              <a:t>Provide clear recommendations and solutions to crime problems that were linked to design features. </a:t>
            </a:r>
          </a:p>
          <a:p>
            <a:endParaRPr lang="en-GB" dirty="0"/>
          </a:p>
        </p:txBody>
      </p:sp>
      <p:sp>
        <p:nvSpPr>
          <p:cNvPr id="4" name="Title 3"/>
          <p:cNvSpPr>
            <a:spLocks noGrp="1"/>
          </p:cNvSpPr>
          <p:nvPr>
            <p:ph type="title"/>
          </p:nvPr>
        </p:nvSpPr>
        <p:spPr/>
        <p:txBody>
          <a:bodyP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29600" cy="3887068"/>
          </a:xfrm>
        </p:spPr>
        <p:txBody>
          <a:bodyPr/>
          <a:lstStyle/>
          <a:p>
            <a:pPr marL="457200" indent="-457200" algn="just">
              <a:buFont typeface="+mj-lt"/>
              <a:buAutoNum type="arabicPeriod"/>
            </a:pPr>
            <a:r>
              <a:rPr lang="en-GB" sz="2400" b="1" dirty="0" smtClean="0"/>
              <a:t>Scoping the evidence </a:t>
            </a:r>
          </a:p>
          <a:p>
            <a:pPr lvl="1" algn="just"/>
            <a:r>
              <a:rPr lang="en-GB" sz="2000" dirty="0" smtClean="0"/>
              <a:t>74 policy, guidance and research documents.</a:t>
            </a:r>
          </a:p>
          <a:p>
            <a:pPr marL="457200" indent="-457200" algn="just">
              <a:buFont typeface="+mj-lt"/>
              <a:buAutoNum type="arabicPeriod"/>
            </a:pPr>
            <a:r>
              <a:rPr lang="en-GB" sz="2400" b="1" dirty="0" smtClean="0"/>
              <a:t>Macro level </a:t>
            </a:r>
          </a:p>
          <a:p>
            <a:pPr lvl="1" algn="just"/>
            <a:r>
              <a:rPr lang="en-GB" sz="2000" dirty="0" smtClean="0"/>
              <a:t>34 developments, 4091 properties, 3 police forces.</a:t>
            </a:r>
          </a:p>
          <a:p>
            <a:pPr lvl="1" algn="just"/>
            <a:r>
              <a:rPr lang="en-GB" sz="2000" dirty="0" smtClean="0"/>
              <a:t>Comparing crime with </a:t>
            </a:r>
            <a:r>
              <a:rPr lang="en-GB" sz="2000" b="1" dirty="0" smtClean="0"/>
              <a:t>prior assessments </a:t>
            </a:r>
            <a:r>
              <a:rPr lang="en-GB" sz="2000" dirty="0" smtClean="0"/>
              <a:t>of ‘Housing Quality’ (CABE Housing Audits). </a:t>
            </a:r>
          </a:p>
          <a:p>
            <a:pPr marL="457200" indent="-457200" algn="just">
              <a:buFont typeface="+mj-lt"/>
              <a:buAutoNum type="arabicPeriod"/>
            </a:pPr>
            <a:r>
              <a:rPr lang="en-GB" sz="2400" b="1" dirty="0" smtClean="0"/>
              <a:t>Micro level </a:t>
            </a:r>
          </a:p>
          <a:p>
            <a:pPr lvl="1" algn="just"/>
            <a:r>
              <a:rPr lang="en-GB" sz="2000" dirty="0" smtClean="0"/>
              <a:t>12 developments, 2193 properties, 3 police forces. </a:t>
            </a:r>
          </a:p>
          <a:p>
            <a:pPr lvl="1" algn="just"/>
            <a:r>
              <a:rPr lang="en-GB" sz="2000" dirty="0" smtClean="0"/>
              <a:t>Compare crime levels against individually assessed design features of EVERY property/development.</a:t>
            </a:r>
          </a:p>
          <a:p>
            <a:pPr lvl="1" algn="just"/>
            <a:r>
              <a:rPr lang="en-GB" sz="2000" dirty="0" smtClean="0"/>
              <a:t>Large qualitative focus.</a:t>
            </a:r>
          </a:p>
          <a:p>
            <a:pPr lvl="1" algn="just"/>
            <a:endParaRPr lang="en-GB" dirty="0"/>
          </a:p>
        </p:txBody>
      </p:sp>
      <p:sp>
        <p:nvSpPr>
          <p:cNvPr id="4" name="Oval 3"/>
          <p:cNvSpPr/>
          <p:nvPr/>
        </p:nvSpPr>
        <p:spPr>
          <a:xfrm>
            <a:off x="611560" y="3645024"/>
            <a:ext cx="7488832" cy="2708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3"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229600" cy="3887068"/>
          </a:xfrm>
        </p:spPr>
        <p:txBody>
          <a:bodyPr/>
          <a:lstStyle/>
          <a:p>
            <a:pPr marL="457200" indent="-457200" algn="just">
              <a:buNone/>
            </a:pPr>
            <a:r>
              <a:rPr lang="en-GB" sz="2400" dirty="0" smtClean="0"/>
              <a:t>Micro-Level : 12 developments, 2193 houses, 3 police forces.</a:t>
            </a:r>
          </a:p>
          <a:p>
            <a:pPr marL="457200" indent="-457200" algn="just">
              <a:buFont typeface="+mj-lt"/>
              <a:buAutoNum type="arabicPeriod"/>
            </a:pPr>
            <a:r>
              <a:rPr lang="en-GB" sz="2400" b="1" u="sng" dirty="0" smtClean="0"/>
              <a:t>On-site Interviews/walk-about:</a:t>
            </a:r>
          </a:p>
          <a:p>
            <a:pPr marL="1371600" lvl="2" indent="-457200" algn="just"/>
            <a:r>
              <a:rPr lang="en-GB" sz="2000" dirty="0" smtClean="0"/>
              <a:t>With police Architectural Liaison Officer, Local Authority Planning Officer, Neighbourhood Policing Team, Residents’ Association.</a:t>
            </a:r>
          </a:p>
          <a:p>
            <a:pPr marL="1371600" lvl="2" indent="-457200" algn="just"/>
            <a:r>
              <a:rPr lang="en-GB" sz="2000" dirty="0" smtClean="0"/>
              <a:t>Discussed crime and disorder problems  and their relation to design whilst one site. </a:t>
            </a:r>
          </a:p>
          <a:p>
            <a:pPr marL="457200" indent="-457200" algn="just">
              <a:buFont typeface="+mj-lt"/>
              <a:buAutoNum type="arabicPeriod"/>
            </a:pPr>
            <a:r>
              <a:rPr lang="en-GB" sz="2400" dirty="0" smtClean="0"/>
              <a:t>Completed a </a:t>
            </a:r>
            <a:r>
              <a:rPr lang="en-GB" sz="2400" b="1" u="sng" dirty="0" smtClean="0"/>
              <a:t>Design Features Checklist:</a:t>
            </a:r>
          </a:p>
          <a:p>
            <a:pPr marL="1371600" lvl="4" indent="-457200" algn="just">
              <a:buFont typeface="Arial" pitchFamily="34" charset="0"/>
              <a:buChar char="•"/>
            </a:pPr>
            <a:r>
              <a:rPr lang="en-GB" dirty="0" smtClean="0"/>
              <a:t>Data relating to 31 design features for all 2193 properties. </a:t>
            </a:r>
          </a:p>
          <a:p>
            <a:pPr marL="1371600" lvl="4" indent="-457200" algn="just">
              <a:buFont typeface="Arial" pitchFamily="34" charset="0"/>
              <a:buChar char="•"/>
            </a:pPr>
            <a:r>
              <a:rPr lang="en-GB" dirty="0" smtClean="0"/>
              <a:t>Data relating to 19 design features of the development for all 12 developments. </a:t>
            </a:r>
          </a:p>
          <a:p>
            <a:pPr marL="457200" indent="-457200" algn="just">
              <a:buFont typeface="+mj-lt"/>
              <a:buAutoNum type="arabicPeriod"/>
            </a:pPr>
            <a:r>
              <a:rPr lang="en-GB" sz="2400" dirty="0" smtClean="0"/>
              <a:t>Completed a </a:t>
            </a:r>
            <a:r>
              <a:rPr lang="en-GB" sz="2400" b="1" u="sng" dirty="0" smtClean="0"/>
              <a:t>Design Quality Checklist:</a:t>
            </a:r>
          </a:p>
          <a:p>
            <a:pPr marL="1371600" lvl="2" indent="-457200" algn="just"/>
            <a:r>
              <a:rPr lang="en-GB" sz="2000" dirty="0" smtClean="0"/>
              <a:t>Data relating to design quality (character, architecture etc.) of EVERY property and development. </a:t>
            </a:r>
          </a:p>
          <a:p>
            <a:pPr marL="457200" indent="-457200" algn="just">
              <a:buFont typeface="+mj-lt"/>
              <a:buAutoNum type="arabicPeriod"/>
            </a:pPr>
            <a:endParaRPr lang="en-GB" sz="2000" b="1" u="sng" dirty="0" smtClean="0"/>
          </a:p>
          <a:p>
            <a:pPr marL="457200" indent="-457200" algn="just">
              <a:buFont typeface="+mj-lt"/>
              <a:buAutoNum type="arabicPeriod"/>
            </a:pPr>
            <a:endParaRPr lang="en-GB" sz="2000" b="1" u="sng" dirty="0" smtClean="0"/>
          </a:p>
          <a:p>
            <a:pPr marL="1371600" lvl="2" indent="-457200" algn="just"/>
            <a:endParaRPr lang="en-GB" sz="2000" dirty="0" smtClean="0"/>
          </a:p>
          <a:p>
            <a:pPr marL="514350" indent="-514350" algn="just">
              <a:buFont typeface="+mj-lt"/>
              <a:buAutoNum type="arabicPeriod"/>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000" dirty="0" smtClean="0">
                <a:solidFill>
                  <a:schemeClr val="accent6">
                    <a:lumMod val="75000"/>
                  </a:schemeClr>
                </a:solidFill>
              </a:rPr>
              <a:t>Two key themes emerged….</a:t>
            </a:r>
            <a:endParaRPr lang="en-GB" sz="4000" dirty="0">
              <a:solidFill>
                <a:schemeClr val="accent6">
                  <a:lumMod val="75000"/>
                </a:schemeClr>
              </a:solidFill>
            </a:endParaRPr>
          </a:p>
        </p:txBody>
      </p:sp>
      <p:sp>
        <p:nvSpPr>
          <p:cNvPr id="3" name="Subtitle 2"/>
          <p:cNvSpPr>
            <a:spLocks noGrp="1"/>
          </p:cNvSpPr>
          <p:nvPr>
            <p:ph type="subTitle" idx="1"/>
          </p:nvPr>
        </p:nvSpPr>
        <p:spPr/>
        <p:txBody>
          <a:bodyPr/>
          <a:lstStyle/>
          <a:p>
            <a:r>
              <a:rPr lang="en-GB" dirty="0" smtClean="0"/>
              <a:t>Car parking</a:t>
            </a:r>
          </a:p>
          <a:p>
            <a:r>
              <a:rPr lang="en-GB" dirty="0" smtClean="0"/>
              <a:t>Connectivity/through-movement</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accent6"/>
                </a:solidFill>
              </a:rPr>
              <a:t/>
            </a:r>
            <a:br>
              <a:rPr lang="en-GB" dirty="0" smtClean="0">
                <a:solidFill>
                  <a:schemeClr val="accent6"/>
                </a:solidFill>
              </a:rPr>
            </a:br>
            <a:r>
              <a:rPr lang="en-GB" dirty="0" smtClean="0">
                <a:solidFill>
                  <a:schemeClr val="accent6"/>
                </a:solidFill>
              </a:rPr>
              <a:t>Impact of design and layout of car parking on crime and disorder</a:t>
            </a:r>
            <a:endParaRPr lang="en-GB" dirty="0">
              <a:solidFill>
                <a:schemeClr val="accent6"/>
              </a:solidFill>
            </a:endParaRPr>
          </a:p>
        </p:txBody>
      </p:sp>
      <p:sp>
        <p:nvSpPr>
          <p:cNvPr id="5" name="Subtitle 4"/>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Content Placeholder 4"/>
          <p:cNvSpPr>
            <a:spLocks noGrp="1"/>
          </p:cNvSpPr>
          <p:nvPr>
            <p:ph idx="1"/>
          </p:nvPr>
        </p:nvSpPr>
        <p:spPr/>
        <p:txBody>
          <a:bodyPr/>
          <a:lstStyle/>
          <a:p>
            <a:pPr algn="just">
              <a:buNone/>
            </a:pPr>
            <a:r>
              <a:rPr lang="en-GB" sz="2800" dirty="0" smtClean="0"/>
              <a:t>Today’s presentation has two aims:</a:t>
            </a:r>
          </a:p>
          <a:p>
            <a:pPr marL="514350" indent="-514350" algn="just">
              <a:buFont typeface="+mj-lt"/>
              <a:buAutoNum type="arabicPeriod"/>
            </a:pPr>
            <a:endParaRPr lang="en-GB" sz="2800" dirty="0" smtClean="0"/>
          </a:p>
          <a:p>
            <a:pPr marL="514350" indent="-514350" algn="just">
              <a:buFont typeface="+mj-lt"/>
              <a:buAutoNum type="arabicPeriod"/>
            </a:pPr>
            <a:r>
              <a:rPr lang="en-GB" sz="2800" dirty="0" smtClean="0"/>
              <a:t>Outline the consideration for crime prevention within planning policy and practice in England and Wales.</a:t>
            </a:r>
          </a:p>
          <a:p>
            <a:pPr marL="514350" indent="-514350" algn="just">
              <a:buFont typeface="+mj-lt"/>
              <a:buAutoNum type="arabicPeriod"/>
            </a:pPr>
            <a:r>
              <a:rPr lang="en-GB" sz="2800" dirty="0" smtClean="0"/>
              <a:t>Present findings of major research project in England and Wales (Home Office). </a:t>
            </a:r>
          </a:p>
          <a:p>
            <a:pPr marL="914400" lvl="1" indent="-514350" algn="just"/>
            <a:r>
              <a:rPr lang="en-GB" sz="2400" dirty="0" smtClean="0"/>
              <a:t>To clarify and strengthen the evidence base regarding the impact of residential design on crime.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29600" cy="3598862"/>
          </a:xfrm>
        </p:spPr>
        <p:txBody>
          <a:bodyPr/>
          <a:lstStyle/>
          <a:p>
            <a:pPr algn="just"/>
            <a:r>
              <a:rPr lang="en-GB" sz="2800" dirty="0" smtClean="0"/>
              <a:t>The design and layout of car parking provision within residential housing can have a significant impact on crime and anti-social behaviour. </a:t>
            </a:r>
          </a:p>
          <a:p>
            <a:pPr algn="just"/>
            <a:r>
              <a:rPr lang="en-GB" sz="2800" dirty="0" smtClean="0"/>
              <a:t>Surprisingly, consistent priority/concern at all sites. </a:t>
            </a:r>
          </a:p>
          <a:p>
            <a:pPr algn="just"/>
            <a:r>
              <a:rPr lang="en-GB" sz="2800" dirty="0" smtClean="0"/>
              <a:t>Poorly designed car parking not just linked to vehicle crime (theft of and from), can also lead to problems with:</a:t>
            </a:r>
          </a:p>
          <a:p>
            <a:pPr lvl="1" algn="just"/>
            <a:r>
              <a:rPr lang="en-GB" sz="2000" dirty="0" smtClean="0"/>
              <a:t>Criminal damage.</a:t>
            </a:r>
          </a:p>
          <a:p>
            <a:pPr lvl="1" algn="just"/>
            <a:r>
              <a:rPr lang="en-GB" sz="2000" dirty="0" smtClean="0"/>
              <a:t>Youths causing annoyance.</a:t>
            </a:r>
          </a:p>
          <a:p>
            <a:pPr lvl="1" algn="just"/>
            <a:r>
              <a:rPr lang="en-GB" sz="2000" dirty="0" smtClean="0"/>
              <a:t>Neighbour disputes.</a:t>
            </a:r>
          </a:p>
          <a:p>
            <a:pPr lvl="1" algn="just"/>
            <a:r>
              <a:rPr lang="en-GB" sz="2000" dirty="0" smtClean="0"/>
              <a:t>Violent crime.</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3600" b="1" dirty="0" smtClean="0">
                <a:solidFill>
                  <a:schemeClr val="accent6">
                    <a:lumMod val="75000"/>
                  </a:schemeClr>
                </a:solidFill>
              </a:rPr>
              <a:t/>
            </a:r>
            <a:br>
              <a:rPr lang="en-GB" sz="3600" b="1" dirty="0" smtClean="0">
                <a:solidFill>
                  <a:schemeClr val="accent6">
                    <a:lumMod val="75000"/>
                  </a:schemeClr>
                </a:solidFill>
              </a:rPr>
            </a:br>
            <a:r>
              <a:rPr lang="en-GB" sz="3600" b="1" dirty="0" smtClean="0">
                <a:solidFill>
                  <a:schemeClr val="accent6">
                    <a:lumMod val="75000"/>
                  </a:schemeClr>
                </a:solidFill>
              </a:rPr>
              <a:t>Problems Identified in Case Studies</a:t>
            </a:r>
            <a:endParaRPr lang="en-GB" sz="3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briefing notes parking photos\Rear communal car parking courtyard.jpg"/>
          <p:cNvPicPr>
            <a:picLocks noGrp="1" noChangeArrowheads="1"/>
          </p:cNvPicPr>
          <p:nvPr>
            <p:ph sz="half" idx="1"/>
          </p:nvPr>
        </p:nvPicPr>
        <p:blipFill>
          <a:blip r:embed="rId3" cstate="print"/>
          <a:stretch>
            <a:fillRect/>
          </a:stretch>
        </p:blipFill>
        <p:spPr bwMode="auto">
          <a:xfrm>
            <a:off x="451844" y="2205038"/>
            <a:ext cx="3960411" cy="3598862"/>
          </a:xfrm>
          <a:prstGeom prst="rect">
            <a:avLst/>
          </a:prstGeom>
          <a:noFill/>
        </p:spPr>
      </p:pic>
      <p:sp>
        <p:nvSpPr>
          <p:cNvPr id="5" name="Content Placeholder 4"/>
          <p:cNvSpPr>
            <a:spLocks noGrp="1"/>
          </p:cNvSpPr>
          <p:nvPr>
            <p:ph sz="half" idx="2"/>
          </p:nvPr>
        </p:nvSpPr>
        <p:spPr/>
        <p:txBody>
          <a:bodyPr/>
          <a:lstStyle/>
          <a:p>
            <a:pPr algn="just"/>
            <a:endParaRPr lang="en-GB" sz="2000" dirty="0" smtClean="0"/>
          </a:p>
          <a:p>
            <a:pPr algn="just">
              <a:buNone/>
            </a:pPr>
            <a:r>
              <a:rPr lang="en-GB" sz="2000" b="1" dirty="0" smtClean="0"/>
              <a:t>	REAR PARKING COURTS</a:t>
            </a:r>
          </a:p>
          <a:p>
            <a:pPr algn="just"/>
            <a:r>
              <a:rPr lang="en-GB" sz="2000" dirty="0" smtClean="0"/>
              <a:t>Popular response to UK policy.</a:t>
            </a:r>
          </a:p>
          <a:p>
            <a:pPr algn="just"/>
            <a:r>
              <a:rPr lang="en-GB" sz="2000" dirty="0" smtClean="0"/>
              <a:t>Move cars away from property frontages. To improve the street scene. </a:t>
            </a:r>
          </a:p>
          <a:p>
            <a:pPr algn="just"/>
            <a:r>
              <a:rPr lang="en-GB" sz="2000" dirty="0" smtClean="0"/>
              <a:t>By very nature out of view of properties and street users.</a:t>
            </a:r>
          </a:p>
          <a:p>
            <a:pPr algn="just"/>
            <a:r>
              <a:rPr lang="en-GB" sz="2000" dirty="0" smtClean="0"/>
              <a:t>Often accessed via archway between/under dwellings.</a:t>
            </a:r>
          </a:p>
          <a:p>
            <a:pPr algn="just"/>
            <a:r>
              <a:rPr lang="en-GB" sz="2000" dirty="0" smtClean="0"/>
              <a:t>Archway entrances can be narrow, dark with no surveillance. </a:t>
            </a:r>
          </a:p>
        </p:txBody>
      </p:sp>
      <p:pic>
        <p:nvPicPr>
          <p:cNvPr id="1027" name="Picture 3" descr="F:\briefing notes parking photos\DSCN0653.jpg"/>
          <p:cNvPicPr>
            <a:picLocks noChangeArrowheads="1"/>
          </p:cNvPicPr>
          <p:nvPr/>
        </p:nvPicPr>
        <p:blipFill>
          <a:blip r:embed="rId4" cstate="print"/>
          <a:srcRect/>
          <a:stretch>
            <a:fillRect/>
          </a:stretch>
        </p:blipFill>
        <p:spPr bwMode="auto">
          <a:xfrm>
            <a:off x="467544" y="2204864"/>
            <a:ext cx="3960000" cy="360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27"/>
                                        </p:tgtEl>
                                      </p:cBhvr>
                                    </p:animEffect>
                                    <p:set>
                                      <p:cBhvr>
                                        <p:cTn id="7" dur="1" fill="hold">
                                          <p:stCondLst>
                                            <p:cond delay="1999"/>
                                          </p:stCondLst>
                                        </p:cTn>
                                        <p:tgtEl>
                                          <p:spTgt spid="102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3743052"/>
          </a:xfrm>
        </p:spPr>
        <p:txBody>
          <a:bodyPr/>
          <a:lstStyle/>
          <a:p>
            <a:pPr algn="just"/>
            <a:r>
              <a:rPr lang="en-GB" sz="2800" dirty="0" smtClean="0"/>
              <a:t>Many residents, even where no alternative, were </a:t>
            </a:r>
            <a:r>
              <a:rPr lang="en-GB" sz="2800" b="1" u="sng" dirty="0" smtClean="0"/>
              <a:t>not</a:t>
            </a:r>
            <a:r>
              <a:rPr lang="en-GB" sz="2800" dirty="0" smtClean="0"/>
              <a:t> parking in rear parking courts.</a:t>
            </a:r>
          </a:p>
          <a:p>
            <a:pPr lvl="1" algn="just"/>
            <a:r>
              <a:rPr lang="en-GB" sz="2000" dirty="0" smtClean="0"/>
              <a:t>Safety – their own and that of vehicle.</a:t>
            </a:r>
          </a:p>
          <a:p>
            <a:pPr lvl="1" algn="just"/>
            <a:r>
              <a:rPr lang="en-GB" sz="2000" dirty="0" smtClean="0"/>
              <a:t>Convenience – did not want to carry child, bags, work from court to house.</a:t>
            </a:r>
          </a:p>
          <a:p>
            <a:pPr algn="just"/>
            <a:r>
              <a:rPr lang="en-GB" sz="2800" dirty="0" smtClean="0"/>
              <a:t>Where unused rear courts used for anti-social behaviour:</a:t>
            </a:r>
          </a:p>
          <a:p>
            <a:pPr lvl="1" algn="just"/>
            <a:r>
              <a:rPr lang="en-GB" sz="2000" dirty="0" smtClean="0"/>
              <a:t>Youths hanging around.</a:t>
            </a:r>
          </a:p>
          <a:p>
            <a:pPr lvl="1" algn="just"/>
            <a:r>
              <a:rPr lang="en-GB" sz="2000" dirty="0" smtClean="0"/>
              <a:t>Joy-riding. </a:t>
            </a:r>
          </a:p>
          <a:p>
            <a:pPr algn="just"/>
            <a:r>
              <a:rPr lang="en-GB" sz="2800" dirty="0" smtClean="0"/>
              <a:t>The more used for illegal activity, less likely to be used by residents (and the cycle continues).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briefing notes parking photos\L1020350.JPG"/>
          <p:cNvPicPr>
            <a:picLocks noGrp="1" noChangeArrowheads="1"/>
          </p:cNvPicPr>
          <p:nvPr>
            <p:ph sz="half" idx="1"/>
          </p:nvPr>
        </p:nvPicPr>
        <p:blipFill>
          <a:blip r:embed="rId3" cstate="print"/>
          <a:stretch>
            <a:fillRect/>
          </a:stretch>
        </p:blipFill>
        <p:spPr bwMode="auto">
          <a:xfrm>
            <a:off x="451844" y="2205038"/>
            <a:ext cx="3960411" cy="3598862"/>
          </a:xfrm>
          <a:prstGeom prst="rect">
            <a:avLst/>
          </a:prstGeom>
          <a:noFill/>
        </p:spPr>
      </p:pic>
      <p:sp>
        <p:nvSpPr>
          <p:cNvPr id="5" name="Content Placeholder 4"/>
          <p:cNvSpPr>
            <a:spLocks noGrp="1"/>
          </p:cNvSpPr>
          <p:nvPr>
            <p:ph sz="half" idx="2"/>
          </p:nvPr>
        </p:nvSpPr>
        <p:spPr/>
        <p:txBody>
          <a:bodyPr/>
          <a:lstStyle/>
          <a:p>
            <a:pPr algn="just">
              <a:buNone/>
            </a:pPr>
            <a:r>
              <a:rPr lang="en-GB" sz="2000" b="1" dirty="0" smtClean="0"/>
              <a:t>	INCONSIDERATE PARKING SOLUTIONS:</a:t>
            </a:r>
          </a:p>
          <a:p>
            <a:pPr algn="just"/>
            <a:r>
              <a:rPr lang="en-GB" sz="2000" dirty="0" smtClean="0"/>
              <a:t>Design solution to encourage residents to park away from the street scene. </a:t>
            </a:r>
          </a:p>
          <a:p>
            <a:pPr algn="just"/>
            <a:r>
              <a:rPr lang="en-GB" sz="2000" dirty="0" smtClean="0"/>
              <a:t>Design the driveway too short for car – encourage parking in garage of rear court.</a:t>
            </a:r>
          </a:p>
          <a:p>
            <a:pPr algn="just"/>
            <a:r>
              <a:rPr lang="en-GB" sz="2000" dirty="0" smtClean="0"/>
              <a:t>Residents continued to use drive (convenience and safety) with cars left jutting onto street.</a:t>
            </a:r>
          </a:p>
          <a:p>
            <a:pPr algn="just"/>
            <a:r>
              <a:rPr lang="en-GB" sz="2000" dirty="0" smtClean="0"/>
              <a:t>Management companies employed to enforce regulations (cost).</a:t>
            </a:r>
          </a:p>
          <a:p>
            <a:pPr algn="just"/>
            <a:endParaRPr lang="en-GB" sz="2200" dirty="0" smtClean="0"/>
          </a:p>
          <a:p>
            <a:pPr algn="just"/>
            <a:endParaRPr lang="en-GB" sz="2400" dirty="0"/>
          </a:p>
        </p:txBody>
      </p:sp>
      <p:pic>
        <p:nvPicPr>
          <p:cNvPr id="2051" name="Picture 3" descr="F:\briefing notes parking photos\DSCN0248.jpg"/>
          <p:cNvPicPr>
            <a:picLocks noChangeArrowheads="1"/>
          </p:cNvPicPr>
          <p:nvPr/>
        </p:nvPicPr>
        <p:blipFill>
          <a:blip r:embed="rId4" cstate="print"/>
          <a:srcRect/>
          <a:stretch>
            <a:fillRect/>
          </a:stretch>
        </p:blipFill>
        <p:spPr bwMode="auto">
          <a:xfrm>
            <a:off x="611560" y="2276872"/>
            <a:ext cx="3960000" cy="360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050"/>
                                        </p:tgtEl>
                                      </p:cBhvr>
                                    </p:animEffect>
                                    <p:set>
                                      <p:cBhvr>
                                        <p:cTn id="7" dur="1" fill="hold">
                                          <p:stCondLst>
                                            <p:cond delay="9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endParaRPr lang="en-GB"/>
          </a:p>
        </p:txBody>
      </p:sp>
      <p:sp>
        <p:nvSpPr>
          <p:cNvPr id="8" name="Content Placeholder 7"/>
          <p:cNvSpPr>
            <a:spLocks noGrp="1"/>
          </p:cNvSpPr>
          <p:nvPr>
            <p:ph sz="half" idx="2"/>
          </p:nvPr>
        </p:nvSpPr>
        <p:spPr/>
        <p:txBody>
          <a:bodyPr/>
          <a:lstStyle/>
          <a:p>
            <a:pPr algn="just">
              <a:buNone/>
            </a:pPr>
            <a:endParaRPr lang="en-GB" sz="2000" b="1" dirty="0" smtClean="0"/>
          </a:p>
          <a:p>
            <a:pPr algn="just">
              <a:buNone/>
            </a:pPr>
            <a:r>
              <a:rPr lang="en-GB" sz="2000" b="1" dirty="0" smtClean="0"/>
              <a:t>	POOR ALLOCATION OF PARKING:</a:t>
            </a:r>
          </a:p>
          <a:p>
            <a:pPr algn="just"/>
            <a:r>
              <a:rPr lang="en-GB" sz="2000" dirty="0" smtClean="0"/>
              <a:t>Design solutions which fail to consider end user. </a:t>
            </a:r>
          </a:p>
          <a:p>
            <a:pPr algn="just"/>
            <a:r>
              <a:rPr lang="en-GB" sz="2000" dirty="0" smtClean="0"/>
              <a:t>Negative consequences. </a:t>
            </a:r>
          </a:p>
          <a:p>
            <a:pPr algn="just"/>
            <a:r>
              <a:rPr lang="en-GB" sz="2000" dirty="0" smtClean="0"/>
              <a:t>Two properties each look directly onto parking space. </a:t>
            </a:r>
          </a:p>
          <a:p>
            <a:pPr algn="just"/>
            <a:r>
              <a:rPr lang="en-GB" sz="2000" dirty="0" smtClean="0"/>
              <a:t>Space is for one property, so someone is looking out onto neighbour’s car.</a:t>
            </a:r>
          </a:p>
          <a:p>
            <a:pPr algn="just"/>
            <a:r>
              <a:rPr lang="en-GB" sz="2000" dirty="0" smtClean="0"/>
              <a:t>If van or large vehicle could block view/light.</a:t>
            </a:r>
          </a:p>
        </p:txBody>
      </p:sp>
      <p:pic>
        <p:nvPicPr>
          <p:cNvPr id="3075" name="Picture 3" descr="F:\briefing notes parking photos\car parking.JPG"/>
          <p:cNvPicPr>
            <a:picLocks noChangeArrowheads="1"/>
          </p:cNvPicPr>
          <p:nvPr/>
        </p:nvPicPr>
        <p:blipFill>
          <a:blip r:embed="rId3" cstate="print"/>
          <a:srcRect/>
          <a:stretch>
            <a:fillRect/>
          </a:stretch>
        </p:blipFill>
        <p:spPr bwMode="auto">
          <a:xfrm>
            <a:off x="500034" y="2214554"/>
            <a:ext cx="3960000" cy="3600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GB" dirty="0" smtClean="0"/>
          </a:p>
          <a:p>
            <a:r>
              <a:rPr lang="en-GB" dirty="0" smtClean="0"/>
              <a:t>Neighbours left angry notes on parked cars.</a:t>
            </a:r>
          </a:p>
          <a:p>
            <a:pPr algn="just"/>
            <a:r>
              <a:rPr lang="en-GB" dirty="0" smtClean="0"/>
              <a:t>Analysis of crime statistics - two serious crimes relating to neighbour disputes over parking:</a:t>
            </a:r>
          </a:p>
          <a:p>
            <a:pPr lvl="1" algn="just"/>
            <a:r>
              <a:rPr lang="en-GB" dirty="0" smtClean="0"/>
              <a:t>One public order offence </a:t>
            </a:r>
          </a:p>
          <a:p>
            <a:pPr lvl="1" algn="just"/>
            <a:r>
              <a:rPr lang="en-GB" dirty="0" smtClean="0"/>
              <a:t>One assault. </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8229600" cy="3598862"/>
          </a:xfrm>
        </p:spPr>
        <p:txBody>
          <a:bodyPr/>
          <a:lstStyle/>
          <a:p>
            <a:pPr algn="just"/>
            <a:r>
              <a:rPr lang="en-GB" sz="2400" dirty="0" smtClean="0"/>
              <a:t>Developments with </a:t>
            </a:r>
            <a:r>
              <a:rPr lang="en-GB" sz="2400" b="1" dirty="0" smtClean="0"/>
              <a:t>communal parking </a:t>
            </a:r>
            <a:r>
              <a:rPr lang="en-GB" sz="2400" dirty="0" smtClean="0"/>
              <a:t>experienced more crime than those with on-plot parking.</a:t>
            </a:r>
          </a:p>
          <a:p>
            <a:pPr algn="just"/>
            <a:r>
              <a:rPr lang="en-GB" sz="2400" b="1" dirty="0" smtClean="0"/>
              <a:t>Rear parking courts </a:t>
            </a:r>
            <a:r>
              <a:rPr lang="en-GB" sz="2400" dirty="0" smtClean="0"/>
              <a:t>experience high  levels of vehicle crime and criminal damage and facilitate access to the rear of properties. </a:t>
            </a:r>
          </a:p>
          <a:p>
            <a:pPr algn="just"/>
            <a:r>
              <a:rPr lang="en-GB" sz="2400" dirty="0" smtClean="0"/>
              <a:t>Residents prefer to </a:t>
            </a:r>
            <a:r>
              <a:rPr lang="en-GB" sz="2400" b="1" dirty="0" smtClean="0"/>
              <a:t>park close to their property</a:t>
            </a:r>
            <a:r>
              <a:rPr lang="en-GB" sz="2400" dirty="0" smtClean="0"/>
              <a:t>, where not provided they will find their own solutions.</a:t>
            </a:r>
          </a:p>
          <a:p>
            <a:pPr algn="just"/>
            <a:r>
              <a:rPr lang="en-GB" sz="2400" dirty="0" smtClean="0"/>
              <a:t>Lack of consideration for users can result in </a:t>
            </a:r>
            <a:r>
              <a:rPr lang="en-GB" sz="2400" b="1" dirty="0" smtClean="0"/>
              <a:t>expensive retrofit solutions </a:t>
            </a:r>
            <a:r>
              <a:rPr lang="en-GB" sz="2400" dirty="0" smtClean="0"/>
              <a:t>(management companies).</a:t>
            </a:r>
          </a:p>
          <a:p>
            <a:pPr algn="just"/>
            <a:r>
              <a:rPr lang="en-GB" sz="2400" dirty="0" smtClean="0"/>
              <a:t>Disputes relating to car parking can lead to more </a:t>
            </a:r>
            <a:r>
              <a:rPr lang="en-GB" sz="2400" b="1" dirty="0" smtClean="0"/>
              <a:t>serious violent crimes.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accent6"/>
                </a:solidFill>
              </a:rPr>
              <a:t/>
            </a:r>
            <a:br>
              <a:rPr lang="en-GB" dirty="0" smtClean="0">
                <a:solidFill>
                  <a:schemeClr val="accent6"/>
                </a:solidFill>
              </a:rPr>
            </a:br>
            <a:r>
              <a:rPr lang="en-GB" dirty="0" smtClean="0">
                <a:solidFill>
                  <a:schemeClr val="accent6"/>
                </a:solidFill>
              </a:rPr>
              <a:t>Impact of connectivity on crime and disorder</a:t>
            </a:r>
            <a:endParaRPr lang="en-GB" dirty="0">
              <a:solidFill>
                <a:schemeClr val="accent6"/>
              </a:solidFill>
            </a:endParaRPr>
          </a:p>
        </p:txBody>
      </p:sp>
      <p:sp>
        <p:nvSpPr>
          <p:cNvPr id="5" name="Subtitle 4"/>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229600" cy="3598862"/>
          </a:xfrm>
        </p:spPr>
        <p:txBody>
          <a:bodyPr/>
          <a:lstStyle/>
          <a:p>
            <a:pPr algn="just"/>
            <a:r>
              <a:rPr lang="en-GB" sz="2400" dirty="0" smtClean="0"/>
              <a:t>The </a:t>
            </a:r>
            <a:r>
              <a:rPr lang="en-GB" sz="2400" b="1" dirty="0" smtClean="0"/>
              <a:t>type of road </a:t>
            </a:r>
            <a:r>
              <a:rPr lang="en-GB" sz="2400" dirty="0" smtClean="0"/>
              <a:t>serving a property/development.</a:t>
            </a:r>
          </a:p>
          <a:p>
            <a:pPr lvl="1" algn="just"/>
            <a:r>
              <a:rPr lang="en-GB" sz="2000" dirty="0" smtClean="0"/>
              <a:t>Through road </a:t>
            </a:r>
          </a:p>
          <a:p>
            <a:pPr lvl="1" algn="just"/>
            <a:r>
              <a:rPr lang="en-GB" sz="2000" dirty="0" smtClean="0"/>
              <a:t>Cul-de-sac  (dead end for vehicular access)</a:t>
            </a:r>
          </a:p>
          <a:p>
            <a:pPr lvl="2" algn="just"/>
            <a:r>
              <a:rPr lang="en-GB" sz="2000" dirty="0" smtClean="0"/>
              <a:t>True cul-de-sac.</a:t>
            </a:r>
          </a:p>
          <a:p>
            <a:pPr lvl="2" algn="just"/>
            <a:r>
              <a:rPr lang="en-GB" sz="2000" dirty="0" smtClean="0"/>
              <a:t>Leaky  cul-de-sac</a:t>
            </a:r>
          </a:p>
          <a:p>
            <a:pPr lvl="2" algn="just"/>
            <a:r>
              <a:rPr lang="en-GB" sz="2000" dirty="0" smtClean="0"/>
              <a:t>Linear cul-de-sac</a:t>
            </a:r>
          </a:p>
          <a:p>
            <a:pPr lvl="2" algn="just"/>
            <a:r>
              <a:rPr lang="en-GB" sz="2000" dirty="0" smtClean="0"/>
              <a:t>Sinuous cul-de-sac</a:t>
            </a:r>
          </a:p>
          <a:p>
            <a:pPr algn="just"/>
            <a:r>
              <a:rPr lang="en-GB" sz="2400" b="1" dirty="0" smtClean="0"/>
              <a:t>Movement</a:t>
            </a:r>
            <a:r>
              <a:rPr lang="en-GB" sz="2400" dirty="0" smtClean="0"/>
              <a:t>  throughout the development.</a:t>
            </a:r>
          </a:p>
          <a:p>
            <a:pPr lvl="1" algn="just"/>
            <a:r>
              <a:rPr lang="en-GB" sz="2000" dirty="0" smtClean="0"/>
              <a:t>Position of footpaths – rear, side, front of properties. </a:t>
            </a:r>
          </a:p>
          <a:p>
            <a:pPr lvl="1" algn="just"/>
            <a:r>
              <a:rPr lang="en-GB" sz="2000" dirty="0" smtClean="0"/>
              <a:t>Where do they lead to?</a:t>
            </a:r>
          </a:p>
          <a:p>
            <a:pPr lvl="1" algn="just"/>
            <a:r>
              <a:rPr lang="en-GB" sz="2000" dirty="0" smtClean="0"/>
              <a:t>Length/width.</a:t>
            </a:r>
          </a:p>
          <a:p>
            <a:pPr lvl="1" algn="just"/>
            <a:r>
              <a:rPr lang="en-GB" sz="2000" dirty="0" smtClean="0"/>
              <a:t>Lighting/surveillance.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Crime prevention within the planning system: England and Wales</a:t>
            </a:r>
            <a:endParaRPr lang="en-GB" dirty="0"/>
          </a:p>
        </p:txBody>
      </p:sp>
      <p:sp>
        <p:nvSpPr>
          <p:cNvPr id="5" name="Subtitle 4"/>
          <p:cNvSpPr>
            <a:spLocks noGrp="1"/>
          </p:cNvSpPr>
          <p:nvPr>
            <p:ph type="subTitle" idx="1"/>
          </p:nvPr>
        </p:nvSpPr>
        <p:spPr>
          <a:xfrm>
            <a:off x="1403648" y="4509120"/>
            <a:ext cx="6400800" cy="1752600"/>
          </a:xfrm>
        </p:spPr>
        <p:txBody>
          <a:bodyPr/>
          <a:lstStyle/>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3600" b="1" dirty="0" smtClean="0">
                <a:solidFill>
                  <a:schemeClr val="accent6">
                    <a:lumMod val="75000"/>
                  </a:schemeClr>
                </a:solidFill>
              </a:rPr>
              <a:t/>
            </a:r>
            <a:br>
              <a:rPr lang="en-GB" sz="3600" b="1" dirty="0" smtClean="0">
                <a:solidFill>
                  <a:schemeClr val="accent6">
                    <a:lumMod val="75000"/>
                  </a:schemeClr>
                </a:solidFill>
              </a:rPr>
            </a:br>
            <a:r>
              <a:rPr lang="en-GB" sz="3600" b="1" dirty="0" smtClean="0">
                <a:solidFill>
                  <a:schemeClr val="accent6">
                    <a:lumMod val="75000"/>
                  </a:schemeClr>
                </a:solidFill>
              </a:rPr>
              <a:t>Problems identified in Case Studies</a:t>
            </a:r>
            <a:endParaRPr lang="en-GB" sz="3600" b="1" dirty="0">
              <a:solidFill>
                <a:schemeClr val="accent6">
                  <a:lumMod val="75000"/>
                </a:schemeClr>
              </a:solidFill>
            </a:endParaRPr>
          </a:p>
        </p:txBody>
      </p:sp>
      <p:sp>
        <p:nvSpPr>
          <p:cNvPr id="5" name="Subtitle 4"/>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half" idx="1"/>
          </p:nvPr>
        </p:nvPicPr>
        <p:blipFill>
          <a:blip r:embed="rId3" cstate="print"/>
          <a:stretch>
            <a:fillRect/>
          </a:stretch>
        </p:blipFill>
        <p:spPr bwMode="auto">
          <a:xfrm>
            <a:off x="611560" y="2276872"/>
            <a:ext cx="3960000" cy="3600000"/>
          </a:xfrm>
          <a:prstGeom prst="rect">
            <a:avLst/>
          </a:prstGeom>
          <a:noFill/>
          <a:ln w="9525">
            <a:noFill/>
            <a:miter lim="800000"/>
            <a:headEnd/>
            <a:tailEnd/>
          </a:ln>
        </p:spPr>
      </p:pic>
      <p:sp>
        <p:nvSpPr>
          <p:cNvPr id="6" name="Content Placeholder 5"/>
          <p:cNvSpPr>
            <a:spLocks noGrp="1"/>
          </p:cNvSpPr>
          <p:nvPr>
            <p:ph sz="half" idx="2"/>
          </p:nvPr>
        </p:nvSpPr>
        <p:spPr/>
        <p:txBody>
          <a:bodyPr/>
          <a:lstStyle/>
          <a:p>
            <a:pPr algn="just"/>
            <a:endParaRPr lang="en-GB" sz="2000" dirty="0" smtClean="0"/>
          </a:p>
          <a:p>
            <a:pPr algn="just"/>
            <a:endParaRPr lang="en-GB" sz="2000" dirty="0" smtClean="0"/>
          </a:p>
          <a:p>
            <a:pPr algn="just">
              <a:buNone/>
            </a:pPr>
            <a:r>
              <a:rPr lang="en-GB" sz="2000" b="1" dirty="0" smtClean="0"/>
              <a:t>	FOOTPATHS:</a:t>
            </a:r>
          </a:p>
          <a:p>
            <a:pPr algn="just"/>
            <a:r>
              <a:rPr lang="en-GB" sz="2000" dirty="0" smtClean="0"/>
              <a:t>Major crime risk where....</a:t>
            </a:r>
          </a:p>
          <a:p>
            <a:pPr algn="just"/>
            <a:r>
              <a:rPr lang="en-GB" sz="2000" dirty="0" smtClean="0"/>
              <a:t>Little or no surveillance.</a:t>
            </a:r>
          </a:p>
          <a:p>
            <a:pPr algn="just"/>
            <a:r>
              <a:rPr lang="en-GB" sz="2000" dirty="0" smtClean="0"/>
              <a:t>Not direct.</a:t>
            </a:r>
          </a:p>
          <a:p>
            <a:pPr algn="just"/>
            <a:r>
              <a:rPr lang="en-GB" sz="2000" dirty="0" smtClean="0"/>
              <a:t>Poor lighting.</a:t>
            </a:r>
          </a:p>
          <a:p>
            <a:pPr algn="just"/>
            <a:r>
              <a:rPr lang="en-GB" sz="2000" dirty="0" smtClean="0"/>
              <a:t>Hiding places.</a:t>
            </a:r>
          </a:p>
        </p:txBody>
      </p:sp>
      <p:pic>
        <p:nvPicPr>
          <p:cNvPr id="5" name="Picture 4"/>
          <p:cNvPicPr/>
          <p:nvPr/>
        </p:nvPicPr>
        <p:blipFill>
          <a:blip r:embed="rId4" cstate="print"/>
          <a:srcRect/>
          <a:stretch>
            <a:fillRect/>
          </a:stretch>
        </p:blipFill>
        <p:spPr bwMode="auto">
          <a:xfrm>
            <a:off x="611560" y="2348880"/>
            <a:ext cx="3960000"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pPr algn="just"/>
            <a:endParaRPr lang="en-GB" sz="2000" dirty="0" smtClean="0"/>
          </a:p>
          <a:p>
            <a:pPr algn="just"/>
            <a:endParaRPr lang="en-GB" sz="2000" dirty="0" smtClean="0"/>
          </a:p>
          <a:p>
            <a:pPr algn="just"/>
            <a:r>
              <a:rPr lang="en-GB" sz="2000" dirty="0" smtClean="0"/>
              <a:t>Side and rear footpaths leave properties vulnerable. </a:t>
            </a:r>
          </a:p>
          <a:p>
            <a:pPr algn="just"/>
            <a:r>
              <a:rPr lang="en-GB" sz="2000" dirty="0" smtClean="0"/>
              <a:t>Analysis of offender </a:t>
            </a:r>
            <a:r>
              <a:rPr lang="en-GB" sz="2000" i="1" dirty="0" smtClean="0"/>
              <a:t>modus operandi</a:t>
            </a:r>
            <a:r>
              <a:rPr lang="en-GB" sz="2000" dirty="0" smtClean="0"/>
              <a:t> showed large number of burglaries committed with access via this  boundary wall.</a:t>
            </a:r>
          </a:p>
          <a:p>
            <a:pPr algn="just"/>
            <a:endParaRPr lang="en-GB" sz="2000" dirty="0"/>
          </a:p>
        </p:txBody>
      </p:sp>
      <p:pic>
        <p:nvPicPr>
          <p:cNvPr id="8" name="Content Placeholder 6"/>
          <p:cNvPicPr>
            <a:picLocks noGrp="1"/>
          </p:cNvPicPr>
          <p:nvPr>
            <p:ph sz="half" idx="1"/>
          </p:nvPr>
        </p:nvPicPr>
        <p:blipFill>
          <a:blip r:embed="rId3" cstate="print"/>
          <a:stretch>
            <a:fillRect/>
          </a:stretch>
        </p:blipFill>
        <p:spPr bwMode="auto">
          <a:xfrm>
            <a:off x="539552" y="2348880"/>
            <a:ext cx="3888432" cy="3600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briefing notes connectivity\DSCN0302.jpg"/>
          <p:cNvPicPr>
            <a:picLocks noGrp="1"/>
          </p:cNvPicPr>
          <p:nvPr>
            <p:ph sz="half" idx="1"/>
          </p:nvPr>
        </p:nvPicPr>
        <p:blipFill>
          <a:blip r:embed="rId3" cstate="print"/>
          <a:stretch>
            <a:fillRect/>
          </a:stretch>
        </p:blipFill>
        <p:spPr bwMode="auto">
          <a:xfrm>
            <a:off x="611560" y="2204864"/>
            <a:ext cx="3960000" cy="3600000"/>
          </a:xfrm>
          <a:prstGeom prst="rect">
            <a:avLst/>
          </a:prstGeom>
          <a:noFill/>
          <a:ln w="9525">
            <a:noFill/>
            <a:miter lim="800000"/>
            <a:headEnd/>
            <a:tailEnd/>
          </a:ln>
        </p:spPr>
      </p:pic>
      <p:sp>
        <p:nvSpPr>
          <p:cNvPr id="5" name="Content Placeholder 4"/>
          <p:cNvSpPr>
            <a:spLocks noGrp="1"/>
          </p:cNvSpPr>
          <p:nvPr>
            <p:ph sz="half" idx="2"/>
          </p:nvPr>
        </p:nvSpPr>
        <p:spPr/>
        <p:txBody>
          <a:bodyPr/>
          <a:lstStyle/>
          <a:p>
            <a:pPr algn="just">
              <a:buNone/>
            </a:pPr>
            <a:endParaRPr lang="en-GB" sz="1900" dirty="0" smtClean="0"/>
          </a:p>
          <a:p>
            <a:pPr algn="just">
              <a:buNone/>
            </a:pPr>
            <a:r>
              <a:rPr lang="en-GB" sz="1900" b="1" dirty="0" smtClean="0"/>
              <a:t>	COMPROMISE:</a:t>
            </a:r>
          </a:p>
          <a:p>
            <a:pPr algn="just"/>
            <a:r>
              <a:rPr lang="en-GB" sz="1900" dirty="0" smtClean="0"/>
              <a:t>One development, high crime area. Large number of footpaths but no burglaries in three year period. </a:t>
            </a:r>
          </a:p>
          <a:p>
            <a:pPr algn="just"/>
            <a:r>
              <a:rPr lang="en-GB" sz="1900" dirty="0" smtClean="0"/>
              <a:t>Developers insisted on high levels of connectivity BUT did so with close consultation with police.</a:t>
            </a:r>
          </a:p>
          <a:p>
            <a:pPr algn="just"/>
            <a:r>
              <a:rPr lang="en-GB" sz="1900" dirty="0" smtClean="0"/>
              <a:t>All footpaths ran at the front of houses, all required and therefore well-used, wide and well lit. </a:t>
            </a:r>
          </a:p>
          <a:p>
            <a:pPr algn="just"/>
            <a:r>
              <a:rPr lang="en-GB" sz="1900" b="1" dirty="0" smtClean="0"/>
              <a:t>NO REAR FOOTPATHS!</a:t>
            </a:r>
            <a:endParaRPr lang="en-GB" sz="1900" b="1" dirty="0"/>
          </a:p>
        </p:txBody>
      </p:sp>
      <p:pic>
        <p:nvPicPr>
          <p:cNvPr id="9" name="Picture 8" descr="F:\briefing notes connectivity\L1020603.JPG"/>
          <p:cNvPicPr/>
          <p:nvPr/>
        </p:nvPicPr>
        <p:blipFill>
          <a:blip r:embed="rId4" cstate="print"/>
          <a:srcRect/>
          <a:stretch>
            <a:fillRect/>
          </a:stretch>
        </p:blipFill>
        <p:spPr bwMode="auto">
          <a:xfrm>
            <a:off x="611560" y="2204864"/>
            <a:ext cx="3960000"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briefing notes connectivity\L1020535.JPG"/>
          <p:cNvPicPr>
            <a:picLocks noGrp="1" noChangeArrowheads="1"/>
          </p:cNvPicPr>
          <p:nvPr>
            <p:ph sz="half" idx="1"/>
          </p:nvPr>
        </p:nvPicPr>
        <p:blipFill>
          <a:blip r:embed="rId3" cstate="print"/>
          <a:stretch>
            <a:fillRect/>
          </a:stretch>
        </p:blipFill>
        <p:spPr bwMode="auto">
          <a:xfrm>
            <a:off x="451844" y="2205038"/>
            <a:ext cx="3960411" cy="3598862"/>
          </a:xfrm>
          <a:prstGeom prst="rect">
            <a:avLst/>
          </a:prstGeom>
          <a:noFill/>
        </p:spPr>
      </p:pic>
      <p:sp>
        <p:nvSpPr>
          <p:cNvPr id="6" name="Content Placeholder 5"/>
          <p:cNvSpPr>
            <a:spLocks noGrp="1"/>
          </p:cNvSpPr>
          <p:nvPr>
            <p:ph sz="half" idx="2"/>
          </p:nvPr>
        </p:nvSpPr>
        <p:spPr/>
        <p:txBody>
          <a:bodyPr/>
          <a:lstStyle/>
          <a:p>
            <a:pPr algn="just"/>
            <a:endParaRPr lang="en-GB" sz="2000" dirty="0" smtClean="0"/>
          </a:p>
          <a:p>
            <a:pPr algn="just">
              <a:buNone/>
            </a:pPr>
            <a:r>
              <a:rPr lang="en-GB" sz="2000" b="1" dirty="0" smtClean="0"/>
              <a:t>	GATED DEVELOPMENTS:</a:t>
            </a:r>
          </a:p>
          <a:p>
            <a:pPr algn="just"/>
            <a:r>
              <a:rPr lang="en-GB" sz="2000" dirty="0" smtClean="0"/>
              <a:t>Gated developments viewed by residents as safest option – research did not confirm this.</a:t>
            </a:r>
          </a:p>
          <a:p>
            <a:pPr algn="just"/>
            <a:r>
              <a:rPr lang="en-GB" sz="2000" dirty="0" smtClean="0"/>
              <a:t>Unpopular with planners.</a:t>
            </a:r>
          </a:p>
          <a:p>
            <a:pPr algn="just"/>
            <a:r>
              <a:rPr lang="en-GB" sz="2000" dirty="0" smtClean="0"/>
              <a:t>Planners felt privacy could be achieved using subtle techniques and expressed view that they would not repeat this design. </a:t>
            </a:r>
          </a:p>
          <a:p>
            <a:pPr algn="just"/>
            <a:r>
              <a:rPr lang="en-GB" sz="2000" dirty="0" smtClean="0"/>
              <a:t>Unsuccessful at preventing crime.</a:t>
            </a:r>
          </a:p>
          <a:p>
            <a:pPr algn="just"/>
            <a:r>
              <a:rPr lang="en-GB" sz="2000" dirty="0" smtClean="0"/>
              <a:t>Crimes still taking place. </a:t>
            </a:r>
          </a:p>
        </p:txBody>
      </p:sp>
      <p:pic>
        <p:nvPicPr>
          <p:cNvPr id="5" name="Picture 4"/>
          <p:cNvPicPr/>
          <p:nvPr/>
        </p:nvPicPr>
        <p:blipFill>
          <a:blip r:embed="rId4" cstate="print"/>
          <a:srcRect/>
          <a:stretch>
            <a:fillRect/>
          </a:stretch>
        </p:blipFill>
        <p:spPr bwMode="auto">
          <a:xfrm>
            <a:off x="539552" y="2204864"/>
            <a:ext cx="3960000" cy="36000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050"/>
                                        </p:tgtEl>
                                      </p:cBhvr>
                                    </p:animEffect>
                                    <p:set>
                                      <p:cBhvr>
                                        <p:cTn id="7" dur="1" fill="hold">
                                          <p:stCondLst>
                                            <p:cond delay="9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half" idx="1"/>
          </p:nvPr>
        </p:nvPicPr>
        <p:blipFill>
          <a:blip r:embed="rId3" cstate="print"/>
          <a:stretch>
            <a:fillRect/>
          </a:stretch>
        </p:blipFill>
        <p:spPr bwMode="auto">
          <a:xfrm>
            <a:off x="467544" y="2132856"/>
            <a:ext cx="3960000" cy="3600000"/>
          </a:xfrm>
          <a:prstGeom prst="rect">
            <a:avLst/>
          </a:prstGeom>
          <a:noFill/>
          <a:ln w="12700">
            <a:solidFill>
              <a:srgbClr val="000000"/>
            </a:solidFill>
            <a:miter lim="800000"/>
            <a:headEnd/>
            <a:tailEnd/>
          </a:ln>
        </p:spPr>
      </p:pic>
      <p:sp>
        <p:nvSpPr>
          <p:cNvPr id="6" name="Content Placeholder 5"/>
          <p:cNvSpPr>
            <a:spLocks noGrp="1"/>
          </p:cNvSpPr>
          <p:nvPr>
            <p:ph sz="half" idx="2"/>
          </p:nvPr>
        </p:nvSpPr>
        <p:spPr/>
        <p:txBody>
          <a:bodyPr/>
          <a:lstStyle/>
          <a:p>
            <a:pPr algn="just"/>
            <a:endParaRPr lang="en-GB" sz="2000" dirty="0" smtClean="0"/>
          </a:p>
          <a:p>
            <a:pPr algn="just"/>
            <a:endParaRPr lang="en-GB" sz="2000" dirty="0" smtClean="0"/>
          </a:p>
          <a:p>
            <a:pPr algn="just"/>
            <a:r>
              <a:rPr lang="en-GB" sz="2000" dirty="0" smtClean="0"/>
              <a:t>Main problem was gating at boundary but little further consideration for crime prevention.</a:t>
            </a:r>
          </a:p>
          <a:p>
            <a:pPr algn="just"/>
            <a:r>
              <a:rPr lang="en-GB" sz="2000" dirty="0" smtClean="0"/>
              <a:t>High internal connectivity.</a:t>
            </a:r>
          </a:p>
          <a:p>
            <a:pPr algn="just"/>
            <a:r>
              <a:rPr lang="en-GB" sz="2000" dirty="0" smtClean="0"/>
              <a:t>Dark, narrow alleys with no surveillance. </a:t>
            </a:r>
          </a:p>
          <a:p>
            <a:pPr algn="just"/>
            <a:r>
              <a:rPr lang="en-GB" sz="2000" dirty="0" smtClean="0"/>
              <a:t>Reliance on gates alone. </a:t>
            </a:r>
            <a:endParaRPr lang="en-GB" sz="2000" dirty="0"/>
          </a:p>
        </p:txBody>
      </p:sp>
      <p:pic>
        <p:nvPicPr>
          <p:cNvPr id="5" name="Picture 4"/>
          <p:cNvPicPr/>
          <p:nvPr/>
        </p:nvPicPr>
        <p:blipFill>
          <a:blip r:embed="rId4" cstate="print"/>
          <a:srcRect/>
          <a:stretch>
            <a:fillRect/>
          </a:stretch>
        </p:blipFill>
        <p:spPr bwMode="auto">
          <a:xfrm>
            <a:off x="467544" y="2132856"/>
            <a:ext cx="3960000"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half" idx="1"/>
          </p:nvPr>
        </p:nvPicPr>
        <p:blipFill>
          <a:blip r:embed="rId3" cstate="print"/>
          <a:stretch>
            <a:fillRect/>
          </a:stretch>
        </p:blipFill>
        <p:spPr bwMode="auto">
          <a:xfrm>
            <a:off x="611560" y="2132856"/>
            <a:ext cx="3960000" cy="3600000"/>
          </a:xfrm>
          <a:prstGeom prst="rect">
            <a:avLst/>
          </a:prstGeom>
          <a:noFill/>
          <a:ln w="9525">
            <a:noFill/>
            <a:miter lim="800000"/>
            <a:headEnd/>
            <a:tailEnd/>
          </a:ln>
        </p:spPr>
      </p:pic>
      <p:sp>
        <p:nvSpPr>
          <p:cNvPr id="6" name="Content Placeholder 5"/>
          <p:cNvSpPr>
            <a:spLocks noGrp="1"/>
          </p:cNvSpPr>
          <p:nvPr>
            <p:ph sz="half" idx="2"/>
          </p:nvPr>
        </p:nvSpPr>
        <p:spPr/>
        <p:txBody>
          <a:bodyPr/>
          <a:lstStyle/>
          <a:p>
            <a:pPr algn="just"/>
            <a:endParaRPr lang="en-GB" sz="2000" dirty="0" smtClean="0"/>
          </a:p>
          <a:p>
            <a:pPr algn="just"/>
            <a:r>
              <a:rPr lang="en-GB" sz="2000" dirty="0" smtClean="0"/>
              <a:t>Security of gates compromised by poor positioning of street furniture, street signs and utility boxes.</a:t>
            </a:r>
          </a:p>
          <a:p>
            <a:pPr algn="just"/>
            <a:r>
              <a:rPr lang="en-GB" sz="2000" dirty="0" smtClean="0"/>
              <a:t>Climbing aides for offenders.</a:t>
            </a:r>
          </a:p>
          <a:p>
            <a:pPr algn="just"/>
            <a:r>
              <a:rPr lang="en-GB" sz="2000" dirty="0" smtClean="0"/>
              <a:t>Analysis of crime data</a:t>
            </a:r>
            <a:r>
              <a:rPr lang="en-GB" sz="2000" i="1" dirty="0" smtClean="0"/>
              <a:t> </a:t>
            </a:r>
            <a:r>
              <a:rPr lang="en-GB" sz="2000" dirty="0" smtClean="0"/>
              <a:t>showed that properties near to these points were the most vulnerable.</a:t>
            </a:r>
          </a:p>
          <a:p>
            <a:pPr algn="just"/>
            <a:endParaRPr lang="en-GB" sz="2000" dirty="0"/>
          </a:p>
        </p:txBody>
      </p:sp>
      <p:pic>
        <p:nvPicPr>
          <p:cNvPr id="5" name="Picture 4"/>
          <p:cNvPicPr/>
          <p:nvPr/>
        </p:nvPicPr>
        <p:blipFill>
          <a:blip r:embed="rId4" cstate="print"/>
          <a:srcRect/>
          <a:stretch>
            <a:fillRect/>
          </a:stretch>
        </p:blipFill>
        <p:spPr bwMode="auto">
          <a:xfrm>
            <a:off x="683568" y="2132856"/>
            <a:ext cx="3960000"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44824"/>
            <a:ext cx="8229600" cy="3598862"/>
          </a:xfrm>
        </p:spPr>
        <p:txBody>
          <a:bodyPr/>
          <a:lstStyle/>
          <a:p>
            <a:pPr algn="just"/>
            <a:r>
              <a:rPr lang="en-GB" sz="2400" b="1" dirty="0" smtClean="0"/>
              <a:t>True culs-de-sac </a:t>
            </a:r>
            <a:r>
              <a:rPr lang="en-GB" sz="2400" dirty="0" smtClean="0"/>
              <a:t>experience the </a:t>
            </a:r>
            <a:r>
              <a:rPr lang="en-GB" sz="2400" b="1" dirty="0" smtClean="0"/>
              <a:t>lowest</a:t>
            </a:r>
            <a:r>
              <a:rPr lang="en-GB" sz="2400" dirty="0" smtClean="0"/>
              <a:t> levels of crime.</a:t>
            </a:r>
          </a:p>
          <a:p>
            <a:pPr algn="just"/>
            <a:r>
              <a:rPr lang="en-GB" sz="2400" b="1" dirty="0" smtClean="0"/>
              <a:t>Leaky culs-de-sac</a:t>
            </a:r>
            <a:r>
              <a:rPr lang="en-GB" sz="2400" dirty="0" smtClean="0"/>
              <a:t> experience the </a:t>
            </a:r>
            <a:r>
              <a:rPr lang="en-GB" sz="2400" b="1" dirty="0" smtClean="0"/>
              <a:t>highest </a:t>
            </a:r>
            <a:r>
              <a:rPr lang="en-GB" sz="2400" dirty="0" smtClean="0"/>
              <a:t>levels of crime. </a:t>
            </a:r>
          </a:p>
          <a:p>
            <a:pPr algn="just"/>
            <a:r>
              <a:rPr lang="en-GB" sz="2400" b="1" dirty="0" smtClean="0"/>
              <a:t>Sinuous culs-de-sac </a:t>
            </a:r>
            <a:r>
              <a:rPr lang="en-GB" sz="2400" dirty="0" smtClean="0"/>
              <a:t>are safer than linear.</a:t>
            </a:r>
          </a:p>
          <a:p>
            <a:pPr algn="just"/>
            <a:r>
              <a:rPr lang="en-GB" sz="2400" b="1" dirty="0" smtClean="0"/>
              <a:t>Gated developments </a:t>
            </a:r>
            <a:r>
              <a:rPr lang="en-GB" sz="2400" dirty="0" smtClean="0"/>
              <a:t>do not experience lower levels of crime. </a:t>
            </a:r>
          </a:p>
          <a:p>
            <a:pPr algn="just"/>
            <a:r>
              <a:rPr lang="en-GB" sz="2400" b="1" dirty="0" smtClean="0"/>
              <a:t>Footpaths</a:t>
            </a:r>
            <a:r>
              <a:rPr lang="en-GB" sz="2400" dirty="0" smtClean="0"/>
              <a:t> which run at the </a:t>
            </a:r>
            <a:r>
              <a:rPr lang="en-GB" sz="2400" b="1" dirty="0" smtClean="0"/>
              <a:t>rear and side </a:t>
            </a:r>
            <a:r>
              <a:rPr lang="en-GB" sz="2400" dirty="0" smtClean="0"/>
              <a:t>of properties increase vulnerability.</a:t>
            </a:r>
          </a:p>
          <a:p>
            <a:pPr algn="just"/>
            <a:r>
              <a:rPr lang="en-GB" sz="2400" dirty="0" smtClean="0"/>
              <a:t>Footpaths can be included within a development without increasing crime risk </a:t>
            </a:r>
            <a:r>
              <a:rPr lang="en-GB" sz="2400" b="1" dirty="0" smtClean="0"/>
              <a:t>IF planned in close consultation with the police </a:t>
            </a:r>
            <a:r>
              <a:rPr lang="en-GB" sz="2400" dirty="0" smtClean="0"/>
              <a:t>– key to avoid </a:t>
            </a:r>
            <a:r>
              <a:rPr lang="en-GB" sz="2400" b="1" dirty="0" smtClean="0"/>
              <a:t>rear</a:t>
            </a:r>
            <a:r>
              <a:rPr lang="en-GB" sz="2400" dirty="0" smtClean="0"/>
              <a:t> footpaths. </a:t>
            </a:r>
          </a:p>
          <a:p>
            <a:pPr algn="just">
              <a:buNone/>
            </a:pPr>
            <a:endParaRPr lang="en-GB" sz="2000" dirty="0" smtClean="0"/>
          </a:p>
          <a:p>
            <a:pPr algn="just"/>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229600" cy="3598862"/>
          </a:xfrm>
        </p:spPr>
        <p:txBody>
          <a:bodyPr/>
          <a:lstStyle/>
          <a:p>
            <a:pPr algn="just"/>
            <a:r>
              <a:rPr lang="en-GB" sz="2400" dirty="0" smtClean="0"/>
              <a:t>To conclude....</a:t>
            </a:r>
          </a:p>
          <a:p>
            <a:pPr algn="just"/>
            <a:r>
              <a:rPr lang="en-GB" sz="2400" dirty="0" smtClean="0"/>
              <a:t>UK has seen progress in convincing agencies that you should design in crime prevention, but much </a:t>
            </a:r>
            <a:r>
              <a:rPr lang="en-GB" sz="2400" b="1" dirty="0" smtClean="0"/>
              <a:t>slower to confirm HOW</a:t>
            </a:r>
            <a:r>
              <a:rPr lang="en-GB" sz="2400" dirty="0" smtClean="0"/>
              <a:t>. </a:t>
            </a:r>
          </a:p>
          <a:p>
            <a:pPr algn="just"/>
            <a:r>
              <a:rPr lang="en-GB" sz="2400" dirty="0" smtClean="0"/>
              <a:t>Become a greater priority amidst </a:t>
            </a:r>
            <a:r>
              <a:rPr lang="en-GB" sz="2400" b="1" dirty="0" smtClean="0"/>
              <a:t>rapidly changing </a:t>
            </a:r>
            <a:r>
              <a:rPr lang="en-GB" sz="2400" dirty="0" smtClean="0"/>
              <a:t>system within planning for crime prevention (deregulation and staff cuts).</a:t>
            </a:r>
          </a:p>
          <a:p>
            <a:pPr algn="just"/>
            <a:r>
              <a:rPr lang="en-GB" sz="2400" dirty="0" smtClean="0"/>
              <a:t>Concern regarding the </a:t>
            </a:r>
            <a:r>
              <a:rPr lang="en-GB" sz="2400" b="1" dirty="0" smtClean="0"/>
              <a:t>resources that remain </a:t>
            </a:r>
            <a:r>
              <a:rPr lang="en-GB" sz="2400" dirty="0" smtClean="0"/>
              <a:t>(policy/guidance/staff) to offer advice.</a:t>
            </a:r>
          </a:p>
          <a:p>
            <a:pPr algn="just"/>
            <a:r>
              <a:rPr lang="en-GB" sz="2400" dirty="0" smtClean="0"/>
              <a:t>With this in mind....essential that </a:t>
            </a:r>
            <a:r>
              <a:rPr lang="en-GB" sz="2400" b="1" dirty="0" smtClean="0"/>
              <a:t>communities have evidence </a:t>
            </a:r>
            <a:r>
              <a:rPr lang="en-GB" sz="2400" dirty="0" smtClean="0"/>
              <a:t>to make choices. The decisions they make will influence quality of neighbourhood for decades. </a:t>
            </a:r>
          </a:p>
          <a:p>
            <a:pPr algn="just"/>
            <a:r>
              <a:rPr lang="en-GB" sz="2400" dirty="0" smtClean="0"/>
              <a:t>Research and dissemination – ‘</a:t>
            </a:r>
            <a:r>
              <a:rPr lang="en-GB" sz="2400" b="1" dirty="0" smtClean="0"/>
              <a:t>what works?’ </a:t>
            </a:r>
            <a:r>
              <a:rPr lang="en-GB" sz="2400" dirty="0" smtClean="0"/>
              <a:t>is vital. </a:t>
            </a:r>
            <a:r>
              <a:rPr lang="en-GB" sz="2400" b="1" dirty="0" smtClean="0"/>
              <a:t> </a:t>
            </a:r>
            <a:endParaRPr lang="en-GB" sz="2400" dirty="0" smtClean="0"/>
          </a:p>
          <a:p>
            <a:pPr algn="just"/>
            <a:endParaRPr lang="en-GB"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rrowheads="1"/>
          </p:cNvPicPr>
          <p:nvPr>
            <p:ph sz="half" idx="1"/>
          </p:nvPr>
        </p:nvPicPr>
        <p:blipFill>
          <a:blip r:embed="rId2" cstate="print"/>
          <a:stretch>
            <a:fillRect/>
          </a:stretch>
        </p:blipFill>
        <p:spPr bwMode="auto">
          <a:xfrm>
            <a:off x="395536" y="1484784"/>
            <a:ext cx="4038600" cy="4968552"/>
          </a:xfrm>
          <a:prstGeom prst="rect">
            <a:avLst/>
          </a:prstGeom>
          <a:noFill/>
          <a:ln w="9525">
            <a:noFill/>
            <a:miter lim="800000"/>
            <a:headEnd/>
            <a:tailEnd/>
          </a:ln>
        </p:spPr>
      </p:pic>
      <p:pic>
        <p:nvPicPr>
          <p:cNvPr id="1027" name="Picture 3"/>
          <p:cNvPicPr>
            <a:picLocks noChangeArrowheads="1"/>
          </p:cNvPicPr>
          <p:nvPr/>
        </p:nvPicPr>
        <p:blipFill>
          <a:blip r:embed="rId3" cstate="print"/>
          <a:srcRect/>
          <a:stretch>
            <a:fillRect/>
          </a:stretch>
        </p:blipFill>
        <p:spPr bwMode="auto">
          <a:xfrm>
            <a:off x="4427984" y="1484784"/>
            <a:ext cx="4032448" cy="4824536"/>
          </a:xfrm>
          <a:prstGeom prst="rect">
            <a:avLst/>
          </a:prstGeom>
          <a:noFill/>
          <a:ln w="9525">
            <a:noFill/>
            <a:miter lim="800000"/>
            <a:headEnd/>
            <a:tailEnd/>
          </a:ln>
        </p:spPr>
      </p:pic>
      <p:sp>
        <p:nvSpPr>
          <p:cNvPr id="5" name="Title 4"/>
          <p:cNvSpPr>
            <a:spLocks noGrp="1"/>
          </p:cNvSpPr>
          <p:nvPr>
            <p:ph type="title"/>
          </p:nvPr>
        </p:nvSpPr>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3" name="Content Placeholder 2"/>
          <p:cNvSpPr>
            <a:spLocks noGrp="1"/>
          </p:cNvSpPr>
          <p:nvPr>
            <p:ph sz="half" idx="1"/>
          </p:nvPr>
        </p:nvSpPr>
        <p:spPr>
          <a:xfrm>
            <a:off x="457200" y="1484784"/>
            <a:ext cx="4978896" cy="4641379"/>
          </a:xfrm>
        </p:spPr>
        <p:txBody>
          <a:bodyPr/>
          <a:lstStyle/>
          <a:p>
            <a:pPr algn="just">
              <a:buNone/>
            </a:pPr>
            <a:r>
              <a:rPr lang="en-GB" sz="2200" dirty="0" smtClean="0"/>
              <a:t>	</a:t>
            </a:r>
            <a:r>
              <a:rPr lang="en-GB" sz="2200" b="1" u="sng" dirty="0" smtClean="0"/>
              <a:t>Legislation: Section 17 (Crime and Disorder Act)</a:t>
            </a:r>
          </a:p>
          <a:p>
            <a:pPr algn="just"/>
            <a:r>
              <a:rPr lang="en-GB" sz="2100" dirty="0" smtClean="0"/>
              <a:t>Don’t mandate specific security standards in housing. </a:t>
            </a:r>
          </a:p>
          <a:p>
            <a:pPr algn="just"/>
            <a:r>
              <a:rPr lang="en-GB" sz="2100" dirty="0" smtClean="0"/>
              <a:t>Overarching legislative requirement for </a:t>
            </a:r>
            <a:r>
              <a:rPr lang="en-GB" sz="2100" b="1" dirty="0" smtClean="0"/>
              <a:t>‘responsible authorities’ </a:t>
            </a:r>
            <a:r>
              <a:rPr lang="en-GB" sz="2100" dirty="0" smtClean="0"/>
              <a:t>to consider the impact of their decisions on crime and disorder.</a:t>
            </a:r>
          </a:p>
          <a:p>
            <a:pPr algn="just"/>
            <a:r>
              <a:rPr lang="en-GB" sz="2100" dirty="0" smtClean="0"/>
              <a:t>Includes local authorities.</a:t>
            </a:r>
          </a:p>
          <a:p>
            <a:pPr algn="just"/>
            <a:r>
              <a:rPr lang="en-GB" sz="2100" b="1" dirty="0" smtClean="0"/>
              <a:t>“...</a:t>
            </a:r>
            <a:r>
              <a:rPr lang="en-GB" sz="2100" b="1" i="1" dirty="0" smtClean="0"/>
              <a:t>exercise its functions with due regard to...the need to do all it reasonably can to prevent crime and disorder in its area”</a:t>
            </a:r>
          </a:p>
          <a:p>
            <a:pPr algn="just"/>
            <a:r>
              <a:rPr lang="en-GB" sz="2100" dirty="0" smtClean="0"/>
              <a:t>Crime prevention not sole responsibility of the police. </a:t>
            </a:r>
          </a:p>
        </p:txBody>
      </p:sp>
      <p:pic>
        <p:nvPicPr>
          <p:cNvPr id="8" name="Content Placeholder 7" descr="19_98.jpg"/>
          <p:cNvPicPr>
            <a:picLocks noGrp="1" noChangeAspect="1"/>
          </p:cNvPicPr>
          <p:nvPr>
            <p:ph sz="half" idx="2"/>
          </p:nvPr>
        </p:nvPicPr>
        <p:blipFill>
          <a:blip r:embed="rId3" cstate="print"/>
          <a:stretch>
            <a:fillRect/>
          </a:stretch>
        </p:blipFill>
        <p:spPr>
          <a:xfrm>
            <a:off x="5436096" y="1916832"/>
            <a:ext cx="3707904" cy="326934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sz="half" idx="1"/>
          </p:nvPr>
        </p:nvSpPr>
        <p:spPr>
          <a:xfrm>
            <a:off x="467544" y="1484784"/>
            <a:ext cx="5770984" cy="4525963"/>
          </a:xfrm>
        </p:spPr>
        <p:txBody>
          <a:bodyPr/>
          <a:lstStyle/>
          <a:p>
            <a:pPr algn="just">
              <a:buNone/>
            </a:pPr>
            <a:r>
              <a:rPr lang="en-GB" sz="2400" b="1" u="sng" dirty="0" smtClean="0"/>
              <a:t>Planning Policy:</a:t>
            </a:r>
          </a:p>
          <a:p>
            <a:pPr algn="just"/>
            <a:r>
              <a:rPr lang="en-GB" sz="2400" b="1" dirty="0" smtClean="0"/>
              <a:t>Planning Policy Statement 1: Delivering Sustainable Development (2005)</a:t>
            </a:r>
          </a:p>
          <a:p>
            <a:pPr lvl="1" algn="just"/>
            <a:r>
              <a:rPr lang="en-GB" sz="2000" dirty="0" smtClean="0"/>
              <a:t>Sets out government’s national policies on land use planning.</a:t>
            </a:r>
          </a:p>
          <a:p>
            <a:pPr lvl="1" algn="just"/>
            <a:r>
              <a:rPr lang="en-GB" sz="2000" i="1" dirty="0" smtClean="0"/>
              <a:t>“Poor planning can result in a legacy for current and future generations of run-down town centres, unsafe and dilapidated housing, crime and disorder.”</a:t>
            </a:r>
          </a:p>
          <a:p>
            <a:r>
              <a:rPr lang="en-GB" sz="2400" b="1" dirty="0" smtClean="0"/>
              <a:t>Planning Policy Statement 3: Housing (2006)</a:t>
            </a:r>
          </a:p>
          <a:p>
            <a:pPr lvl="1"/>
            <a:r>
              <a:rPr lang="en-GB" sz="2000" i="1" dirty="0" smtClean="0"/>
              <a:t>“Matters to consider when assessing design quality include the extent to which the proposed development...is safe, accessible and user-friendly.”</a:t>
            </a:r>
            <a:endParaRPr lang="en-GB" sz="2000" dirty="0"/>
          </a:p>
        </p:txBody>
      </p:sp>
      <p:pic>
        <p:nvPicPr>
          <p:cNvPr id="8" name="Content Placeholder 7" descr="115340.jpg"/>
          <p:cNvPicPr>
            <a:picLocks noGrp="1" noChangeAspect="1"/>
          </p:cNvPicPr>
          <p:nvPr>
            <p:ph sz="half" idx="2"/>
          </p:nvPr>
        </p:nvPicPr>
        <p:blipFill>
          <a:blip r:embed="rId3" cstate="print"/>
          <a:stretch>
            <a:fillRect/>
          </a:stretch>
        </p:blipFill>
        <p:spPr>
          <a:xfrm>
            <a:off x="6588224" y="1916832"/>
            <a:ext cx="2305500" cy="34521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sz="half" idx="1"/>
          </p:nvPr>
        </p:nvSpPr>
        <p:spPr>
          <a:xfrm>
            <a:off x="457200" y="1600200"/>
            <a:ext cx="5194920" cy="4525963"/>
          </a:xfrm>
        </p:spPr>
        <p:txBody>
          <a:bodyPr/>
          <a:lstStyle/>
          <a:p>
            <a:r>
              <a:rPr lang="en-GB" sz="2400" b="1" dirty="0" smtClean="0"/>
              <a:t>Planning and Compulsory Purchase Act (2004)</a:t>
            </a:r>
          </a:p>
          <a:p>
            <a:pPr lvl="1" algn="just"/>
            <a:r>
              <a:rPr lang="en-GB" sz="2200" dirty="0" smtClean="0"/>
              <a:t>Encouraged local authorities to develop an overarching </a:t>
            </a:r>
            <a:r>
              <a:rPr lang="en-GB" sz="2200" b="1" dirty="0" smtClean="0"/>
              <a:t>‘Core Strategy’ </a:t>
            </a:r>
            <a:r>
              <a:rPr lang="en-GB" sz="2200" dirty="0" smtClean="0"/>
              <a:t>supplemented by themed </a:t>
            </a:r>
            <a:r>
              <a:rPr lang="en-GB" sz="2200" b="1" dirty="0" smtClean="0"/>
              <a:t>‘Supplementary Planning Guidance/Document</a:t>
            </a:r>
            <a:r>
              <a:rPr lang="en-GB" sz="2200" dirty="0" smtClean="0"/>
              <a:t>’.</a:t>
            </a:r>
          </a:p>
          <a:p>
            <a:pPr lvl="1" algn="just"/>
            <a:r>
              <a:rPr lang="en-GB" sz="2200" dirty="0" smtClean="0"/>
              <a:t>Local authorities developed themed crime prevention-based documents. </a:t>
            </a:r>
          </a:p>
          <a:p>
            <a:pPr lvl="1" algn="just"/>
            <a:r>
              <a:rPr lang="en-GB" sz="2200" dirty="0" smtClean="0"/>
              <a:t>‘Crime Prevention through Environmental Design’, ‘Planning for Crime Prevention’.</a:t>
            </a:r>
          </a:p>
          <a:p>
            <a:pPr lvl="1" algn="just"/>
            <a:r>
              <a:rPr lang="en-GB" sz="2200" dirty="0" smtClean="0"/>
              <a:t>Focused on how crime prevention should be considered locally.</a:t>
            </a:r>
          </a:p>
          <a:p>
            <a:pPr lvl="1" algn="just"/>
            <a:endParaRPr lang="en-GB" sz="2000" dirty="0" smtClean="0"/>
          </a:p>
          <a:p>
            <a:pPr lvl="1"/>
            <a:endParaRPr lang="en-GB" sz="2400" dirty="0" smtClean="0"/>
          </a:p>
          <a:p>
            <a:pPr lvl="1">
              <a:buNone/>
            </a:pPr>
            <a:endParaRPr lang="en-GB" sz="2400" dirty="0" smtClean="0"/>
          </a:p>
        </p:txBody>
      </p:sp>
      <p:pic>
        <p:nvPicPr>
          <p:cNvPr id="2052" name="Picture 4" descr="C:\Users\rachel\Desktop\Untitled.jpg"/>
          <p:cNvPicPr>
            <a:picLocks noChangeAspect="1" noChangeArrowheads="1"/>
          </p:cNvPicPr>
          <p:nvPr/>
        </p:nvPicPr>
        <p:blipFill>
          <a:blip r:embed="rId3" cstate="print"/>
          <a:srcRect/>
          <a:stretch>
            <a:fillRect/>
          </a:stretch>
        </p:blipFill>
        <p:spPr bwMode="auto">
          <a:xfrm>
            <a:off x="5940152" y="2060848"/>
            <a:ext cx="2592288" cy="3600400"/>
          </a:xfrm>
          <a:prstGeom prst="rect">
            <a:avLst/>
          </a:prstGeom>
          <a:noFill/>
        </p:spPr>
      </p:pic>
      <p:sp>
        <p:nvSpPr>
          <p:cNvPr id="7" name="Content Placeholder 6"/>
          <p:cNvSpPr>
            <a:spLocks noGrp="1"/>
          </p:cNvSpPr>
          <p:nvPr>
            <p:ph sz="half" idx="2"/>
          </p:nvPr>
        </p:nvSpPr>
        <p:spPr>
          <a:xfrm>
            <a:off x="6300192" y="1628800"/>
            <a:ext cx="3322712" cy="4525963"/>
          </a:xfrm>
        </p:spPr>
        <p:txBody>
          <a:bodyPr/>
          <a:lstStyle/>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sz="half" idx="1"/>
          </p:nvPr>
        </p:nvSpPr>
        <p:spPr>
          <a:xfrm>
            <a:off x="457200" y="1600200"/>
            <a:ext cx="5122912" cy="4525963"/>
          </a:xfrm>
        </p:spPr>
        <p:txBody>
          <a:bodyPr/>
          <a:lstStyle/>
          <a:p>
            <a:pPr algn="just">
              <a:buNone/>
            </a:pPr>
            <a:r>
              <a:rPr lang="en-GB" sz="2400" b="1" u="sng" dirty="0" smtClean="0"/>
              <a:t>Planning Guidance</a:t>
            </a:r>
          </a:p>
          <a:p>
            <a:pPr algn="just"/>
            <a:r>
              <a:rPr lang="en-GB" sz="2400" b="1" dirty="0" smtClean="0"/>
              <a:t>Safer Places: The Planning System and Crime Prevention (2004)</a:t>
            </a:r>
          </a:p>
          <a:p>
            <a:pPr lvl="1" algn="just"/>
            <a:r>
              <a:rPr lang="en-GB" sz="2200" dirty="0" smtClean="0"/>
              <a:t>Outlined seven attributes of safer places.</a:t>
            </a:r>
          </a:p>
          <a:p>
            <a:pPr lvl="1" algn="just"/>
            <a:r>
              <a:rPr lang="en-GB" sz="2200" dirty="0" smtClean="0"/>
              <a:t>Principles included: Access and movement, surveillance, structure, ownership, physical protection, activity and management and maintenance. </a:t>
            </a:r>
          </a:p>
          <a:p>
            <a:pPr lvl="1" algn="just"/>
            <a:r>
              <a:rPr lang="en-GB" sz="2200" dirty="0" smtClean="0"/>
              <a:t>Supported by case studies and independent research. </a:t>
            </a:r>
          </a:p>
          <a:p>
            <a:pPr lvl="1" algn="just"/>
            <a:endParaRPr lang="en-GB" dirty="0" smtClean="0"/>
          </a:p>
        </p:txBody>
      </p:sp>
      <p:pic>
        <p:nvPicPr>
          <p:cNvPr id="6" name="Content Placeholder 5" descr="safer-places.jpg"/>
          <p:cNvPicPr>
            <a:picLocks noGrp="1" noChangeAspect="1"/>
          </p:cNvPicPr>
          <p:nvPr>
            <p:ph sz="half" idx="2"/>
          </p:nvPr>
        </p:nvPicPr>
        <p:blipFill>
          <a:blip r:embed="rId3" cstate="print"/>
          <a:stretch>
            <a:fillRect/>
          </a:stretch>
        </p:blipFill>
        <p:spPr>
          <a:xfrm>
            <a:off x="5796136" y="2060848"/>
            <a:ext cx="2880320" cy="374441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GB" sz="2800" b="1" u="sng" dirty="0" smtClean="0"/>
              <a:t>Practice</a:t>
            </a:r>
          </a:p>
          <a:p>
            <a:pPr algn="just"/>
            <a:r>
              <a:rPr lang="en-GB" sz="2500" dirty="0" smtClean="0"/>
              <a:t>How is Crime Prevention through Environmental Design delivered on the ground?</a:t>
            </a:r>
          </a:p>
          <a:p>
            <a:pPr algn="just"/>
            <a:r>
              <a:rPr lang="en-GB" sz="2500" dirty="0" smtClean="0"/>
              <a:t>43 police forces.</a:t>
            </a:r>
          </a:p>
          <a:p>
            <a:pPr algn="just"/>
            <a:r>
              <a:rPr lang="en-GB" sz="2500" dirty="0" smtClean="0"/>
              <a:t>Each police force has at least one Architectural Liaison Officer (ALO) or Crime Prevention Design Advisor (CPDA).</a:t>
            </a:r>
          </a:p>
          <a:p>
            <a:pPr lvl="1" algn="just"/>
            <a:r>
              <a:rPr lang="en-GB" sz="2100" dirty="0" smtClean="0"/>
              <a:t>Influence local planning policy.</a:t>
            </a:r>
          </a:p>
          <a:p>
            <a:pPr lvl="1" algn="just"/>
            <a:r>
              <a:rPr lang="en-GB" sz="2100" dirty="0" smtClean="0"/>
              <a:t>Review planning applications.</a:t>
            </a:r>
          </a:p>
          <a:p>
            <a:pPr lvl="1" algn="just"/>
            <a:r>
              <a:rPr lang="en-GB" sz="2100" dirty="0" smtClean="0"/>
              <a:t>Offer CPTED advice to mitigate any potential crime risks associated with the proposed development. </a:t>
            </a:r>
          </a:p>
          <a:p>
            <a:pPr algn="just"/>
            <a:r>
              <a:rPr lang="en-GB" sz="2500" dirty="0" smtClean="0"/>
              <a:t>January 2009 = 347 ALO/CPDAs.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Crime prevention within the planning system: England and Wales – The last year</a:t>
            </a:r>
            <a:endParaRPr lang="en-GB" dirty="0"/>
          </a:p>
        </p:txBody>
      </p:sp>
      <p:sp>
        <p:nvSpPr>
          <p:cNvPr id="5" name="Subtitle 4"/>
          <p:cNvSpPr>
            <a:spLocks noGrp="1"/>
          </p:cNvSpPr>
          <p:nvPr>
            <p:ph type="subTitle" idx="1"/>
          </p:nvPr>
        </p:nvSpPr>
        <p:spPr>
          <a:xfrm>
            <a:off x="1403648" y="4365104"/>
            <a:ext cx="6400800" cy="1752600"/>
          </a:xfrm>
        </p:spPr>
        <p:txBody>
          <a:bodyPr/>
          <a:lstStyle/>
          <a:p>
            <a:r>
              <a:rPr lang="en-GB" dirty="0" smtClean="0"/>
              <a:t>Dramatic changes largely related to deregulation and public sector spending cuts </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Template IRCAH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IRCAHS</Template>
  <TotalTime>1251</TotalTime>
  <Words>2339</Words>
  <Application>Microsoft Office PowerPoint</Application>
  <PresentationFormat>On-screen Show (4:3)</PresentationFormat>
  <Paragraphs>277</Paragraphs>
  <Slides>39</Slides>
  <Notes>25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PresentationTemplate IRCAHS</vt:lpstr>
      <vt:lpstr>Consideration for crime prevention within the planning system: Responding to changes in policy and practice within England and Wales</vt:lpstr>
      <vt:lpstr>PowerPoint Presentation</vt:lpstr>
      <vt:lpstr>Crime prevention within the planning system: England and Wales</vt:lpstr>
      <vt:lpstr>PowerPoint Presentation</vt:lpstr>
      <vt:lpstr>PowerPoint Presentation</vt:lpstr>
      <vt:lpstr>PowerPoint Presentation</vt:lpstr>
      <vt:lpstr>PowerPoint Presentation</vt:lpstr>
      <vt:lpstr>PowerPoint Presentation</vt:lpstr>
      <vt:lpstr>Crime prevention within the planning system: England and Wales – The last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key themes emerged….</vt:lpstr>
      <vt:lpstr> Impact of design and layout of car parking on crime and disorder</vt:lpstr>
      <vt:lpstr>PowerPoint Presentation</vt:lpstr>
      <vt:lpstr> Problems Identified in Case Studies</vt:lpstr>
      <vt:lpstr>PowerPoint Presentation</vt:lpstr>
      <vt:lpstr>PowerPoint Presentation</vt:lpstr>
      <vt:lpstr>PowerPoint Presentation</vt:lpstr>
      <vt:lpstr>PowerPoint Presentation</vt:lpstr>
      <vt:lpstr>PowerPoint Presentation</vt:lpstr>
      <vt:lpstr>PowerPoint Presentation</vt:lpstr>
      <vt:lpstr> Impact of connectivity on crime and disorder</vt:lpstr>
      <vt:lpstr>PowerPoint Presentation</vt:lpstr>
      <vt:lpstr> Problems identified in 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Berenice Golding</dc:creator>
  <cp:lastModifiedBy>Paul</cp:lastModifiedBy>
  <cp:revision>125</cp:revision>
  <dcterms:created xsi:type="dcterms:W3CDTF">2013-01-08T14:37:08Z</dcterms:created>
  <dcterms:modified xsi:type="dcterms:W3CDTF">2013-03-12T14:59:10Z</dcterms:modified>
</cp:coreProperties>
</file>