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</p:sldMasterIdLst>
  <p:notesMasterIdLst>
    <p:notesMasterId r:id="rId25"/>
  </p:notesMasterIdLst>
  <p:handoutMasterIdLst>
    <p:handoutMasterId r:id="rId26"/>
  </p:handoutMasterIdLst>
  <p:sldIdLst>
    <p:sldId id="256" r:id="rId14"/>
    <p:sldId id="258" r:id="rId15"/>
    <p:sldId id="262" r:id="rId16"/>
    <p:sldId id="265" r:id="rId17"/>
    <p:sldId id="259" r:id="rId18"/>
    <p:sldId id="267" r:id="rId19"/>
    <p:sldId id="268" r:id="rId20"/>
    <p:sldId id="260" r:id="rId21"/>
    <p:sldId id="269" r:id="rId22"/>
    <p:sldId id="270" r:id="rId23"/>
    <p:sldId id="266" r:id="rId2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2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0" autoAdjust="0"/>
    <p:restoredTop sz="94650" autoAdjust="0"/>
  </p:normalViewPr>
  <p:slideViewPr>
    <p:cSldViewPr>
      <p:cViewPr varScale="1">
        <p:scale>
          <a:sx n="81" d="100"/>
          <a:sy n="81" d="100"/>
        </p:scale>
        <p:origin x="175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35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0250" name="Picture 10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47140" name="Picture 4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3323" name="Picture 11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295" y="520386"/>
            <a:ext cx="1678769" cy="6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QS_Stars_4Star_2014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8" name="Picture 17" descr="Uni of the year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6" name="Picture 15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0993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877272"/>
            <a:ext cx="1187118" cy="677806"/>
          </a:xfrm>
          <a:prstGeom prst="rect">
            <a:avLst/>
          </a:prstGeom>
        </p:spPr>
      </p:pic>
      <p:pic>
        <p:nvPicPr>
          <p:cNvPr id="15" name="Picture 14" descr="Uni of the year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877272"/>
            <a:ext cx="1020870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://jisclamp.mimas.ac.uk/" TargetMode="External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9.xml"/><Relationship Id="rId6" Type="http://schemas.openxmlformats.org/officeDocument/2006/relationships/hyperlink" Target="mailto:g.stone@hud.ac.uk" TargetMode="External"/><Relationship Id="rId5" Type="http://schemas.openxmlformats.org/officeDocument/2006/relationships/hyperlink" Target="http://unipress.hud.ac.uk/" TargetMode="External"/><Relationship Id="rId4" Type="http://schemas.openxmlformats.org/officeDocument/2006/relationships/hyperlink" Target="http://creativecommons.org/licenses/by/3.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9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9" name="Rectangle 5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GB" dirty="0" smtClean="0">
                <a:solidFill>
                  <a:srgbClr val="003772"/>
                </a:solidFill>
              </a:rPr>
              <a:t>University </a:t>
            </a:r>
            <a:r>
              <a:rPr lang="en-GB" dirty="0">
                <a:solidFill>
                  <a:srgbClr val="003772"/>
                </a:solidFill>
              </a:rPr>
              <a:t>of Huddersfield Press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>
                <a:solidFill>
                  <a:srgbClr val="FFC000"/>
                </a:solidFill>
                <a:cs typeface="Arial" panose="020B0604020202020204" pitchFamily="34" charset="0"/>
              </a:rPr>
              <a:t>Scholarly publishing in the library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Graham Stone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Access monographs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Looking forward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Scalability</a:t>
            </a:r>
          </a:p>
          <a:p>
            <a:pPr lvl="1"/>
            <a:r>
              <a:rPr lang="en-GB" dirty="0" smtClean="0"/>
              <a:t>Do we work with partners? Platform, Technology?</a:t>
            </a:r>
          </a:p>
          <a:p>
            <a:pPr lvl="1"/>
            <a:r>
              <a:rPr lang="en-GB" dirty="0" smtClean="0"/>
              <a:t>There is a need for Library Publishing Coalition UK</a:t>
            </a:r>
          </a:p>
          <a:p>
            <a:r>
              <a:rPr lang="en-GB" dirty="0" err="1" smtClean="0"/>
              <a:t>eTextbooks</a:t>
            </a:r>
            <a:endParaRPr lang="en-GB" dirty="0" smtClean="0"/>
          </a:p>
          <a:p>
            <a:pPr lvl="1"/>
            <a:r>
              <a:rPr lang="en-GB" dirty="0" smtClean="0"/>
              <a:t>We couldn’t bid for the </a:t>
            </a:r>
            <a:r>
              <a:rPr lang="en-GB" dirty="0" err="1" smtClean="0"/>
              <a:t>Jisc</a:t>
            </a:r>
            <a:r>
              <a:rPr lang="en-GB" dirty="0" smtClean="0"/>
              <a:t> project due to the </a:t>
            </a:r>
            <a:r>
              <a:rPr lang="en-GB" smtClean="0"/>
              <a:t>marking allocation</a:t>
            </a:r>
          </a:p>
          <a:p>
            <a:pPr lvl="1"/>
            <a:r>
              <a:rPr lang="en-GB" dirty="0" smtClean="0"/>
              <a:t>We are increasingly uncomfortable with the position being taken by textbook publishers, which are leading to complaints from staff and students</a:t>
            </a:r>
          </a:p>
          <a:p>
            <a:pPr lvl="1"/>
            <a:r>
              <a:rPr lang="en-GB" dirty="0" smtClean="0"/>
              <a:t>Is this an area we can look to develop using our own textbook authors?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31360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>
              <a:buFontTx/>
              <a:buNone/>
            </a:pPr>
            <a:endParaRPr lang="en-US" altLang="en-US" sz="2000" smtClean="0"/>
          </a:p>
        </p:txBody>
      </p:sp>
      <p:pic>
        <p:nvPicPr>
          <p:cNvPr id="66565" name="Picture 4" descr="88x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076501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7215188" y="4005064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000000"/>
                </a:solidFill>
              </a:rPr>
              <a:t>This work is licensed under a </a:t>
            </a:r>
            <a:r>
              <a:rPr lang="en-GB" altLang="en-US" sz="800" dirty="0">
                <a:solidFill>
                  <a:srgbClr val="000000"/>
                </a:solidFill>
                <a:hlinkClick r:id="rId4"/>
              </a:rPr>
              <a:t>Creative Commons Attribution 3.0 </a:t>
            </a:r>
            <a:r>
              <a:rPr lang="en-GB" altLang="en-US" sz="800" dirty="0" err="1">
                <a:solidFill>
                  <a:srgbClr val="000000"/>
                </a:solidFill>
              </a:rPr>
              <a:t>Unported</a:t>
            </a:r>
            <a:r>
              <a:rPr lang="en-GB" altLang="en-US" sz="800" dirty="0">
                <a:solidFill>
                  <a:srgbClr val="000000"/>
                </a:solidFill>
              </a:rPr>
              <a:t> License</a:t>
            </a:r>
          </a:p>
        </p:txBody>
      </p:sp>
      <p:sp>
        <p:nvSpPr>
          <p:cNvPr id="66567" name="TextBox 1"/>
          <p:cNvSpPr txBox="1">
            <a:spLocks noChangeArrowheads="1"/>
          </p:cNvSpPr>
          <p:nvPr/>
        </p:nvSpPr>
        <p:spPr bwMode="auto">
          <a:xfrm>
            <a:off x="633302" y="2060848"/>
            <a:ext cx="487511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</a:rPr>
              <a:t>University of Huddersfield Press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hlinkClick r:id="rId5"/>
              </a:rPr>
              <a:t>http://unipress.hud.ac.uk</a:t>
            </a:r>
            <a:r>
              <a:rPr lang="en-GB" altLang="en-US" sz="2000" dirty="0" smtClean="0">
                <a:solidFill>
                  <a:srgbClr val="000000"/>
                </a:solidFill>
                <a:hlinkClick r:id="rId5"/>
              </a:rPr>
              <a:t>/</a:t>
            </a:r>
            <a:endParaRPr lang="en-GB" altLang="en-US" sz="20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r>
              <a:rPr lang="en-GB" altLang="en-US" sz="2000" dirty="0" smtClean="0">
                <a:solidFill>
                  <a:srgbClr val="000000"/>
                </a:solidFill>
                <a:latin typeface="Caviar Dreams" pitchFamily="34" charset="0"/>
              </a:rPr>
              <a:t>Graham </a:t>
            </a:r>
            <a:r>
              <a:rPr lang="en-GB" altLang="en-US" sz="2000" dirty="0">
                <a:solidFill>
                  <a:srgbClr val="000000"/>
                </a:solidFill>
                <a:latin typeface="Caviar Dreams" pitchFamily="34" charset="0"/>
              </a:rPr>
              <a:t>Stone</a:t>
            </a:r>
          </a:p>
          <a:p>
            <a:pPr algn="r"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aviar Dreams" pitchFamily="34" charset="0"/>
                <a:hlinkClick r:id="rId6"/>
              </a:rPr>
              <a:t>g.stone@hud.ac.uk</a:t>
            </a:r>
            <a:endParaRPr lang="en-GB" altLang="en-US" sz="2000" dirty="0">
              <a:solidFill>
                <a:srgbClr val="000000"/>
              </a:solidFill>
              <a:latin typeface="Caviar Dreams" pitchFamily="34" charset="0"/>
            </a:endParaRPr>
          </a:p>
          <a:p>
            <a:pPr algn="r"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aviar Dreams" pitchFamily="34" charset="0"/>
                <a:hlinkClick r:id="rId7"/>
              </a:rPr>
              <a:t>@</a:t>
            </a:r>
            <a:r>
              <a:rPr lang="en-GB" altLang="en-US" sz="2000" dirty="0" err="1">
                <a:solidFill>
                  <a:srgbClr val="000000"/>
                </a:solidFill>
                <a:latin typeface="Caviar Dreams" pitchFamily="34" charset="0"/>
                <a:hlinkClick r:id="rId7"/>
              </a:rPr>
              <a:t>Graham_Stone</a:t>
            </a:r>
            <a:endParaRPr lang="en-GB" altLang="en-US" sz="1800" dirty="0">
              <a:solidFill>
                <a:srgbClr val="000000"/>
              </a:solidFill>
              <a:latin typeface="Caviar Dreams" pitchFamily="34" charset="0"/>
              <a:hlinkClick r:id="rId7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GB" alt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41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Huddersfield </a:t>
            </a:r>
            <a:r>
              <a:rPr lang="en-GB" dirty="0" smtClean="0"/>
              <a:t>Press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Re-launched in 2010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</a:t>
            </a:r>
            <a:r>
              <a:rPr lang="en-GB" dirty="0"/>
              <a:t>encourage new and aspiring authors to publish in their areas of subject </a:t>
            </a:r>
            <a:r>
              <a:rPr lang="en-GB" dirty="0" smtClean="0"/>
              <a:t>expertise</a:t>
            </a:r>
          </a:p>
          <a:p>
            <a:pPr lvl="1"/>
            <a:r>
              <a:rPr lang="en-GB" dirty="0"/>
              <a:t>Scholarly monographs related to specific areas of research in the University, one off conference proceedings and titles of local, regional or national interest</a:t>
            </a:r>
          </a:p>
          <a:p>
            <a:pPr lvl="1"/>
            <a:r>
              <a:rPr lang="en-GB" dirty="0"/>
              <a:t>Journals and other specialist series such as annual conference proceedings</a:t>
            </a:r>
          </a:p>
          <a:p>
            <a:pPr lvl="1"/>
            <a:r>
              <a:rPr lang="en-GB" dirty="0"/>
              <a:t>Sound recordings (via Huddersfield Contemporary Records)</a:t>
            </a:r>
          </a:p>
          <a:p>
            <a:pPr lvl="1"/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896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Huddersfield </a:t>
            </a:r>
            <a:r>
              <a:rPr lang="en-GB" dirty="0" smtClean="0"/>
              <a:t>Press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OA journals and monographs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8 Journals</a:t>
            </a:r>
          </a:p>
          <a:p>
            <a:pPr lvl="1"/>
            <a:r>
              <a:rPr lang="en-GB" dirty="0" smtClean="0"/>
              <a:t>Based on the </a:t>
            </a:r>
            <a:r>
              <a:rPr lang="en-GB" dirty="0" err="1" smtClean="0"/>
              <a:t>Jisc</a:t>
            </a:r>
            <a:r>
              <a:rPr lang="en-GB" dirty="0" smtClean="0"/>
              <a:t> HOAP project (2011)</a:t>
            </a:r>
          </a:p>
          <a:p>
            <a:pPr lvl="1"/>
            <a:r>
              <a:rPr lang="en-GB" dirty="0" smtClean="0"/>
              <a:t>Hosted via the University Repository</a:t>
            </a:r>
          </a:p>
          <a:p>
            <a:pPr lvl="1"/>
            <a:r>
              <a:rPr lang="en-GB" dirty="0" smtClean="0"/>
              <a:t>Preserved in Portico</a:t>
            </a:r>
          </a:p>
          <a:p>
            <a:pPr lvl="1"/>
            <a:r>
              <a:rPr lang="en-GB" dirty="0" smtClean="0"/>
              <a:t>One title now available in DOAJ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880"/>
            <a:ext cx="3135174" cy="381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22" y="3394021"/>
            <a:ext cx="936104" cy="1309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2976"/>
            <a:ext cx="1844598" cy="1168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132856"/>
            <a:ext cx="142875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18" y="4869160"/>
            <a:ext cx="3779912" cy="781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40" y="3864373"/>
            <a:ext cx="891530" cy="126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5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Huddersfield Contemporary Records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dirty="0" smtClean="0"/>
              <a:t> CDs &amp; 1 DVD</a:t>
            </a:r>
          </a:p>
          <a:p>
            <a:r>
              <a:rPr lang="en-GB" dirty="0" smtClean="0"/>
              <a:t>1 Digital download album</a:t>
            </a:r>
          </a:p>
          <a:p>
            <a:r>
              <a:rPr lang="en-GB" dirty="0" smtClean="0"/>
              <a:t>Published with </a:t>
            </a:r>
            <a:r>
              <a:rPr lang="en-GB" dirty="0" err="1" smtClean="0"/>
              <a:t>CeReNeM</a:t>
            </a:r>
            <a:r>
              <a:rPr lang="en-GB" dirty="0" smtClean="0"/>
              <a:t> and /</a:t>
            </a:r>
            <a:r>
              <a:rPr lang="en-GB" dirty="0" err="1" smtClean="0"/>
              <a:t>hcmf</a:t>
            </a:r>
            <a:endParaRPr lang="en-GB" dirty="0" smtClean="0"/>
          </a:p>
          <a:p>
            <a:r>
              <a:rPr lang="en-GB" dirty="0" smtClean="0"/>
              <a:t>Through </a:t>
            </a:r>
            <a:r>
              <a:rPr lang="en-GB" dirty="0" err="1" smtClean="0"/>
              <a:t>CDBaby</a:t>
            </a:r>
            <a:r>
              <a:rPr lang="en-GB" dirty="0" smtClean="0"/>
              <a:t>, iTunes and Amazon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55" y="2267705"/>
            <a:ext cx="1152128" cy="10349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40" y="2708920"/>
            <a:ext cx="1080120" cy="1080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84" y="3430067"/>
            <a:ext cx="1125488" cy="11254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104168"/>
            <a:ext cx="1125488" cy="1125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66912"/>
            <a:ext cx="1093440" cy="1093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03" y="4217685"/>
            <a:ext cx="1085334" cy="1085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84" y="1917084"/>
            <a:ext cx="1125488" cy="112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64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Huddersfield </a:t>
            </a:r>
            <a:r>
              <a:rPr lang="en-GB" dirty="0" smtClean="0"/>
              <a:t>Press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Open Access Monographs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12 monographs published since 2011</a:t>
            </a:r>
          </a:p>
          <a:p>
            <a:pPr lvl="1"/>
            <a:r>
              <a:rPr lang="en-GB" dirty="0" smtClean="0"/>
              <a:t>6 OA monographs (all CC BY)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39" y="2205038"/>
            <a:ext cx="3667822" cy="3598862"/>
          </a:xfrm>
        </p:spPr>
      </p:pic>
    </p:spTree>
    <p:extLst>
      <p:ext uri="{BB962C8B-B14F-4D97-AF65-F5344CB8AC3E}">
        <p14:creationId xmlns:p14="http://schemas.microsoft.com/office/powerpoint/2010/main" val="1671647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Access monographs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Business model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work in progress!</a:t>
            </a:r>
          </a:p>
          <a:p>
            <a:pPr lvl="1"/>
            <a:r>
              <a:rPr lang="en-GB" dirty="0" smtClean="0"/>
              <a:t>Proposals submitted to the Editorial Board (chaired by a Pro-Vice Chancellor)</a:t>
            </a:r>
          </a:p>
          <a:p>
            <a:pPr lvl="1"/>
            <a:r>
              <a:rPr lang="en-GB" dirty="0" smtClean="0"/>
              <a:t>Peer review process in place</a:t>
            </a:r>
          </a:p>
          <a:p>
            <a:pPr lvl="1"/>
            <a:r>
              <a:rPr lang="en-GB" dirty="0" smtClean="0"/>
              <a:t>Monographs are funded by Departments, Research Centres, Funders (HLF and </a:t>
            </a:r>
            <a:r>
              <a:rPr lang="en-GB" dirty="0" err="1" smtClean="0"/>
              <a:t>Leverhulme</a:t>
            </a:r>
            <a:r>
              <a:rPr lang="en-GB" dirty="0" smtClean="0"/>
              <a:t> Trust) and sometimes the Library</a:t>
            </a:r>
          </a:p>
          <a:p>
            <a:pPr lvl="1"/>
            <a:r>
              <a:rPr lang="en-GB" dirty="0" smtClean="0"/>
              <a:t>Operates on a cost recovery model</a:t>
            </a:r>
          </a:p>
          <a:p>
            <a:pPr lvl="2"/>
            <a:r>
              <a:rPr lang="en-GB" dirty="0" smtClean="0"/>
              <a:t>PDF on OA</a:t>
            </a:r>
          </a:p>
          <a:p>
            <a:pPr lvl="2"/>
            <a:r>
              <a:rPr lang="en-GB" dirty="0" smtClean="0"/>
              <a:t>Print on sale via the University online store, Amazon, </a:t>
            </a:r>
            <a:r>
              <a:rPr lang="en-GB" dirty="0" err="1" smtClean="0"/>
              <a:t>Waterstone’s</a:t>
            </a:r>
            <a:r>
              <a:rPr lang="en-GB" dirty="0" smtClean="0"/>
              <a:t> etc.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17607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Access monographs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So why are we doing this?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Opportunities</a:t>
            </a:r>
          </a:p>
          <a:p>
            <a:pPr lvl="1"/>
            <a:r>
              <a:rPr lang="en-GB" dirty="0" smtClean="0"/>
              <a:t>The demise of the scholarly monograph?</a:t>
            </a:r>
          </a:p>
          <a:p>
            <a:pPr lvl="2"/>
            <a:r>
              <a:rPr lang="en-GB" dirty="0" smtClean="0"/>
              <a:t>Whether true or not our academics are finding it harder to get published (and we know this is not a quality issue)</a:t>
            </a:r>
          </a:p>
          <a:p>
            <a:pPr lvl="2"/>
            <a:r>
              <a:rPr lang="en-GB" dirty="0" smtClean="0"/>
              <a:t>They also object to the price of scholarly monographs and their resulting sales</a:t>
            </a:r>
          </a:p>
          <a:p>
            <a:pPr lvl="1"/>
            <a:r>
              <a:rPr lang="en-GB" dirty="0" smtClean="0"/>
              <a:t>Open Access and digital distribution</a:t>
            </a:r>
          </a:p>
          <a:p>
            <a:pPr lvl="2"/>
            <a:r>
              <a:rPr lang="en-GB" dirty="0" smtClean="0"/>
              <a:t>Using the University Repository and DOAB, we can successfully disseminate our research</a:t>
            </a:r>
          </a:p>
          <a:p>
            <a:pPr lvl="1"/>
            <a:r>
              <a:rPr lang="en-GB" dirty="0" smtClean="0"/>
              <a:t>Building a brand in certain disciplines</a:t>
            </a:r>
          </a:p>
          <a:p>
            <a:pPr lvl="2"/>
            <a:r>
              <a:rPr lang="en-GB" dirty="0" smtClean="0"/>
              <a:t>Contemporary music, history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10767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Access monographs</a:t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Noise in and as music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Published Oct 2013</a:t>
            </a:r>
          </a:p>
          <a:p>
            <a:pPr lvl="1"/>
            <a:r>
              <a:rPr lang="en-GB" dirty="0" smtClean="0"/>
              <a:t>81 copies sold</a:t>
            </a:r>
          </a:p>
          <a:p>
            <a:pPr lvl="1"/>
            <a:r>
              <a:rPr lang="en-GB" dirty="0" smtClean="0"/>
              <a:t>2017 copies downloaded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2273573" cy="227357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01008"/>
            <a:ext cx="2741290" cy="16447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4860032" cy="18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Access monographs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Challenges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Sustainability</a:t>
            </a:r>
          </a:p>
          <a:p>
            <a:pPr lvl="1"/>
            <a:r>
              <a:rPr lang="en-GB" dirty="0" smtClean="0"/>
              <a:t>At the moment things are not scalable</a:t>
            </a:r>
          </a:p>
          <a:p>
            <a:r>
              <a:rPr lang="en-GB" dirty="0" smtClean="0"/>
              <a:t>Funding</a:t>
            </a:r>
          </a:p>
          <a:p>
            <a:pPr lvl="1"/>
            <a:r>
              <a:rPr lang="en-GB" dirty="0" smtClean="0"/>
              <a:t>For administration/staffing in order to grow</a:t>
            </a:r>
          </a:p>
          <a:p>
            <a:r>
              <a:rPr lang="en-GB" dirty="0" smtClean="0"/>
              <a:t>Business Model</a:t>
            </a:r>
          </a:p>
          <a:p>
            <a:pPr lvl="1"/>
            <a:r>
              <a:rPr lang="en-GB" dirty="0" smtClean="0"/>
              <a:t>Still early days</a:t>
            </a:r>
          </a:p>
          <a:p>
            <a:r>
              <a:rPr lang="en-GB" dirty="0" smtClean="0"/>
              <a:t>Technology</a:t>
            </a:r>
          </a:p>
          <a:p>
            <a:pPr lvl="1"/>
            <a:r>
              <a:rPr lang="en-GB" dirty="0" smtClean="0"/>
              <a:t>We need to provide more than just a PDF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17148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4_Whi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4_Whi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4_Whi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4_Whi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4_Whi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4_Whi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4_Whi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4_Whi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4_Whit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1291</TotalTime>
  <Words>426</Words>
  <Application>Microsoft Office PowerPoint</Application>
  <PresentationFormat>On-screen Show (4:3)</PresentationFormat>
  <Paragraphs>82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Caviar Dreams</vt:lpstr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University of Huddersfield Press Scholarly publishing in the library </vt:lpstr>
      <vt:lpstr>University of Huddersfield Press Re-launched in 2010</vt:lpstr>
      <vt:lpstr>University of Huddersfield Press OA journals and monographs</vt:lpstr>
      <vt:lpstr>Huddersfield Contemporary Records</vt:lpstr>
      <vt:lpstr>University of Huddersfield Press Open Access Monographs</vt:lpstr>
      <vt:lpstr>Open Access monographs Business model</vt:lpstr>
      <vt:lpstr>Open Access monographs So why are we doing this?</vt:lpstr>
      <vt:lpstr>Open Access monographs Noise in and as music</vt:lpstr>
      <vt:lpstr>Open Access monographs Challenges</vt:lpstr>
      <vt:lpstr>Open Access monographs Looking forward</vt:lpstr>
      <vt:lpstr>PowerPoint Presentation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Roger Tritton</cp:lastModifiedBy>
  <cp:revision>45</cp:revision>
  <cp:lastPrinted>2015-03-02T13:26:10Z</cp:lastPrinted>
  <dcterms:created xsi:type="dcterms:W3CDTF">2012-10-10T08:25:01Z</dcterms:created>
  <dcterms:modified xsi:type="dcterms:W3CDTF">2015-03-06T10:07:43Z</dcterms:modified>
</cp:coreProperties>
</file>