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78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43F56-B300-4343-A7E3-F58DE37B1549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4E1E-ABC5-4093-A108-435CCD0DA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8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A9EC44-5452-4EC7-B584-9D21BC7CABF5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5A03F85-9CA7-4FA2-9ED1-F6C64AD1544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creativecommons.org/licenses/by/3.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066800"/>
            <a:ext cx="3886200" cy="213360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Role in Supporting and Implementing Campus Open Access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1254"/>
            <a:ext cx="3160712" cy="1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429000"/>
            <a:ext cx="3183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Jill Emery 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Portland State University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Graham Stone</a:t>
            </a:r>
          </a:p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Huddersfield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" y="477033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01887" y="4698901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>
                <a:solidFill>
                  <a:schemeClr val="tx1"/>
                </a:solidFill>
                <a:hlinkClick r:id="rId4"/>
              </a:rPr>
              <a:t>Creative Commons Attribution 3.0 </a:t>
            </a:r>
            <a:r>
              <a:rPr lang="en-GB" altLang="en-US" sz="800">
                <a:solidFill>
                  <a:schemeClr val="tx1"/>
                </a:solidFill>
              </a:rPr>
              <a:t>Unported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53004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as publisher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/>
              <a:t>The </a:t>
            </a:r>
            <a:r>
              <a:rPr lang="en-GB" sz="2200" dirty="0"/>
              <a:t>new university presses</a:t>
            </a:r>
          </a:p>
          <a:p>
            <a:endParaRPr lang="en-GB" sz="2200" dirty="0" smtClean="0"/>
          </a:p>
          <a:p>
            <a:r>
              <a:rPr lang="en-GB" sz="2200" dirty="0" smtClean="0"/>
              <a:t>Hosting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Librarian </a:t>
            </a:r>
            <a:r>
              <a:rPr lang="en-GB" sz="2200" dirty="0"/>
              <a:t>expertise</a:t>
            </a:r>
          </a:p>
          <a:p>
            <a:endParaRPr lang="en-GB" sz="2200" dirty="0" smtClean="0"/>
          </a:p>
          <a:p>
            <a:r>
              <a:rPr lang="en-GB" sz="2200" dirty="0" smtClean="0"/>
              <a:t>Publishing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Challenges</a:t>
            </a:r>
          </a:p>
          <a:p>
            <a:endParaRPr lang="en-GB" sz="2200" dirty="0"/>
          </a:p>
          <a:p>
            <a:r>
              <a:rPr lang="en-GB" sz="2200" dirty="0"/>
              <a:t>Sustainability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108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commons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/>
              <a:t>The link between CC licences and open </a:t>
            </a:r>
            <a:r>
              <a:rPr lang="en-GB" sz="2200" dirty="0" smtClean="0"/>
              <a:t>access</a:t>
            </a:r>
          </a:p>
          <a:p>
            <a:endParaRPr lang="en-GB" sz="2200" dirty="0"/>
          </a:p>
          <a:p>
            <a:r>
              <a:rPr lang="en-GB" sz="2200" dirty="0"/>
              <a:t>Copyright and Creative </a:t>
            </a:r>
            <a:r>
              <a:rPr lang="en-GB" sz="2200" dirty="0" smtClean="0"/>
              <a:t>Commons</a:t>
            </a:r>
          </a:p>
          <a:p>
            <a:endParaRPr lang="en-GB" sz="2200" dirty="0"/>
          </a:p>
          <a:p>
            <a:r>
              <a:rPr lang="en-GB" sz="2200" dirty="0"/>
              <a:t>Funder </a:t>
            </a:r>
            <a:r>
              <a:rPr lang="en-GB" sz="2200" dirty="0" smtClean="0"/>
              <a:t>mandates</a:t>
            </a:r>
          </a:p>
          <a:p>
            <a:endParaRPr lang="en-GB" sz="2200" dirty="0"/>
          </a:p>
          <a:p>
            <a:r>
              <a:rPr lang="en-GB" sz="2200" dirty="0"/>
              <a:t>Third Party rights and author </a:t>
            </a:r>
            <a:r>
              <a:rPr lang="en-GB" sz="2200" dirty="0" smtClean="0"/>
              <a:t>rights</a:t>
            </a:r>
          </a:p>
          <a:p>
            <a:endParaRPr lang="en-GB" sz="2200" dirty="0"/>
          </a:p>
          <a:p>
            <a:r>
              <a:rPr lang="en-GB" sz="2200" dirty="0"/>
              <a:t>Commercial Use </a:t>
            </a:r>
            <a:r>
              <a:rPr lang="en-GB" sz="2200" dirty="0" smtClean="0"/>
              <a:t>Questions</a:t>
            </a:r>
          </a:p>
          <a:p>
            <a:endParaRPr lang="en-GB" sz="2200" dirty="0"/>
          </a:p>
          <a:p>
            <a:r>
              <a:rPr lang="en-GB" sz="2200" dirty="0"/>
              <a:t>Benefits of publishing with a Creative Commons licence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782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70000" lnSpcReduction="20000"/>
          </a:bodyPr>
          <a:lstStyle/>
          <a:p>
            <a:r>
              <a:rPr lang="en-GB" sz="2200" dirty="0"/>
              <a:t>Addition of global OA Content to library catalogues &amp; discovery </a:t>
            </a:r>
            <a:r>
              <a:rPr lang="en-GB" sz="2200" dirty="0" smtClean="0"/>
              <a:t>systems</a:t>
            </a:r>
          </a:p>
          <a:p>
            <a:endParaRPr lang="en-GB" sz="2200" dirty="0"/>
          </a:p>
          <a:p>
            <a:r>
              <a:rPr lang="en-GB" sz="2200" dirty="0"/>
              <a:t>Participation in </a:t>
            </a:r>
            <a:r>
              <a:rPr lang="en-GB" sz="2200" dirty="0" err="1" smtClean="0"/>
              <a:t>OAISter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/>
              <a:t>Necessary </a:t>
            </a:r>
            <a:r>
              <a:rPr lang="en-GB" sz="2200" dirty="0" smtClean="0"/>
              <a:t>Metadata</a:t>
            </a:r>
          </a:p>
          <a:p>
            <a:endParaRPr lang="en-GB" sz="2200" dirty="0"/>
          </a:p>
          <a:p>
            <a:r>
              <a:rPr lang="en-GB" sz="2200" dirty="0"/>
              <a:t>Exposure of local repository on </a:t>
            </a:r>
            <a:r>
              <a:rPr lang="en-GB" sz="2200" dirty="0" smtClean="0"/>
              <a:t>Google</a:t>
            </a:r>
          </a:p>
          <a:p>
            <a:endParaRPr lang="en-GB" sz="2200" dirty="0"/>
          </a:p>
          <a:p>
            <a:r>
              <a:rPr lang="en-GB" sz="2200" dirty="0"/>
              <a:t>Indexing of gold OA journals and the need for OA </a:t>
            </a:r>
            <a:r>
              <a:rPr lang="en-GB" sz="2200" dirty="0" smtClean="0"/>
              <a:t>designation</a:t>
            </a:r>
          </a:p>
          <a:p>
            <a:endParaRPr lang="en-GB" sz="2200" dirty="0"/>
          </a:p>
          <a:p>
            <a:r>
              <a:rPr lang="en-GB" sz="2200" dirty="0"/>
              <a:t>Usage data (PIRUS, IRUS-UK, COUNTER 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90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Crowdsourcing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483608"/>
          </a:xfrm>
        </p:spPr>
        <p:txBody>
          <a:bodyPr>
            <a:noAutofit/>
          </a:bodyPr>
          <a:lstStyle/>
          <a:p>
            <a:r>
              <a:rPr lang="en-GB" sz="1400" dirty="0"/>
              <a:t>Comments and suggestions from around the world</a:t>
            </a:r>
          </a:p>
          <a:p>
            <a:endParaRPr lang="en-GB" sz="1400" dirty="0"/>
          </a:p>
          <a:p>
            <a:r>
              <a:rPr lang="en-GB" sz="1400" dirty="0"/>
              <a:t>Australia, the United States (incl. Californian Digital Library and SPARC), South Africa </a:t>
            </a:r>
            <a:r>
              <a:rPr lang="en-GB" sz="1400" dirty="0" smtClean="0"/>
              <a:t>(Stellenbosch </a:t>
            </a:r>
            <a:r>
              <a:rPr lang="en-GB" sz="1400" dirty="0"/>
              <a:t>University) and the UK (incl. Jisc and SCONUL)</a:t>
            </a:r>
          </a:p>
          <a:p>
            <a:endParaRPr lang="en-GB" sz="1400" dirty="0"/>
          </a:p>
          <a:p>
            <a:r>
              <a:rPr lang="en-GB" sz="1400" dirty="0"/>
              <a:t>Where does OAWAL overlap with work already in progress? California Digital Library, SPARC, Jisc Monitor</a:t>
            </a:r>
          </a:p>
          <a:p>
            <a:endParaRPr lang="en-GB" sz="1400" dirty="0"/>
          </a:p>
          <a:p>
            <a:r>
              <a:rPr lang="en-GB" sz="1400" dirty="0"/>
              <a:t>Further discussions at conferences and workshops are planned in 2014/15</a:t>
            </a:r>
          </a:p>
          <a:p>
            <a:endParaRPr lang="en-GB" sz="1400" dirty="0"/>
          </a:p>
          <a:p>
            <a:r>
              <a:rPr lang="en-GB" sz="1400" dirty="0"/>
              <a:t>We would like to encourage your feedback this afternoon</a:t>
            </a:r>
          </a:p>
          <a:p>
            <a:pPr marL="68580" indent="0"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073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Workshop: The H form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Themes</a:t>
            </a:r>
            <a:endParaRPr lang="en-GB" sz="2400" dirty="0"/>
          </a:p>
          <a:p>
            <a:pPr lvl="1"/>
            <a:r>
              <a:rPr lang="en-GB" sz="2400" dirty="0" smtClean="0"/>
              <a:t>Internal library message on open access</a:t>
            </a:r>
            <a:endParaRPr lang="en-GB" sz="2400" dirty="0"/>
          </a:p>
          <a:p>
            <a:pPr lvl="1"/>
            <a:r>
              <a:rPr lang="en-GB" sz="2400" dirty="0" smtClean="0"/>
              <a:t>Communication of OA opportunities to </a:t>
            </a:r>
            <a:r>
              <a:rPr lang="en-GB" sz="2400" dirty="0"/>
              <a:t>a</a:t>
            </a:r>
            <a:r>
              <a:rPr lang="en-GB" sz="2400" dirty="0" smtClean="0"/>
              <a:t>cademic community</a:t>
            </a:r>
            <a:endParaRPr lang="en-GB" sz="2400" dirty="0"/>
          </a:p>
          <a:p>
            <a:pPr lvl="1"/>
            <a:r>
              <a:rPr lang="en-GB" sz="2400" dirty="0" smtClean="0"/>
              <a:t>Mandates/policies</a:t>
            </a:r>
            <a:endParaRPr lang="en-GB" sz="2400" dirty="0"/>
          </a:p>
          <a:p>
            <a:pPr lvl="1"/>
            <a:r>
              <a:rPr lang="en-GB" sz="2400" dirty="0" smtClean="0"/>
              <a:t>Promotion of your repository</a:t>
            </a:r>
          </a:p>
          <a:p>
            <a:pPr lvl="1"/>
            <a:r>
              <a:rPr lang="en-GB" sz="2400" dirty="0" smtClean="0"/>
              <a:t>Budgeting for OA publication</a:t>
            </a:r>
          </a:p>
          <a:p>
            <a:pPr lvl="1"/>
            <a:r>
              <a:rPr lang="en-GB" sz="2400" dirty="0" smtClean="0"/>
              <a:t>Reconfiguration of staff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83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Workshop: The H form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GB" dirty="0" smtClean="0"/>
              <a:t>We’ve chosen themes that we hope interest you! 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b="1" dirty="0">
                <a:sym typeface="Wingdings" panose="05000000000000000000" pitchFamily="2" charset="2"/>
              </a:rPr>
              <a:t></a:t>
            </a:r>
            <a:r>
              <a:rPr lang="en-GB" dirty="0"/>
              <a:t> Write down barriers (issues and challenges) to achieving these positive states/words (one per post-it) – 5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As </a:t>
            </a:r>
            <a:r>
              <a:rPr lang="en-GB" dirty="0"/>
              <a:t>a group add these to the sheet, clustering where themes/duplicates appear. 5 </a:t>
            </a:r>
            <a:r>
              <a:rPr lang="en-GB" dirty="0" err="1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b="1" dirty="0" smtClean="0">
                <a:sym typeface="Wingdings" panose="05000000000000000000" pitchFamily="2" charset="2"/>
              </a:rPr>
              <a:t></a:t>
            </a:r>
            <a:r>
              <a:rPr lang="en-GB" dirty="0" smtClean="0"/>
              <a:t> </a:t>
            </a:r>
            <a:r>
              <a:rPr lang="en-GB" dirty="0"/>
              <a:t>Individually jot down positive words and phrases associated with the theme; what does success look like? (one per post-it) – 5 </a:t>
            </a:r>
            <a:r>
              <a:rPr lang="en-GB" dirty="0" err="1" smtClean="0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dirty="0"/>
              <a:t>As a group add these to the sheet, clustering where themes/duplicates appear. 5 </a:t>
            </a:r>
            <a:r>
              <a:rPr lang="en-GB" dirty="0" err="1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dirty="0" smtClean="0"/>
              <a:t>As </a:t>
            </a:r>
            <a:r>
              <a:rPr lang="en-GB" dirty="0"/>
              <a:t>a group write down suggestions for resolving these barriers – the idea space! Turn these into a top 3 priority actions/follow-ups. 10 </a:t>
            </a:r>
            <a:r>
              <a:rPr lang="en-GB" dirty="0" err="1"/>
              <a:t>mins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9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Workshop: The H form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From this: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this</a:t>
            </a:r>
            <a:endParaRPr lang="en-GB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9556"/>
            <a:ext cx="3428059" cy="25710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9556"/>
            <a:ext cx="3428059" cy="25710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213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Questions?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7772400" cy="639762"/>
          </a:xfrm>
        </p:spPr>
        <p:txBody>
          <a:bodyPr>
            <a:noAutofit/>
          </a:bodyPr>
          <a:lstStyle/>
          <a:p>
            <a:r>
              <a:rPr lang="en-GB" sz="3600" dirty="0"/>
              <a:t>https://library3.hud.ac.uk/blogs/oawal/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Jill Emery: jemery@pdx.edu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Graham Stone: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g.stone@hud.ac.uk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3657600" cy="2189555"/>
          </a:xfrm>
        </p:spPr>
      </p:pic>
      <p:pic>
        <p:nvPicPr>
          <p:cNvPr id="15" name="Picture 1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5281015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72263" y="520957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4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35861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2" y="152400"/>
            <a:ext cx="7813337" cy="5181600"/>
          </a:xfrm>
        </p:spPr>
      </p:pic>
      <p:sp>
        <p:nvSpPr>
          <p:cNvPr id="5" name="TextBox 4"/>
          <p:cNvSpPr txBox="1"/>
          <p:nvPr/>
        </p:nvSpPr>
        <p:spPr>
          <a:xfrm>
            <a:off x="2971800" y="5334000"/>
            <a:ext cx="535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Reproduced </a:t>
            </a:r>
            <a:r>
              <a:rPr lang="en-US" dirty="0"/>
              <a:t>with kind </a:t>
            </a:r>
            <a:r>
              <a:rPr lang="en-US"/>
              <a:t>permission </a:t>
            </a:r>
            <a:r>
              <a:rPr lang="en-US" smtClean="0"/>
              <a:t>from </a:t>
            </a:r>
            <a:r>
              <a:rPr lang="en-US" dirty="0"/>
              <a:t>Neil Jacobs, </a:t>
            </a:r>
            <a:r>
              <a:rPr lang="en-US" dirty="0" smtClean="0"/>
              <a:t>Jisc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7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OAWAL: Open access workflows for academic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librarians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8110"/>
            <a:ext cx="7772400" cy="3637980"/>
          </a:xfrm>
        </p:spPr>
      </p:pic>
    </p:spTree>
    <p:extLst>
      <p:ext uri="{BB962C8B-B14F-4D97-AF65-F5344CB8AC3E}">
        <p14:creationId xmlns:p14="http://schemas.microsoft.com/office/powerpoint/2010/main" val="3532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work in progress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Crowdsourcing comments through 2015</a:t>
            </a:r>
          </a:p>
          <a:p>
            <a:endParaRPr lang="en-US" dirty="0"/>
          </a:p>
          <a:p>
            <a:r>
              <a:rPr lang="en-US" dirty="0" smtClean="0"/>
              <a:t>Goal is to produce a</a:t>
            </a:r>
            <a:r>
              <a:rPr lang="en-GB" dirty="0" smtClean="0"/>
              <a:t>n </a:t>
            </a:r>
            <a:r>
              <a:rPr lang="en-GB" dirty="0"/>
              <a:t>openly accessible wiki/blog </a:t>
            </a:r>
            <a:r>
              <a:rPr lang="en-GB" dirty="0" smtClean="0"/>
              <a:t>reference site </a:t>
            </a:r>
            <a:r>
              <a:rPr lang="en-GB" dirty="0"/>
              <a:t>for librarians working on the management of open access </a:t>
            </a:r>
            <a:r>
              <a:rPr lang="en-GB" dirty="0" smtClean="0"/>
              <a:t>workflows</a:t>
            </a:r>
          </a:p>
          <a:p>
            <a:endParaRPr lang="en-GB" dirty="0"/>
          </a:p>
          <a:p>
            <a:r>
              <a:rPr lang="en-GB" dirty="0" smtClean="0"/>
              <a:t>To contain best practice guidance and examples of workflows</a:t>
            </a:r>
            <a:endParaRPr lang="en-GB" dirty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</a:t>
            </a:r>
            <a:r>
              <a:rPr lang="en-US" sz="1200" b="1" dirty="0"/>
              <a:t>https://library3.hud.ac.uk/blogs/oawal/</a:t>
            </a:r>
          </a:p>
        </p:txBody>
      </p:sp>
    </p:spTree>
    <p:extLst>
      <p:ext uri="{BB962C8B-B14F-4D97-AF65-F5344CB8AC3E}">
        <p14:creationId xmlns:p14="http://schemas.microsoft.com/office/powerpoint/2010/main" val="12609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OAWAL will contain international examples</a:t>
            </a:r>
          </a:p>
          <a:p>
            <a:pPr marL="68580" indent="0">
              <a:buNone/>
            </a:pPr>
            <a:endParaRPr lang="en-US" sz="2200" dirty="0"/>
          </a:p>
          <a:p>
            <a:r>
              <a:rPr lang="en-US" sz="2200" dirty="0"/>
              <a:t>Aimed at those who may be new to or whose jobs now include OA</a:t>
            </a:r>
          </a:p>
          <a:p>
            <a:endParaRPr lang="en-US" sz="2200" dirty="0"/>
          </a:p>
          <a:p>
            <a:r>
              <a:rPr lang="en-US" sz="2200" dirty="0"/>
              <a:t>OAWAL is agnostic regarding the route to OA</a:t>
            </a:r>
          </a:p>
          <a:p>
            <a:pPr marL="68580" indent="0">
              <a:buNone/>
            </a:pPr>
            <a:endParaRPr lang="en-US" sz="2200" dirty="0"/>
          </a:p>
          <a:p>
            <a:r>
              <a:rPr lang="en-US" sz="2200" dirty="0"/>
              <a:t>OAWAL </a:t>
            </a:r>
            <a:r>
              <a:rPr lang="en-US" sz="2200" dirty="0" smtClean="0"/>
              <a:t>was </a:t>
            </a:r>
            <a:r>
              <a:rPr lang="en-US" sz="2200" dirty="0"/>
              <a:t>not created to be prescriptive of any one specific business model or philosophical arguments over business model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867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Advocacy</a:t>
            </a:r>
          </a:p>
          <a:p>
            <a:endParaRPr lang="en-US" sz="2200" dirty="0"/>
          </a:p>
          <a:p>
            <a:r>
              <a:rPr lang="en-US" sz="2200" dirty="0" smtClean="0"/>
              <a:t>Workflows</a:t>
            </a:r>
          </a:p>
          <a:p>
            <a:endParaRPr lang="en-US" sz="2200" dirty="0"/>
          </a:p>
          <a:p>
            <a:r>
              <a:rPr lang="en-US" sz="2200" dirty="0" smtClean="0"/>
              <a:t>Standards</a:t>
            </a:r>
          </a:p>
          <a:p>
            <a:endParaRPr lang="en-US" sz="2200" dirty="0"/>
          </a:p>
          <a:p>
            <a:r>
              <a:rPr lang="en-US" sz="2200" dirty="0" smtClean="0"/>
              <a:t>Library as Publisher</a:t>
            </a:r>
          </a:p>
          <a:p>
            <a:endParaRPr lang="en-US" sz="2200" dirty="0"/>
          </a:p>
          <a:p>
            <a:r>
              <a:rPr lang="en-US" sz="2200" dirty="0" smtClean="0"/>
              <a:t>Creative Commons</a:t>
            </a:r>
          </a:p>
          <a:p>
            <a:endParaRPr lang="en-US" sz="2200" dirty="0"/>
          </a:p>
          <a:p>
            <a:r>
              <a:rPr lang="en-US" sz="2200" dirty="0" smtClean="0"/>
              <a:t>Discovery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269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/>
              <a:t>Internal Library Message on Open </a:t>
            </a:r>
            <a:r>
              <a:rPr lang="en-GB" sz="2200" dirty="0" smtClean="0"/>
              <a:t>Access</a:t>
            </a:r>
          </a:p>
          <a:p>
            <a:endParaRPr lang="en-GB" sz="2200" dirty="0"/>
          </a:p>
          <a:p>
            <a:r>
              <a:rPr lang="en-GB" sz="2200" dirty="0"/>
              <a:t>Communication of OA Opportunities to Your Academic </a:t>
            </a:r>
            <a:r>
              <a:rPr lang="en-GB" sz="2200" dirty="0" smtClean="0"/>
              <a:t>Community</a:t>
            </a:r>
          </a:p>
          <a:p>
            <a:endParaRPr lang="en-GB" sz="2200" dirty="0"/>
          </a:p>
          <a:p>
            <a:r>
              <a:rPr lang="en-GB" sz="2200" dirty="0" smtClean="0"/>
              <a:t>Mandates/Policies</a:t>
            </a:r>
          </a:p>
          <a:p>
            <a:endParaRPr lang="en-GB" sz="2200" dirty="0"/>
          </a:p>
          <a:p>
            <a:r>
              <a:rPr lang="en-GB" sz="2200" dirty="0"/>
              <a:t>Promotion of Your </a:t>
            </a:r>
            <a:r>
              <a:rPr lang="en-GB" sz="2200" dirty="0" smtClean="0"/>
              <a:t>Repository</a:t>
            </a:r>
          </a:p>
          <a:p>
            <a:endParaRPr lang="en-GB" sz="2200" dirty="0"/>
          </a:p>
          <a:p>
            <a:r>
              <a:rPr lang="en-GB" sz="2200" dirty="0"/>
              <a:t>Budgeting for Open Access </a:t>
            </a:r>
            <a:r>
              <a:rPr lang="en-GB" sz="2200" dirty="0" smtClean="0"/>
              <a:t>Publication</a:t>
            </a:r>
          </a:p>
          <a:p>
            <a:endParaRPr lang="en-GB" sz="2200" dirty="0"/>
          </a:p>
          <a:p>
            <a:r>
              <a:rPr lang="en-GB" sz="2200" dirty="0" smtClean="0"/>
              <a:t>Reconfiguration </a:t>
            </a:r>
            <a:r>
              <a:rPr lang="en-GB" sz="2200" dirty="0"/>
              <a:t>of Staff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013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WORKFLOWS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/>
              <a:t>The ‘traditional’ green </a:t>
            </a:r>
            <a:r>
              <a:rPr lang="en-GB" sz="2200" dirty="0" smtClean="0"/>
              <a:t>model</a:t>
            </a:r>
          </a:p>
          <a:p>
            <a:endParaRPr lang="en-GB" sz="2200" dirty="0"/>
          </a:p>
          <a:p>
            <a:r>
              <a:rPr lang="en-GB" sz="2200" dirty="0"/>
              <a:t>Gold Open </a:t>
            </a:r>
            <a:r>
              <a:rPr lang="en-GB" sz="2200" dirty="0" smtClean="0"/>
              <a:t>Access</a:t>
            </a:r>
          </a:p>
          <a:p>
            <a:endParaRPr lang="en-GB" sz="2200" dirty="0"/>
          </a:p>
          <a:p>
            <a:r>
              <a:rPr lang="en-GB" sz="2200" dirty="0"/>
              <a:t>Funder mandates/policies for </a:t>
            </a:r>
            <a:endParaRPr lang="en-GB" sz="2200" dirty="0" smtClean="0"/>
          </a:p>
          <a:p>
            <a:r>
              <a:rPr lang="en-GB" sz="2200" dirty="0" smtClean="0"/>
              <a:t>green </a:t>
            </a:r>
            <a:r>
              <a:rPr lang="en-GB" sz="2200" dirty="0"/>
              <a:t>and gold</a:t>
            </a:r>
          </a:p>
          <a:p>
            <a:endParaRPr lang="en-GB" sz="2200" dirty="0" smtClean="0"/>
          </a:p>
          <a:p>
            <a:r>
              <a:rPr lang="en-GB" sz="2200" dirty="0" smtClean="0"/>
              <a:t>The </a:t>
            </a:r>
            <a:r>
              <a:rPr lang="en-GB" sz="2200" dirty="0"/>
              <a:t>effect of gold on workflows and staffing</a:t>
            </a:r>
          </a:p>
          <a:p>
            <a:endParaRPr lang="en-GB" sz="2200" dirty="0" smtClean="0"/>
          </a:p>
          <a:p>
            <a:r>
              <a:rPr lang="en-GB" sz="2200" dirty="0" smtClean="0"/>
              <a:t>Pure </a:t>
            </a:r>
            <a:r>
              <a:rPr lang="en-GB" sz="2200" dirty="0"/>
              <a:t>gold vs. hybrid journals</a:t>
            </a:r>
          </a:p>
          <a:p>
            <a:endParaRPr lang="en-GB" sz="2200" dirty="0" smtClean="0"/>
          </a:p>
          <a:p>
            <a:r>
              <a:rPr lang="en-GB" sz="2200" dirty="0" smtClean="0"/>
              <a:t>APC </a:t>
            </a:r>
            <a:r>
              <a:rPr lang="en-GB" sz="2200" dirty="0"/>
              <a:t>processing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40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102608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Open Access Metadata &amp; </a:t>
            </a:r>
            <a:r>
              <a:rPr lang="en-GB" sz="2200" dirty="0" smtClean="0"/>
              <a:t>Indicators</a:t>
            </a:r>
          </a:p>
          <a:p>
            <a:endParaRPr lang="en-GB" sz="2200" dirty="0"/>
          </a:p>
          <a:p>
            <a:r>
              <a:rPr lang="en-GB" sz="2200" dirty="0" smtClean="0"/>
              <a:t>ORCID</a:t>
            </a:r>
          </a:p>
          <a:p>
            <a:endParaRPr lang="en-GB" sz="2200" dirty="0"/>
          </a:p>
          <a:p>
            <a:r>
              <a:rPr lang="en-GB" sz="2200" dirty="0" err="1" smtClean="0"/>
              <a:t>FundRef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err="1" smtClean="0"/>
              <a:t>CrossMark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/>
              <a:t>Preservation &amp; Storage Formats</a:t>
            </a:r>
          </a:p>
          <a:p>
            <a:endParaRPr lang="en-GB" sz="2200" dirty="0" smtClean="0"/>
          </a:p>
          <a:p>
            <a:r>
              <a:rPr lang="en-GB" sz="2200" dirty="0" smtClean="0"/>
              <a:t>Alternative </a:t>
            </a:r>
            <a:r>
              <a:rPr lang="en-GB" sz="2200" dirty="0"/>
              <a:t>Metric Schemes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URL: https://library3.hud.ac.uk/blogs/oawal/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073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647</Words>
  <Application>Microsoft Office PowerPoint</Application>
  <PresentationFormat>On-screen Show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Verdana</vt:lpstr>
      <vt:lpstr>Wingdings</vt:lpstr>
      <vt:lpstr>Wingdings 3</vt:lpstr>
      <vt:lpstr>Urban Pop</vt:lpstr>
      <vt:lpstr>The Library Role in Supporting and Implementing Campus Open Access Policies</vt:lpstr>
      <vt:lpstr>PowerPoint Presentation</vt:lpstr>
      <vt:lpstr>OAWAL: Open access workflows for academic librarians</vt:lpstr>
      <vt:lpstr>What Is OAWAL?</vt:lpstr>
      <vt:lpstr>What Is OAWAL?</vt:lpstr>
      <vt:lpstr>What Is OAWAL?</vt:lpstr>
      <vt:lpstr>Advocacy</vt:lpstr>
      <vt:lpstr>WORKFLOWS</vt:lpstr>
      <vt:lpstr>Standards</vt:lpstr>
      <vt:lpstr>Library as publisher</vt:lpstr>
      <vt:lpstr>Creative commons</vt:lpstr>
      <vt:lpstr>discovery</vt:lpstr>
      <vt:lpstr>Crowdsourcing</vt:lpstr>
      <vt:lpstr>Workshop: The H form</vt:lpstr>
      <vt:lpstr>Workshop: The H form</vt:lpstr>
      <vt:lpstr>Workshop: The H form</vt:lpstr>
      <vt:lpstr>Further Questions?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Technologies</dc:creator>
  <cp:lastModifiedBy>Graham Stone</cp:lastModifiedBy>
  <cp:revision>37</cp:revision>
  <dcterms:created xsi:type="dcterms:W3CDTF">2014-01-31T19:47:38Z</dcterms:created>
  <dcterms:modified xsi:type="dcterms:W3CDTF">2014-11-02T21:31:02Z</dcterms:modified>
</cp:coreProperties>
</file>