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40"/>
  </p:notesMasterIdLst>
  <p:handoutMasterIdLst>
    <p:handoutMasterId r:id="rId41"/>
  </p:handoutMasterIdLst>
  <p:sldIdLst>
    <p:sldId id="256" r:id="rId14"/>
    <p:sldId id="257" r:id="rId15"/>
    <p:sldId id="276" r:id="rId16"/>
    <p:sldId id="267" r:id="rId17"/>
    <p:sldId id="260" r:id="rId18"/>
    <p:sldId id="261" r:id="rId19"/>
    <p:sldId id="264" r:id="rId20"/>
    <p:sldId id="288" r:id="rId21"/>
    <p:sldId id="266" r:id="rId22"/>
    <p:sldId id="265" r:id="rId23"/>
    <p:sldId id="270" r:id="rId24"/>
    <p:sldId id="272" r:id="rId25"/>
    <p:sldId id="271" r:id="rId26"/>
    <p:sldId id="273" r:id="rId27"/>
    <p:sldId id="289" r:id="rId28"/>
    <p:sldId id="281" r:id="rId29"/>
    <p:sldId id="283" r:id="rId30"/>
    <p:sldId id="290" r:id="rId31"/>
    <p:sldId id="282" r:id="rId32"/>
    <p:sldId id="279" r:id="rId33"/>
    <p:sldId id="286" r:id="rId34"/>
    <p:sldId id="269" r:id="rId35"/>
    <p:sldId id="287" r:id="rId36"/>
    <p:sldId id="274" r:id="rId37"/>
    <p:sldId id="275" r:id="rId38"/>
    <p:sldId id="268" r:id="rId39"/>
  </p:sldIdLst>
  <p:sldSz cx="9144000" cy="6858000" type="screen4x3"/>
  <p:notesSz cx="6761163" cy="9942513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>
        <p:scale>
          <a:sx n="60" d="100"/>
          <a:sy n="60" d="100"/>
        </p:scale>
        <p:origin x="-3378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0" cy="497683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0413" y="0"/>
            <a:ext cx="2929140" cy="497683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29140" cy="49768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0413" y="9443241"/>
            <a:ext cx="2929140" cy="49768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140" cy="4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413" y="0"/>
            <a:ext cx="2929140" cy="4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956" y="4722416"/>
            <a:ext cx="5409252" cy="4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29140" cy="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413" y="9443241"/>
            <a:ext cx="2929140" cy="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8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3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47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73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36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06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6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16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57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21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6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73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59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80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1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9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5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2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1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5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staffspublicinquiry.com/sites/default/files/report/Executive%20summary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214561" y="1988840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investigation into the perceived value of peer assessment as a summative assessment method for final year Occupational Therapy, Physiotherapy and Podiatry students during their group dissertation projects: A </a:t>
            </a:r>
            <a:r>
              <a:rPr lang="en-GB" dirty="0" smtClean="0"/>
              <a:t>student </a:t>
            </a:r>
            <a:r>
              <a:rPr lang="en-GB" dirty="0"/>
              <a:t>perspective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 descr="Portrait of  Peter Rober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544" y="4645838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humpw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3968" y="4645838"/>
            <a:ext cx="1152128" cy="1076325"/>
          </a:xfrm>
          <a:prstGeom prst="rect">
            <a:avLst/>
          </a:prstGeom>
        </p:spPr>
      </p:pic>
      <p:pic>
        <p:nvPicPr>
          <p:cNvPr id="6" name="Content Placeholder 5" descr="Portrait of  Joanne Donbavand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45838"/>
            <a:ext cx="11711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and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59886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Aim </a:t>
            </a:r>
          </a:p>
          <a:p>
            <a:r>
              <a:rPr lang="en-GB" dirty="0" smtClean="0"/>
              <a:t>To </a:t>
            </a:r>
            <a:r>
              <a:rPr lang="en-GB" dirty="0"/>
              <a:t>explore students’ perceptions of peer </a:t>
            </a:r>
            <a:r>
              <a:rPr lang="en-GB" dirty="0" smtClean="0"/>
              <a:t>assessment.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b="1" dirty="0" smtClean="0"/>
              <a:t>Objectives</a:t>
            </a:r>
            <a:endParaRPr lang="en-GB" dirty="0"/>
          </a:p>
          <a:p>
            <a:r>
              <a:rPr lang="en-GB" dirty="0" smtClean="0"/>
              <a:t>Explore </a:t>
            </a:r>
            <a:r>
              <a:rPr lang="en-GB" dirty="0"/>
              <a:t>the perceived confidence in their ability to peer assess</a:t>
            </a:r>
          </a:p>
          <a:p>
            <a:r>
              <a:rPr lang="en-GB" dirty="0"/>
              <a:t>Explore their perceived benefits and limitations of peer assessment</a:t>
            </a:r>
          </a:p>
          <a:p>
            <a:r>
              <a:rPr lang="en-GB" dirty="0"/>
              <a:t>Explore whether it is a meaningful way to peer assess </a:t>
            </a:r>
            <a:r>
              <a:rPr lang="en-GB" dirty="0" err="1"/>
              <a:t>summatively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Sampling and 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Purposive sample of final year podiatry, physiotherapy and occupational therapy students.</a:t>
            </a:r>
          </a:p>
          <a:p>
            <a:r>
              <a:rPr lang="en-GB" dirty="0" smtClean="0"/>
              <a:t>Recruitment took place after final marks for the module had been awarded</a:t>
            </a:r>
          </a:p>
          <a:p>
            <a:r>
              <a:rPr lang="en-GB" dirty="0" smtClean="0"/>
              <a:t>Two focus groups (n=5 and 3) </a:t>
            </a:r>
          </a:p>
          <a:p>
            <a:r>
              <a:rPr lang="en-GB" dirty="0" smtClean="0"/>
              <a:t>Questions and prompts generated from aims and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5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Conventional content analysis using a thematic approach (</a:t>
            </a:r>
            <a:r>
              <a:rPr lang="en-GB" dirty="0" err="1"/>
              <a:t>Hsieu</a:t>
            </a:r>
            <a:r>
              <a:rPr lang="en-GB" dirty="0"/>
              <a:t>-Fang and Shannon </a:t>
            </a:r>
            <a:r>
              <a:rPr lang="en-GB" dirty="0" smtClean="0"/>
              <a:t>2005)</a:t>
            </a:r>
          </a:p>
          <a:p>
            <a:endParaRPr lang="en-GB" dirty="0" smtClean="0"/>
          </a:p>
          <a:p>
            <a:r>
              <a:rPr lang="en-GB" dirty="0" smtClean="0"/>
              <a:t>Themes were derived by the three researchers independently and consensus was reached through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2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  - teamwork</a:t>
            </a:r>
            <a:endParaRPr lang="en-GB" dirty="0"/>
          </a:p>
        </p:txBody>
      </p:sp>
      <p:pic>
        <p:nvPicPr>
          <p:cNvPr id="4" name="Content Placeholder 5" descr="Portrait of  Joanne Donbavand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27" y="1844824"/>
            <a:ext cx="11711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ortrait of  Peter Rober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38" y="4581128"/>
            <a:ext cx="11616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humpw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592" y="3212976"/>
            <a:ext cx="1152128" cy="107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384884"/>
            <a:ext cx="470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Highlighter pens and ring binders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3520305"/>
            <a:ext cx="6360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Word processed, numbered and indexed lists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4890355"/>
            <a:ext cx="619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Scraps of paper with doodles and diagrams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5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Level 4 themes:-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The process of peer assessment (+</a:t>
            </a:r>
            <a:r>
              <a:rPr lang="en-GB" dirty="0" err="1"/>
              <a:t>ve</a:t>
            </a:r>
            <a:r>
              <a:rPr lang="en-GB" dirty="0"/>
              <a:t> and –</a:t>
            </a:r>
            <a:r>
              <a:rPr lang="en-GB" dirty="0" err="1"/>
              <a:t>ve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influence of peer assessment on group work (+</a:t>
            </a:r>
            <a:r>
              <a:rPr lang="en-GB" dirty="0" err="1" smtClean="0"/>
              <a:t>ve</a:t>
            </a:r>
            <a:r>
              <a:rPr lang="en-GB" dirty="0" smtClean="0"/>
              <a:t> and –</a:t>
            </a:r>
            <a:r>
              <a:rPr lang="en-GB" dirty="0" err="1" smtClean="0"/>
              <a:t>ve</a:t>
            </a:r>
            <a:r>
              <a:rPr lang="en-GB" dirty="0" smtClean="0"/>
              <a:t>)</a:t>
            </a:r>
          </a:p>
          <a:p>
            <a:pPr marL="457200" indent="-457200">
              <a:buAutoNum type="arabicParenR"/>
            </a:pPr>
            <a:endParaRPr lang="en-GB" dirty="0"/>
          </a:p>
          <a:p>
            <a:pPr marL="457200" indent="-457200">
              <a:buAutoNum type="arabicParenR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99249"/>
              </p:ext>
            </p:extLst>
          </p:nvPr>
        </p:nvGraphicFramePr>
        <p:xfrm>
          <a:off x="0" y="4"/>
          <a:ext cx="9143998" cy="685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505"/>
                <a:gridCol w="2285505"/>
                <a:gridCol w="2286494"/>
                <a:gridCol w="2286494"/>
              </a:tblGrid>
              <a:tr h="24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Level 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Level 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Level 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Level 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</a:tr>
              <a:tr h="24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Influence on degree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Influence on degree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Understanding of process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Process of peer assessment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</a:tr>
              <a:tr h="457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More guidance/criteria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More guidance/criteria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More guidance/criteria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How to measure effort vs contribution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Trust/confidence in assessment skills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Responsibility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Skill </a:t>
                      </a:r>
                      <a:r>
                        <a:rPr lang="en-GB" sz="1400" dirty="0" err="1">
                          <a:effectLst/>
                        </a:rPr>
                        <a:t>eg</a:t>
                      </a:r>
                      <a:r>
                        <a:rPr lang="en-GB" sz="1400" dirty="0">
                          <a:effectLst/>
                        </a:rPr>
                        <a:t> IT deserves more?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Attendance = work?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Leader deserves more?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Skill </a:t>
                      </a:r>
                      <a:r>
                        <a:rPr lang="en-GB" sz="1400" dirty="0" err="1">
                          <a:effectLst/>
                        </a:rPr>
                        <a:t>eg</a:t>
                      </a:r>
                      <a:r>
                        <a:rPr lang="en-GB" sz="1400" dirty="0">
                          <a:effectLst/>
                        </a:rPr>
                        <a:t> IT deserves more?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Attendance = work?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Lack of numeracy skills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Lack of numeracy skills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Lack of transparency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Lack of transparency feedback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Lack of feedback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Timing of peer assessment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Timing of peer assessment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Logistics of assessment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Confidentiality (at conference)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Confidentiality (at conference)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Effort should be rewarded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+</a:t>
                      </a:r>
                      <a:r>
                        <a:rPr lang="en-GB" sz="1400" dirty="0" err="1">
                          <a:effectLst/>
                        </a:rPr>
                        <a:t>ve</a:t>
                      </a:r>
                      <a:r>
                        <a:rPr lang="en-GB" sz="1400" dirty="0">
                          <a:effectLst/>
                        </a:rPr>
                        <a:t> perceptions of peer assessment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Perceptions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Unfairness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r>
                        <a:rPr lang="en-GB" sz="1400" dirty="0" err="1">
                          <a:effectLst/>
                        </a:rPr>
                        <a:t>ve</a:t>
                      </a:r>
                      <a:r>
                        <a:rPr lang="en-GB" sz="1400" dirty="0">
                          <a:effectLst/>
                        </a:rPr>
                        <a:t> perceptions of peer assessment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77" marR="58677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quotes -</a:t>
            </a:r>
            <a:r>
              <a:rPr lang="en-GB" dirty="0"/>
              <a:t> </a:t>
            </a:r>
            <a:r>
              <a:rPr lang="en-GB" dirty="0" smtClean="0"/>
              <a:t>Process </a:t>
            </a:r>
            <a:r>
              <a:rPr lang="en-GB" dirty="0"/>
              <a:t>of peer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assessment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598862"/>
          </a:xfrm>
        </p:spPr>
        <p:txBody>
          <a:bodyPr/>
          <a:lstStyle/>
          <a:p>
            <a:r>
              <a:rPr lang="en-GB" i="1" dirty="0"/>
              <a:t>“They haven’t got to prove that you’ve not done that work and you can’t defend yourself and say no I have done that work…” (162, W3, </a:t>
            </a:r>
            <a:r>
              <a:rPr lang="en-GB" i="1" dirty="0" err="1"/>
              <a:t>pg</a:t>
            </a:r>
            <a:r>
              <a:rPr lang="en-GB" i="1" dirty="0"/>
              <a:t> 8) </a:t>
            </a: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“…because I do think there is a lot of, you get on really well therefore you’ll dish out even marks…” (235, W1, </a:t>
            </a:r>
            <a:r>
              <a:rPr lang="en-GB" i="1" dirty="0" err="1"/>
              <a:t>pg</a:t>
            </a:r>
            <a:r>
              <a:rPr lang="en-GB" i="1" dirty="0"/>
              <a:t> 11)  </a:t>
            </a:r>
            <a:endParaRPr lang="en-GB" i="1" dirty="0" smtClean="0"/>
          </a:p>
          <a:p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6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quotes - Process of peer </a:t>
            </a:r>
            <a:br>
              <a:rPr lang="en-GB" dirty="0"/>
            </a:br>
            <a:r>
              <a:rPr lang="en-GB" dirty="0"/>
              <a:t>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“we’d be thinking of that person who only got 40% in their … thing [dissertation] and we were trying to make it up … save them, even though we all worked hard we were thinking of that poor person.” (FG1, P6</a:t>
            </a:r>
            <a:r>
              <a:rPr lang="en-GB" i="1" dirty="0" smtClean="0"/>
              <a:t>)</a:t>
            </a:r>
          </a:p>
          <a:p>
            <a:endParaRPr lang="en-GB" i="1" dirty="0"/>
          </a:p>
          <a:p>
            <a:r>
              <a:rPr lang="en-GB" i="1" dirty="0" smtClean="0"/>
              <a:t>“…You’ve got all this pressure o’ filling it in and you’re trying to calculate how much a hundred works out between seven…” (FG1. P 26)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6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81423"/>
              </p:ext>
            </p:extLst>
          </p:nvPr>
        </p:nvGraphicFramePr>
        <p:xfrm>
          <a:off x="-1" y="-3714"/>
          <a:ext cx="9144001" cy="6861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845"/>
                <a:gridCol w="2044837"/>
                <a:gridCol w="1499547"/>
                <a:gridCol w="1217772"/>
              </a:tblGrid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Blame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Sensitivity regarding bullying behaviours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Assessment focussed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Influence of peer assessment on group work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Suspicious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Liked/ or not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Sly/ lack of trust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Insecurities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Fairness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Honesty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Academic ability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Personal tensions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Balancing commitments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Support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Caring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Pressure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Emotional: Stress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Performance in group (Take over/ disengage)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Strategic traits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Negotiation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Control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Meaning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Professional Groups: Alliances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Selfish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Worry about free-riders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Free riding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Deliberate free-riding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Down-grading colleagues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Manipulation of marks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Ensuring colleagues passed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Professional Groups: Alliances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Interprofessional</a:t>
                      </a:r>
                      <a:r>
                        <a:rPr lang="en-GB" sz="1400" dirty="0">
                          <a:effectLst/>
                        </a:rPr>
                        <a:t> issues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5" marR="502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74900" y="2205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quotes -  Influence of peer </a:t>
            </a:r>
            <a:br>
              <a:rPr lang="en-GB" dirty="0"/>
            </a:br>
            <a:r>
              <a:rPr lang="en-GB" dirty="0"/>
              <a:t>assessment on group work </a:t>
            </a:r>
            <a:r>
              <a:rPr lang="en-GB" dirty="0" smtClean="0"/>
              <a:t>(+</a:t>
            </a:r>
            <a:r>
              <a:rPr lang="en-GB" dirty="0" err="1" smtClean="0"/>
              <a:t>ve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“…… if you didn’t do peer review it would give some people the option not to get involved ….. and you [the tutor] would not know who has put the work in.” (FG1, P1</a:t>
            </a:r>
            <a:r>
              <a:rPr lang="en-GB" i="1" dirty="0" smtClean="0"/>
              <a:t>)</a:t>
            </a:r>
          </a:p>
          <a:p>
            <a:endParaRPr lang="en-GB" i="1" dirty="0"/>
          </a:p>
          <a:p>
            <a:r>
              <a:rPr lang="en-GB" i="1" dirty="0"/>
              <a:t>“It encouraged people to make sure that everyone tried to take an equal part”. (</a:t>
            </a:r>
            <a:r>
              <a:rPr lang="en-GB" i="1" dirty="0" smtClean="0"/>
              <a:t>FG2)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Huddersfield</a:t>
            </a:r>
            <a:endParaRPr lang="en-GB" dirty="0"/>
          </a:p>
        </p:txBody>
      </p:sp>
      <p:pic>
        <p:nvPicPr>
          <p:cNvPr id="1028" name="Picture 4" descr="http://www.goukaseishi.com/wp-content/uploads/2011/09/goukaseishi_huddersfield_trainsta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1337"/>
            <a:ext cx="5867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quotes -  Influence </a:t>
            </a:r>
            <a:r>
              <a:rPr lang="en-GB" dirty="0"/>
              <a:t>of peer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assessment </a:t>
            </a:r>
            <a:r>
              <a:rPr lang="en-GB" dirty="0"/>
              <a:t>on group work</a:t>
            </a:r>
            <a:r>
              <a:rPr lang="en-GB" dirty="0" smtClean="0"/>
              <a:t> (-</a:t>
            </a:r>
            <a:r>
              <a:rPr lang="en-GB" dirty="0" err="1" smtClean="0"/>
              <a:t>ve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“…I </a:t>
            </a:r>
            <a:r>
              <a:rPr lang="en-GB" i="1" dirty="0"/>
              <a:t>think it was difficult at times because certain people wanted to do well </a:t>
            </a:r>
            <a:r>
              <a:rPr lang="en-GB" i="1" dirty="0" err="1"/>
              <a:t>erm</a:t>
            </a:r>
            <a:r>
              <a:rPr lang="en-GB" i="1" dirty="0"/>
              <a:t>, and so they try, they would try and ensure that they could take on as many jobs as possible…” (FG 2 line 29 - </a:t>
            </a:r>
            <a:r>
              <a:rPr lang="en-GB" i="1" dirty="0" smtClean="0"/>
              <a:t>)</a:t>
            </a:r>
          </a:p>
          <a:p>
            <a:endParaRPr lang="en-GB" dirty="0"/>
          </a:p>
          <a:p>
            <a:r>
              <a:rPr lang="en-GB" i="1" dirty="0"/>
              <a:t>“I think there is a problem, I think people see it as a way to get marked up.” FG 1 line 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7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.</a:t>
            </a:r>
            <a:r>
              <a:rPr lang="en-GB" b="1" dirty="0" smtClean="0"/>
              <a:t>Objectives</a:t>
            </a:r>
            <a:endParaRPr lang="en-GB" dirty="0"/>
          </a:p>
          <a:p>
            <a:r>
              <a:rPr lang="en-GB" dirty="0" smtClean="0"/>
              <a:t>Explore </a:t>
            </a:r>
            <a:r>
              <a:rPr lang="en-GB" dirty="0"/>
              <a:t>the perceived confidence in their ability to peer assess</a:t>
            </a:r>
          </a:p>
          <a:p>
            <a:r>
              <a:rPr lang="en-GB" dirty="0"/>
              <a:t>Explore their perceived benefits and limitations of peer assessment</a:t>
            </a:r>
          </a:p>
          <a:p>
            <a:r>
              <a:rPr lang="en-GB" dirty="0"/>
              <a:t>Explore whether it is a meaningful way to peer assess </a:t>
            </a:r>
            <a:r>
              <a:rPr lang="en-GB" dirty="0" err="1"/>
              <a:t>summatively</a:t>
            </a:r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Findings</a:t>
            </a:r>
          </a:p>
          <a:p>
            <a:r>
              <a:rPr lang="en-GB" dirty="0" smtClean="0"/>
              <a:t>Participants did not feel confident to peer assess</a:t>
            </a:r>
            <a:endParaRPr lang="en-GB" dirty="0"/>
          </a:p>
          <a:p>
            <a:r>
              <a:rPr lang="en-GB" dirty="0" smtClean="0"/>
              <a:t>Helped prevent free riders but could also skew </a:t>
            </a:r>
            <a:r>
              <a:rPr lang="en-GB" smtClean="0"/>
              <a:t>work rate/activities </a:t>
            </a:r>
            <a:endParaRPr lang="en-GB" dirty="0" smtClean="0"/>
          </a:p>
          <a:p>
            <a:r>
              <a:rPr lang="en-GB" dirty="0" smtClean="0"/>
              <a:t>Peer assessment is a good idea but our method needs “tweaking”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8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have mixed perceptions of Peer Assessment (</a:t>
            </a:r>
            <a:r>
              <a:rPr lang="en-GB" dirty="0" err="1"/>
              <a:t>Kench</a:t>
            </a:r>
            <a:r>
              <a:rPr lang="en-GB" dirty="0"/>
              <a:t>, Field and </a:t>
            </a:r>
            <a:r>
              <a:rPr lang="en-GB" dirty="0" err="1"/>
              <a:t>Agudera</a:t>
            </a:r>
            <a:r>
              <a:rPr lang="en-GB" dirty="0"/>
              <a:t> </a:t>
            </a:r>
            <a:r>
              <a:rPr lang="en-GB" dirty="0" smtClean="0"/>
              <a:t>2009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smtClean="0"/>
              <a:t>Peer assessment is often used to prevent free riding in group work  (Maiden </a:t>
            </a:r>
            <a:r>
              <a:rPr lang="en-GB" dirty="0"/>
              <a:t>and Perry </a:t>
            </a:r>
            <a:r>
              <a:rPr lang="en-GB" dirty="0" smtClean="0"/>
              <a:t>2010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smtClean="0"/>
              <a:t>Peer assessment carries some risks of bullying (Elliott and Higgins 2004) </a:t>
            </a:r>
          </a:p>
          <a:p>
            <a:r>
              <a:rPr lang="en-GB" dirty="0" smtClean="0"/>
              <a:t>Much of the research is quantitative in nature and based on </a:t>
            </a:r>
            <a:r>
              <a:rPr lang="en-GB" dirty="0" err="1" smtClean="0"/>
              <a:t>uni</a:t>
            </a:r>
            <a:r>
              <a:rPr lang="en-GB" dirty="0" smtClean="0"/>
              <a:t>-professional group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Recommendations/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4392488"/>
          </a:xfrm>
        </p:spPr>
        <p:txBody>
          <a:bodyPr/>
          <a:lstStyle/>
          <a:p>
            <a:r>
              <a:rPr lang="en-GB" dirty="0" smtClean="0"/>
              <a:t>Clearer information to be provided as part of module including example calculation to demonstrate the impact of the process</a:t>
            </a:r>
          </a:p>
          <a:p>
            <a:r>
              <a:rPr lang="en-GB" dirty="0" smtClean="0"/>
              <a:t>Consider transparency of the process – remove anonymity? </a:t>
            </a:r>
          </a:p>
          <a:p>
            <a:r>
              <a:rPr lang="en-GB" dirty="0" smtClean="0"/>
              <a:t>Consideration of timings and methods</a:t>
            </a:r>
          </a:p>
          <a:p>
            <a:r>
              <a:rPr lang="en-GB" dirty="0" smtClean="0"/>
              <a:t>Introduce peer assessment formatively earlier in the degree</a:t>
            </a:r>
          </a:p>
          <a:p>
            <a:r>
              <a:rPr lang="en-GB" dirty="0" smtClean="0"/>
              <a:t>More involvement from supervisors to help develop peer assessment skills/ devise group-specific criteria.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Nurses (adult, child, mental health, learning disability)</a:t>
            </a:r>
          </a:p>
          <a:p>
            <a:pPr marL="0" indent="0">
              <a:buNone/>
            </a:pPr>
            <a:r>
              <a:rPr lang="en-GB" dirty="0" smtClean="0"/>
              <a:t>Midwives</a:t>
            </a:r>
          </a:p>
          <a:p>
            <a:pPr marL="0" indent="0">
              <a:buNone/>
            </a:pPr>
            <a:r>
              <a:rPr lang="en-GB" dirty="0" smtClean="0"/>
              <a:t>Operating department practitioners</a:t>
            </a:r>
          </a:p>
          <a:p>
            <a:pPr marL="0" indent="0">
              <a:buNone/>
            </a:pPr>
            <a:r>
              <a:rPr lang="en-GB" dirty="0" smtClean="0"/>
              <a:t>Podiatrists</a:t>
            </a:r>
          </a:p>
          <a:p>
            <a:pPr marL="0" indent="0">
              <a:buNone/>
            </a:pPr>
            <a:r>
              <a:rPr lang="en-GB" dirty="0" smtClean="0"/>
              <a:t>Physiotherapists</a:t>
            </a:r>
          </a:p>
          <a:p>
            <a:pPr marL="0" indent="0">
              <a:buNone/>
            </a:pPr>
            <a:r>
              <a:rPr lang="en-GB" dirty="0" smtClean="0"/>
              <a:t>Occupational therapists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Any questions?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6000" dirty="0" smtClean="0"/>
              <a:t>Thank you for your time.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802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Francis, R. (2013) Report of the Mid Staffordshire NHS Foundation Trust Public Enquiry [online] available at </a:t>
            </a:r>
            <a:r>
              <a:rPr lang="en-GB" sz="1600" u="sng" dirty="0">
                <a:hlinkClick r:id="rId3"/>
              </a:rPr>
              <a:t>http://www.midstaffspublicinquiry.com/sites/default/files/report/Executive%20summary.pdf</a:t>
            </a:r>
            <a:r>
              <a:rPr lang="en-GB" sz="1600" dirty="0"/>
              <a:t> [last accessed 16</a:t>
            </a:r>
            <a:r>
              <a:rPr lang="en-GB" sz="1600" baseline="30000" dirty="0"/>
              <a:t>th</a:t>
            </a:r>
            <a:r>
              <a:rPr lang="en-GB" sz="1600" dirty="0"/>
              <a:t> September 2013</a:t>
            </a:r>
            <a:r>
              <a:rPr lang="en-GB" sz="1600" dirty="0" smtClean="0"/>
              <a:t>]</a:t>
            </a:r>
          </a:p>
          <a:p>
            <a:r>
              <a:rPr lang="en-GB" sz="1600" dirty="0" err="1"/>
              <a:t>Hsieu</a:t>
            </a:r>
            <a:r>
              <a:rPr lang="en-GB" sz="1600" dirty="0"/>
              <a:t>-Fang, H. and Shannon, S.E. (2005) ‘Three approaches to qualitative content analysis’ </a:t>
            </a:r>
            <a:r>
              <a:rPr lang="en-GB" sz="1600" i="1" dirty="0"/>
              <a:t>Qualitative Health Research</a:t>
            </a:r>
            <a:r>
              <a:rPr lang="en-GB" sz="1600" dirty="0"/>
              <a:t> No.15, pp 1277 – </a:t>
            </a:r>
            <a:r>
              <a:rPr lang="en-GB" sz="1600" dirty="0" smtClean="0"/>
              <a:t>1288</a:t>
            </a:r>
          </a:p>
          <a:p>
            <a:r>
              <a:rPr lang="en-GB" sz="1600" dirty="0" err="1"/>
              <a:t>Kench</a:t>
            </a:r>
            <a:r>
              <a:rPr lang="en-GB" sz="1600" dirty="0"/>
              <a:t>, P.L., Field, N., </a:t>
            </a:r>
            <a:r>
              <a:rPr lang="en-GB" sz="1600" dirty="0" err="1"/>
              <a:t>Agudera</a:t>
            </a:r>
            <a:r>
              <a:rPr lang="en-GB" sz="1600" dirty="0"/>
              <a:t>, M., and Gill, M., (2009) ‘Peer assessment of individual contributions to a group project: student perceptions.’ </a:t>
            </a:r>
            <a:r>
              <a:rPr lang="en-GB" sz="1600" i="1" dirty="0"/>
              <a:t>Radiography</a:t>
            </a:r>
            <a:r>
              <a:rPr lang="en-GB" sz="1600" dirty="0"/>
              <a:t> No 15 pp158 - </a:t>
            </a:r>
            <a:r>
              <a:rPr lang="en-GB" sz="1600" dirty="0" smtClean="0"/>
              <a:t>165</a:t>
            </a:r>
          </a:p>
          <a:p>
            <a:r>
              <a:rPr lang="en-GB" sz="1600" dirty="0"/>
              <a:t>Maiden, B. and Perry, B. (2010) ‘Dealing with free-riders in assessed group work: results from a UK university’ </a:t>
            </a:r>
            <a:r>
              <a:rPr lang="en-GB" sz="1600" i="1" dirty="0"/>
              <a:t>Assessment and Evaluation in Higher Education </a:t>
            </a:r>
            <a:r>
              <a:rPr lang="en-GB" sz="1600" dirty="0"/>
              <a:t>Vol. 36, No. 4, pp 451 – 464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7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the year!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 b="14655"/>
          <a:stretch/>
        </p:blipFill>
        <p:spPr bwMode="auto">
          <a:xfrm>
            <a:off x="2555776" y="1772816"/>
            <a:ext cx="379370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Inter-professional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Interdisciplinary work is becoming the “norm” in UK health care</a:t>
            </a:r>
          </a:p>
          <a:p>
            <a:r>
              <a:rPr lang="en-GB" dirty="0" smtClean="0"/>
              <a:t>Ability to give and receive criticism in order to enhance achievement of shared goals is essential (</a:t>
            </a:r>
            <a:r>
              <a:rPr lang="en-GB" dirty="0" err="1" smtClean="0"/>
              <a:t>Nancarrow</a:t>
            </a:r>
            <a:r>
              <a:rPr lang="en-GB" dirty="0" smtClean="0"/>
              <a:t> et al, 2013).</a:t>
            </a:r>
          </a:p>
          <a:p>
            <a:r>
              <a:rPr lang="en-GB" dirty="0" smtClean="0"/>
              <a:t>Confidence to assess peers could lead to improvements in overall care (Francis 2013)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Inter-professional research at</a:t>
            </a:r>
            <a:br>
              <a:rPr lang="en-GB" dirty="0" smtClean="0"/>
            </a:br>
            <a:r>
              <a:rPr lang="en-GB" dirty="0" smtClean="0"/>
              <a:t>undergraduate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work in small groups to undertake a piece of empirical research</a:t>
            </a:r>
          </a:p>
          <a:p>
            <a:pPr marL="0" indent="0">
              <a:buNone/>
            </a:pPr>
            <a:r>
              <a:rPr lang="en-GB" dirty="0" smtClean="0"/>
              <a:t>Examples include:- </a:t>
            </a:r>
          </a:p>
          <a:p>
            <a:pPr>
              <a:buFontTx/>
              <a:buChar char="-"/>
            </a:pPr>
            <a:r>
              <a:rPr lang="en-GB" dirty="0" smtClean="0"/>
              <a:t>Systematic literature reviews</a:t>
            </a:r>
          </a:p>
          <a:p>
            <a:pPr>
              <a:buFontTx/>
              <a:buChar char="-"/>
            </a:pPr>
            <a:r>
              <a:rPr lang="en-GB" dirty="0" smtClean="0"/>
              <a:t>Qualitative projects</a:t>
            </a:r>
          </a:p>
          <a:p>
            <a:pPr>
              <a:buFontTx/>
              <a:buChar char="-"/>
            </a:pPr>
            <a:r>
              <a:rPr lang="en-GB" dirty="0" smtClean="0"/>
              <a:t>Quantitative projects</a:t>
            </a:r>
          </a:p>
          <a:p>
            <a:pPr>
              <a:buFontTx/>
              <a:buChar char="-"/>
            </a:pPr>
            <a:r>
              <a:rPr lang="en-GB" dirty="0" smtClean="0"/>
              <a:t>Clinical audits</a:t>
            </a:r>
          </a:p>
        </p:txBody>
      </p:sp>
    </p:spTree>
    <p:extLst>
      <p:ext uri="{BB962C8B-B14F-4D97-AF65-F5344CB8AC3E}">
        <p14:creationId xmlns:p14="http://schemas.microsoft.com/office/powerpoint/2010/main" val="31415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3 – module breakdown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individual 6,000 word dissertation – 75% module </a:t>
            </a:r>
            <a:r>
              <a:rPr lang="en-GB" dirty="0" smtClean="0"/>
              <a:t>mark</a:t>
            </a:r>
          </a:p>
          <a:p>
            <a:endParaRPr lang="en-GB" dirty="0"/>
          </a:p>
          <a:p>
            <a:r>
              <a:rPr lang="en-GB" dirty="0"/>
              <a:t>Group presentation at conference – 25% module </a:t>
            </a:r>
            <a:r>
              <a:rPr lang="en-GB" dirty="0" smtClean="0"/>
              <a:t>mark</a:t>
            </a:r>
          </a:p>
          <a:p>
            <a:endParaRPr lang="en-GB" dirty="0"/>
          </a:p>
          <a:p>
            <a:r>
              <a:rPr lang="en-GB" dirty="0"/>
              <a:t>Individual mark for group work depends on scores of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17007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r="10810"/>
          <a:stretch/>
        </p:blipFill>
        <p:spPr bwMode="auto">
          <a:xfrm>
            <a:off x="251520" y="332656"/>
            <a:ext cx="868844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assessment sheet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8600"/>
              </p:ext>
            </p:extLst>
          </p:nvPr>
        </p:nvGraphicFramePr>
        <p:xfrm>
          <a:off x="179512" y="1772816"/>
          <a:ext cx="8640962" cy="4146146"/>
        </p:xfrm>
        <a:graphic>
          <a:graphicData uri="http://schemas.openxmlformats.org/drawingml/2006/table">
            <a:tbl>
              <a:tblPr/>
              <a:tblGrid>
                <a:gridCol w="1453897"/>
                <a:gridCol w="1437413"/>
                <a:gridCol w="1437413"/>
                <a:gridCol w="1437413"/>
                <a:gridCol w="1437413"/>
                <a:gridCol w="1437413"/>
              </a:tblGrid>
              <a:tr h="4167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Collection</a:t>
                      </a:r>
                    </a:p>
                  </a:txBody>
                  <a:tcPr marL="9423" marR="9423" marT="94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689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Group Member</a:t>
                      </a:r>
                    </a:p>
                  </a:txBody>
                  <a:tcPr marL="9423" marR="9423" marT="9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Overall ability to work as a member of the team</a:t>
                      </a:r>
                    </a:p>
                  </a:txBody>
                  <a:tcPr marL="9423" marR="9423" marT="9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Takes responsibility for a group task/s</a:t>
                      </a:r>
                    </a:p>
                  </a:txBody>
                  <a:tcPr marL="9423" marR="9423" marT="9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Demonstrates negotiation skills</a:t>
                      </a:r>
                    </a:p>
                  </a:txBody>
                  <a:tcPr marL="9423" marR="9423" marT="9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Ability to listen support and respond to group members</a:t>
                      </a:r>
                    </a:p>
                  </a:txBody>
                  <a:tcPr marL="9423" marR="9423" marT="9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Overall contribution to the data collection process</a:t>
                      </a:r>
                    </a:p>
                  </a:txBody>
                  <a:tcPr marL="9423" marR="9423" marT="9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W. Rooney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 Gerrard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167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J. Hart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F. Lampard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R. Sterling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423" marR="9423" marT="9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806139"/>
              </p:ext>
            </p:extLst>
          </p:nvPr>
        </p:nvGraphicFramePr>
        <p:xfrm>
          <a:off x="251520" y="1340769"/>
          <a:ext cx="8496943" cy="47501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31701"/>
                <a:gridCol w="2832621"/>
                <a:gridCol w="2832621"/>
              </a:tblGrid>
              <a:tr h="7543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Student A and Student B are from the same group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Student A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Student B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Dissertation score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72%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72%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Group presentation score</a:t>
                      </a:r>
                      <a:endParaRPr lang="en-GB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62%</a:t>
                      </a:r>
                      <a:endParaRPr lang="en-GB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62%</a:t>
                      </a:r>
                      <a:endParaRPr lang="en-GB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2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Peer assessment weighting</a:t>
                      </a:r>
                      <a:endParaRPr lang="en-GB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1.1</a:t>
                      </a:r>
                      <a:endParaRPr lang="en-GB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0.9</a:t>
                      </a:r>
                      <a:endParaRPr lang="en-GB" sz="1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2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Individual score for group presentation</a:t>
                      </a:r>
                      <a:endParaRPr lang="en-GB" sz="18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</a:rPr>
                        <a:t>68</a:t>
                      </a:r>
                      <a:r>
                        <a:rPr lang="en-GB" sz="1800" b="1" i="1" dirty="0">
                          <a:effectLst/>
                        </a:rPr>
                        <a:t>%</a:t>
                      </a:r>
                      <a:endParaRPr lang="en-GB" sz="1800" b="1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</a:rPr>
                        <a:t>56%</a:t>
                      </a:r>
                      <a:endParaRPr lang="en-GB" sz="1800" b="1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Overall module score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71%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68%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3850" y="3233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2783</TotalTime>
  <Words>1315</Words>
  <Application>Microsoft Office PowerPoint</Application>
  <PresentationFormat>On-screen Show (4:3)</PresentationFormat>
  <Paragraphs>255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PowerPoint Presentation</vt:lpstr>
      <vt:lpstr>Huddersfield</vt:lpstr>
      <vt:lpstr>University of the year!</vt:lpstr>
      <vt:lpstr>Inter-professional work</vt:lpstr>
      <vt:lpstr>Inter-professional research at undergraduate level</vt:lpstr>
      <vt:lpstr>Research 3 – module breakdown</vt:lpstr>
      <vt:lpstr>The conference</vt:lpstr>
      <vt:lpstr>Peer assessment sheet</vt:lpstr>
      <vt:lpstr>An example</vt:lpstr>
      <vt:lpstr>Aim and Objectives</vt:lpstr>
      <vt:lpstr>Sampling and data collection</vt:lpstr>
      <vt:lpstr>Data Analysis </vt:lpstr>
      <vt:lpstr>Data Analysis  - teamwork</vt:lpstr>
      <vt:lpstr>Findings</vt:lpstr>
      <vt:lpstr>PowerPoint Presentation</vt:lpstr>
      <vt:lpstr>Key quotes - Process of peer  assessment  </vt:lpstr>
      <vt:lpstr>Key quotes - Process of peer  assessment </vt:lpstr>
      <vt:lpstr>PowerPoint Presentation</vt:lpstr>
      <vt:lpstr>Key quotes -  Influence of peer  assessment on group work (+ve)</vt:lpstr>
      <vt:lpstr>Key quotes -  Influence of peer  assessment on group work (-ve)</vt:lpstr>
      <vt:lpstr>Conclusions</vt:lpstr>
      <vt:lpstr>Literature </vt:lpstr>
      <vt:lpstr>Recommendations/ considerations</vt:lpstr>
      <vt:lpstr>What next? </vt:lpstr>
      <vt:lpstr>Any questions? </vt:lpstr>
      <vt:lpstr>References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Sharon Beastall</cp:lastModifiedBy>
  <cp:revision>97</cp:revision>
  <cp:lastPrinted>2014-05-01T11:04:55Z</cp:lastPrinted>
  <dcterms:created xsi:type="dcterms:W3CDTF">2012-10-10T08:25:01Z</dcterms:created>
  <dcterms:modified xsi:type="dcterms:W3CDTF">2014-09-30T11:40:37Z</dcterms:modified>
</cp:coreProperties>
</file>