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7" r:id="rId2"/>
    <p:sldId id="260" r:id="rId3"/>
    <p:sldId id="261" r:id="rId4"/>
    <p:sldId id="263" r:id="rId5"/>
    <p:sldId id="258" r:id="rId6"/>
    <p:sldId id="264" r:id="rId7"/>
    <p:sldId id="259" r:id="rId8"/>
    <p:sldId id="265" r:id="rId9"/>
    <p:sldId id="266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94AAA-09B4-4B61-89F7-5A7FFD3D62D8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F07EB-00A1-47EE-8119-6D9F15B92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29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6277C-407C-468B-B4D7-33C63D49D46B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987B1-74D9-4D73-A15D-45F72324A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3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8F58B-8110-471A-8C39-32526D9BBCBE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5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A2F21-D003-470B-88D8-99037258D74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31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91747-6150-4DF8-9B69-455D48F5B48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516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1775" y="258763"/>
            <a:ext cx="2060575" cy="5545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58763"/>
            <a:ext cx="6034087" cy="5545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CDFE4-D80F-4EE6-A4FA-2038F8E9CB3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36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5282E-2102-4BEA-AB42-2FF8C6EEFCC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28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33AE4-2632-4952-92A8-5BEF7914B9D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1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2205038"/>
            <a:ext cx="4038600" cy="3598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2205038"/>
            <a:ext cx="4038600" cy="3598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E6C91-73EB-4E11-A969-3C2DADE5C04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908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0FC54-8515-47C3-8F5E-955D1903393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ACB00-B884-457F-A09A-73A436C514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11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BE7D-2501-463C-BCA5-D77333FFB43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199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62469-4A49-400E-BEED-091F1699131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8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43030-713D-4091-A161-DFA1C3F7AD1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06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874" name="Picture 10" descr="pms281 equiv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17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2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58763"/>
            <a:ext cx="8229600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92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92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92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</a:pPr>
            <a:fld id="{F4D825F6-752C-4368-81CC-D140CB6E979E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928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2205038"/>
            <a:ext cx="8229600" cy="359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92872" name="Picture 8" descr="Inspiring tomorrows profs 40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3598863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2873" name="Picture 9" descr="UofH w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358775"/>
            <a:ext cx="148590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4889" y="5877272"/>
            <a:ext cx="582217" cy="83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2592" y="5908996"/>
            <a:ext cx="1447800" cy="80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1752" y="5906590"/>
            <a:ext cx="808137" cy="8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5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77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377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377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377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77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77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77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77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7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5288" y="260648"/>
            <a:ext cx="8231187" cy="900112"/>
          </a:xfrm>
          <a:noFill/>
          <a:ln/>
        </p:spPr>
        <p:txBody>
          <a:bodyPr/>
          <a:lstStyle/>
          <a:p>
            <a:r>
              <a:rPr lang="en-GB" dirty="0" smtClean="0"/>
              <a:t>BERA Conference 2014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67544" y="1916832"/>
            <a:ext cx="8280920" cy="339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3200" b="1" dirty="0"/>
              <a:t>Utilizing ‘The Listening Guide’ within institutional ethnography: a reflexive effort to avoid ‘institutional capture’ and ‘privileged irresponsibility’.</a:t>
            </a:r>
            <a:endParaRPr lang="en-GB" sz="240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GB" sz="240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2400" dirty="0" smtClean="0">
                <a:solidFill>
                  <a:srgbClr val="000000"/>
                </a:solidFill>
              </a:rPr>
              <a:t>Jim </a:t>
            </a:r>
            <a:r>
              <a:rPr lang="en-GB" sz="2400" dirty="0">
                <a:solidFill>
                  <a:srgbClr val="000000"/>
                </a:solidFill>
              </a:rPr>
              <a:t>Reid  		</a:t>
            </a:r>
            <a:r>
              <a:rPr lang="en-GB" sz="2400" dirty="0" smtClean="0">
                <a:solidFill>
                  <a:srgbClr val="000000"/>
                </a:solidFill>
              </a:rPr>
              <a:t>24</a:t>
            </a:r>
            <a:r>
              <a:rPr lang="en-GB" sz="2400" baseline="30000" dirty="0" smtClean="0">
                <a:solidFill>
                  <a:srgbClr val="000000"/>
                </a:solidFill>
              </a:rPr>
              <a:t>th</a:t>
            </a:r>
            <a:r>
              <a:rPr lang="en-GB" sz="2400" dirty="0" smtClean="0">
                <a:solidFill>
                  <a:srgbClr val="000000"/>
                </a:solidFill>
              </a:rPr>
              <a:t>  April 2014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9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3959076"/>
          </a:xfrm>
        </p:spPr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Institutional ethnography (Smith 2005)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Problematic is ‘how teachers come to care’.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Small </a:t>
            </a:r>
            <a:r>
              <a:rPr lang="en-GB" dirty="0" smtClean="0">
                <a:solidFill>
                  <a:schemeClr val="tx1"/>
                </a:solidFill>
              </a:rPr>
              <a:t>urban primary </a:t>
            </a:r>
            <a:r>
              <a:rPr lang="en-GB" dirty="0">
                <a:solidFill>
                  <a:schemeClr val="tx1"/>
                </a:solidFill>
              </a:rPr>
              <a:t>school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Notice to improve</a:t>
            </a:r>
          </a:p>
          <a:p>
            <a:pPr lvl="2"/>
            <a:r>
              <a:rPr lang="en-GB" sz="2000" dirty="0">
                <a:solidFill>
                  <a:schemeClr val="tx1"/>
                </a:solidFill>
              </a:rPr>
              <a:t>“Are you a spy from Ofsted?”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All female staff </a:t>
            </a:r>
            <a:r>
              <a:rPr lang="en-GB" dirty="0" smtClean="0">
                <a:solidFill>
                  <a:schemeClr val="tx1"/>
                </a:solidFill>
              </a:rPr>
              <a:t>team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Catchment area for the school most deprived in ward / worst 20% nationally</a:t>
            </a:r>
          </a:p>
          <a:p>
            <a:pPr marL="457200" lvl="1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The Listening Guide (</a:t>
            </a:r>
            <a:r>
              <a:rPr lang="en-GB" sz="2000" dirty="0" err="1" smtClean="0">
                <a:solidFill>
                  <a:schemeClr val="tx1"/>
                </a:solidFill>
              </a:rPr>
              <a:t>Mauthner</a:t>
            </a:r>
            <a:r>
              <a:rPr lang="en-GB" sz="2000" dirty="0" smtClean="0">
                <a:solidFill>
                  <a:schemeClr val="tx1"/>
                </a:solidFill>
              </a:rPr>
              <a:t> and </a:t>
            </a:r>
            <a:r>
              <a:rPr lang="en-GB" sz="2000" dirty="0" err="1" smtClean="0">
                <a:solidFill>
                  <a:schemeClr val="tx1"/>
                </a:solidFill>
              </a:rPr>
              <a:t>Doucet</a:t>
            </a:r>
            <a:r>
              <a:rPr lang="en-GB" sz="2000" dirty="0" smtClean="0">
                <a:solidFill>
                  <a:schemeClr val="tx1"/>
                </a:solidFill>
              </a:rPr>
              <a:t> 1998)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7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00112"/>
          </a:xfrm>
        </p:spPr>
        <p:txBody>
          <a:bodyPr/>
          <a:lstStyle/>
          <a:p>
            <a:r>
              <a:rPr lang="en-GB" dirty="0" smtClean="0"/>
              <a:t>Institutional </a:t>
            </a:r>
            <a:r>
              <a:rPr lang="en-GB" dirty="0"/>
              <a:t>ethnography – </a:t>
            </a:r>
            <a:br>
              <a:rPr lang="en-GB" dirty="0"/>
            </a:br>
            <a:r>
              <a:rPr lang="en-GB" dirty="0"/>
              <a:t>Valuing </a:t>
            </a:r>
            <a:r>
              <a:rPr lang="en-GB" dirty="0" smtClean="0"/>
              <a:t>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856984" cy="4392488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Dorothy Smith (2005) posits ‘a sociology for people’ that focuses on textually mediated social organization of people at work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Historically and discursively mediated institutional technologies. </a:t>
            </a:r>
            <a:r>
              <a:rPr lang="en-GB" sz="1600" dirty="0" smtClean="0">
                <a:solidFill>
                  <a:schemeClr val="tx1"/>
                </a:solidFill>
              </a:rPr>
              <a:t>Relations of ruling, </a:t>
            </a:r>
            <a:r>
              <a:rPr lang="en-GB" sz="1600" dirty="0" smtClean="0">
                <a:solidFill>
                  <a:schemeClr val="tx1"/>
                </a:solidFill>
              </a:rPr>
              <a:t>intertextuality, material and artefacts.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Standpoint - </a:t>
            </a:r>
            <a:r>
              <a:rPr lang="en-GB" sz="2000" dirty="0">
                <a:solidFill>
                  <a:schemeClr val="tx1"/>
                </a:solidFill>
              </a:rPr>
              <a:t>the researcher must start from the experience of people and avoid objectifying people to predominant ideologies and approaches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latin typeface="Code"/>
              </a:rPr>
              <a:t>standpoint returns us to the actualities of our lives as we live them in the local particularities of the everyday/</a:t>
            </a:r>
            <a:r>
              <a:rPr lang="en-GB" sz="1600" dirty="0" err="1">
                <a:solidFill>
                  <a:srgbClr val="000000"/>
                </a:solidFill>
                <a:latin typeface="Code"/>
              </a:rPr>
              <a:t>everynight</a:t>
            </a:r>
            <a:r>
              <a:rPr lang="en-GB" sz="1600" dirty="0">
                <a:solidFill>
                  <a:srgbClr val="000000"/>
                </a:solidFill>
                <a:latin typeface="Code"/>
              </a:rPr>
              <a:t> worlds in which our bodily being anchors </a:t>
            </a:r>
            <a:r>
              <a:rPr lang="en-GB" sz="1600" dirty="0" smtClean="0">
                <a:solidFill>
                  <a:srgbClr val="000000"/>
                </a:solidFill>
                <a:latin typeface="Code"/>
              </a:rPr>
              <a:t>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Research </a:t>
            </a:r>
            <a:r>
              <a:rPr lang="en-GB" sz="2000" dirty="0">
                <a:solidFill>
                  <a:schemeClr val="tx1"/>
                </a:solidFill>
              </a:rPr>
              <a:t>beings in local sites of activity which are located throughout society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Generalizable to other sites and wider networks of experience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Each of these helps to avoid value laden, ‘dichotomised oppositions’ (</a:t>
            </a:r>
            <a:r>
              <a:rPr lang="en-GB" sz="2000" dirty="0" err="1" smtClean="0">
                <a:solidFill>
                  <a:schemeClr val="tx1"/>
                </a:solidFill>
              </a:rPr>
              <a:t>Prout</a:t>
            </a:r>
            <a:r>
              <a:rPr lang="en-GB" sz="2000" dirty="0" smtClean="0">
                <a:solidFill>
                  <a:schemeClr val="tx1"/>
                </a:solidFill>
              </a:rPr>
              <a:t> 2011) achieved through other sociological approaches 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1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need for reflexivity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08912" cy="3960440"/>
          </a:xfrm>
        </p:spPr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Iterative process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‘Institutional capture’ and ‘</a:t>
            </a:r>
            <a:r>
              <a:rPr lang="en-GB" sz="2000" dirty="0" err="1" smtClean="0">
                <a:solidFill>
                  <a:schemeClr val="tx1"/>
                </a:solidFill>
              </a:rPr>
              <a:t>bifrucation</a:t>
            </a:r>
            <a:r>
              <a:rPr lang="en-GB" sz="2000" dirty="0" smtClean="0">
                <a:solidFill>
                  <a:schemeClr val="tx1"/>
                </a:solidFill>
              </a:rPr>
              <a:t> of consciousness’ (Smith 2005)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Participants </a:t>
            </a:r>
            <a:r>
              <a:rPr lang="en-GB" sz="2000" dirty="0">
                <a:solidFill>
                  <a:schemeClr val="tx1"/>
                </a:solidFill>
              </a:rPr>
              <a:t>must be objectified to IE’s social ontology and constitutive hermeneutic, particularly the researcher’s focus on </a:t>
            </a:r>
            <a:r>
              <a:rPr lang="en-GB" sz="2000" dirty="0" smtClean="0">
                <a:solidFill>
                  <a:schemeClr val="tx1"/>
                </a:solidFill>
              </a:rPr>
              <a:t>texts. </a:t>
            </a:r>
            <a:r>
              <a:rPr lang="en-GB" sz="2000" dirty="0">
                <a:solidFill>
                  <a:schemeClr val="tx1"/>
                </a:solidFill>
              </a:rPr>
              <a:t>Less clear on the mediating power of a ‘sociology for people’ or its own ‘social relations of research’ (</a:t>
            </a:r>
            <a:r>
              <a:rPr lang="en-GB" sz="2000" dirty="0" err="1">
                <a:solidFill>
                  <a:schemeClr val="tx1"/>
                </a:solidFill>
              </a:rPr>
              <a:t>Walby</a:t>
            </a:r>
            <a:r>
              <a:rPr lang="en-GB" sz="2000" dirty="0">
                <a:solidFill>
                  <a:schemeClr val="tx1"/>
                </a:solidFill>
              </a:rPr>
              <a:t> 2007</a:t>
            </a:r>
            <a:r>
              <a:rPr lang="en-GB" sz="20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GB" sz="2000" dirty="0">
                <a:solidFill>
                  <a:schemeClr val="tx1"/>
                </a:solidFill>
              </a:rPr>
              <a:t>P</a:t>
            </a:r>
            <a:r>
              <a:rPr lang="en-GB" sz="2000" dirty="0" smtClean="0">
                <a:solidFill>
                  <a:schemeClr val="tx1"/>
                </a:solidFill>
              </a:rPr>
              <a:t>aucity </a:t>
            </a:r>
            <a:r>
              <a:rPr lang="en-GB" sz="2000" dirty="0">
                <a:solidFill>
                  <a:schemeClr val="tx1"/>
                </a:solidFill>
              </a:rPr>
              <a:t>in the literature critically evaluating the technical aspects of IE – data generation, data analysis, reflexivity. 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‘Care’ and hence care research is political. Reflexivity is an aspect of the personal, social, moral and political exchange between research and participant (</a:t>
            </a:r>
            <a:r>
              <a:rPr lang="en-GB" sz="2000" dirty="0" err="1" smtClean="0">
                <a:solidFill>
                  <a:schemeClr val="tx1"/>
                </a:solidFill>
              </a:rPr>
              <a:t>Tronto</a:t>
            </a:r>
            <a:r>
              <a:rPr lang="en-GB" sz="2000" dirty="0" smtClean="0">
                <a:solidFill>
                  <a:schemeClr val="tx1"/>
                </a:solidFill>
              </a:rPr>
              <a:t> 1993).</a:t>
            </a:r>
          </a:p>
        </p:txBody>
      </p:sp>
    </p:spTree>
    <p:extLst>
      <p:ext uri="{BB962C8B-B14F-4D97-AF65-F5344CB8AC3E}">
        <p14:creationId xmlns:p14="http://schemas.microsoft.com/office/powerpoint/2010/main" val="282014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Listening Guide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80578"/>
              </p:ext>
            </p:extLst>
          </p:nvPr>
        </p:nvGraphicFramePr>
        <p:xfrm>
          <a:off x="467544" y="2348879"/>
          <a:ext cx="8352928" cy="3025507"/>
        </p:xfrm>
        <a:graphic>
          <a:graphicData uri="http://schemas.openxmlformats.org/drawingml/2006/table">
            <a:tbl>
              <a:tblPr firstRow="1" firstCol="1" bandRow="1"/>
              <a:tblGrid>
                <a:gridCol w="229211"/>
                <a:gridCol w="8123717"/>
              </a:tblGrid>
              <a:tr h="327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GB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readings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 Listening Guide is used to foreground the voice of the </a:t>
                      </a:r>
                      <a:r>
                        <a:rPr lang="en-GB" sz="1600" i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participants </a:t>
                      </a:r>
                      <a:r>
                        <a:rPr lang="en-GB" sz="16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and utilises qualitative collection of data, for example, interviews to achieve this.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Reading for plot and reflexivity (reading 1)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Reading for the voice of I (reading 2) – understanding how the informants speak of themselves rather than how the researcher speaks for them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Reading for relationships (reading 3) – all informants are understood as intrinsically relational and as part of networks of relations.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Placing people within cultural contexts and social structures (reading 4) - </a:t>
                      </a:r>
                      <a:r>
                        <a:rPr lang="en-GB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 narrative is explored within broader political, cultural and structural contexts.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729352"/>
            <a:ext cx="86764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err="1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Mauthner</a:t>
            </a:r>
            <a:r>
              <a:rPr lang="en-GB" sz="2000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and </a:t>
            </a:r>
            <a:r>
              <a:rPr lang="en-GB" sz="2000" dirty="0" err="1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Doucet</a:t>
            </a:r>
            <a:r>
              <a:rPr lang="en-GB" sz="2000" dirty="0" err="1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lang="en-GB" sz="2000" dirty="0" err="1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s</a:t>
            </a:r>
            <a:r>
              <a:rPr lang="en-GB" sz="2000" dirty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 (1998) </a:t>
            </a:r>
            <a:r>
              <a:rPr lang="en-GB" sz="2000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The Listening </a:t>
            </a:r>
            <a:r>
              <a:rPr lang="en-GB" sz="2000" dirty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Guide.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Aligning IE and The Listening Guide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462838" cy="3959076"/>
          </a:xfrm>
        </p:spPr>
        <p:txBody>
          <a:bodyPr/>
          <a:lstStyle/>
          <a:p>
            <a:pPr lvl="0"/>
            <a:r>
              <a:rPr lang="en-GB" sz="2000" dirty="0">
                <a:solidFill>
                  <a:schemeClr val="tx1"/>
                </a:solidFill>
              </a:rPr>
              <a:t>Theoretical underpinnings in feminisms’ approach to power and social relations.</a:t>
            </a:r>
          </a:p>
          <a:p>
            <a:pPr lvl="0"/>
            <a:r>
              <a:rPr lang="en-GB" sz="2000" dirty="0" smtClean="0">
                <a:solidFill>
                  <a:schemeClr val="tx1"/>
                </a:solidFill>
              </a:rPr>
              <a:t>Narrative </a:t>
            </a:r>
            <a:r>
              <a:rPr lang="en-GB" sz="2000" dirty="0">
                <a:solidFill>
                  <a:schemeClr val="tx1"/>
                </a:solidFill>
              </a:rPr>
              <a:t>as a feature of data and the potential to explore text-reader conversations.</a:t>
            </a: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Reflexivity as a tool in explicating the approach used within the study and the synthesis between theory, method and ethics.</a:t>
            </a: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People’s doings are socially produced. The analytical structure of The Listening Guide may have been forged by cognitive-developmental psychology but the analysis of data is not predetermined by any overarching theory or normative concern. Data analysis and the explication of the mediating power of texts are iterative (</a:t>
            </a:r>
            <a:r>
              <a:rPr lang="en-GB" sz="2000" dirty="0" err="1">
                <a:solidFill>
                  <a:schemeClr val="tx1"/>
                </a:solidFill>
              </a:rPr>
              <a:t>Walby</a:t>
            </a:r>
            <a:r>
              <a:rPr lang="en-GB" sz="2000" dirty="0">
                <a:solidFill>
                  <a:schemeClr val="tx1"/>
                </a:solidFill>
              </a:rPr>
              <a:t> 2013</a:t>
            </a:r>
            <a:r>
              <a:rPr lang="en-GB" sz="2000" dirty="0" smtClean="0">
                <a:solidFill>
                  <a:schemeClr val="tx1"/>
                </a:solidFill>
              </a:rPr>
              <a:t>).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28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‘I’ poem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844824"/>
            <a:ext cx="4427984" cy="403244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appreciate… fairness, respect and honesty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am more than interested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bring to the field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chemeClr val="tx1"/>
                </a:solidFill>
              </a:rPr>
              <a:t>I </a:t>
            </a:r>
            <a:r>
              <a:rPr lang="en-GB" sz="1800" dirty="0">
                <a:solidFill>
                  <a:schemeClr val="tx1"/>
                </a:solidFill>
              </a:rPr>
              <a:t>have experienced violence, fear, discrimination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am attracted to a field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am certainly interested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</a:rPr>
              <a:t>I identify with that profession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</a:rPr>
              <a:t>I have to demonstrate my compliance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acknowledge the time and commitment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believe this is the ethical thing to do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1844824"/>
            <a:ext cx="4142358" cy="4031084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am the only male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inevitably record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am drawn into conversations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am asked a question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answer honestly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might have given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think this is an appropriate approach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</a:rPr>
              <a:t>I am compelled to work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</a:rPr>
              <a:t>I made her think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 have come to appreciate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I, as an observer.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02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outcome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90830" cy="3887068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Emancipatory power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it’s like the first time anybody has ever listened to me’.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 ‘I’m really proud of what I have achieved’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you're you not a spy from Ofsted which is what I thought you were when you first started coming.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948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462838" cy="3959076"/>
          </a:xfrm>
        </p:spPr>
        <p:txBody>
          <a:bodyPr/>
          <a:lstStyle/>
          <a:p>
            <a:r>
              <a:rPr lang="en-GB" sz="1800" dirty="0" err="1">
                <a:solidFill>
                  <a:schemeClr val="tx1"/>
                </a:solidFill>
              </a:rPr>
              <a:t>Mauthner</a:t>
            </a:r>
            <a:r>
              <a:rPr lang="en-GB" sz="1800" dirty="0">
                <a:solidFill>
                  <a:schemeClr val="tx1"/>
                </a:solidFill>
              </a:rPr>
              <a:t>, N.S. and </a:t>
            </a:r>
            <a:r>
              <a:rPr lang="en-GB" sz="1800" dirty="0" err="1">
                <a:solidFill>
                  <a:schemeClr val="tx1"/>
                </a:solidFill>
              </a:rPr>
              <a:t>Doucet</a:t>
            </a:r>
            <a:r>
              <a:rPr lang="en-GB" sz="1800" dirty="0">
                <a:solidFill>
                  <a:schemeClr val="tx1"/>
                </a:solidFill>
              </a:rPr>
              <a:t>, A. (1998). Reflections on a Voice-Centred Relational Method of Data Analysis: Analysing Maternal and Domestic Voices. In Jane </a:t>
            </a:r>
            <a:r>
              <a:rPr lang="en-GB" sz="1800" dirty="0" err="1">
                <a:solidFill>
                  <a:schemeClr val="tx1"/>
                </a:solidFill>
              </a:rPr>
              <a:t>Ribbens</a:t>
            </a:r>
            <a:r>
              <a:rPr lang="en-GB" sz="1800" dirty="0">
                <a:solidFill>
                  <a:schemeClr val="tx1"/>
                </a:solidFill>
              </a:rPr>
              <a:t> and Rosalind Edwards (eds.). </a:t>
            </a:r>
            <a:r>
              <a:rPr lang="en-GB" sz="1800" i="1" dirty="0">
                <a:solidFill>
                  <a:schemeClr val="tx1"/>
                </a:solidFill>
              </a:rPr>
              <a:t>Feminist Dilemmas in Qualitative Research: </a:t>
            </a:r>
            <a:r>
              <a:rPr lang="en-GB" sz="1800" i="1" dirty="0" smtClean="0">
                <a:solidFill>
                  <a:schemeClr val="tx1"/>
                </a:solidFill>
              </a:rPr>
              <a:t>Private Lives </a:t>
            </a:r>
            <a:r>
              <a:rPr lang="en-GB" sz="1800" i="1" dirty="0">
                <a:solidFill>
                  <a:schemeClr val="tx1"/>
                </a:solidFill>
              </a:rPr>
              <a:t>and Public Texts</a:t>
            </a:r>
            <a:r>
              <a:rPr lang="en-GB" sz="1800" dirty="0">
                <a:solidFill>
                  <a:schemeClr val="tx1"/>
                </a:solidFill>
              </a:rPr>
              <a:t>. London: Sage</a:t>
            </a:r>
            <a:r>
              <a:rPr lang="en-GB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1800" dirty="0" err="1" smtClean="0">
                <a:solidFill>
                  <a:schemeClr val="tx1"/>
                </a:solidFill>
              </a:rPr>
              <a:t>Prout</a:t>
            </a:r>
            <a:r>
              <a:rPr lang="en-GB" sz="1800" dirty="0" smtClean="0">
                <a:solidFill>
                  <a:schemeClr val="tx1"/>
                </a:solidFill>
              </a:rPr>
              <a:t>, A. </a:t>
            </a:r>
            <a:r>
              <a:rPr lang="en-GB" sz="1800" dirty="0">
                <a:solidFill>
                  <a:schemeClr val="tx1"/>
                </a:solidFill>
              </a:rPr>
              <a:t>(2011</a:t>
            </a:r>
            <a:r>
              <a:rPr lang="en-GB" sz="1800" dirty="0" smtClean="0">
                <a:solidFill>
                  <a:schemeClr val="tx1"/>
                </a:solidFill>
              </a:rPr>
              <a:t>). Taking </a:t>
            </a:r>
            <a:r>
              <a:rPr lang="en-GB" sz="1800" dirty="0">
                <a:solidFill>
                  <a:schemeClr val="tx1"/>
                </a:solidFill>
              </a:rPr>
              <a:t>a Step away from Modernity: reconsidering the new sociology of </a:t>
            </a:r>
            <a:r>
              <a:rPr lang="en-GB" sz="1800" dirty="0" smtClean="0">
                <a:solidFill>
                  <a:schemeClr val="tx1"/>
                </a:solidFill>
              </a:rPr>
              <a:t>childhood. </a:t>
            </a:r>
            <a:r>
              <a:rPr lang="en-GB" sz="1800" i="1" dirty="0">
                <a:solidFill>
                  <a:schemeClr val="tx1"/>
                </a:solidFill>
              </a:rPr>
              <a:t>Global Studies of </a:t>
            </a:r>
            <a:r>
              <a:rPr lang="en-GB" sz="1800" i="1" dirty="0" smtClean="0">
                <a:solidFill>
                  <a:schemeClr val="tx1"/>
                </a:solidFill>
              </a:rPr>
              <a:t>Childhood</a:t>
            </a:r>
            <a:r>
              <a:rPr lang="en-GB" sz="1800" dirty="0" smtClean="0">
                <a:solidFill>
                  <a:schemeClr val="tx1"/>
                </a:solidFill>
              </a:rPr>
              <a:t>.1 (1) </a:t>
            </a:r>
            <a:r>
              <a:rPr lang="en-GB" sz="1800" dirty="0">
                <a:solidFill>
                  <a:schemeClr val="tx1"/>
                </a:solidFill>
              </a:rPr>
              <a:t>4-14.</a:t>
            </a:r>
            <a:endParaRPr lang="en-GB" sz="1800" dirty="0" smtClean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Smith, D.E. (2005). </a:t>
            </a:r>
            <a:r>
              <a:rPr lang="en-GB" sz="1800" i="1" dirty="0">
                <a:solidFill>
                  <a:schemeClr val="tx1"/>
                </a:solidFill>
              </a:rPr>
              <a:t>Institutional ethnography: A sociology for people. </a:t>
            </a:r>
            <a:r>
              <a:rPr lang="en-GB" sz="1800" dirty="0">
                <a:solidFill>
                  <a:schemeClr val="tx1"/>
                </a:solidFill>
              </a:rPr>
              <a:t>Toronto: Altamira Press.</a:t>
            </a:r>
          </a:p>
          <a:p>
            <a:r>
              <a:rPr lang="en-GB" sz="1800" dirty="0" err="1">
                <a:solidFill>
                  <a:schemeClr val="tx1"/>
                </a:solidFill>
              </a:rPr>
              <a:t>Tronto</a:t>
            </a:r>
            <a:r>
              <a:rPr lang="en-GB" sz="1800" dirty="0">
                <a:solidFill>
                  <a:schemeClr val="tx1"/>
                </a:solidFill>
              </a:rPr>
              <a:t>, J.C. (1993). </a:t>
            </a:r>
            <a:r>
              <a:rPr lang="en-GB" sz="1800" i="1" dirty="0">
                <a:solidFill>
                  <a:schemeClr val="tx1"/>
                </a:solidFill>
              </a:rPr>
              <a:t>Moral Boundaries. A Political Argument for an Ethic of Care. </a:t>
            </a:r>
            <a:r>
              <a:rPr lang="en-GB" sz="1800" dirty="0">
                <a:solidFill>
                  <a:schemeClr val="tx1"/>
                </a:solidFill>
              </a:rPr>
              <a:t>London: Routledge. </a:t>
            </a:r>
          </a:p>
          <a:p>
            <a:r>
              <a:rPr lang="en-GB" sz="1800" dirty="0" err="1" smtClean="0">
                <a:solidFill>
                  <a:schemeClr val="tx1"/>
                </a:solidFill>
              </a:rPr>
              <a:t>Walby</a:t>
            </a:r>
            <a:r>
              <a:rPr lang="en-GB" sz="1800" dirty="0">
                <a:solidFill>
                  <a:schemeClr val="tx1"/>
                </a:solidFill>
              </a:rPr>
              <a:t>, K.T. (2007). On the Social Relations of Research: A critical assessment of Institutional Ethnography. </a:t>
            </a:r>
            <a:r>
              <a:rPr lang="en-GB" sz="1800" i="1" dirty="0">
                <a:solidFill>
                  <a:schemeClr val="tx1"/>
                </a:solidFill>
              </a:rPr>
              <a:t>Qualitative Research, </a:t>
            </a:r>
            <a:r>
              <a:rPr lang="en-GB" sz="1800" dirty="0">
                <a:solidFill>
                  <a:schemeClr val="tx1"/>
                </a:solidFill>
              </a:rPr>
              <a:t>13 (7) 1008-1030. </a:t>
            </a:r>
            <a:r>
              <a:rPr lang="en-GB" sz="1800" dirty="0" err="1" smtClean="0">
                <a:solidFill>
                  <a:schemeClr val="tx1"/>
                </a:solidFill>
              </a:rPr>
              <a:t>doi</a:t>
            </a:r>
            <a:r>
              <a:rPr lang="en-GB" sz="1800" dirty="0" smtClean="0">
                <a:solidFill>
                  <a:schemeClr val="tx1"/>
                </a:solidFill>
              </a:rPr>
              <a:t>: </a:t>
            </a:r>
            <a:r>
              <a:rPr lang="en-GB" sz="1800" dirty="0">
                <a:solidFill>
                  <a:schemeClr val="tx1"/>
                </a:solidFill>
              </a:rPr>
              <a:t>10.1177/1077800407305809.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00691"/>
      </p:ext>
    </p:extLst>
  </p:cSld>
  <p:clrMapOvr>
    <a:masterClrMapping/>
  </p:clrMapOvr>
</p:sld>
</file>

<file path=ppt/theme/theme1.xml><?xml version="1.0" encoding="utf-8"?>
<a:theme xmlns:a="http://schemas.openxmlformats.org/drawingml/2006/main" name="4_White">
  <a:themeElements>
    <a:clrScheme name="4_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902</Words>
  <Application>Microsoft Office PowerPoint</Application>
  <PresentationFormat>On-screen Show (4:3)</PresentationFormat>
  <Paragraphs>77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4_White</vt:lpstr>
      <vt:lpstr>BERA Conference 2014</vt:lpstr>
      <vt:lpstr>Context</vt:lpstr>
      <vt:lpstr>Institutional ethnography –  Valuing participants</vt:lpstr>
      <vt:lpstr>The need for reflexivity</vt:lpstr>
      <vt:lpstr>The Listening Guide</vt:lpstr>
      <vt:lpstr>Aligning IE and The Listening Guide</vt:lpstr>
      <vt:lpstr>My ‘I’ poem</vt:lpstr>
      <vt:lpstr>The outcome</vt:lpstr>
      <vt:lpstr>References</vt:lpstr>
    </vt:vector>
  </TitlesOfParts>
  <Company>University of Huddersfield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SEPD Research Conference</dc:title>
  <dc:creator>Administrator</dc:creator>
  <cp:lastModifiedBy>Staff</cp:lastModifiedBy>
  <cp:revision>13</cp:revision>
  <cp:lastPrinted>2014-09-22T11:41:23Z</cp:lastPrinted>
  <dcterms:created xsi:type="dcterms:W3CDTF">2014-04-07T10:53:51Z</dcterms:created>
  <dcterms:modified xsi:type="dcterms:W3CDTF">2014-09-24T06:22:20Z</dcterms:modified>
</cp:coreProperties>
</file>