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54" r:id="rId3"/>
    <p:sldMasterId id="2147483656" r:id="rId4"/>
    <p:sldMasterId id="2147483657" r:id="rId5"/>
    <p:sldMasterId id="2147483658" r:id="rId6"/>
    <p:sldMasterId id="2147483659" r:id="rId7"/>
    <p:sldMasterId id="2147483660" r:id="rId8"/>
    <p:sldMasterId id="2147483661" r:id="rId9"/>
    <p:sldMasterId id="2147483662" r:id="rId10"/>
    <p:sldMasterId id="2147483663" r:id="rId11"/>
    <p:sldMasterId id="2147483664" r:id="rId12"/>
  </p:sldMasterIdLst>
  <p:notesMasterIdLst>
    <p:notesMasterId r:id="rId24"/>
  </p:notesMasterIdLst>
  <p:handoutMasterIdLst>
    <p:handoutMasterId r:id="rId25"/>
  </p:handoutMasterIdLst>
  <p:sldIdLst>
    <p:sldId id="294" r:id="rId13"/>
    <p:sldId id="279" r:id="rId14"/>
    <p:sldId id="281" r:id="rId15"/>
    <p:sldId id="282" r:id="rId16"/>
    <p:sldId id="297" r:id="rId17"/>
    <p:sldId id="292" r:id="rId18"/>
    <p:sldId id="295" r:id="rId19"/>
    <p:sldId id="296" r:id="rId20"/>
    <p:sldId id="289" r:id="rId21"/>
    <p:sldId id="298" r:id="rId22"/>
    <p:sldId id="290" r:id="rId23"/>
  </p:sldIdLst>
  <p:sldSz cx="9144000" cy="6858000" type="screen4x3"/>
  <p:notesSz cx="6669088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33"/>
    <a:srgbClr val="003772"/>
    <a:srgbClr val="005A84"/>
    <a:srgbClr val="6254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61" autoAdjust="0"/>
    <p:restoredTop sz="94660"/>
  </p:normalViewPr>
  <p:slideViewPr>
    <p:cSldViewPr>
      <p:cViewPr varScale="1">
        <p:scale>
          <a:sx n="107" d="100"/>
          <a:sy n="107" d="100"/>
        </p:scale>
        <p:origin x="-143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FCB497-A151-498F-B829-8E8FD3F796AC}" type="doc">
      <dgm:prSet loTypeId="urn:microsoft.com/office/officeart/2005/8/layout/hierarchy4" loCatId="relationship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2A600123-C341-4193-835C-45E6E03D7A1A}">
      <dgm:prSet custT="1"/>
      <dgm:spPr>
        <a:gradFill flip="none" rotWithShape="0">
          <a:gsLst>
            <a:gs pos="0">
              <a:srgbClr val="339933">
                <a:tint val="66000"/>
                <a:satMod val="160000"/>
              </a:srgbClr>
            </a:gs>
            <a:gs pos="50000">
              <a:srgbClr val="339933">
                <a:tint val="44500"/>
                <a:satMod val="160000"/>
              </a:srgbClr>
            </a:gs>
            <a:gs pos="100000">
              <a:srgbClr val="339933">
                <a:tint val="23500"/>
                <a:satMod val="160000"/>
              </a:srgbClr>
            </a:gs>
          </a:gsLst>
          <a:lin ang="2700000" scaled="1"/>
          <a:tileRect/>
        </a:gradFill>
      </dgm:spPr>
      <dgm:t>
        <a:bodyPr/>
        <a:lstStyle/>
        <a:p>
          <a:pPr rtl="0"/>
          <a:r>
            <a:rPr lang="en-GB" sz="2000" i="1" dirty="0" smtClean="0"/>
            <a:t>“All I know is she’d like a cure to be able to get back out there and get back to work”</a:t>
          </a:r>
        </a:p>
        <a:p>
          <a:pPr rtl="0"/>
          <a:endParaRPr lang="en-GB" sz="2000" i="1" dirty="0" smtClean="0"/>
        </a:p>
        <a:p>
          <a:pPr rtl="0"/>
          <a:r>
            <a:rPr lang="en-GB" sz="2000" i="1" dirty="0" smtClean="0"/>
            <a:t>“The tablets don’t work, nothing works” </a:t>
          </a:r>
        </a:p>
        <a:p>
          <a:pPr rtl="0"/>
          <a:r>
            <a:rPr lang="en-GB" sz="1800" i="1" dirty="0" smtClean="0"/>
            <a:t>[Significant others of claimants]</a:t>
          </a:r>
          <a:endParaRPr lang="en-GB" sz="1800" dirty="0"/>
        </a:p>
      </dgm:t>
    </dgm:pt>
    <dgm:pt modelId="{D024FF89-0A8D-4DB2-AD4F-898B8F0733EF}" type="parTrans" cxnId="{88B14C7E-053F-456B-8FB6-A05F2728BC27}">
      <dgm:prSet/>
      <dgm:spPr/>
      <dgm:t>
        <a:bodyPr/>
        <a:lstStyle/>
        <a:p>
          <a:endParaRPr lang="en-GB"/>
        </a:p>
      </dgm:t>
    </dgm:pt>
    <dgm:pt modelId="{2FE0DDC5-E857-4954-8B95-4111A3E82952}" type="sibTrans" cxnId="{88B14C7E-053F-456B-8FB6-A05F2728BC27}">
      <dgm:prSet/>
      <dgm:spPr/>
      <dgm:t>
        <a:bodyPr/>
        <a:lstStyle/>
        <a:p>
          <a:endParaRPr lang="en-GB"/>
        </a:p>
      </dgm:t>
    </dgm:pt>
    <dgm:pt modelId="{7CFDD8A6-04EA-4695-89E9-521FC1B220D2}">
      <dgm:prSet custT="1"/>
      <dgm:spPr>
        <a:gradFill flip="none" rotWithShape="0">
          <a:gsLst>
            <a:gs pos="0">
              <a:srgbClr val="339933">
                <a:tint val="66000"/>
                <a:satMod val="160000"/>
              </a:srgbClr>
            </a:gs>
            <a:gs pos="50000">
              <a:srgbClr val="339933">
                <a:tint val="44500"/>
                <a:satMod val="160000"/>
              </a:srgbClr>
            </a:gs>
            <a:gs pos="100000">
              <a:srgbClr val="339933">
                <a:tint val="23500"/>
                <a:satMod val="160000"/>
              </a:srgbClr>
            </a:gs>
          </a:gsLst>
          <a:lin ang="2700000" scaled="1"/>
          <a:tileRect/>
        </a:gradFill>
      </dgm:spPr>
      <dgm:t>
        <a:bodyPr/>
        <a:lstStyle/>
        <a:p>
          <a:pPr rtl="0"/>
          <a:r>
            <a:rPr lang="en-GB" sz="2000" i="1" dirty="0" smtClean="0"/>
            <a:t>“The epidurals are every 6 months, and with them she can manage to work”</a:t>
          </a:r>
        </a:p>
        <a:p>
          <a:pPr rtl="0"/>
          <a:endParaRPr lang="en-GB" sz="2000" i="1" dirty="0" smtClean="0"/>
        </a:p>
        <a:p>
          <a:pPr rtl="0"/>
          <a:r>
            <a:rPr lang="en-GB" sz="2000" i="1" dirty="0" smtClean="0"/>
            <a:t>“Pain management is our preferred option”</a:t>
          </a:r>
        </a:p>
        <a:p>
          <a:pPr rtl="0"/>
          <a:r>
            <a:rPr lang="en-GB" sz="1800" i="1" dirty="0" smtClean="0"/>
            <a:t>[Significant other of worker]</a:t>
          </a:r>
          <a:endParaRPr lang="en-GB" sz="1800" dirty="0"/>
        </a:p>
      </dgm:t>
    </dgm:pt>
    <dgm:pt modelId="{2077DBE2-47B8-4BBA-A35C-48215BA8749A}" type="parTrans" cxnId="{82C21578-B7B5-44BD-8954-AB958A6DAED4}">
      <dgm:prSet/>
      <dgm:spPr/>
      <dgm:t>
        <a:bodyPr/>
        <a:lstStyle/>
        <a:p>
          <a:endParaRPr lang="en-GB"/>
        </a:p>
      </dgm:t>
    </dgm:pt>
    <dgm:pt modelId="{7CA77223-6EC2-468F-823B-E53067535D5C}" type="sibTrans" cxnId="{82C21578-B7B5-44BD-8954-AB958A6DAED4}">
      <dgm:prSet/>
      <dgm:spPr/>
      <dgm:t>
        <a:bodyPr/>
        <a:lstStyle/>
        <a:p>
          <a:endParaRPr lang="en-GB"/>
        </a:p>
      </dgm:t>
    </dgm:pt>
    <dgm:pt modelId="{904B0518-3C4A-4798-B6FD-37824815C4CF}" type="pres">
      <dgm:prSet presAssocID="{68FCB497-A151-498F-B829-8E8FD3F796A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40C8DB98-E7EF-4340-9421-25736ED6FC77}" type="pres">
      <dgm:prSet presAssocID="{2A600123-C341-4193-835C-45E6E03D7A1A}" presName="vertOne" presStyleCnt="0"/>
      <dgm:spPr/>
    </dgm:pt>
    <dgm:pt modelId="{A0DD9788-6079-42F8-AE52-2F7509537B12}" type="pres">
      <dgm:prSet presAssocID="{2A600123-C341-4193-835C-45E6E03D7A1A}" presName="txOne" presStyleLbl="node0" presStyleIdx="0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00669DA1-1842-4F3E-8095-1E2451E78C23}" type="pres">
      <dgm:prSet presAssocID="{2A600123-C341-4193-835C-45E6E03D7A1A}" presName="horzOne" presStyleCnt="0"/>
      <dgm:spPr/>
    </dgm:pt>
    <dgm:pt modelId="{43459DC7-9B1B-4D5C-8D4D-FF8A8ECBB5C4}" type="pres">
      <dgm:prSet presAssocID="{2FE0DDC5-E857-4954-8B95-4111A3E82952}" presName="sibSpaceOne" presStyleCnt="0"/>
      <dgm:spPr/>
    </dgm:pt>
    <dgm:pt modelId="{EE0FCDEE-660A-4B49-8E1E-1AC954DE6621}" type="pres">
      <dgm:prSet presAssocID="{7CFDD8A6-04EA-4695-89E9-521FC1B220D2}" presName="vertOne" presStyleCnt="0"/>
      <dgm:spPr/>
    </dgm:pt>
    <dgm:pt modelId="{F28DFF82-418E-4638-B913-1400D0459937}" type="pres">
      <dgm:prSet presAssocID="{7CFDD8A6-04EA-4695-89E9-521FC1B220D2}" presName="txOne" presStyleLbl="node0" presStyleIdx="1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A9B6EBE2-CA42-4A68-9A25-640D716B93E6}" type="pres">
      <dgm:prSet presAssocID="{7CFDD8A6-04EA-4695-89E9-521FC1B220D2}" presName="horzOne" presStyleCnt="0"/>
      <dgm:spPr/>
    </dgm:pt>
  </dgm:ptLst>
  <dgm:cxnLst>
    <dgm:cxn modelId="{4EE8337B-542E-44F5-A68A-7E2FD9DC67DE}" type="presOf" srcId="{7CFDD8A6-04EA-4695-89E9-521FC1B220D2}" destId="{F28DFF82-418E-4638-B913-1400D0459937}" srcOrd="0" destOrd="0" presId="urn:microsoft.com/office/officeart/2005/8/layout/hierarchy4"/>
    <dgm:cxn modelId="{82C21578-B7B5-44BD-8954-AB958A6DAED4}" srcId="{68FCB497-A151-498F-B829-8E8FD3F796AC}" destId="{7CFDD8A6-04EA-4695-89E9-521FC1B220D2}" srcOrd="1" destOrd="0" parTransId="{2077DBE2-47B8-4BBA-A35C-48215BA8749A}" sibTransId="{7CA77223-6EC2-468F-823B-E53067535D5C}"/>
    <dgm:cxn modelId="{026CAE29-0DD6-4A50-8CC9-666087BC962E}" type="presOf" srcId="{68FCB497-A151-498F-B829-8E8FD3F796AC}" destId="{904B0518-3C4A-4798-B6FD-37824815C4CF}" srcOrd="0" destOrd="0" presId="urn:microsoft.com/office/officeart/2005/8/layout/hierarchy4"/>
    <dgm:cxn modelId="{88B14C7E-053F-456B-8FB6-A05F2728BC27}" srcId="{68FCB497-A151-498F-B829-8E8FD3F796AC}" destId="{2A600123-C341-4193-835C-45E6E03D7A1A}" srcOrd="0" destOrd="0" parTransId="{D024FF89-0A8D-4DB2-AD4F-898B8F0733EF}" sibTransId="{2FE0DDC5-E857-4954-8B95-4111A3E82952}"/>
    <dgm:cxn modelId="{119567F5-FE85-4D3A-9E45-854FC9747C13}" type="presOf" srcId="{2A600123-C341-4193-835C-45E6E03D7A1A}" destId="{A0DD9788-6079-42F8-AE52-2F7509537B12}" srcOrd="0" destOrd="0" presId="urn:microsoft.com/office/officeart/2005/8/layout/hierarchy4"/>
    <dgm:cxn modelId="{5C3C5438-F0FA-436A-B362-9E3C0FFCBD40}" type="presParOf" srcId="{904B0518-3C4A-4798-B6FD-37824815C4CF}" destId="{40C8DB98-E7EF-4340-9421-25736ED6FC77}" srcOrd="0" destOrd="0" presId="urn:microsoft.com/office/officeart/2005/8/layout/hierarchy4"/>
    <dgm:cxn modelId="{C9585E32-9221-4005-AEDD-E8F365B07F5C}" type="presParOf" srcId="{40C8DB98-E7EF-4340-9421-25736ED6FC77}" destId="{A0DD9788-6079-42F8-AE52-2F7509537B12}" srcOrd="0" destOrd="0" presId="urn:microsoft.com/office/officeart/2005/8/layout/hierarchy4"/>
    <dgm:cxn modelId="{0C2CE997-9243-4E6D-B2FD-33EA9B755D60}" type="presParOf" srcId="{40C8DB98-E7EF-4340-9421-25736ED6FC77}" destId="{00669DA1-1842-4F3E-8095-1E2451E78C23}" srcOrd="1" destOrd="0" presId="urn:microsoft.com/office/officeart/2005/8/layout/hierarchy4"/>
    <dgm:cxn modelId="{C40B19A9-2C4F-43A2-B5B5-EE5878115F39}" type="presParOf" srcId="{904B0518-3C4A-4798-B6FD-37824815C4CF}" destId="{43459DC7-9B1B-4D5C-8D4D-FF8A8ECBB5C4}" srcOrd="1" destOrd="0" presId="urn:microsoft.com/office/officeart/2005/8/layout/hierarchy4"/>
    <dgm:cxn modelId="{1E037844-426D-406D-913B-B0F35A0E948C}" type="presParOf" srcId="{904B0518-3C4A-4798-B6FD-37824815C4CF}" destId="{EE0FCDEE-660A-4B49-8E1E-1AC954DE6621}" srcOrd="2" destOrd="0" presId="urn:microsoft.com/office/officeart/2005/8/layout/hierarchy4"/>
    <dgm:cxn modelId="{90B05B9F-C51A-484C-B1B4-68A537EA8FC2}" type="presParOf" srcId="{EE0FCDEE-660A-4B49-8E1E-1AC954DE6621}" destId="{F28DFF82-418E-4638-B913-1400D0459937}" srcOrd="0" destOrd="0" presId="urn:microsoft.com/office/officeart/2005/8/layout/hierarchy4"/>
    <dgm:cxn modelId="{7EEAAE46-436F-444A-8BBF-F2CDBCCC2161}" type="presParOf" srcId="{EE0FCDEE-660A-4B49-8E1E-1AC954DE6621}" destId="{A9B6EBE2-CA42-4A68-9A25-640D716B93E6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8FCB497-A151-498F-B829-8E8FD3F796AC}" type="doc">
      <dgm:prSet loTypeId="urn:microsoft.com/office/officeart/2005/8/layout/hierarchy4" loCatId="relationship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2A600123-C341-4193-835C-45E6E03D7A1A}">
      <dgm:prSet custT="1"/>
      <dgm:spPr>
        <a:gradFill flip="none" rotWithShape="0">
          <a:gsLst>
            <a:gs pos="0">
              <a:srgbClr val="339933">
                <a:tint val="66000"/>
                <a:satMod val="160000"/>
              </a:srgbClr>
            </a:gs>
            <a:gs pos="50000">
              <a:srgbClr val="339933">
                <a:tint val="44500"/>
                <a:satMod val="160000"/>
              </a:srgbClr>
            </a:gs>
            <a:gs pos="100000">
              <a:srgbClr val="339933">
                <a:tint val="23500"/>
                <a:satMod val="160000"/>
              </a:srgbClr>
            </a:gs>
          </a:gsLst>
          <a:lin ang="2700000" scaled="1"/>
          <a:tileRect/>
        </a:gradFill>
      </dgm:spPr>
      <dgm:t>
        <a:bodyPr/>
        <a:lstStyle/>
        <a:p>
          <a:pPr rtl="0"/>
          <a:r>
            <a:rPr lang="en-GB" sz="1800" i="1" dirty="0" smtClean="0"/>
            <a:t>“They didn’t examine him, just asked questions, gave him tablets and out you go…sometimes it’s anger at the doctors more than anything else”</a:t>
          </a:r>
        </a:p>
        <a:p>
          <a:pPr rtl="0"/>
          <a:endParaRPr lang="en-GB" sz="1800" i="1" dirty="0" smtClean="0"/>
        </a:p>
        <a:p>
          <a:pPr rtl="0"/>
          <a:r>
            <a:rPr lang="en-GB" sz="1800" i="1" dirty="0" smtClean="0"/>
            <a:t>“They probably didn’t do everything they could, but we’re stuck…back pain seems to be bottom of their list” </a:t>
          </a:r>
        </a:p>
        <a:p>
          <a:pPr rtl="0"/>
          <a:r>
            <a:rPr lang="en-GB" sz="1800" i="1" dirty="0" smtClean="0"/>
            <a:t>[</a:t>
          </a:r>
          <a:r>
            <a:rPr lang="en-GB" sz="1600" i="1" dirty="0" smtClean="0"/>
            <a:t>Significant others of claimants</a:t>
          </a:r>
          <a:r>
            <a:rPr lang="en-GB" sz="1800" i="1" dirty="0" smtClean="0"/>
            <a:t>]</a:t>
          </a:r>
          <a:endParaRPr lang="en-GB" sz="1800" dirty="0"/>
        </a:p>
      </dgm:t>
    </dgm:pt>
    <dgm:pt modelId="{D024FF89-0A8D-4DB2-AD4F-898B8F0733EF}" type="parTrans" cxnId="{88B14C7E-053F-456B-8FB6-A05F2728BC27}">
      <dgm:prSet/>
      <dgm:spPr/>
      <dgm:t>
        <a:bodyPr/>
        <a:lstStyle/>
        <a:p>
          <a:endParaRPr lang="en-GB"/>
        </a:p>
      </dgm:t>
    </dgm:pt>
    <dgm:pt modelId="{2FE0DDC5-E857-4954-8B95-4111A3E82952}" type="sibTrans" cxnId="{88B14C7E-053F-456B-8FB6-A05F2728BC27}">
      <dgm:prSet/>
      <dgm:spPr/>
      <dgm:t>
        <a:bodyPr/>
        <a:lstStyle/>
        <a:p>
          <a:endParaRPr lang="en-GB"/>
        </a:p>
      </dgm:t>
    </dgm:pt>
    <dgm:pt modelId="{7CFDD8A6-04EA-4695-89E9-521FC1B220D2}">
      <dgm:prSet custT="1"/>
      <dgm:spPr>
        <a:gradFill flip="none" rotWithShape="0">
          <a:gsLst>
            <a:gs pos="0">
              <a:srgbClr val="339933">
                <a:tint val="66000"/>
                <a:satMod val="160000"/>
              </a:srgbClr>
            </a:gs>
            <a:gs pos="50000">
              <a:srgbClr val="339933">
                <a:tint val="44500"/>
                <a:satMod val="160000"/>
              </a:srgbClr>
            </a:gs>
            <a:gs pos="100000">
              <a:srgbClr val="339933">
                <a:tint val="23500"/>
                <a:satMod val="160000"/>
              </a:srgbClr>
            </a:gs>
          </a:gsLst>
          <a:lin ang="2700000" scaled="1"/>
          <a:tileRect/>
        </a:gradFill>
      </dgm:spPr>
      <dgm:t>
        <a:bodyPr/>
        <a:lstStyle/>
        <a:p>
          <a:pPr rtl="0"/>
          <a:r>
            <a:rPr lang="en-GB" sz="2000" i="1" dirty="0" smtClean="0"/>
            <a:t>“I don’t think the doctor will fully understand it, no-one does”</a:t>
          </a:r>
        </a:p>
        <a:p>
          <a:pPr rtl="0"/>
          <a:endParaRPr lang="en-GB" sz="2000" i="1" dirty="0" smtClean="0"/>
        </a:p>
        <a:p>
          <a:pPr rtl="0"/>
          <a:r>
            <a:rPr lang="en-GB" sz="2000" i="1" dirty="0" smtClean="0"/>
            <a:t>“Doctors don’t like not being able to make things better”</a:t>
          </a:r>
        </a:p>
        <a:p>
          <a:pPr rtl="0"/>
          <a:r>
            <a:rPr lang="en-GB" sz="1800" i="1" dirty="0" smtClean="0"/>
            <a:t>[Significant other of worker]</a:t>
          </a:r>
          <a:endParaRPr lang="en-GB" sz="1800" dirty="0"/>
        </a:p>
      </dgm:t>
    </dgm:pt>
    <dgm:pt modelId="{2077DBE2-47B8-4BBA-A35C-48215BA8749A}" type="parTrans" cxnId="{82C21578-B7B5-44BD-8954-AB958A6DAED4}">
      <dgm:prSet/>
      <dgm:spPr/>
      <dgm:t>
        <a:bodyPr/>
        <a:lstStyle/>
        <a:p>
          <a:endParaRPr lang="en-GB"/>
        </a:p>
      </dgm:t>
    </dgm:pt>
    <dgm:pt modelId="{7CA77223-6EC2-468F-823B-E53067535D5C}" type="sibTrans" cxnId="{82C21578-B7B5-44BD-8954-AB958A6DAED4}">
      <dgm:prSet/>
      <dgm:spPr/>
      <dgm:t>
        <a:bodyPr/>
        <a:lstStyle/>
        <a:p>
          <a:endParaRPr lang="en-GB"/>
        </a:p>
      </dgm:t>
    </dgm:pt>
    <dgm:pt modelId="{904B0518-3C4A-4798-B6FD-37824815C4CF}" type="pres">
      <dgm:prSet presAssocID="{68FCB497-A151-498F-B829-8E8FD3F796A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40C8DB98-E7EF-4340-9421-25736ED6FC77}" type="pres">
      <dgm:prSet presAssocID="{2A600123-C341-4193-835C-45E6E03D7A1A}" presName="vertOne" presStyleCnt="0"/>
      <dgm:spPr/>
    </dgm:pt>
    <dgm:pt modelId="{A0DD9788-6079-42F8-AE52-2F7509537B12}" type="pres">
      <dgm:prSet presAssocID="{2A600123-C341-4193-835C-45E6E03D7A1A}" presName="txOne" presStyleLbl="node0" presStyleIdx="0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00669DA1-1842-4F3E-8095-1E2451E78C23}" type="pres">
      <dgm:prSet presAssocID="{2A600123-C341-4193-835C-45E6E03D7A1A}" presName="horzOne" presStyleCnt="0"/>
      <dgm:spPr/>
    </dgm:pt>
    <dgm:pt modelId="{43459DC7-9B1B-4D5C-8D4D-FF8A8ECBB5C4}" type="pres">
      <dgm:prSet presAssocID="{2FE0DDC5-E857-4954-8B95-4111A3E82952}" presName="sibSpaceOne" presStyleCnt="0"/>
      <dgm:spPr/>
    </dgm:pt>
    <dgm:pt modelId="{EE0FCDEE-660A-4B49-8E1E-1AC954DE6621}" type="pres">
      <dgm:prSet presAssocID="{7CFDD8A6-04EA-4695-89E9-521FC1B220D2}" presName="vertOne" presStyleCnt="0"/>
      <dgm:spPr/>
    </dgm:pt>
    <dgm:pt modelId="{F28DFF82-418E-4638-B913-1400D0459937}" type="pres">
      <dgm:prSet presAssocID="{7CFDD8A6-04EA-4695-89E9-521FC1B220D2}" presName="txOne" presStyleLbl="node0" presStyleIdx="1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A9B6EBE2-CA42-4A68-9A25-640D716B93E6}" type="pres">
      <dgm:prSet presAssocID="{7CFDD8A6-04EA-4695-89E9-521FC1B220D2}" presName="horzOne" presStyleCnt="0"/>
      <dgm:spPr/>
    </dgm:pt>
  </dgm:ptLst>
  <dgm:cxnLst>
    <dgm:cxn modelId="{FB70B292-D034-43E6-AA05-EDD1B8254B1A}" type="presOf" srcId="{7CFDD8A6-04EA-4695-89E9-521FC1B220D2}" destId="{F28DFF82-418E-4638-B913-1400D0459937}" srcOrd="0" destOrd="0" presId="urn:microsoft.com/office/officeart/2005/8/layout/hierarchy4"/>
    <dgm:cxn modelId="{F8FFD0ED-4CD3-485C-A094-A152BCCAFCA8}" type="presOf" srcId="{2A600123-C341-4193-835C-45E6E03D7A1A}" destId="{A0DD9788-6079-42F8-AE52-2F7509537B12}" srcOrd="0" destOrd="0" presId="urn:microsoft.com/office/officeart/2005/8/layout/hierarchy4"/>
    <dgm:cxn modelId="{82C21578-B7B5-44BD-8954-AB958A6DAED4}" srcId="{68FCB497-A151-498F-B829-8E8FD3F796AC}" destId="{7CFDD8A6-04EA-4695-89E9-521FC1B220D2}" srcOrd="1" destOrd="0" parTransId="{2077DBE2-47B8-4BBA-A35C-48215BA8749A}" sibTransId="{7CA77223-6EC2-468F-823B-E53067535D5C}"/>
    <dgm:cxn modelId="{88B14C7E-053F-456B-8FB6-A05F2728BC27}" srcId="{68FCB497-A151-498F-B829-8E8FD3F796AC}" destId="{2A600123-C341-4193-835C-45E6E03D7A1A}" srcOrd="0" destOrd="0" parTransId="{D024FF89-0A8D-4DB2-AD4F-898B8F0733EF}" sibTransId="{2FE0DDC5-E857-4954-8B95-4111A3E82952}"/>
    <dgm:cxn modelId="{B0F4206B-96B8-4780-8716-1DD5E008F589}" type="presOf" srcId="{68FCB497-A151-498F-B829-8E8FD3F796AC}" destId="{904B0518-3C4A-4798-B6FD-37824815C4CF}" srcOrd="0" destOrd="0" presId="urn:microsoft.com/office/officeart/2005/8/layout/hierarchy4"/>
    <dgm:cxn modelId="{41C5A0E7-81D0-4D83-82C6-DC476C7E841B}" type="presParOf" srcId="{904B0518-3C4A-4798-B6FD-37824815C4CF}" destId="{40C8DB98-E7EF-4340-9421-25736ED6FC77}" srcOrd="0" destOrd="0" presId="urn:microsoft.com/office/officeart/2005/8/layout/hierarchy4"/>
    <dgm:cxn modelId="{9EDCD31F-6A3F-4487-A6C7-D52E03064535}" type="presParOf" srcId="{40C8DB98-E7EF-4340-9421-25736ED6FC77}" destId="{A0DD9788-6079-42F8-AE52-2F7509537B12}" srcOrd="0" destOrd="0" presId="urn:microsoft.com/office/officeart/2005/8/layout/hierarchy4"/>
    <dgm:cxn modelId="{8B06B366-9D33-43D3-80EA-E8C3A4EEE0E4}" type="presParOf" srcId="{40C8DB98-E7EF-4340-9421-25736ED6FC77}" destId="{00669DA1-1842-4F3E-8095-1E2451E78C23}" srcOrd="1" destOrd="0" presId="urn:microsoft.com/office/officeart/2005/8/layout/hierarchy4"/>
    <dgm:cxn modelId="{0DD131BC-2878-4E9A-BE51-6CE2650035C9}" type="presParOf" srcId="{904B0518-3C4A-4798-B6FD-37824815C4CF}" destId="{43459DC7-9B1B-4D5C-8D4D-FF8A8ECBB5C4}" srcOrd="1" destOrd="0" presId="urn:microsoft.com/office/officeart/2005/8/layout/hierarchy4"/>
    <dgm:cxn modelId="{14B7596F-690C-4F4C-8531-3DB460DFF20E}" type="presParOf" srcId="{904B0518-3C4A-4798-B6FD-37824815C4CF}" destId="{EE0FCDEE-660A-4B49-8E1E-1AC954DE6621}" srcOrd="2" destOrd="0" presId="urn:microsoft.com/office/officeart/2005/8/layout/hierarchy4"/>
    <dgm:cxn modelId="{7870C4F9-488B-4363-8B6E-E80AF1D93E43}" type="presParOf" srcId="{EE0FCDEE-660A-4B49-8E1E-1AC954DE6621}" destId="{F28DFF82-418E-4638-B913-1400D0459937}" srcOrd="0" destOrd="0" presId="urn:microsoft.com/office/officeart/2005/8/layout/hierarchy4"/>
    <dgm:cxn modelId="{D3BCB070-37ED-41DB-9E69-6B24EF79756B}" type="presParOf" srcId="{EE0FCDEE-660A-4B49-8E1E-1AC954DE6621}" destId="{A9B6EBE2-CA42-4A68-9A25-640D716B93E6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8FCB497-A151-498F-B829-8E8FD3F796AC}" type="doc">
      <dgm:prSet loTypeId="urn:microsoft.com/office/officeart/2005/8/layout/hierarchy4" loCatId="relationship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2A600123-C341-4193-835C-45E6E03D7A1A}">
      <dgm:prSet custT="1"/>
      <dgm:spPr>
        <a:gradFill flip="none" rotWithShape="0">
          <a:gsLst>
            <a:gs pos="0">
              <a:srgbClr val="339933">
                <a:tint val="66000"/>
                <a:satMod val="160000"/>
              </a:srgbClr>
            </a:gs>
            <a:gs pos="50000">
              <a:srgbClr val="339933">
                <a:tint val="44500"/>
                <a:satMod val="160000"/>
              </a:srgbClr>
            </a:gs>
            <a:gs pos="100000">
              <a:srgbClr val="339933">
                <a:tint val="23500"/>
                <a:satMod val="160000"/>
              </a:srgbClr>
            </a:gs>
          </a:gsLst>
          <a:lin ang="2700000" scaled="1"/>
          <a:tileRect/>
        </a:gradFill>
      </dgm:spPr>
      <dgm:t>
        <a:bodyPr/>
        <a:lstStyle/>
        <a:p>
          <a:pPr rtl="0"/>
          <a:r>
            <a:rPr lang="en-GB" sz="1800" i="1" dirty="0" smtClean="0"/>
            <a:t>“She wasn’t happy with the results….there is something else underlying and we are waiting to see”</a:t>
          </a:r>
        </a:p>
        <a:p>
          <a:pPr rtl="0"/>
          <a:endParaRPr lang="en-GB" sz="1800" i="1" dirty="0" smtClean="0"/>
        </a:p>
        <a:p>
          <a:pPr rtl="0"/>
          <a:r>
            <a:rPr lang="en-GB" sz="1800" i="1" dirty="0" smtClean="0"/>
            <a:t>“She’s only been referred to a pain management clinic because she pushed for it…she should have had this years ago” </a:t>
          </a:r>
        </a:p>
        <a:p>
          <a:pPr rtl="0"/>
          <a:r>
            <a:rPr lang="en-GB" sz="1800" i="1" dirty="0" smtClean="0"/>
            <a:t>[</a:t>
          </a:r>
          <a:r>
            <a:rPr lang="en-GB" sz="1600" i="1" dirty="0" smtClean="0"/>
            <a:t>Significant others of claimants</a:t>
          </a:r>
          <a:r>
            <a:rPr lang="en-GB" sz="1800" i="1" dirty="0" smtClean="0"/>
            <a:t>]</a:t>
          </a:r>
          <a:endParaRPr lang="en-GB" sz="1800" dirty="0"/>
        </a:p>
      </dgm:t>
    </dgm:pt>
    <dgm:pt modelId="{D024FF89-0A8D-4DB2-AD4F-898B8F0733EF}" type="parTrans" cxnId="{88B14C7E-053F-456B-8FB6-A05F2728BC27}">
      <dgm:prSet/>
      <dgm:spPr/>
      <dgm:t>
        <a:bodyPr/>
        <a:lstStyle/>
        <a:p>
          <a:endParaRPr lang="en-GB"/>
        </a:p>
      </dgm:t>
    </dgm:pt>
    <dgm:pt modelId="{2FE0DDC5-E857-4954-8B95-4111A3E82952}" type="sibTrans" cxnId="{88B14C7E-053F-456B-8FB6-A05F2728BC27}">
      <dgm:prSet/>
      <dgm:spPr/>
      <dgm:t>
        <a:bodyPr/>
        <a:lstStyle/>
        <a:p>
          <a:endParaRPr lang="en-GB"/>
        </a:p>
      </dgm:t>
    </dgm:pt>
    <dgm:pt modelId="{7CFDD8A6-04EA-4695-89E9-521FC1B220D2}">
      <dgm:prSet custT="1"/>
      <dgm:spPr>
        <a:gradFill flip="none" rotWithShape="0">
          <a:gsLst>
            <a:gs pos="0">
              <a:srgbClr val="339933">
                <a:tint val="66000"/>
                <a:satMod val="160000"/>
              </a:srgbClr>
            </a:gs>
            <a:gs pos="50000">
              <a:srgbClr val="339933">
                <a:tint val="44500"/>
                <a:satMod val="160000"/>
              </a:srgbClr>
            </a:gs>
            <a:gs pos="100000">
              <a:srgbClr val="339933">
                <a:tint val="23500"/>
                <a:satMod val="160000"/>
              </a:srgbClr>
            </a:gs>
          </a:gsLst>
          <a:lin ang="2700000" scaled="1"/>
          <a:tileRect/>
        </a:gradFill>
      </dgm:spPr>
      <dgm:t>
        <a:bodyPr/>
        <a:lstStyle/>
        <a:p>
          <a:pPr rtl="0"/>
          <a:r>
            <a:rPr lang="en-GB" sz="2000" i="1" dirty="0" smtClean="0"/>
            <a:t>“He’s definitely not sitting around doing nothing because he’s got a back problem”</a:t>
          </a:r>
        </a:p>
        <a:p>
          <a:pPr rtl="0"/>
          <a:endParaRPr lang="en-GB" sz="2000" i="1" dirty="0" smtClean="0"/>
        </a:p>
        <a:p>
          <a:pPr rtl="0"/>
          <a:r>
            <a:rPr lang="en-GB" sz="2000" i="1" dirty="0" smtClean="0"/>
            <a:t>“He goes to work because he just won’t give in to it making him an invalid”</a:t>
          </a:r>
        </a:p>
        <a:p>
          <a:pPr rtl="0"/>
          <a:r>
            <a:rPr lang="en-GB" sz="1800" i="1" dirty="0" smtClean="0"/>
            <a:t>[Significant other of worker]</a:t>
          </a:r>
          <a:endParaRPr lang="en-GB" sz="1800" dirty="0"/>
        </a:p>
      </dgm:t>
    </dgm:pt>
    <dgm:pt modelId="{2077DBE2-47B8-4BBA-A35C-48215BA8749A}" type="parTrans" cxnId="{82C21578-B7B5-44BD-8954-AB958A6DAED4}">
      <dgm:prSet/>
      <dgm:spPr/>
      <dgm:t>
        <a:bodyPr/>
        <a:lstStyle/>
        <a:p>
          <a:endParaRPr lang="en-GB"/>
        </a:p>
      </dgm:t>
    </dgm:pt>
    <dgm:pt modelId="{7CA77223-6EC2-468F-823B-E53067535D5C}" type="sibTrans" cxnId="{82C21578-B7B5-44BD-8954-AB958A6DAED4}">
      <dgm:prSet/>
      <dgm:spPr/>
      <dgm:t>
        <a:bodyPr/>
        <a:lstStyle/>
        <a:p>
          <a:endParaRPr lang="en-GB"/>
        </a:p>
      </dgm:t>
    </dgm:pt>
    <dgm:pt modelId="{904B0518-3C4A-4798-B6FD-37824815C4CF}" type="pres">
      <dgm:prSet presAssocID="{68FCB497-A151-498F-B829-8E8FD3F796A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40C8DB98-E7EF-4340-9421-25736ED6FC77}" type="pres">
      <dgm:prSet presAssocID="{2A600123-C341-4193-835C-45E6E03D7A1A}" presName="vertOne" presStyleCnt="0"/>
      <dgm:spPr/>
    </dgm:pt>
    <dgm:pt modelId="{A0DD9788-6079-42F8-AE52-2F7509537B12}" type="pres">
      <dgm:prSet presAssocID="{2A600123-C341-4193-835C-45E6E03D7A1A}" presName="txOne" presStyleLbl="node0" presStyleIdx="0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00669DA1-1842-4F3E-8095-1E2451E78C23}" type="pres">
      <dgm:prSet presAssocID="{2A600123-C341-4193-835C-45E6E03D7A1A}" presName="horzOne" presStyleCnt="0"/>
      <dgm:spPr/>
    </dgm:pt>
    <dgm:pt modelId="{43459DC7-9B1B-4D5C-8D4D-FF8A8ECBB5C4}" type="pres">
      <dgm:prSet presAssocID="{2FE0DDC5-E857-4954-8B95-4111A3E82952}" presName="sibSpaceOne" presStyleCnt="0"/>
      <dgm:spPr/>
    </dgm:pt>
    <dgm:pt modelId="{EE0FCDEE-660A-4B49-8E1E-1AC954DE6621}" type="pres">
      <dgm:prSet presAssocID="{7CFDD8A6-04EA-4695-89E9-521FC1B220D2}" presName="vertOne" presStyleCnt="0"/>
      <dgm:spPr/>
    </dgm:pt>
    <dgm:pt modelId="{F28DFF82-418E-4638-B913-1400D0459937}" type="pres">
      <dgm:prSet presAssocID="{7CFDD8A6-04EA-4695-89E9-521FC1B220D2}" presName="txOne" presStyleLbl="node0" presStyleIdx="1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A9B6EBE2-CA42-4A68-9A25-640D716B93E6}" type="pres">
      <dgm:prSet presAssocID="{7CFDD8A6-04EA-4695-89E9-521FC1B220D2}" presName="horzOne" presStyleCnt="0"/>
      <dgm:spPr/>
    </dgm:pt>
  </dgm:ptLst>
  <dgm:cxnLst>
    <dgm:cxn modelId="{B45128D2-30CC-47A9-9F23-AF53617D6996}" type="presOf" srcId="{68FCB497-A151-498F-B829-8E8FD3F796AC}" destId="{904B0518-3C4A-4798-B6FD-37824815C4CF}" srcOrd="0" destOrd="0" presId="urn:microsoft.com/office/officeart/2005/8/layout/hierarchy4"/>
    <dgm:cxn modelId="{CDF39506-9E0E-49C1-9255-977CEE97C41E}" type="presOf" srcId="{2A600123-C341-4193-835C-45E6E03D7A1A}" destId="{A0DD9788-6079-42F8-AE52-2F7509537B12}" srcOrd="0" destOrd="0" presId="urn:microsoft.com/office/officeart/2005/8/layout/hierarchy4"/>
    <dgm:cxn modelId="{82C21578-B7B5-44BD-8954-AB958A6DAED4}" srcId="{68FCB497-A151-498F-B829-8E8FD3F796AC}" destId="{7CFDD8A6-04EA-4695-89E9-521FC1B220D2}" srcOrd="1" destOrd="0" parTransId="{2077DBE2-47B8-4BBA-A35C-48215BA8749A}" sibTransId="{7CA77223-6EC2-468F-823B-E53067535D5C}"/>
    <dgm:cxn modelId="{88B14C7E-053F-456B-8FB6-A05F2728BC27}" srcId="{68FCB497-A151-498F-B829-8E8FD3F796AC}" destId="{2A600123-C341-4193-835C-45E6E03D7A1A}" srcOrd="0" destOrd="0" parTransId="{D024FF89-0A8D-4DB2-AD4F-898B8F0733EF}" sibTransId="{2FE0DDC5-E857-4954-8B95-4111A3E82952}"/>
    <dgm:cxn modelId="{8EA7CF86-9B95-4D22-AF60-DCD71A17EF79}" type="presOf" srcId="{7CFDD8A6-04EA-4695-89E9-521FC1B220D2}" destId="{F28DFF82-418E-4638-B913-1400D0459937}" srcOrd="0" destOrd="0" presId="urn:microsoft.com/office/officeart/2005/8/layout/hierarchy4"/>
    <dgm:cxn modelId="{2EE63FE6-6CAE-405E-A17C-1FA912E1C671}" type="presParOf" srcId="{904B0518-3C4A-4798-B6FD-37824815C4CF}" destId="{40C8DB98-E7EF-4340-9421-25736ED6FC77}" srcOrd="0" destOrd="0" presId="urn:microsoft.com/office/officeart/2005/8/layout/hierarchy4"/>
    <dgm:cxn modelId="{D07EBD36-62EE-47EE-A9FA-BE2AA9EF27C7}" type="presParOf" srcId="{40C8DB98-E7EF-4340-9421-25736ED6FC77}" destId="{A0DD9788-6079-42F8-AE52-2F7509537B12}" srcOrd="0" destOrd="0" presId="urn:microsoft.com/office/officeart/2005/8/layout/hierarchy4"/>
    <dgm:cxn modelId="{DBB2C1CB-6959-4E03-9E8A-E4AADBEEDDE2}" type="presParOf" srcId="{40C8DB98-E7EF-4340-9421-25736ED6FC77}" destId="{00669DA1-1842-4F3E-8095-1E2451E78C23}" srcOrd="1" destOrd="0" presId="urn:microsoft.com/office/officeart/2005/8/layout/hierarchy4"/>
    <dgm:cxn modelId="{4CFB1EB8-5507-48F2-9E8F-0FDBC94EEC33}" type="presParOf" srcId="{904B0518-3C4A-4798-B6FD-37824815C4CF}" destId="{43459DC7-9B1B-4D5C-8D4D-FF8A8ECBB5C4}" srcOrd="1" destOrd="0" presId="urn:microsoft.com/office/officeart/2005/8/layout/hierarchy4"/>
    <dgm:cxn modelId="{46CFBEC6-0448-49A5-B379-61229B853339}" type="presParOf" srcId="{904B0518-3C4A-4798-B6FD-37824815C4CF}" destId="{EE0FCDEE-660A-4B49-8E1E-1AC954DE6621}" srcOrd="2" destOrd="0" presId="urn:microsoft.com/office/officeart/2005/8/layout/hierarchy4"/>
    <dgm:cxn modelId="{F1A9F272-741F-449E-AAB8-1E1919712B46}" type="presParOf" srcId="{EE0FCDEE-660A-4B49-8E1E-1AC954DE6621}" destId="{F28DFF82-418E-4638-B913-1400D0459937}" srcOrd="0" destOrd="0" presId="urn:microsoft.com/office/officeart/2005/8/layout/hierarchy4"/>
    <dgm:cxn modelId="{3940F7BC-B3F6-435C-9E43-B3418D54EA7E}" type="presParOf" srcId="{EE0FCDEE-660A-4B49-8E1E-1AC954DE6621}" destId="{A9B6EBE2-CA42-4A68-9A25-640D716B93E6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DD9788-6079-42F8-AE52-2F7509537B12}">
      <dsp:nvSpPr>
        <dsp:cNvPr id="0" name=""/>
        <dsp:cNvSpPr/>
      </dsp:nvSpPr>
      <dsp:spPr>
        <a:xfrm>
          <a:off x="2828" y="0"/>
          <a:ext cx="3793331" cy="3598862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339933">
                <a:tint val="66000"/>
                <a:satMod val="160000"/>
              </a:srgbClr>
            </a:gs>
            <a:gs pos="50000">
              <a:srgbClr val="339933">
                <a:tint val="44500"/>
                <a:satMod val="160000"/>
              </a:srgbClr>
            </a:gs>
            <a:gs pos="100000">
              <a:srgbClr val="339933">
                <a:tint val="23500"/>
                <a:satMod val="160000"/>
              </a:srgbClr>
            </a:gs>
          </a:gsLst>
          <a:lin ang="2700000" scaled="1"/>
          <a:tileRect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i="1" kern="1200" dirty="0" smtClean="0"/>
            <a:t>“All I know is she’d like a cure to be able to get back out there and get back to work”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000" i="1" kern="1200" dirty="0" smtClean="0"/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i="1" kern="1200" dirty="0" smtClean="0"/>
            <a:t>“The tablets don’t work, nothing works” 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i="1" kern="1200" dirty="0" smtClean="0"/>
            <a:t>[Significant others of claimants]</a:t>
          </a:r>
          <a:endParaRPr lang="en-GB" sz="1800" kern="1200" dirty="0"/>
        </a:p>
      </dsp:txBody>
      <dsp:txXfrm>
        <a:off x="108235" y="105407"/>
        <a:ext cx="3582517" cy="3388048"/>
      </dsp:txXfrm>
    </dsp:sp>
    <dsp:sp modelId="{F28DFF82-418E-4638-B913-1400D0459937}">
      <dsp:nvSpPr>
        <dsp:cNvPr id="0" name=""/>
        <dsp:cNvSpPr/>
      </dsp:nvSpPr>
      <dsp:spPr>
        <a:xfrm>
          <a:off x="4433439" y="0"/>
          <a:ext cx="3793331" cy="3598862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339933">
                <a:tint val="66000"/>
                <a:satMod val="160000"/>
              </a:srgbClr>
            </a:gs>
            <a:gs pos="50000">
              <a:srgbClr val="339933">
                <a:tint val="44500"/>
                <a:satMod val="160000"/>
              </a:srgbClr>
            </a:gs>
            <a:gs pos="100000">
              <a:srgbClr val="339933">
                <a:tint val="23500"/>
                <a:satMod val="160000"/>
              </a:srgbClr>
            </a:gs>
          </a:gsLst>
          <a:lin ang="2700000" scaled="1"/>
          <a:tileRect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i="1" kern="1200" dirty="0" smtClean="0"/>
            <a:t>“The epidurals are every 6 months, and with them she can manage to work”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000" i="1" kern="1200" dirty="0" smtClean="0"/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i="1" kern="1200" dirty="0" smtClean="0"/>
            <a:t>“Pain management is our preferred option”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i="1" kern="1200" dirty="0" smtClean="0"/>
            <a:t>[Significant other of worker]</a:t>
          </a:r>
          <a:endParaRPr lang="en-GB" sz="1800" kern="1200" dirty="0"/>
        </a:p>
      </dsp:txBody>
      <dsp:txXfrm>
        <a:off x="4538846" y="105407"/>
        <a:ext cx="3582517" cy="33880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DD9788-6079-42F8-AE52-2F7509537B12}">
      <dsp:nvSpPr>
        <dsp:cNvPr id="0" name=""/>
        <dsp:cNvSpPr/>
      </dsp:nvSpPr>
      <dsp:spPr>
        <a:xfrm>
          <a:off x="2828" y="0"/>
          <a:ext cx="3793331" cy="3598862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339933">
                <a:tint val="66000"/>
                <a:satMod val="160000"/>
              </a:srgbClr>
            </a:gs>
            <a:gs pos="50000">
              <a:srgbClr val="339933">
                <a:tint val="44500"/>
                <a:satMod val="160000"/>
              </a:srgbClr>
            </a:gs>
            <a:gs pos="100000">
              <a:srgbClr val="339933">
                <a:tint val="23500"/>
                <a:satMod val="160000"/>
              </a:srgbClr>
            </a:gs>
          </a:gsLst>
          <a:lin ang="2700000" scaled="1"/>
          <a:tileRect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i="1" kern="1200" dirty="0" smtClean="0"/>
            <a:t>“They didn’t examine him, just asked questions, gave him tablets and out you go…sometimes it’s anger at the doctors more than anything else”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800" i="1" kern="1200" dirty="0" smtClean="0"/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i="1" kern="1200" dirty="0" smtClean="0"/>
            <a:t>“They probably didn’t do everything they could, but we’re stuck…back pain seems to be bottom of their list” 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i="1" kern="1200" dirty="0" smtClean="0"/>
            <a:t>[</a:t>
          </a:r>
          <a:r>
            <a:rPr lang="en-GB" sz="1600" i="1" kern="1200" dirty="0" smtClean="0"/>
            <a:t>Significant others of claimants</a:t>
          </a:r>
          <a:r>
            <a:rPr lang="en-GB" sz="1800" i="1" kern="1200" dirty="0" smtClean="0"/>
            <a:t>]</a:t>
          </a:r>
          <a:endParaRPr lang="en-GB" sz="1800" kern="1200" dirty="0"/>
        </a:p>
      </dsp:txBody>
      <dsp:txXfrm>
        <a:off x="108235" y="105407"/>
        <a:ext cx="3582517" cy="3388048"/>
      </dsp:txXfrm>
    </dsp:sp>
    <dsp:sp modelId="{F28DFF82-418E-4638-B913-1400D0459937}">
      <dsp:nvSpPr>
        <dsp:cNvPr id="0" name=""/>
        <dsp:cNvSpPr/>
      </dsp:nvSpPr>
      <dsp:spPr>
        <a:xfrm>
          <a:off x="4433439" y="0"/>
          <a:ext cx="3793331" cy="3598862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339933">
                <a:tint val="66000"/>
                <a:satMod val="160000"/>
              </a:srgbClr>
            </a:gs>
            <a:gs pos="50000">
              <a:srgbClr val="339933">
                <a:tint val="44500"/>
                <a:satMod val="160000"/>
              </a:srgbClr>
            </a:gs>
            <a:gs pos="100000">
              <a:srgbClr val="339933">
                <a:tint val="23500"/>
                <a:satMod val="160000"/>
              </a:srgbClr>
            </a:gs>
          </a:gsLst>
          <a:lin ang="2700000" scaled="1"/>
          <a:tileRect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i="1" kern="1200" dirty="0" smtClean="0"/>
            <a:t>“I don’t think the doctor will fully understand it, no-one does”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000" i="1" kern="1200" dirty="0" smtClean="0"/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i="1" kern="1200" dirty="0" smtClean="0"/>
            <a:t>“Doctors don’t like not being able to make things better”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i="1" kern="1200" dirty="0" smtClean="0"/>
            <a:t>[Significant other of worker]</a:t>
          </a:r>
          <a:endParaRPr lang="en-GB" sz="1800" kern="1200" dirty="0"/>
        </a:p>
      </dsp:txBody>
      <dsp:txXfrm>
        <a:off x="4538846" y="105407"/>
        <a:ext cx="3582517" cy="33880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DD9788-6079-42F8-AE52-2F7509537B12}">
      <dsp:nvSpPr>
        <dsp:cNvPr id="0" name=""/>
        <dsp:cNvSpPr/>
      </dsp:nvSpPr>
      <dsp:spPr>
        <a:xfrm>
          <a:off x="2828" y="0"/>
          <a:ext cx="3793331" cy="3598862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339933">
                <a:tint val="66000"/>
                <a:satMod val="160000"/>
              </a:srgbClr>
            </a:gs>
            <a:gs pos="50000">
              <a:srgbClr val="339933">
                <a:tint val="44500"/>
                <a:satMod val="160000"/>
              </a:srgbClr>
            </a:gs>
            <a:gs pos="100000">
              <a:srgbClr val="339933">
                <a:tint val="23500"/>
                <a:satMod val="160000"/>
              </a:srgbClr>
            </a:gs>
          </a:gsLst>
          <a:lin ang="2700000" scaled="1"/>
          <a:tileRect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i="1" kern="1200" dirty="0" smtClean="0"/>
            <a:t>“She wasn’t happy with the results….there is something else underlying and we are waiting to see”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800" i="1" kern="1200" dirty="0" smtClean="0"/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i="1" kern="1200" dirty="0" smtClean="0"/>
            <a:t>“She’s only been referred to a pain management clinic because she pushed for it…she should have had this years ago” 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i="1" kern="1200" dirty="0" smtClean="0"/>
            <a:t>[</a:t>
          </a:r>
          <a:r>
            <a:rPr lang="en-GB" sz="1600" i="1" kern="1200" dirty="0" smtClean="0"/>
            <a:t>Significant others of claimants</a:t>
          </a:r>
          <a:r>
            <a:rPr lang="en-GB" sz="1800" i="1" kern="1200" dirty="0" smtClean="0"/>
            <a:t>]</a:t>
          </a:r>
          <a:endParaRPr lang="en-GB" sz="1800" kern="1200" dirty="0"/>
        </a:p>
      </dsp:txBody>
      <dsp:txXfrm>
        <a:off x="108235" y="105407"/>
        <a:ext cx="3582517" cy="3388048"/>
      </dsp:txXfrm>
    </dsp:sp>
    <dsp:sp modelId="{F28DFF82-418E-4638-B913-1400D0459937}">
      <dsp:nvSpPr>
        <dsp:cNvPr id="0" name=""/>
        <dsp:cNvSpPr/>
      </dsp:nvSpPr>
      <dsp:spPr>
        <a:xfrm>
          <a:off x="4433439" y="0"/>
          <a:ext cx="3793331" cy="3598862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339933">
                <a:tint val="66000"/>
                <a:satMod val="160000"/>
              </a:srgbClr>
            </a:gs>
            <a:gs pos="50000">
              <a:srgbClr val="339933">
                <a:tint val="44500"/>
                <a:satMod val="160000"/>
              </a:srgbClr>
            </a:gs>
            <a:gs pos="100000">
              <a:srgbClr val="339933">
                <a:tint val="23500"/>
                <a:satMod val="160000"/>
              </a:srgbClr>
            </a:gs>
          </a:gsLst>
          <a:lin ang="2700000" scaled="1"/>
          <a:tileRect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i="1" kern="1200" dirty="0" smtClean="0"/>
            <a:t>“He’s definitely not sitting around doing nothing because he’s got a back problem”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000" i="1" kern="1200" dirty="0" smtClean="0"/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i="1" kern="1200" dirty="0" smtClean="0"/>
            <a:t>“He goes to work because he just won’t give in to it making him an invalid”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i="1" kern="1200" dirty="0" smtClean="0"/>
            <a:t>[Significant other of worker]</a:t>
          </a:r>
          <a:endParaRPr lang="en-GB" sz="1800" kern="1200" dirty="0"/>
        </a:p>
      </dsp:txBody>
      <dsp:txXfrm>
        <a:off x="4538846" y="105407"/>
        <a:ext cx="3582517" cy="33880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2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2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2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250" y="9428163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fld id="{858BFAA3-2A03-40C8-AC52-E8CF2E863A5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9350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8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2488" y="744538"/>
            <a:ext cx="4964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4875"/>
            <a:ext cx="533558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28163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fld id="{74CC3E60-278B-40CA-83FA-37FB724F4E2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64594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CC3E60-278B-40CA-83FA-37FB724F4E2A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34533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CC3E60-278B-40CA-83FA-37FB724F4E2A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7240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7510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1751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340070-5C6A-4DD1-B39F-E43023F34DF5}" type="slidenum">
              <a:rPr lang="en-GB" smtClean="0">
                <a:cs typeface="Arial" charset="0"/>
              </a:rPr>
              <a:pPr/>
              <a:t>11</a:t>
            </a:fld>
            <a:endParaRPr lang="en-GB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CC3E60-278B-40CA-83FA-37FB724F4E2A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09792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5667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566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2FBD11-703F-49FF-9742-468539E6AE52}" type="slidenum">
              <a:rPr lang="en-GB" smtClean="0">
                <a:cs typeface="Arial" charset="0"/>
              </a:rPr>
              <a:pPr/>
              <a:t>3</a:t>
            </a:fld>
            <a:endParaRPr lang="en-GB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6077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607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A23EA7-02E0-4B40-83A1-8E47BCB03A4D}" type="slidenum">
              <a:rPr lang="en-GB" smtClean="0">
                <a:cs typeface="Arial" charset="0"/>
              </a:rPr>
              <a:pPr/>
              <a:t>4</a:t>
            </a:fld>
            <a:endParaRPr lang="en-GB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CC3E60-278B-40CA-83FA-37FB724F4E2A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98512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7101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710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A6F16C-580C-4B84-B07F-27363D5279F5}" type="slidenum">
              <a:rPr lang="en-GB" smtClean="0">
                <a:cs typeface="Arial" charset="0"/>
              </a:rPr>
              <a:pPr/>
              <a:t>6</a:t>
            </a:fld>
            <a:endParaRPr lang="en-GB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7101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710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A6F16C-580C-4B84-B07F-27363D5279F5}" type="slidenum">
              <a:rPr lang="en-GB" smtClean="0">
                <a:cs typeface="Arial" charset="0"/>
              </a:rPr>
              <a:pPr/>
              <a:t>7</a:t>
            </a:fld>
            <a:endParaRPr lang="en-GB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7101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710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A6F16C-580C-4B84-B07F-27363D5279F5}" type="slidenum">
              <a:rPr lang="en-GB" smtClean="0">
                <a:cs typeface="Arial" charset="0"/>
              </a:rPr>
              <a:pPr/>
              <a:t>8</a:t>
            </a:fld>
            <a:endParaRPr lang="en-GB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7305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730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2770D5-78C1-4C4F-B538-9BCF4A06DCD7}" type="slidenum">
              <a:rPr lang="en-GB" smtClean="0">
                <a:cs typeface="Arial" charset="0"/>
              </a:rPr>
              <a:pPr/>
              <a:t>9</a:t>
            </a:fld>
            <a:endParaRPr lang="en-GB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UofH w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7725" y="358775"/>
            <a:ext cx="14859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260350"/>
            <a:ext cx="7772400" cy="900113"/>
          </a:xfrm>
        </p:spPr>
        <p:txBody>
          <a:bodyPr/>
          <a:lstStyle>
            <a:lvl1pPr algn="l">
              <a:defRPr sz="31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7183" name="Rectangle 1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r>
              <a:rPr lang="en-GB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36E5C8-7937-4D92-8DE5-1A659E8E4DA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E6B9FD-2657-4331-9F59-03ED7A6019A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56647C-A1A1-4C71-B785-FE98B08FE08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70EA94-7D48-4AD5-BE0B-0EDE0D1970F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89EC6F-1801-43B9-A312-39184231E42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9665FB-7F30-481E-99D8-955BE4B9B21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F2D32F-BFC5-4B13-B4A4-0925541B79F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659EA9-9666-4F82-8ADD-2FCC9429355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3C7D02-2272-4117-8129-31A8F39227B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56A17A-5326-4379-AD2B-FB0719DE4F6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798D64-0229-42C8-A365-697EBAF78E2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436464-99CC-4EB2-9093-0D00FF08929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D8C508-7174-4B5E-91B0-38036527976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E4D2B5-80F3-42E0-B202-737A2BD2B11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7DFBAC-0DE3-4E07-9E3C-144F13C7327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04657D-95FF-4CDD-AC6A-FE21375D568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637350-B9C2-41DA-8305-B3E0B856912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70C18F-737D-415C-A843-8BFD98E9B62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0338F-2DB3-4EAD-9930-78D5A613610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A92887-F644-419B-8FDF-9BE704D416E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926E78-AA6B-4BAF-8E9A-4CD95543B24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76923B-F149-403C-9227-6A0FB3A343B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UofH w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7725" y="358775"/>
            <a:ext cx="14859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179388" y="260350"/>
            <a:ext cx="7772400" cy="900113"/>
          </a:xfrm>
        </p:spPr>
        <p:txBody>
          <a:bodyPr/>
          <a:lstStyle>
            <a:lvl1pPr algn="l">
              <a:defRPr sz="31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0248" name="Rectangle 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635A1E-D0D6-40E2-AF70-C4FEBACD167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9166D9-0A44-4077-8783-8C3BA2503F0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DE3C15-2B00-4673-8004-DF63D92FE2B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DAAA28-4EA5-4D40-9620-1B9E73B1F7F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DBF00D-BACB-4AEF-8447-5BEE4E3EC19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30238B-DC31-490B-9A3D-D31078D9BA4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633FCB-1E71-4D19-8CC1-6A16945224D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04DDAE-CA43-4C80-88E8-86C70B013EA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7EFE25-50B0-401D-854F-A74256678A1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D356D6-3E85-438C-B99A-E69C1F834A7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0138FC-A892-454C-B7D7-14E2864621D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9FAFC1-49FF-4A0C-8978-73DB3F5DC5D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5E7958-4516-4BBE-B5D3-7E712B6BF10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68E680-B980-4200-A1B9-DB45224F469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75BBAA-8B36-4F39-9F42-99FD94FCD93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5FB738-3ED5-4FAC-B93E-293C7804278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BE52D7-8D31-4DB9-BB2D-4543D4A381E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371112-8195-4A04-A476-46B064D6DC8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B8922C-F1BB-4C28-87F8-3E1A90570CB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B67E1B-B0F9-42E1-9851-34345683878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81715B-7EA7-4C39-B35A-34F227EBD7E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073EFC-85F7-48BF-A290-97811644DFE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9E7AE-0E04-4318-9770-7E3B263A267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B5CDBC-5FD9-4D0B-99B6-1EECD70196D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UofH w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7725" y="358775"/>
            <a:ext cx="14859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0" name="Rectangle 8"/>
          <p:cNvSpPr>
            <a:spLocks noGrp="1" noChangeArrowheads="1"/>
          </p:cNvSpPr>
          <p:nvPr>
            <p:ph type="ctrTitle" sz="quarter"/>
          </p:nvPr>
        </p:nvSpPr>
        <p:spPr>
          <a:xfrm>
            <a:off x="179388" y="258763"/>
            <a:ext cx="7772400" cy="900112"/>
          </a:xfrm>
        </p:spPr>
        <p:txBody>
          <a:bodyPr/>
          <a:lstStyle>
            <a:lvl1pPr algn="l">
              <a:defRPr sz="31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3321" name="Rectangle 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88483-DE3F-44A0-8664-1F5CF63680E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7D75BF-9EE1-4086-BD6E-650DBF6A6E5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03674C-7335-476C-B75C-607EB745746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2347F9-D82E-47C7-B2D4-19A4F60D69F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9CBB91-4881-42FF-90D5-51CD929BD9C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700466-2E05-4DC4-A87A-4A5D1792B44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D9DC53-E776-42A2-BB1E-425E7E4A8CD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388ED2-9634-4FAA-BA55-D30827B14C2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70EE63-BA66-4323-817C-3713AA9B78D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03FFFE-03AD-4DA3-A204-B86FE1E7658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C6FDD9-5FD7-4348-815C-4983B82B801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9DB1D4-DDAA-4601-922D-D5B7A90A9BD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18637A-8A6D-49E0-815D-56F80F46023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2931A3-E4D4-4279-8390-291902D3387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D70285-9B71-4535-8DDF-25643083440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B57908-04FE-48C9-8815-5D69049FCE0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3BBD34-3571-4A09-8A0B-761ADB663E9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79310A-CCF7-4DF5-A385-1D448BD8215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8FCAB6-EBFD-42F4-828B-2FEE0B20A69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819F01-5B59-4B3A-B78D-FE206EBD780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72FB0F-9A2A-4989-877E-0C66CBB807A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3EDF81-0BA7-4423-BA8E-C6E62523B3E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A5B9DA-6EE5-445A-BA20-43F226D1545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7ED527-3B4D-4920-89AF-949DCF0C4D1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7EA074-F4F0-4944-9492-3F317F93164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E8D85B-B5B6-43A0-8765-38FFE41F92F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9C8947-3D2C-427C-BA1E-C6B68D5406F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767006-B35A-47F1-BA07-150C16623DC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710F71-3398-40D8-9B0B-F5E33F6E561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D45CB8-046D-43A7-9B1A-2AED75D7FA7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E1BB8-96F2-4077-83E6-65298676FEC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FE15D4-E973-4EA7-B72C-78BE3CAACBF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83D3CC-9A47-4D1E-889A-E82FEE4A376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69CA4A-A7D8-42D0-A205-5DD6C566BD0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8A3097-9764-4353-8F32-7AEC97C256A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44E30A-FCA1-4987-9B0F-6B880CBF9E6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0EF947-DBC2-4C57-8876-0694875CD0A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7264B8-618B-42AB-B8B9-34D8686D7B9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67714-8DC3-4573-AB82-43723F1172C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3A24EF-F1E3-4BE1-AE70-25A3E775A74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1297F0-D130-4550-8E90-992F0D08629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CFA995-D653-4841-99DF-BDBD2CE8F8D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A5CA18-E3CD-4B65-BC80-5C97FE85256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33E53D-2F0A-49D4-B3AC-FFF75B388A0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5820F4-E2E7-4E13-8513-330F8DBDB0C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E737F5-8263-4587-A1D6-591C79F4DD3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1CFB34-341B-418C-95FD-DC689C5984A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C776F5-ED5E-4F8D-B6B6-D9CEB29DCBF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ECD894-EF60-4231-A526-9B2605A8243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6F27F9-2A07-4DDA-A866-E1A73B53413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7ACF33-6753-4163-87A2-58E06626320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19C34F-68FE-4A50-B769-9CF83D9918C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AFF711-9643-47A7-8BCA-9B19D1EC39B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522C41-78DE-44EB-A385-04E3FCF68A1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68B482-2148-4923-8068-15658058891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27B82A-6234-4F49-BF4D-77191BC1C11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4AB97A-777F-446F-B4AE-A6983CB5DE6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39E3B6-8CD8-489A-B48E-DC0E5D6124A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52C871-89F5-4D40-915A-4E9876BADAB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875F03-740C-47B5-96D4-5F4F48BA1A0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2CDD83-2785-4F48-AC88-36A83931F87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9CF5C9-96D6-4873-89A5-678C7E88A6E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0CE700-1CE1-4B35-A886-C19215BD2E5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A6D7AF-FFF1-4F8C-B7EA-206C7D1FE5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5E7064-2D7C-468B-A754-4FB934F606D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35994A-4B16-46DE-BEA7-D0CE544D27B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3794C-5098-467D-B0C8-312D23C2341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33ABC-970E-4937-BB5B-B76F488E80D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1A40E0-B540-440A-BC87-EF9F3310900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02E762-14DC-49EA-B57B-0C450877085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AA5D2F-C21A-4250-96B2-DC775EA9295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F9202C-BCF2-4E9E-9779-535797DE21C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CE361A-6FD9-40E9-9D06-77B6093FB64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1B4C64-2C45-422E-BCF5-937D76DBD9E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DEFBD2-5524-45BC-8F12-4D957619281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2E603E-8114-4D17-BC77-42EDD08B410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3CCA06-6AA8-40D0-9F31-51685CD69ED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8E2039-8BDC-47BD-80FA-3CBFC823CD4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7926B6-EC9B-4DE9-B31D-E799D2342E7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433B4D-8C69-4CCD-8AA2-B39EA54C44F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C76162-A56F-4BA5-A4C9-057EFCC95A7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B53706-B0A1-42EE-9D86-17C5226FDE4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49107B-D8FF-4427-9D49-10FC4F7D812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image" Target="../media/image5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3.pn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image" Target="../media/image5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6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5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5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5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image" Target="../media/image5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cs typeface="+mn-cs"/>
              </a:defRPr>
            </a:lvl1pPr>
          </a:lstStyle>
          <a:p>
            <a:pPr>
              <a:defRPr/>
            </a:pPr>
            <a:fld id="{9E51FCB6-7D7E-407E-B81B-B94E1447DE9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1031" name="Picture 8" descr="UofH w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197725" y="358775"/>
            <a:ext cx="14859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677" r:id="rId2"/>
    <p:sldLayoutId id="2147483676" r:id="rId3"/>
    <p:sldLayoutId id="2147483675" r:id="rId4"/>
    <p:sldLayoutId id="2147483674" r:id="rId5"/>
    <p:sldLayoutId id="2147483673" r:id="rId6"/>
    <p:sldLayoutId id="2147483672" r:id="rId7"/>
    <p:sldLayoutId id="2147483671" r:id="rId8"/>
    <p:sldLayoutId id="2147483670" r:id="rId9"/>
    <p:sldLayoutId id="2147483669" r:id="rId10"/>
    <p:sldLayoutId id="214748366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10" descr="pms151 equiv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175" y="0"/>
            <a:ext cx="9140825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161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949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949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949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cs typeface="+mn-cs"/>
              </a:defRPr>
            </a:lvl1pPr>
          </a:lstStyle>
          <a:p>
            <a:pPr>
              <a:defRPr/>
            </a:pPr>
            <a:fld id="{3D9E901E-1E1A-4409-8DC8-D6F3981D848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1162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111624" name="Picture 8" descr="Inspiring tomorrows profs 400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25" name="Picture 9" descr="UofH wo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197725" y="358775"/>
            <a:ext cx="14859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3" r:id="rId2"/>
    <p:sldLayoutId id="2147483772" r:id="rId3"/>
    <p:sldLayoutId id="2147483771" r:id="rId4"/>
    <p:sldLayoutId id="2147483770" r:id="rId5"/>
    <p:sldLayoutId id="2147483769" r:id="rId6"/>
    <p:sldLayoutId id="2147483768" r:id="rId7"/>
    <p:sldLayoutId id="2147483767" r:id="rId8"/>
    <p:sldLayoutId id="2147483766" r:id="rId9"/>
    <p:sldLayoutId id="2147483765" r:id="rId10"/>
    <p:sldLayoutId id="214748376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10" descr="magenta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175" y="0"/>
            <a:ext cx="9140825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90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959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959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959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cs typeface="+mn-cs"/>
              </a:defRPr>
            </a:lvl1pPr>
          </a:lstStyle>
          <a:p>
            <a:pPr>
              <a:defRPr/>
            </a:pPr>
            <a:fld id="{00FDB5DE-D371-4B8B-9908-C09A5CE213A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2391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123912" name="Picture 8" descr="Inspiring tomorrows profs 400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913" name="Picture 9" descr="UofH wo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197725" y="358775"/>
            <a:ext cx="14859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4" r:id="rId2"/>
    <p:sldLayoutId id="2147483783" r:id="rId3"/>
    <p:sldLayoutId id="2147483782" r:id="rId4"/>
    <p:sldLayoutId id="2147483781" r:id="rId5"/>
    <p:sldLayoutId id="2147483780" r:id="rId6"/>
    <p:sldLayoutId id="2147483779" r:id="rId7"/>
    <p:sldLayoutId id="2147483778" r:id="rId8"/>
    <p:sldLayoutId id="2147483777" r:id="rId9"/>
    <p:sldLayoutId id="2147483776" r:id="rId10"/>
    <p:sldLayoutId id="214748377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4" name="Picture 10" descr="cyan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0825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619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969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969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969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cs typeface="+mn-cs"/>
              </a:defRPr>
            </a:lvl1pPr>
          </a:lstStyle>
          <a:p>
            <a:pPr>
              <a:defRPr/>
            </a:pPr>
            <a:fld id="{5DEBED05-BDC9-4211-B456-289ED07F527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3619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136200" name="Picture 8" descr="Inspiring tomorrows profs 400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6201" name="Picture 9" descr="UofH wo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197725" y="358775"/>
            <a:ext cx="14859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5" r:id="rId2"/>
    <p:sldLayoutId id="2147483794" r:id="rId3"/>
    <p:sldLayoutId id="2147483793" r:id="rId4"/>
    <p:sldLayoutId id="2147483792" r:id="rId5"/>
    <p:sldLayoutId id="2147483791" r:id="rId6"/>
    <p:sldLayoutId id="2147483790" r:id="rId7"/>
    <p:sldLayoutId id="2147483789" r:id="rId8"/>
    <p:sldLayoutId id="2147483788" r:id="rId9"/>
    <p:sldLayoutId id="2147483787" r:id="rId10"/>
    <p:sldLayoutId id="214748378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cs typeface="+mn-cs"/>
              </a:defRPr>
            </a:lvl1pPr>
          </a:lstStyle>
          <a:p>
            <a:pPr>
              <a:defRPr/>
            </a:pPr>
            <a:fld id="{622006FF-37CF-4E50-8A6F-3275F02793B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13319" name="Picture 7" descr="UofH w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197725" y="358775"/>
            <a:ext cx="14859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687" r:id="rId2"/>
    <p:sldLayoutId id="2147483686" r:id="rId3"/>
    <p:sldLayoutId id="2147483685" r:id="rId4"/>
    <p:sldLayoutId id="2147483684" r:id="rId5"/>
    <p:sldLayoutId id="2147483683" r:id="rId6"/>
    <p:sldLayoutId id="2147483682" r:id="rId7"/>
    <p:sldLayoutId id="2147483681" r:id="rId8"/>
    <p:sldLayoutId id="2147483680" r:id="rId9"/>
    <p:sldLayoutId id="2147483679" r:id="rId10"/>
    <p:sldLayoutId id="214748367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cs typeface="+mn-cs"/>
              </a:defRPr>
            </a:lvl1pPr>
          </a:lstStyle>
          <a:p>
            <a:pPr>
              <a:defRPr/>
            </a:pPr>
            <a:fld id="{FE4AF9E1-57C5-456C-BE2D-E2B5B577169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2560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560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1275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276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pic>
        <p:nvPicPr>
          <p:cNvPr id="25607" name="Picture 13" descr="UofH w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197725" y="358775"/>
            <a:ext cx="14859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697" r:id="rId2"/>
    <p:sldLayoutId id="2147483696" r:id="rId3"/>
    <p:sldLayoutId id="2147483695" r:id="rId4"/>
    <p:sldLayoutId id="2147483694" r:id="rId5"/>
    <p:sldLayoutId id="2147483693" r:id="rId6"/>
    <p:sldLayoutId id="2147483692" r:id="rId7"/>
    <p:sldLayoutId id="2147483691" r:id="rId8"/>
    <p:sldLayoutId id="2147483690" r:id="rId9"/>
    <p:sldLayoutId id="2147483689" r:id="rId10"/>
    <p:sldLayoutId id="214748368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cs typeface="+mn-cs"/>
              </a:defRPr>
            </a:lvl1pPr>
          </a:lstStyle>
          <a:p>
            <a:pPr>
              <a:defRPr/>
            </a:pPr>
            <a:fld id="{ABC92E75-D6F9-4046-B508-901886F6123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37894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37895" name="Picture 9" descr="Inspiring tomorrows profs 40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6" name="Picture 10" descr="UofH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197725" y="358775"/>
            <a:ext cx="14859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7" r:id="rId2"/>
    <p:sldLayoutId id="2147483706" r:id="rId3"/>
    <p:sldLayoutId id="2147483705" r:id="rId4"/>
    <p:sldLayoutId id="2147483704" r:id="rId5"/>
    <p:sldLayoutId id="2147483703" r:id="rId6"/>
    <p:sldLayoutId id="2147483702" r:id="rId7"/>
    <p:sldLayoutId id="2147483701" r:id="rId8"/>
    <p:sldLayoutId id="2147483700" r:id="rId9"/>
    <p:sldLayoutId id="2147483699" r:id="rId10"/>
    <p:sldLayoutId id="214748369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9" descr="pms2725 equiv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0825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8979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8979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cs typeface="+mn-cs"/>
              </a:defRPr>
            </a:lvl1pPr>
          </a:lstStyle>
          <a:p>
            <a:pPr>
              <a:defRPr/>
            </a:pPr>
            <a:fld id="{87EC15E6-CF4F-4084-AA3D-4A5636A6757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0183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50184" name="Picture 7" descr="Inspiring tomorrows profs 400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5" name="Picture 10" descr="UofH wo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197725" y="358775"/>
            <a:ext cx="14859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18" r:id="rId2"/>
    <p:sldLayoutId id="2147483717" r:id="rId3"/>
    <p:sldLayoutId id="2147483716" r:id="rId4"/>
    <p:sldLayoutId id="2147483715" r:id="rId5"/>
    <p:sldLayoutId id="2147483714" r:id="rId6"/>
    <p:sldLayoutId id="2147483713" r:id="rId7"/>
    <p:sldLayoutId id="2147483712" r:id="rId8"/>
    <p:sldLayoutId id="2147483711" r:id="rId9"/>
    <p:sldLayoutId id="2147483710" r:id="rId10"/>
    <p:sldLayoutId id="214748370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10" descr="pms410 equiv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0825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908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908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908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cs typeface="+mn-cs"/>
              </a:defRPr>
            </a:lvl1pPr>
          </a:lstStyle>
          <a:p>
            <a:pPr>
              <a:defRPr/>
            </a:pPr>
            <a:fld id="{713EEB5C-C8CF-43B3-B25E-9F146ED1ED9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247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62472" name="Picture 8" descr="Inspiring tomorrows profs 400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3" name="Picture 9" descr="UofH wo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197725" y="358775"/>
            <a:ext cx="14859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29" r:id="rId2"/>
    <p:sldLayoutId id="2147483728" r:id="rId3"/>
    <p:sldLayoutId id="2147483727" r:id="rId4"/>
    <p:sldLayoutId id="2147483726" r:id="rId5"/>
    <p:sldLayoutId id="2147483725" r:id="rId6"/>
    <p:sldLayoutId id="2147483724" r:id="rId7"/>
    <p:sldLayoutId id="2147483723" r:id="rId8"/>
    <p:sldLayoutId id="2147483722" r:id="rId9"/>
    <p:sldLayoutId id="2147483721" r:id="rId10"/>
    <p:sldLayoutId id="214748372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10" descr="pms376 equiv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175" y="0"/>
            <a:ext cx="9140825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918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918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918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cs typeface="+mn-cs"/>
              </a:defRPr>
            </a:lvl1pPr>
          </a:lstStyle>
          <a:p>
            <a:pPr>
              <a:defRPr/>
            </a:pPr>
            <a:fld id="{1B6C512A-EF5C-4F9C-AF3B-E68B6B6EEC4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475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74760" name="Picture 8" descr="Inspiring tomorrows profs 400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61" name="Picture 9" descr="UofH wo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197725" y="358775"/>
            <a:ext cx="14859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0" r:id="rId2"/>
    <p:sldLayoutId id="2147483739" r:id="rId3"/>
    <p:sldLayoutId id="2147483738" r:id="rId4"/>
    <p:sldLayoutId id="2147483737" r:id="rId5"/>
    <p:sldLayoutId id="2147483736" r:id="rId6"/>
    <p:sldLayoutId id="2147483735" r:id="rId7"/>
    <p:sldLayoutId id="2147483734" r:id="rId8"/>
    <p:sldLayoutId id="2147483733" r:id="rId9"/>
    <p:sldLayoutId id="2147483732" r:id="rId10"/>
    <p:sldLayoutId id="214748373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10" descr="pms281 equiv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0825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928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928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928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cs typeface="+mn-cs"/>
              </a:defRPr>
            </a:lvl1pPr>
          </a:lstStyle>
          <a:p>
            <a:pPr>
              <a:defRPr/>
            </a:pPr>
            <a:fld id="{F7627AE8-A08E-43DB-A743-68808CF4512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8704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87048" name="Picture 8" descr="Inspiring tomorrows profs 400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9" name="Picture 9" descr="UofH wo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197725" y="358775"/>
            <a:ext cx="14859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1" r:id="rId2"/>
    <p:sldLayoutId id="2147483750" r:id="rId3"/>
    <p:sldLayoutId id="2147483749" r:id="rId4"/>
    <p:sldLayoutId id="2147483748" r:id="rId5"/>
    <p:sldLayoutId id="2147483747" r:id="rId6"/>
    <p:sldLayoutId id="2147483746" r:id="rId7"/>
    <p:sldLayoutId id="2147483745" r:id="rId8"/>
    <p:sldLayoutId id="2147483744" r:id="rId9"/>
    <p:sldLayoutId id="2147483743" r:id="rId10"/>
    <p:sldLayoutId id="214748374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10" descr="pms186 equiv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0825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33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938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938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938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cs typeface="+mn-cs"/>
              </a:defRPr>
            </a:lvl1pPr>
          </a:lstStyle>
          <a:p>
            <a:pPr>
              <a:defRPr/>
            </a:pPr>
            <a:fld id="{55AB3823-C200-4A8F-8DAF-9302BE6C305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9933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99336" name="Picture 8" descr="Inspiring tomorrows profs 400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37" name="Picture 9" descr="UofH wo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197725" y="358775"/>
            <a:ext cx="14859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2" r:id="rId2"/>
    <p:sldLayoutId id="2147483761" r:id="rId3"/>
    <p:sldLayoutId id="2147483760" r:id="rId4"/>
    <p:sldLayoutId id="2147483759" r:id="rId5"/>
    <p:sldLayoutId id="2147483758" r:id="rId6"/>
    <p:sldLayoutId id="2147483757" r:id="rId7"/>
    <p:sldLayoutId id="2147483756" r:id="rId8"/>
    <p:sldLayoutId id="2147483755" r:id="rId9"/>
    <p:sldLayoutId id="2147483754" r:id="rId10"/>
    <p:sldLayoutId id="214748375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8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b="1" dirty="0">
                <a:latin typeface="+mn-lt"/>
              </a:rPr>
              <a:t>The I</a:t>
            </a:r>
            <a:r>
              <a:rPr lang="en-GB" sz="2400" b="1" dirty="0" smtClean="0">
                <a:latin typeface="+mn-lt"/>
              </a:rPr>
              <a:t>nfluence </a:t>
            </a:r>
            <a:r>
              <a:rPr lang="en-GB" sz="2400" b="1" dirty="0">
                <a:latin typeface="+mn-lt"/>
              </a:rPr>
              <a:t>of </a:t>
            </a:r>
            <a:r>
              <a:rPr lang="en-GB" sz="2400" b="1" dirty="0" smtClean="0">
                <a:latin typeface="+mn-lt"/>
              </a:rPr>
              <a:t>‘Significant </a:t>
            </a:r>
            <a:r>
              <a:rPr lang="en-GB" sz="2400" b="1" dirty="0">
                <a:latin typeface="+mn-lt"/>
              </a:rPr>
              <a:t>O</a:t>
            </a:r>
            <a:r>
              <a:rPr lang="en-GB" sz="2400" b="1" dirty="0" smtClean="0">
                <a:latin typeface="+mn-lt"/>
              </a:rPr>
              <a:t>thers’ on </a:t>
            </a:r>
            <a:br>
              <a:rPr lang="en-GB" sz="2400" b="1" dirty="0" smtClean="0">
                <a:latin typeface="+mn-lt"/>
              </a:rPr>
            </a:br>
            <a:r>
              <a:rPr lang="en-GB" sz="2400" b="1" dirty="0" smtClean="0">
                <a:latin typeface="+mn-lt"/>
              </a:rPr>
              <a:t>Persistent </a:t>
            </a:r>
            <a:r>
              <a:rPr lang="en-GB" sz="2400" b="1" dirty="0">
                <a:latin typeface="+mn-lt"/>
              </a:rPr>
              <a:t>B</a:t>
            </a:r>
            <a:r>
              <a:rPr lang="en-GB" sz="2400" b="1" dirty="0" smtClean="0">
                <a:latin typeface="+mn-lt"/>
              </a:rPr>
              <a:t>ack </a:t>
            </a:r>
            <a:r>
              <a:rPr lang="en-GB" sz="2400" b="1" dirty="0">
                <a:latin typeface="+mn-lt"/>
              </a:rPr>
              <a:t>P</a:t>
            </a:r>
            <a:r>
              <a:rPr lang="en-GB" sz="2400" b="1" dirty="0" smtClean="0">
                <a:latin typeface="+mn-lt"/>
              </a:rPr>
              <a:t>ain and Work </a:t>
            </a:r>
            <a:r>
              <a:rPr lang="en-GB" sz="2400" b="1" dirty="0">
                <a:latin typeface="+mn-lt"/>
              </a:rPr>
              <a:t>P</a:t>
            </a:r>
            <a:r>
              <a:rPr lang="en-GB" sz="2400" b="1" dirty="0" smtClean="0">
                <a:latin typeface="+mn-lt"/>
              </a:rPr>
              <a:t>articipation: </a:t>
            </a:r>
            <a:br>
              <a:rPr lang="en-GB" sz="2400" b="1" dirty="0" smtClean="0">
                <a:latin typeface="+mn-lt"/>
              </a:rPr>
            </a:br>
            <a:r>
              <a:rPr lang="en-GB" sz="2400" b="1" i="1" dirty="0">
                <a:latin typeface="+mn-lt"/>
              </a:rPr>
              <a:t>T</a:t>
            </a:r>
            <a:r>
              <a:rPr lang="en-GB" sz="2400" b="1" i="1" dirty="0" smtClean="0">
                <a:latin typeface="+mn-lt"/>
              </a:rPr>
              <a:t>reatment </a:t>
            </a:r>
            <a:r>
              <a:rPr lang="en-GB" sz="2400" b="1" i="1" dirty="0">
                <a:latin typeface="+mn-lt"/>
              </a:rPr>
              <a:t>E</a:t>
            </a:r>
            <a:r>
              <a:rPr lang="en-GB" sz="2400" b="1" i="1" dirty="0" smtClean="0">
                <a:latin typeface="+mn-lt"/>
              </a:rPr>
              <a:t>xpectations</a:t>
            </a:r>
            <a:endParaRPr lang="en-GB" sz="2400" i="1" dirty="0">
              <a:latin typeface="+mn-lt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 smtClean="0"/>
              <a:t>Serena McCluskey, Jo Brooks, Nigel King, Kim Burton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3" name="Picture 3" descr="BackCare log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3881780"/>
            <a:ext cx="30241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005064"/>
            <a:ext cx="371475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475656" y="5589240"/>
            <a:ext cx="6065250" cy="338554"/>
          </a:xfrm>
          <a:prstGeom prst="rect">
            <a:avLst/>
          </a:prstGeom>
          <a:noFill/>
          <a:ln w="9525" algn="ctr">
            <a:solidFill>
              <a:srgbClr val="6666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err="1" smtClean="0">
                <a:solidFill>
                  <a:schemeClr val="bg2"/>
                </a:solidFill>
                <a:latin typeface="+mn-lt"/>
              </a:rPr>
              <a:t>McCluskey</a:t>
            </a:r>
            <a:r>
              <a:rPr lang="en-US" sz="1600" dirty="0" smtClean="0">
                <a:solidFill>
                  <a:schemeClr val="bg2"/>
                </a:solidFill>
                <a:latin typeface="+mn-lt"/>
              </a:rPr>
              <a:t> et al., </a:t>
            </a:r>
            <a:r>
              <a:rPr lang="en-US" dirty="0" smtClean="0">
                <a:solidFill>
                  <a:schemeClr val="bg2"/>
                </a:solidFill>
                <a:latin typeface="+mn-lt"/>
              </a:rPr>
              <a:t>BMC Musculoskeletal Disorders, </a:t>
            </a:r>
            <a:r>
              <a:rPr lang="en-US" sz="1600" dirty="0" smtClean="0">
                <a:solidFill>
                  <a:schemeClr val="bg2"/>
                </a:solidFill>
                <a:latin typeface="+mn-lt"/>
              </a:rPr>
              <a:t>2011;12, 236</a:t>
            </a:r>
            <a:endParaRPr lang="en-US" sz="1600" dirty="0">
              <a:solidFill>
                <a:schemeClr val="bg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3645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br>
              <a:rPr lang="en-GB" dirty="0" smtClean="0"/>
            </a:br>
            <a:r>
              <a:rPr lang="en-GB" i="1" dirty="0" smtClean="0"/>
              <a:t>Worker ‘significant others’</a:t>
            </a:r>
            <a:endParaRPr lang="en-GB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200" dirty="0" smtClean="0"/>
              <a:t>Were </a:t>
            </a:r>
            <a:r>
              <a:rPr lang="en-GB" sz="2200" dirty="0"/>
              <a:t>more accepting of their relative’s condition and positive about pain </a:t>
            </a:r>
            <a:r>
              <a:rPr lang="en-GB" sz="2200" dirty="0" smtClean="0"/>
              <a:t>management;</a:t>
            </a:r>
          </a:p>
          <a:p>
            <a:r>
              <a:rPr lang="en-GB" sz="2200" dirty="0"/>
              <a:t>U</a:t>
            </a:r>
            <a:r>
              <a:rPr lang="en-GB" sz="2200" dirty="0" smtClean="0"/>
              <a:t>nderstood </a:t>
            </a:r>
            <a:r>
              <a:rPr lang="en-GB" sz="2200" dirty="0"/>
              <a:t>that healthcare professionals did not have all the answers; </a:t>
            </a:r>
            <a:endParaRPr lang="en-GB" sz="2200" dirty="0" smtClean="0"/>
          </a:p>
          <a:p>
            <a:r>
              <a:rPr lang="en-GB" sz="2200" dirty="0"/>
              <a:t>B</a:t>
            </a:r>
            <a:r>
              <a:rPr lang="en-GB" sz="2200" dirty="0" smtClean="0"/>
              <a:t>elieved </a:t>
            </a:r>
            <a:r>
              <a:rPr lang="en-GB" sz="2200" dirty="0"/>
              <a:t>that their relatives continued to work because they did not want to be defined or disabled by their condition </a:t>
            </a:r>
            <a:endParaRPr lang="en-GB" sz="2200" dirty="0" smtClean="0"/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r>
              <a:rPr lang="en-GB" sz="2200" i="1" dirty="0" smtClean="0"/>
              <a:t>Interestingly, these data did not map as well onto IPQ-R – important methodological considerations</a:t>
            </a:r>
            <a:endParaRPr lang="en-GB" sz="2200" i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7736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 tmFilter="0, 0; .2, .5; .8, .5; 1, 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50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 tmFilter="0, 0; .2, .5; .8, .5; 1, 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500" autoRev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	</a:t>
            </a:r>
          </a:p>
        </p:txBody>
      </p:sp>
      <p:sp>
        <p:nvSpPr>
          <p:cNvPr id="1740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Builds on previous work showing significant others have similar and in some cases, stronger beliefs about treatment and work participation for those with persistent back pain.</a:t>
            </a:r>
          </a:p>
          <a:p>
            <a:endParaRPr lang="en-GB" dirty="0" smtClean="0"/>
          </a:p>
          <a:p>
            <a:r>
              <a:rPr lang="en-GB" dirty="0" smtClean="0"/>
              <a:t>Significant others could be valuable resource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Indicates need to acknowledge and address wider social factors</a:t>
            </a:r>
          </a:p>
          <a:p>
            <a:pPr marL="0" indent="0">
              <a:buNone/>
            </a:pPr>
            <a:endParaRPr lang="en-GB" dirty="0"/>
          </a:p>
          <a:p>
            <a:endParaRPr lang="en-GB" dirty="0" smtClean="0"/>
          </a:p>
          <a:p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Illness perceptions and work participation</a:t>
            </a:r>
          </a:p>
        </p:txBody>
      </p:sp>
      <p:sp>
        <p:nvSpPr>
          <p:cNvPr id="1525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800" dirty="0" smtClean="0"/>
              <a:t>Illness perceptions (an individual’s own implicit, common-sense beliefs about illness associated with behavioural responses to manage outcomes) have been highlighted as important influences on clinical  and work outcomes for those with MSDs (</a:t>
            </a:r>
            <a:r>
              <a:rPr lang="en-GB" sz="1800" i="1" dirty="0" smtClean="0"/>
              <a:t>Foster et al 2008; 2010; </a:t>
            </a:r>
            <a:r>
              <a:rPr lang="en-GB" sz="1800" i="1" dirty="0" err="1" smtClean="0"/>
              <a:t>Hoving</a:t>
            </a:r>
            <a:r>
              <a:rPr lang="en-GB" sz="1800" i="1" dirty="0" smtClean="0"/>
              <a:t> et al, 2010</a:t>
            </a:r>
            <a:r>
              <a:rPr lang="en-GB" sz="1800" dirty="0" smtClean="0"/>
              <a:t>).</a:t>
            </a:r>
          </a:p>
          <a:p>
            <a:pPr marL="0" indent="0">
              <a:buNone/>
            </a:pPr>
            <a:endParaRPr lang="en-GB" sz="1800" dirty="0" smtClean="0"/>
          </a:p>
          <a:p>
            <a:r>
              <a:rPr lang="en-GB" sz="1800" dirty="0"/>
              <a:t>Illness </a:t>
            </a:r>
            <a:r>
              <a:rPr lang="en-GB" sz="1800" dirty="0" smtClean="0"/>
              <a:t>perceptions </a:t>
            </a:r>
            <a:r>
              <a:rPr lang="en-GB" sz="1800" dirty="0"/>
              <a:t>of ‘significant others’ </a:t>
            </a:r>
            <a:r>
              <a:rPr lang="en-GB" sz="1800" dirty="0" smtClean="0"/>
              <a:t>(spouse/partner/close family member) are </a:t>
            </a:r>
            <a:r>
              <a:rPr lang="en-GB" sz="1800" dirty="0"/>
              <a:t>rarely explored in relation to </a:t>
            </a:r>
            <a:r>
              <a:rPr lang="en-GB" sz="1800" dirty="0" smtClean="0"/>
              <a:t>MSDs </a:t>
            </a:r>
            <a:r>
              <a:rPr lang="en-GB" sz="1800" dirty="0"/>
              <a:t>and work </a:t>
            </a:r>
            <a:r>
              <a:rPr lang="en-GB" sz="1800" dirty="0" smtClean="0"/>
              <a:t>participation, despite empirical evidence documenting their influence.</a:t>
            </a:r>
          </a:p>
          <a:p>
            <a:endParaRPr lang="en-GB" sz="1800" dirty="0"/>
          </a:p>
          <a:p>
            <a:r>
              <a:rPr lang="en-GB" sz="1800" dirty="0"/>
              <a:t>Department for Work and Pensions UK (2011) – “family has an important role to play in facilitating RTW</a:t>
            </a:r>
            <a:r>
              <a:rPr lang="en-GB" sz="1800" dirty="0" smtClean="0"/>
              <a:t>”</a:t>
            </a:r>
            <a:r>
              <a:rPr lang="en-GB" sz="2000" dirty="0" smtClean="0"/>
              <a:t> </a:t>
            </a:r>
            <a:endParaRPr lang="en-GB" sz="2000" dirty="0"/>
          </a:p>
          <a:p>
            <a:endParaRPr lang="en-GB" sz="2200" dirty="0" smtClean="0"/>
          </a:p>
          <a:p>
            <a:endParaRPr lang="en-GB" sz="2200" dirty="0" smtClean="0"/>
          </a:p>
          <a:p>
            <a:pPr>
              <a:buFontTx/>
              <a:buNone/>
            </a:pPr>
            <a:endParaRPr lang="en-GB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Method</a:t>
            </a:r>
          </a:p>
        </p:txBody>
      </p:sp>
      <p:sp>
        <p:nvSpPr>
          <p:cNvPr id="1556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 smtClean="0"/>
              <a:t>Chronic back pain patients and their significant others (n=28) in the North of England: (1) </a:t>
            </a:r>
            <a:r>
              <a:rPr lang="en-GB" sz="2000" dirty="0"/>
              <a:t>a</a:t>
            </a:r>
            <a:r>
              <a:rPr lang="en-GB" sz="2000" dirty="0" smtClean="0"/>
              <a:t> Condition Management Programme; and (2) Hospital-based pain clinic </a:t>
            </a:r>
          </a:p>
          <a:p>
            <a:pPr lvl="1"/>
            <a:r>
              <a:rPr lang="en-GB" sz="1800" dirty="0" smtClean="0"/>
              <a:t>(1) all disability benefit claimants</a:t>
            </a:r>
          </a:p>
          <a:p>
            <a:pPr lvl="1"/>
            <a:r>
              <a:rPr lang="en-GB" sz="1800" dirty="0" smtClean="0"/>
              <a:t>(2) half disability benefit claimants; half remained at work</a:t>
            </a:r>
          </a:p>
          <a:p>
            <a:pPr>
              <a:buFontTx/>
              <a:buNone/>
            </a:pPr>
            <a:endParaRPr lang="en-GB" sz="2200" dirty="0" smtClean="0"/>
          </a:p>
          <a:p>
            <a:r>
              <a:rPr lang="en-GB" sz="2000" dirty="0" smtClean="0"/>
              <a:t>Patients and their significant others were interviewed separately in their own homes, using an interview schedule derived from the chronic pain version of the Illness Perceptions Questionnaire (Revised) (IPQ-R) </a:t>
            </a:r>
            <a:r>
              <a:rPr lang="en-GB" sz="2000" i="1" dirty="0" smtClean="0"/>
              <a:t>(Moss-Morris et al, 2002)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Data Analysis</a:t>
            </a:r>
          </a:p>
        </p:txBody>
      </p:sp>
      <p:sp>
        <p:nvSpPr>
          <p:cNvPr id="1597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Data were analysed using template analysis </a:t>
            </a:r>
            <a:r>
              <a:rPr lang="en-GB" i="1" dirty="0" smtClean="0"/>
              <a:t>(King et al, 2002; King, 2004</a:t>
            </a:r>
          </a:p>
          <a:p>
            <a:endParaRPr lang="en-GB" i="1" dirty="0" smtClean="0"/>
          </a:p>
          <a:p>
            <a:r>
              <a:rPr lang="en-GB" dirty="0" smtClean="0"/>
              <a:t>A-priori themes arranged around the nine subscales of IPQ-R (focus on Treatment Expectations)</a:t>
            </a:r>
          </a:p>
          <a:p>
            <a:pPr>
              <a:buFontTx/>
              <a:buNone/>
            </a:pPr>
            <a:endParaRPr lang="en-GB" dirty="0" smtClean="0"/>
          </a:p>
          <a:p>
            <a:r>
              <a:rPr lang="en-GB" dirty="0" smtClean="0"/>
              <a:t>Initial template was constructed using the significant other interview data, mapping on patient 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59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Themes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GB" i="1" dirty="0" smtClean="0"/>
              <a:t>‘Cure’</a:t>
            </a:r>
            <a:r>
              <a:rPr lang="en-GB" dirty="0" smtClean="0"/>
              <a:t> </a:t>
            </a:r>
            <a:r>
              <a:rPr lang="en-GB" dirty="0" err="1" smtClean="0"/>
              <a:t>vs</a:t>
            </a:r>
            <a:r>
              <a:rPr lang="en-GB" dirty="0" smtClean="0"/>
              <a:t> ‘</a:t>
            </a:r>
            <a:r>
              <a:rPr lang="en-GB" i="1" dirty="0" smtClean="0"/>
              <a:t>pain management’</a:t>
            </a:r>
          </a:p>
          <a:p>
            <a:pPr algn="ctr"/>
            <a:endParaRPr lang="en-GB" i="1" dirty="0"/>
          </a:p>
          <a:p>
            <a:pPr algn="ctr"/>
            <a:r>
              <a:rPr lang="en-GB" i="1" dirty="0" smtClean="0"/>
              <a:t>‘Feeling abandoned’ </a:t>
            </a:r>
            <a:r>
              <a:rPr lang="en-GB" dirty="0" err="1" smtClean="0"/>
              <a:t>vs</a:t>
            </a:r>
            <a:r>
              <a:rPr lang="en-GB" dirty="0" smtClean="0"/>
              <a:t> ‘</a:t>
            </a:r>
            <a:r>
              <a:rPr lang="en-GB" i="1" dirty="0" smtClean="0"/>
              <a:t>no-one’s fault’</a:t>
            </a:r>
          </a:p>
          <a:p>
            <a:pPr algn="ctr"/>
            <a:endParaRPr lang="en-GB" i="1" dirty="0"/>
          </a:p>
          <a:p>
            <a:pPr algn="ctr"/>
            <a:r>
              <a:rPr lang="en-GB" i="1" dirty="0" smtClean="0"/>
              <a:t>‘Waiting for an answer’ </a:t>
            </a:r>
            <a:r>
              <a:rPr lang="en-GB" dirty="0" err="1" smtClean="0"/>
              <a:t>vs</a:t>
            </a:r>
            <a:r>
              <a:rPr lang="en-GB" i="1" dirty="0" smtClean="0"/>
              <a:t> ‘carrying on regardless’</a:t>
            </a:r>
          </a:p>
          <a:p>
            <a:endParaRPr lang="en-GB" i="1" dirty="0"/>
          </a:p>
          <a:p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09933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i="1" dirty="0" smtClean="0"/>
              <a:t>‘Cure’ </a:t>
            </a:r>
            <a:r>
              <a:rPr lang="en-GB" sz="2800" i="1" dirty="0" err="1" smtClean="0"/>
              <a:t>vs</a:t>
            </a:r>
            <a:r>
              <a:rPr lang="en-GB" sz="2800" i="1" dirty="0" smtClean="0"/>
              <a:t> ‘pain management’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9466268"/>
              </p:ext>
            </p:extLst>
          </p:nvPr>
        </p:nvGraphicFramePr>
        <p:xfrm>
          <a:off x="412750" y="2205038"/>
          <a:ext cx="8229600" cy="3598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9987" name="Rectangular Callout 3"/>
          <p:cNvSpPr>
            <a:spLocks noChangeArrowheads="1"/>
          </p:cNvSpPr>
          <p:nvPr/>
        </p:nvSpPr>
        <p:spPr bwMode="auto">
          <a:xfrm>
            <a:off x="900113" y="3284538"/>
            <a:ext cx="3240087" cy="1800225"/>
          </a:xfrm>
          <a:prstGeom prst="wedgeRectCallout">
            <a:avLst>
              <a:gd name="adj1" fmla="val -33282"/>
              <a:gd name="adj2" fmla="val 96361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dirty="0"/>
          </a:p>
        </p:txBody>
      </p:sp>
      <p:sp>
        <p:nvSpPr>
          <p:cNvPr id="169988" name="Rounded Rectangular Callout 4"/>
          <p:cNvSpPr>
            <a:spLocks noChangeArrowheads="1"/>
          </p:cNvSpPr>
          <p:nvPr/>
        </p:nvSpPr>
        <p:spPr bwMode="auto">
          <a:xfrm>
            <a:off x="1042988" y="3644900"/>
            <a:ext cx="2736850" cy="1584325"/>
          </a:xfrm>
          <a:prstGeom prst="wedgeRoundRectCallout">
            <a:avLst>
              <a:gd name="adj1" fmla="val -22144"/>
              <a:gd name="adj2" fmla="val 88532"/>
              <a:gd name="adj3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5" name="Title 1"/>
          <p:cNvSpPr>
            <a:spLocks noGrp="1"/>
          </p:cNvSpPr>
          <p:nvPr>
            <p:ph type="title"/>
          </p:nvPr>
        </p:nvSpPr>
        <p:spPr>
          <a:xfrm>
            <a:off x="395288" y="258762"/>
            <a:ext cx="8229600" cy="1154013"/>
          </a:xfrm>
        </p:spPr>
        <p:txBody>
          <a:bodyPr/>
          <a:lstStyle/>
          <a:p>
            <a:r>
              <a:rPr lang="en-GB" sz="2800" i="1" dirty="0" smtClean="0"/>
              <a:t>‘Feeling abandoned’ </a:t>
            </a:r>
            <a:r>
              <a:rPr lang="en-GB" sz="2800" i="1" dirty="0" err="1" smtClean="0"/>
              <a:t>vs</a:t>
            </a:r>
            <a:r>
              <a:rPr lang="en-GB" sz="2800" i="1" dirty="0" smtClean="0"/>
              <a:t> ‘no-one’s fault’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5681108"/>
              </p:ext>
            </p:extLst>
          </p:nvPr>
        </p:nvGraphicFramePr>
        <p:xfrm>
          <a:off x="412750" y="2205038"/>
          <a:ext cx="8229600" cy="3598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9987" name="Rectangular Callout 3"/>
          <p:cNvSpPr>
            <a:spLocks noChangeArrowheads="1"/>
          </p:cNvSpPr>
          <p:nvPr/>
        </p:nvSpPr>
        <p:spPr bwMode="auto">
          <a:xfrm>
            <a:off x="900113" y="3284538"/>
            <a:ext cx="3240087" cy="1800225"/>
          </a:xfrm>
          <a:prstGeom prst="wedgeRectCallout">
            <a:avLst>
              <a:gd name="adj1" fmla="val -33282"/>
              <a:gd name="adj2" fmla="val 96361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dirty="0"/>
          </a:p>
        </p:txBody>
      </p:sp>
      <p:sp>
        <p:nvSpPr>
          <p:cNvPr id="169988" name="Rounded Rectangular Callout 4"/>
          <p:cNvSpPr>
            <a:spLocks noChangeArrowheads="1"/>
          </p:cNvSpPr>
          <p:nvPr/>
        </p:nvSpPr>
        <p:spPr bwMode="auto">
          <a:xfrm>
            <a:off x="1042988" y="3644900"/>
            <a:ext cx="2736850" cy="1584325"/>
          </a:xfrm>
          <a:prstGeom prst="wedgeRoundRectCallout">
            <a:avLst>
              <a:gd name="adj1" fmla="val -22144"/>
              <a:gd name="adj2" fmla="val 88532"/>
              <a:gd name="adj3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96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5" name="Title 1"/>
          <p:cNvSpPr>
            <a:spLocks noGrp="1"/>
          </p:cNvSpPr>
          <p:nvPr>
            <p:ph type="title"/>
          </p:nvPr>
        </p:nvSpPr>
        <p:spPr>
          <a:xfrm>
            <a:off x="395288" y="258762"/>
            <a:ext cx="8229600" cy="1154013"/>
          </a:xfrm>
        </p:spPr>
        <p:txBody>
          <a:bodyPr/>
          <a:lstStyle/>
          <a:p>
            <a:r>
              <a:rPr lang="en-GB" sz="2800" i="1" dirty="0" smtClean="0"/>
              <a:t>‘Waiting for an answer’ </a:t>
            </a:r>
            <a:r>
              <a:rPr lang="en-GB" sz="2800" i="1" dirty="0" err="1" smtClean="0"/>
              <a:t>vs</a:t>
            </a:r>
            <a:r>
              <a:rPr lang="en-GB" sz="2800" i="1" dirty="0" smtClean="0"/>
              <a:t> </a:t>
            </a:r>
            <a:br>
              <a:rPr lang="en-GB" sz="2800" i="1" dirty="0" smtClean="0"/>
            </a:br>
            <a:r>
              <a:rPr lang="en-GB" sz="2800" i="1" dirty="0" smtClean="0"/>
              <a:t>‘carrying on regardless’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4859424"/>
              </p:ext>
            </p:extLst>
          </p:nvPr>
        </p:nvGraphicFramePr>
        <p:xfrm>
          <a:off x="412750" y="2205038"/>
          <a:ext cx="8229600" cy="3598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9987" name="Rectangular Callout 3"/>
          <p:cNvSpPr>
            <a:spLocks noChangeArrowheads="1"/>
          </p:cNvSpPr>
          <p:nvPr/>
        </p:nvSpPr>
        <p:spPr bwMode="auto">
          <a:xfrm>
            <a:off x="900113" y="3284538"/>
            <a:ext cx="3240087" cy="1800225"/>
          </a:xfrm>
          <a:prstGeom prst="wedgeRectCallout">
            <a:avLst>
              <a:gd name="adj1" fmla="val -33282"/>
              <a:gd name="adj2" fmla="val 96361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dirty="0"/>
          </a:p>
        </p:txBody>
      </p:sp>
      <p:sp>
        <p:nvSpPr>
          <p:cNvPr id="169988" name="Rounded Rectangular Callout 4"/>
          <p:cNvSpPr>
            <a:spLocks noChangeArrowheads="1"/>
          </p:cNvSpPr>
          <p:nvPr/>
        </p:nvSpPr>
        <p:spPr bwMode="auto">
          <a:xfrm>
            <a:off x="1042988" y="3644900"/>
            <a:ext cx="2736850" cy="1584325"/>
          </a:xfrm>
          <a:prstGeom prst="wedgeRoundRectCallout">
            <a:avLst>
              <a:gd name="adj1" fmla="val -22144"/>
              <a:gd name="adj2" fmla="val 88532"/>
              <a:gd name="adj3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82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br>
              <a:rPr lang="en-GB" dirty="0" smtClean="0"/>
            </a:br>
            <a:r>
              <a:rPr lang="en-GB" i="1" dirty="0" smtClean="0"/>
              <a:t>Claimant ‘significant others’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200" dirty="0"/>
              <a:t>E</a:t>
            </a:r>
            <a:r>
              <a:rPr lang="en-GB" sz="2200" dirty="0" smtClean="0"/>
              <a:t>xpected a cure;</a:t>
            </a:r>
          </a:p>
          <a:p>
            <a:r>
              <a:rPr lang="en-GB" sz="2200" dirty="0"/>
              <a:t>F</a:t>
            </a:r>
            <a:r>
              <a:rPr lang="en-GB" sz="2200" dirty="0" smtClean="0"/>
              <a:t>or patients to be pain-free in order to resume work; </a:t>
            </a:r>
          </a:p>
          <a:p>
            <a:r>
              <a:rPr lang="en-GB" sz="2200" dirty="0"/>
              <a:t>F</a:t>
            </a:r>
            <a:r>
              <a:rPr lang="en-GB" sz="2200" dirty="0" smtClean="0"/>
              <a:t>elt abandoned and not believed by healthcare professionals; </a:t>
            </a:r>
          </a:p>
          <a:p>
            <a:r>
              <a:rPr lang="en-GB" sz="2200" dirty="0"/>
              <a:t>W</a:t>
            </a:r>
            <a:r>
              <a:rPr lang="en-GB" sz="2200" dirty="0" smtClean="0"/>
              <a:t>ere waiting for the ‘correct’ diagnosis to be made before RTW</a:t>
            </a:r>
          </a:p>
          <a:p>
            <a:pPr marL="0" indent="0">
              <a:buNone/>
            </a:pPr>
            <a:endParaRPr lang="en-GB" sz="2200" dirty="0" smtClean="0"/>
          </a:p>
          <a:p>
            <a:pPr marL="0" indent="0">
              <a:buNone/>
            </a:pPr>
            <a:r>
              <a:rPr lang="en-GB" sz="2200" i="1" dirty="0" smtClean="0"/>
              <a:t>Journey through the healthcare system was recounted and used to validate ineffectiveness of treatments offered and options available</a:t>
            </a:r>
          </a:p>
          <a:p>
            <a:endParaRPr lang="en-GB" sz="2000" dirty="0"/>
          </a:p>
          <a:p>
            <a:pPr marL="0" indent="0">
              <a:buNone/>
            </a:pPr>
            <a:endParaRPr lang="en-GB" sz="2000" dirty="0" smtClean="0"/>
          </a:p>
          <a:p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 tmFilter="0, 0; .2, .5; .8, .5; 1, 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50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 tmFilter="0, 0; .2, .5; .8, .5; 1, 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50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 tmFilter="0, 0; .2, .5; .8, .5; 1, 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500" autoRev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University of Huddersfield">
  <a:themeElements>
    <a:clrScheme name="University of Huddersfiel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University of Huddersfiel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University of Huddersfiel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versity of Huddersfiel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versity of Huddersfiel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versity of Huddersfiel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versity of Huddersfiel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versity of Huddersfiel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versity of Huddersfiel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versity of Huddersfiel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versity of Huddersfiel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versity of Huddersfiel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versity of Huddersfiel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versity of Huddersfiel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6_White">
  <a:themeElements>
    <a:clrScheme name="6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6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7_White">
  <a:themeElements>
    <a:clrScheme name="7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7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8_White">
  <a:themeElements>
    <a:clrScheme name="8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8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8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ink">
  <a:themeElements>
    <a:clrScheme name="Pi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i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Green">
  <a:themeElements>
    <a:clrScheme name="Gree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re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re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White">
  <a:themeElements>
    <a:clrScheme name="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White">
  <a:themeElements>
    <a:clrScheme name="1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White">
  <a:themeElements>
    <a:clrScheme name="2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White">
  <a:themeElements>
    <a:clrScheme name="3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_White">
  <a:themeElements>
    <a:clrScheme name="4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5_White">
  <a:themeElements>
    <a:clrScheme name="5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5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University of Huddersfield</Template>
  <TotalTime>1550</TotalTime>
  <Words>744</Words>
  <Application>Microsoft Office PowerPoint</Application>
  <PresentationFormat>On-screen Show (4:3)</PresentationFormat>
  <Paragraphs>89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12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University of Huddersfield</vt:lpstr>
      <vt:lpstr>Pink</vt:lpstr>
      <vt:lpstr>Green</vt:lpstr>
      <vt:lpstr>White</vt:lpstr>
      <vt:lpstr>1_White</vt:lpstr>
      <vt:lpstr>2_White</vt:lpstr>
      <vt:lpstr>3_White</vt:lpstr>
      <vt:lpstr>4_White</vt:lpstr>
      <vt:lpstr>5_White</vt:lpstr>
      <vt:lpstr>6_White</vt:lpstr>
      <vt:lpstr>7_White</vt:lpstr>
      <vt:lpstr>8_White</vt:lpstr>
      <vt:lpstr>The Influence of ‘Significant Others’ on  Persistent Back Pain and Work Participation:  Treatment Expectations</vt:lpstr>
      <vt:lpstr>Illness perceptions and work participation</vt:lpstr>
      <vt:lpstr>Method</vt:lpstr>
      <vt:lpstr>Data Analysis</vt:lpstr>
      <vt:lpstr>Themes</vt:lpstr>
      <vt:lpstr>‘Cure’ vs ‘pain management’</vt:lpstr>
      <vt:lpstr>‘Feeling abandoned’ vs ‘no-one’s fault’</vt:lpstr>
      <vt:lpstr>‘Waiting for an answer’ vs  ‘carrying on regardless’</vt:lpstr>
      <vt:lpstr>Summary Claimant ‘significant others’ </vt:lpstr>
      <vt:lpstr>Summary Worker ‘significant others’</vt:lpstr>
      <vt:lpstr>Conclusions </vt:lpstr>
    </vt:vector>
  </TitlesOfParts>
  <Company>University of Huddersfield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influence of ‘significant others’ on back pain disability: a qualitative pilot study</dc:title>
  <dc:creator>Serena McCluskey (shumsm4)</dc:creator>
  <cp:lastModifiedBy>Serena McCluskey</cp:lastModifiedBy>
  <cp:revision>115</cp:revision>
  <cp:lastPrinted>2012-11-06T14:46:27Z</cp:lastPrinted>
  <dcterms:created xsi:type="dcterms:W3CDTF">2010-03-01T10:44:12Z</dcterms:created>
  <dcterms:modified xsi:type="dcterms:W3CDTF">2012-11-06T14:48:16Z</dcterms:modified>
</cp:coreProperties>
</file>