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xml" ContentType="application/vnd.openxmlformats-officedocument.drawingml.chart+xml"/>
  <Override PartName="/ppt/notesSlides/notesSlide46.xml" ContentType="application/vnd.openxmlformats-officedocument.presentationml.notesSlide+xml"/>
  <Override PartName="/ppt/charts/chart2.xml" ContentType="application/vnd.openxmlformats-officedocument.drawingml.chart+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3.xml" ContentType="application/vnd.openxmlformats-officedocument.drawingml.chart+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347" r:id="rId3"/>
    <p:sldId id="320" r:id="rId4"/>
    <p:sldId id="321" r:id="rId5"/>
    <p:sldId id="319" r:id="rId6"/>
    <p:sldId id="323" r:id="rId7"/>
    <p:sldId id="324" r:id="rId8"/>
    <p:sldId id="322" r:id="rId9"/>
    <p:sldId id="326" r:id="rId10"/>
    <p:sldId id="316" r:id="rId11"/>
    <p:sldId id="325" r:id="rId12"/>
    <p:sldId id="372" r:id="rId13"/>
    <p:sldId id="373" r:id="rId14"/>
    <p:sldId id="374" r:id="rId15"/>
    <p:sldId id="375" r:id="rId16"/>
    <p:sldId id="376" r:id="rId17"/>
    <p:sldId id="377" r:id="rId18"/>
    <p:sldId id="378" r:id="rId19"/>
    <p:sldId id="379" r:id="rId20"/>
    <p:sldId id="380" r:id="rId21"/>
    <p:sldId id="381" r:id="rId22"/>
    <p:sldId id="382" r:id="rId23"/>
    <p:sldId id="383" r:id="rId24"/>
    <p:sldId id="384" r:id="rId25"/>
    <p:sldId id="385" r:id="rId26"/>
    <p:sldId id="386" r:id="rId27"/>
    <p:sldId id="387" r:id="rId28"/>
    <p:sldId id="388" r:id="rId29"/>
    <p:sldId id="389" r:id="rId30"/>
    <p:sldId id="390" r:id="rId31"/>
    <p:sldId id="391" r:id="rId32"/>
    <p:sldId id="280" r:id="rId33"/>
    <p:sldId id="282" r:id="rId34"/>
    <p:sldId id="283" r:id="rId35"/>
    <p:sldId id="284" r:id="rId36"/>
    <p:sldId id="285" r:id="rId37"/>
    <p:sldId id="286" r:id="rId38"/>
    <p:sldId id="287" r:id="rId39"/>
    <p:sldId id="348" r:id="rId40"/>
    <p:sldId id="349" r:id="rId41"/>
    <p:sldId id="350" r:id="rId42"/>
    <p:sldId id="351" r:id="rId43"/>
    <p:sldId id="352" r:id="rId44"/>
    <p:sldId id="353" r:id="rId45"/>
    <p:sldId id="354" r:id="rId46"/>
    <p:sldId id="355" r:id="rId47"/>
    <p:sldId id="356" r:id="rId48"/>
    <p:sldId id="357" r:id="rId49"/>
    <p:sldId id="358" r:id="rId50"/>
    <p:sldId id="359" r:id="rId51"/>
    <p:sldId id="360" r:id="rId52"/>
    <p:sldId id="361" r:id="rId53"/>
    <p:sldId id="362" r:id="rId54"/>
    <p:sldId id="363" r:id="rId55"/>
    <p:sldId id="364" r:id="rId56"/>
    <p:sldId id="365" r:id="rId57"/>
    <p:sldId id="366" r:id="rId58"/>
    <p:sldId id="367" r:id="rId59"/>
    <p:sldId id="368" r:id="rId60"/>
    <p:sldId id="369" r:id="rId61"/>
    <p:sldId id="370" r:id="rId62"/>
    <p:sldId id="371" r:id="rId63"/>
    <p:sldId id="317" r:id="rId64"/>
    <p:sldId id="318"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378"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an\Dropbox\aWork\Groups\LDSS\Analysis\LibraryUseByCollege-ChartsByLevel-SevenColleg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snackeru:Documents:Microsoft%20User%20Data:Office%202011%20AutoRecovery:LibraryUseByCollege%20(version%201).xlsb"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frans005\Documents\My%20Dropbox\Groups\StudentSuccess\GPA-UGradAndN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'Undergrad Lib Use by College'!$B$1</c:f>
              <c:strCache>
                <c:ptCount val="1"/>
                <c:pt idx="0">
                  <c:v>Percent of Undergrads Using Library</c:v>
                </c:pt>
              </c:strCache>
            </c:strRef>
          </c:tx>
          <c:invertIfNegative val="0"/>
          <c:dLbls>
            <c:txPr>
              <a:bodyPr/>
              <a:lstStyle/>
              <a:p>
                <a:pPr>
                  <a:defRPr sz="2000"/>
                </a:pPr>
                <a:endParaRPr lang="en-US"/>
              </a:p>
            </c:txPr>
            <c:dLblPos val="inEnd"/>
            <c:showLegendKey val="0"/>
            <c:showVal val="1"/>
            <c:showCatName val="0"/>
            <c:showSerName val="0"/>
            <c:showPercent val="0"/>
            <c:showBubbleSize val="0"/>
            <c:showLeaderLines val="0"/>
          </c:dLbls>
          <c:cat>
            <c:strRef>
              <c:f>'Undergrad Lib Use by College'!$A$2:$A$14</c:f>
              <c:strCache>
                <c:ptCount val="7"/>
                <c:pt idx="0">
                  <c:v>College of Biological Sciences</c:v>
                </c:pt>
                <c:pt idx="1">
                  <c:v>Col of Food, Agr &amp; Nat Res Sci</c:v>
                </c:pt>
                <c:pt idx="2">
                  <c:v>Col of Educ/Human Development</c:v>
                </c:pt>
                <c:pt idx="3">
                  <c:v>College of Liberal Arts</c:v>
                </c:pt>
                <c:pt idx="4">
                  <c:v>College of Design</c:v>
                </c:pt>
                <c:pt idx="5">
                  <c:v>Carlson School of Management</c:v>
                </c:pt>
                <c:pt idx="6">
                  <c:v>College of Sci &amp; Engineering</c:v>
                </c:pt>
              </c:strCache>
            </c:strRef>
          </c:cat>
          <c:val>
            <c:numRef>
              <c:f>'Undergrad Lib Use by College'!$B$2:$B$14</c:f>
              <c:numCache>
                <c:formatCode>0%</c:formatCode>
                <c:ptCount val="7"/>
                <c:pt idx="0">
                  <c:v>0.82098399525785415</c:v>
                </c:pt>
                <c:pt idx="1">
                  <c:v>0.81002202643171806</c:v>
                </c:pt>
                <c:pt idx="2">
                  <c:v>0.80825022665457846</c:v>
                </c:pt>
                <c:pt idx="3">
                  <c:v>0.79213109913634017</c:v>
                </c:pt>
                <c:pt idx="4">
                  <c:v>0.77554179566563464</c:v>
                </c:pt>
                <c:pt idx="5">
                  <c:v>0.74368568755846587</c:v>
                </c:pt>
                <c:pt idx="6">
                  <c:v>0.628824646549905</c:v>
                </c:pt>
              </c:numCache>
            </c:numRef>
          </c:val>
        </c:ser>
        <c:dLbls>
          <c:dLblPos val="inEnd"/>
          <c:showLegendKey val="0"/>
          <c:showVal val="1"/>
          <c:showCatName val="0"/>
          <c:showSerName val="0"/>
          <c:showPercent val="0"/>
          <c:showBubbleSize val="0"/>
        </c:dLbls>
        <c:gapWidth val="32"/>
        <c:axId val="99014912"/>
        <c:axId val="100708736"/>
      </c:barChart>
      <c:catAx>
        <c:axId val="99014912"/>
        <c:scaling>
          <c:orientation val="minMax"/>
        </c:scaling>
        <c:delete val="0"/>
        <c:axPos val="b"/>
        <c:majorTickMark val="out"/>
        <c:minorTickMark val="none"/>
        <c:tickLblPos val="nextTo"/>
        <c:crossAx val="100708736"/>
        <c:crosses val="autoZero"/>
        <c:auto val="1"/>
        <c:lblAlgn val="ctr"/>
        <c:lblOffset val="100"/>
        <c:noMultiLvlLbl val="0"/>
      </c:catAx>
      <c:valAx>
        <c:axId val="100708736"/>
        <c:scaling>
          <c:orientation val="minMax"/>
          <c:max val="1"/>
        </c:scaling>
        <c:delete val="0"/>
        <c:axPos val="l"/>
        <c:majorGridlines/>
        <c:numFmt formatCode="0%" sourceLinked="1"/>
        <c:majorTickMark val="out"/>
        <c:minorTickMark val="none"/>
        <c:tickLblPos val="nextTo"/>
        <c:crossAx val="9901491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Undergrad </a:t>
            </a:r>
            <a:r>
              <a:rPr lang="en-US" dirty="0" smtClean="0"/>
              <a:t>Circulation </a:t>
            </a:r>
            <a:r>
              <a:rPr lang="en-US" dirty="0"/>
              <a:t>Usage</a:t>
            </a:r>
          </a:p>
        </c:rich>
      </c:tx>
      <c:layout/>
      <c:overlay val="0"/>
    </c:title>
    <c:autoTitleDeleted val="0"/>
    <c:plotArea>
      <c:layout/>
      <c:barChart>
        <c:barDir val="col"/>
        <c:grouping val="clustered"/>
        <c:varyColors val="0"/>
        <c:ser>
          <c:idx val="0"/>
          <c:order val="0"/>
          <c:tx>
            <c:strRef>
              <c:f>'UG Circ Usage'!$B$1</c:f>
              <c:strCache>
                <c:ptCount val="1"/>
                <c:pt idx="0">
                  <c:v>Percentage</c:v>
                </c:pt>
              </c:strCache>
            </c:strRef>
          </c:tx>
          <c:invertIfNegative val="0"/>
          <c:dLbls>
            <c:txPr>
              <a:bodyPr/>
              <a:lstStyle/>
              <a:p>
                <a:pPr>
                  <a:defRPr sz="1400" b="1"/>
                </a:pPr>
                <a:endParaRPr lang="en-US"/>
              </a:p>
            </c:txPr>
            <c:dLblPos val="inEnd"/>
            <c:showLegendKey val="0"/>
            <c:showVal val="1"/>
            <c:showCatName val="0"/>
            <c:showSerName val="0"/>
            <c:showPercent val="0"/>
            <c:showBubbleSize val="0"/>
            <c:showLeaderLines val="0"/>
          </c:dLbls>
          <c:cat>
            <c:strRef>
              <c:f>'UG Circ Usage'!$A$2:$A$8</c:f>
              <c:strCache>
                <c:ptCount val="7"/>
                <c:pt idx="0">
                  <c:v>CBS</c:v>
                </c:pt>
                <c:pt idx="1">
                  <c:v>CFANS</c:v>
                </c:pt>
                <c:pt idx="2">
                  <c:v>CEHD</c:v>
                </c:pt>
                <c:pt idx="3">
                  <c:v>CLA</c:v>
                </c:pt>
                <c:pt idx="4">
                  <c:v>CDES</c:v>
                </c:pt>
                <c:pt idx="5">
                  <c:v>CSOM</c:v>
                </c:pt>
                <c:pt idx="6">
                  <c:v>CSE</c:v>
                </c:pt>
              </c:strCache>
            </c:strRef>
          </c:cat>
          <c:val>
            <c:numRef>
              <c:f>'UG Circ Usage'!$B$2:$B$8</c:f>
              <c:numCache>
                <c:formatCode>General</c:formatCode>
                <c:ptCount val="7"/>
                <c:pt idx="0">
                  <c:v>17.010000000000009</c:v>
                </c:pt>
                <c:pt idx="1">
                  <c:v>18.34</c:v>
                </c:pt>
                <c:pt idx="2">
                  <c:v>14.19</c:v>
                </c:pt>
                <c:pt idx="3">
                  <c:v>27.64</c:v>
                </c:pt>
                <c:pt idx="4">
                  <c:v>37.230000000000011</c:v>
                </c:pt>
                <c:pt idx="5">
                  <c:v>12.82</c:v>
                </c:pt>
                <c:pt idx="6">
                  <c:v>18.170000000000009</c:v>
                </c:pt>
              </c:numCache>
            </c:numRef>
          </c:val>
        </c:ser>
        <c:dLbls>
          <c:showLegendKey val="0"/>
          <c:showVal val="0"/>
          <c:showCatName val="0"/>
          <c:showSerName val="0"/>
          <c:showPercent val="0"/>
          <c:showBubbleSize val="0"/>
        </c:dLbls>
        <c:gapWidth val="75"/>
        <c:overlap val="40"/>
        <c:axId val="101347328"/>
        <c:axId val="101348864"/>
      </c:barChart>
      <c:catAx>
        <c:axId val="101347328"/>
        <c:scaling>
          <c:orientation val="minMax"/>
        </c:scaling>
        <c:delete val="0"/>
        <c:axPos val="b"/>
        <c:majorTickMark val="none"/>
        <c:minorTickMark val="none"/>
        <c:tickLblPos val="nextTo"/>
        <c:txPr>
          <a:bodyPr/>
          <a:lstStyle/>
          <a:p>
            <a:pPr>
              <a:defRPr sz="1400" b="1"/>
            </a:pPr>
            <a:endParaRPr lang="en-US"/>
          </a:p>
        </c:txPr>
        <c:crossAx val="101348864"/>
        <c:crosses val="autoZero"/>
        <c:auto val="1"/>
        <c:lblAlgn val="ctr"/>
        <c:lblOffset val="100"/>
        <c:noMultiLvlLbl val="0"/>
      </c:catAx>
      <c:valAx>
        <c:axId val="101348864"/>
        <c:scaling>
          <c:orientation val="minMax"/>
          <c:max val="100"/>
        </c:scaling>
        <c:delete val="0"/>
        <c:axPos val="l"/>
        <c:majorGridlines/>
        <c:numFmt formatCode="General" sourceLinked="1"/>
        <c:majorTickMark val="none"/>
        <c:minorTickMark val="none"/>
        <c:tickLblPos val="nextTo"/>
        <c:crossAx val="101347328"/>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a:t>Undergrad Term GPA - Fall</a:t>
            </a:r>
            <a:r>
              <a:rPr lang="en-US" baseline="0"/>
              <a:t> 2011 Term</a:t>
            </a:r>
            <a:endParaRPr lang="en-US"/>
          </a:p>
        </c:rich>
      </c:tx>
      <c:layout/>
      <c:overlay val="0"/>
    </c:title>
    <c:autoTitleDeleted val="0"/>
    <c:plotArea>
      <c:layout>
        <c:manualLayout>
          <c:layoutTarget val="inner"/>
          <c:xMode val="edge"/>
          <c:yMode val="edge"/>
          <c:x val="0.13877439980697301"/>
          <c:y val="8.9909314220337794E-2"/>
          <c:w val="0.84437193871395799"/>
          <c:h val="0.74780806245373199"/>
        </c:manualLayout>
      </c:layout>
      <c:barChart>
        <c:barDir val="col"/>
        <c:grouping val="clustered"/>
        <c:varyColors val="0"/>
        <c:ser>
          <c:idx val="0"/>
          <c:order val="0"/>
          <c:tx>
            <c:strRef>
              <c:f>'UGrad-GPA-AnyUse'!$B$2</c:f>
              <c:strCache>
                <c:ptCount val="1"/>
                <c:pt idx="0">
                  <c:v>No Library Use</c:v>
                </c:pt>
              </c:strCache>
            </c:strRef>
          </c:tx>
          <c:spPr>
            <a:solidFill>
              <a:schemeClr val="accent2">
                <a:lumMod val="75000"/>
              </a:schemeClr>
            </a:solidFill>
          </c:spPr>
          <c:invertIfNegative val="0"/>
          <c:cat>
            <c:strRef>
              <c:f>'UGrad-GPA-AnyUse'!$A$3:$A$9</c:f>
              <c:strCache>
                <c:ptCount val="7"/>
                <c:pt idx="0">
                  <c:v>Carlson School of Management</c:v>
                </c:pt>
                <c:pt idx="1">
                  <c:v>Col of Educ/Human Development</c:v>
                </c:pt>
                <c:pt idx="2">
                  <c:v>Col of Food, Agr &amp; Nat Res Sci</c:v>
                </c:pt>
                <c:pt idx="3">
                  <c:v>College of Biological Sciences</c:v>
                </c:pt>
                <c:pt idx="4">
                  <c:v>College of Design</c:v>
                </c:pt>
                <c:pt idx="5">
                  <c:v>College of Liberal Arts</c:v>
                </c:pt>
                <c:pt idx="6">
                  <c:v>College of Sci &amp; Engineering</c:v>
                </c:pt>
              </c:strCache>
            </c:strRef>
          </c:cat>
          <c:val>
            <c:numRef>
              <c:f>'UGrad-GPA-AnyUse'!$B$3:$B$9</c:f>
              <c:numCache>
                <c:formatCode>0.00</c:formatCode>
                <c:ptCount val="7"/>
                <c:pt idx="0">
                  <c:v>3.1500432220039278</c:v>
                </c:pt>
                <c:pt idx="1">
                  <c:v>3.0015216346153868</c:v>
                </c:pt>
                <c:pt idx="2">
                  <c:v>2.9210597014925379</c:v>
                </c:pt>
                <c:pt idx="3">
                  <c:v>3.112483108108107</c:v>
                </c:pt>
                <c:pt idx="4">
                  <c:v>2.9165507246376801</c:v>
                </c:pt>
                <c:pt idx="5">
                  <c:v>2.861440030268636</c:v>
                </c:pt>
                <c:pt idx="6">
                  <c:v>2.936588405797099</c:v>
                </c:pt>
              </c:numCache>
            </c:numRef>
          </c:val>
        </c:ser>
        <c:ser>
          <c:idx val="1"/>
          <c:order val="1"/>
          <c:tx>
            <c:strRef>
              <c:f>'UGrad-GPA-AnyUse'!$C$2</c:f>
              <c:strCache>
                <c:ptCount val="1"/>
                <c:pt idx="0">
                  <c:v>Library Use</c:v>
                </c:pt>
              </c:strCache>
            </c:strRef>
          </c:tx>
          <c:spPr>
            <a:solidFill>
              <a:schemeClr val="accent3">
                <a:lumMod val="75000"/>
              </a:schemeClr>
            </a:solidFill>
          </c:spPr>
          <c:invertIfNegative val="0"/>
          <c:cat>
            <c:strRef>
              <c:f>'UGrad-GPA-AnyUse'!$A$3:$A$9</c:f>
              <c:strCache>
                <c:ptCount val="7"/>
                <c:pt idx="0">
                  <c:v>Carlson School of Management</c:v>
                </c:pt>
                <c:pt idx="1">
                  <c:v>Col of Educ/Human Development</c:v>
                </c:pt>
                <c:pt idx="2">
                  <c:v>Col of Food, Agr &amp; Nat Res Sci</c:v>
                </c:pt>
                <c:pt idx="3">
                  <c:v>College of Biological Sciences</c:v>
                </c:pt>
                <c:pt idx="4">
                  <c:v>College of Design</c:v>
                </c:pt>
                <c:pt idx="5">
                  <c:v>College of Liberal Arts</c:v>
                </c:pt>
                <c:pt idx="6">
                  <c:v>College of Sci &amp; Engineering</c:v>
                </c:pt>
              </c:strCache>
            </c:strRef>
          </c:cat>
          <c:val>
            <c:numRef>
              <c:f>'UGrad-GPA-AnyUse'!$C$3:$C$9</c:f>
              <c:numCache>
                <c:formatCode>0.00</c:formatCode>
                <c:ptCount val="7"/>
                <c:pt idx="0">
                  <c:v>3.304540471637984</c:v>
                </c:pt>
                <c:pt idx="1">
                  <c:v>3.16011079706049</c:v>
                </c:pt>
                <c:pt idx="2">
                  <c:v>3.1441585782638399</c:v>
                </c:pt>
                <c:pt idx="3">
                  <c:v>3.2961471014492769</c:v>
                </c:pt>
                <c:pt idx="4">
                  <c:v>3.215700604838708</c:v>
                </c:pt>
                <c:pt idx="5">
                  <c:v>3.1261975460122642</c:v>
                </c:pt>
                <c:pt idx="6">
                  <c:v>3.1310597165992071</c:v>
                </c:pt>
              </c:numCache>
            </c:numRef>
          </c:val>
        </c:ser>
        <c:dLbls>
          <c:showLegendKey val="0"/>
          <c:showVal val="0"/>
          <c:showCatName val="0"/>
          <c:showSerName val="0"/>
          <c:showPercent val="0"/>
          <c:showBubbleSize val="0"/>
        </c:dLbls>
        <c:gapWidth val="150"/>
        <c:axId val="99044352"/>
        <c:axId val="99062528"/>
      </c:barChart>
      <c:catAx>
        <c:axId val="99044352"/>
        <c:scaling>
          <c:orientation val="minMax"/>
        </c:scaling>
        <c:delete val="0"/>
        <c:axPos val="b"/>
        <c:majorTickMark val="none"/>
        <c:minorTickMark val="none"/>
        <c:tickLblPos val="nextTo"/>
        <c:crossAx val="99062528"/>
        <c:crosses val="autoZero"/>
        <c:auto val="1"/>
        <c:lblAlgn val="ctr"/>
        <c:lblOffset val="100"/>
        <c:noMultiLvlLbl val="0"/>
      </c:catAx>
      <c:valAx>
        <c:axId val="99062528"/>
        <c:scaling>
          <c:orientation val="minMax"/>
          <c:max val="3.6"/>
          <c:min val="2"/>
        </c:scaling>
        <c:delete val="0"/>
        <c:axPos val="l"/>
        <c:majorGridlines/>
        <c:title>
          <c:tx>
            <c:rich>
              <a:bodyPr/>
              <a:lstStyle/>
              <a:p>
                <a:pPr>
                  <a:defRPr/>
                </a:pPr>
                <a:r>
                  <a:rPr lang="en-US" dirty="0" smtClean="0"/>
                  <a:t>GPA</a:t>
                </a:r>
                <a:endParaRPr lang="en-US" dirty="0"/>
              </a:p>
            </c:rich>
          </c:tx>
          <c:layout/>
          <c:overlay val="0"/>
        </c:title>
        <c:numFmt formatCode="0.00" sourceLinked="1"/>
        <c:majorTickMark val="none"/>
        <c:minorTickMark val="none"/>
        <c:tickLblPos val="nextTo"/>
        <c:crossAx val="99044352"/>
        <c:crosses val="autoZero"/>
        <c:crossBetween val="between"/>
      </c:valAx>
      <c:dTable>
        <c:showHorzBorder val="1"/>
        <c:showVertBorder val="1"/>
        <c:showOutline val="1"/>
        <c:showKeys val="1"/>
        <c:txPr>
          <a:bodyPr/>
          <a:lstStyle/>
          <a:p>
            <a:pPr rtl="0">
              <a:defRPr b="1"/>
            </a:pPr>
            <a:endParaRPr lang="en-US"/>
          </a:p>
        </c:txPr>
      </c:dTable>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1CAAC3-60C6-4646-9EAA-FA8A8EB0CC7B}" type="doc">
      <dgm:prSet loTypeId="urn:microsoft.com/office/officeart/2005/8/layout/radial6" loCatId="cycle" qsTypeId="urn:microsoft.com/office/officeart/2005/8/quickstyle/simple1" qsCatId="simple" csTypeId="urn:microsoft.com/office/officeart/2005/8/colors/accent3_1" csCatId="accent3" phldr="1"/>
      <dgm:spPr/>
      <dgm:t>
        <a:bodyPr/>
        <a:lstStyle/>
        <a:p>
          <a:endParaRPr lang="en-US"/>
        </a:p>
      </dgm:t>
    </dgm:pt>
    <dgm:pt modelId="{72DDBD70-D9DD-465C-9107-E6B9D25A6FE5}">
      <dgm:prSet phldrT="[Text]" custT="1"/>
      <dgm:spPr/>
      <dgm:t>
        <a:bodyPr/>
        <a:lstStyle/>
        <a:p>
          <a:r>
            <a:rPr lang="en-US" sz="3200" smtClean="0"/>
            <a:t>Value</a:t>
          </a:r>
          <a:endParaRPr lang="en-US" sz="3200" dirty="0"/>
        </a:p>
      </dgm:t>
    </dgm:pt>
    <dgm:pt modelId="{D3862762-65A3-4D7D-A5C8-6927293695E6}" type="parTrans" cxnId="{7D9371CB-3F3A-4A37-9B33-1C5AD86A40FF}">
      <dgm:prSet/>
      <dgm:spPr/>
      <dgm:t>
        <a:bodyPr/>
        <a:lstStyle/>
        <a:p>
          <a:endParaRPr lang="en-US" sz="4000"/>
        </a:p>
      </dgm:t>
    </dgm:pt>
    <dgm:pt modelId="{E56AD892-2BA0-4C30-BFED-5B7360E22DE8}" type="sibTrans" cxnId="{7D9371CB-3F3A-4A37-9B33-1C5AD86A40FF}">
      <dgm:prSet/>
      <dgm:spPr/>
      <dgm:t>
        <a:bodyPr/>
        <a:lstStyle/>
        <a:p>
          <a:endParaRPr lang="en-US" sz="4000"/>
        </a:p>
      </dgm:t>
    </dgm:pt>
    <dgm:pt modelId="{C47B09B1-678F-483E-9109-FD0032F1A57F}">
      <dgm:prSet phldrT="[Text]" custT="1"/>
      <dgm:spPr/>
      <dgm:t>
        <a:bodyPr/>
        <a:lstStyle/>
        <a:p>
          <a:r>
            <a:rPr lang="en-US" sz="1600" smtClean="0"/>
            <a:t>Inputs/</a:t>
          </a:r>
        </a:p>
        <a:p>
          <a:r>
            <a:rPr lang="en-US" sz="1600" smtClean="0"/>
            <a:t>Outputs</a:t>
          </a:r>
          <a:endParaRPr lang="en-US" sz="1600" dirty="0"/>
        </a:p>
      </dgm:t>
    </dgm:pt>
    <dgm:pt modelId="{1A18BAB9-093A-4ECF-9494-A6C5186E8868}" type="parTrans" cxnId="{DDFF8432-F544-4573-B0A4-3A5CFCA4201C}">
      <dgm:prSet/>
      <dgm:spPr/>
      <dgm:t>
        <a:bodyPr/>
        <a:lstStyle/>
        <a:p>
          <a:endParaRPr lang="en-US" sz="4000"/>
        </a:p>
      </dgm:t>
    </dgm:pt>
    <dgm:pt modelId="{28B602ED-673E-4461-A77B-B15A782B3069}" type="sibTrans" cxnId="{DDFF8432-F544-4573-B0A4-3A5CFCA4201C}">
      <dgm:prSet/>
      <dgm:spPr/>
      <dgm:t>
        <a:bodyPr/>
        <a:lstStyle/>
        <a:p>
          <a:endParaRPr lang="en-US" sz="4000"/>
        </a:p>
      </dgm:t>
    </dgm:pt>
    <dgm:pt modelId="{0F727163-D1BC-40B7-B7D0-CD4E50A1D4BE}">
      <dgm:prSet phldrT="[Text]" custT="1"/>
      <dgm:spPr/>
      <dgm:t>
        <a:bodyPr/>
        <a:lstStyle/>
        <a:p>
          <a:r>
            <a:rPr lang="en-US" sz="1600" smtClean="0"/>
            <a:t>Return-on-Investment</a:t>
          </a:r>
          <a:endParaRPr lang="en-US" sz="1600" dirty="0"/>
        </a:p>
      </dgm:t>
    </dgm:pt>
    <dgm:pt modelId="{B29825EE-6E3B-4D58-B352-A36828BBAEBE}" type="parTrans" cxnId="{6A513A03-0CC5-4924-9E5D-74BEF481359C}">
      <dgm:prSet/>
      <dgm:spPr/>
      <dgm:t>
        <a:bodyPr/>
        <a:lstStyle/>
        <a:p>
          <a:endParaRPr lang="en-US" sz="4000"/>
        </a:p>
      </dgm:t>
    </dgm:pt>
    <dgm:pt modelId="{E02ABC94-69B3-47E8-A4DC-36781D29F372}" type="sibTrans" cxnId="{6A513A03-0CC5-4924-9E5D-74BEF481359C}">
      <dgm:prSet/>
      <dgm:spPr/>
      <dgm:t>
        <a:bodyPr/>
        <a:lstStyle/>
        <a:p>
          <a:endParaRPr lang="en-US" sz="4000"/>
        </a:p>
      </dgm:t>
    </dgm:pt>
    <dgm:pt modelId="{BA50CC72-1585-4298-A2B4-E78792959CB8}">
      <dgm:prSet phldrT="[Text]" custT="1"/>
      <dgm:spPr>
        <a:solidFill>
          <a:schemeClr val="accent3">
            <a:lumMod val="60000"/>
            <a:lumOff val="40000"/>
          </a:schemeClr>
        </a:solidFill>
      </dgm:spPr>
      <dgm:t>
        <a:bodyPr/>
        <a:lstStyle/>
        <a:p>
          <a:r>
            <a:rPr lang="en-US" sz="1600" smtClean="0"/>
            <a:t>Impact</a:t>
          </a:r>
          <a:endParaRPr lang="en-US" sz="1600" dirty="0"/>
        </a:p>
      </dgm:t>
    </dgm:pt>
    <dgm:pt modelId="{526A23D2-F03E-468B-B017-CE46009927AD}" type="parTrans" cxnId="{D41F58D0-86ED-4FDA-9FFA-6ED49FB39A02}">
      <dgm:prSet/>
      <dgm:spPr/>
      <dgm:t>
        <a:bodyPr/>
        <a:lstStyle/>
        <a:p>
          <a:endParaRPr lang="en-US" sz="4000"/>
        </a:p>
      </dgm:t>
    </dgm:pt>
    <dgm:pt modelId="{F806E6C1-F2B6-493A-8BB4-23F0DDCAEADA}" type="sibTrans" cxnId="{D41F58D0-86ED-4FDA-9FFA-6ED49FB39A02}">
      <dgm:prSet/>
      <dgm:spPr/>
      <dgm:t>
        <a:bodyPr/>
        <a:lstStyle/>
        <a:p>
          <a:endParaRPr lang="en-US" sz="4000"/>
        </a:p>
      </dgm:t>
    </dgm:pt>
    <dgm:pt modelId="{BDB1ABDE-979D-42A3-B92F-39FEBD020C01}">
      <dgm:prSet phldrT="[Text]" custT="1"/>
      <dgm:spPr/>
      <dgm:t>
        <a:bodyPr/>
        <a:lstStyle/>
        <a:p>
          <a:r>
            <a:rPr lang="en-US" sz="1600" smtClean="0"/>
            <a:t>Service Quality</a:t>
          </a:r>
          <a:endParaRPr lang="en-US" sz="1600" dirty="0"/>
        </a:p>
      </dgm:t>
    </dgm:pt>
    <dgm:pt modelId="{CDF06076-8E44-4FBC-846A-4AEDD3848E3B}" type="parTrans" cxnId="{5BE5AF06-A9EF-4F97-9E0C-E2CF3ADE9887}">
      <dgm:prSet/>
      <dgm:spPr/>
      <dgm:t>
        <a:bodyPr/>
        <a:lstStyle/>
        <a:p>
          <a:endParaRPr lang="en-US"/>
        </a:p>
      </dgm:t>
    </dgm:pt>
    <dgm:pt modelId="{A4842708-DCAA-4E9D-8AE7-2469C6966BA0}" type="sibTrans" cxnId="{5BE5AF06-A9EF-4F97-9E0C-E2CF3ADE9887}">
      <dgm:prSet/>
      <dgm:spPr/>
      <dgm:t>
        <a:bodyPr/>
        <a:lstStyle/>
        <a:p>
          <a:endParaRPr lang="en-US"/>
        </a:p>
      </dgm:t>
    </dgm:pt>
    <dgm:pt modelId="{61ED40B3-5927-48E5-AE98-B49FF778DFE6}">
      <dgm:prSet phldrT="[Text]" custT="1"/>
      <dgm:spPr/>
      <dgm:t>
        <a:bodyPr/>
        <a:lstStyle/>
        <a:p>
          <a:r>
            <a:rPr lang="en-US" sz="1600" smtClean="0"/>
            <a:t>Satisfaction</a:t>
          </a:r>
          <a:endParaRPr lang="en-US" sz="1600" dirty="0"/>
        </a:p>
      </dgm:t>
    </dgm:pt>
    <dgm:pt modelId="{C85BD9A4-474B-4D37-8099-8E0AD6FB5E7D}" type="parTrans" cxnId="{76040E23-12AF-4155-BE33-195E7578E268}">
      <dgm:prSet/>
      <dgm:spPr/>
      <dgm:t>
        <a:bodyPr/>
        <a:lstStyle/>
        <a:p>
          <a:endParaRPr lang="en-US"/>
        </a:p>
      </dgm:t>
    </dgm:pt>
    <dgm:pt modelId="{3A02FCDB-BEC3-48F2-8E71-02A0A4FF263E}" type="sibTrans" cxnId="{76040E23-12AF-4155-BE33-195E7578E268}">
      <dgm:prSet/>
      <dgm:spPr/>
      <dgm:t>
        <a:bodyPr/>
        <a:lstStyle/>
        <a:p>
          <a:endParaRPr lang="en-US"/>
        </a:p>
      </dgm:t>
    </dgm:pt>
    <dgm:pt modelId="{83C631BE-12EA-4459-9107-FCE6CC4F715D}">
      <dgm:prSet phldrT="[Text]" custT="1"/>
      <dgm:spPr/>
      <dgm:t>
        <a:bodyPr/>
        <a:lstStyle/>
        <a:p>
          <a:r>
            <a:rPr lang="en-US" sz="1600" smtClean="0"/>
            <a:t>Use</a:t>
          </a:r>
          <a:endParaRPr lang="en-US" dirty="0"/>
        </a:p>
      </dgm:t>
    </dgm:pt>
    <dgm:pt modelId="{B7966C26-E143-47D8-B129-F133088519C7}" type="parTrans" cxnId="{66BDF872-5D24-48E1-BDB3-A5B56875BAB6}">
      <dgm:prSet/>
      <dgm:spPr/>
      <dgm:t>
        <a:bodyPr/>
        <a:lstStyle/>
        <a:p>
          <a:endParaRPr lang="en-US"/>
        </a:p>
      </dgm:t>
    </dgm:pt>
    <dgm:pt modelId="{1E872850-3FD8-45A8-8D08-99F1CD2F4F9D}" type="sibTrans" cxnId="{66BDF872-5D24-48E1-BDB3-A5B56875BAB6}">
      <dgm:prSet/>
      <dgm:spPr/>
      <dgm:t>
        <a:bodyPr/>
        <a:lstStyle/>
        <a:p>
          <a:endParaRPr lang="en-US"/>
        </a:p>
      </dgm:t>
    </dgm:pt>
    <dgm:pt modelId="{9457E77A-E334-4163-9C71-C52A8FEC96C7}">
      <dgm:prSet phldrT="[Text]" custT="1"/>
      <dgm:spPr/>
      <dgm:t>
        <a:bodyPr/>
        <a:lstStyle/>
        <a:p>
          <a:r>
            <a:rPr lang="en-US" sz="1600" smtClean="0"/>
            <a:t>Competing Alternatives</a:t>
          </a:r>
          <a:endParaRPr lang="en-US" sz="1600" dirty="0"/>
        </a:p>
      </dgm:t>
    </dgm:pt>
    <dgm:pt modelId="{EFBB0D08-B6A8-4668-9965-59117CE997EA}" type="parTrans" cxnId="{8C8EA90B-872D-4EA3-B8B4-8B1BA55845FB}">
      <dgm:prSet/>
      <dgm:spPr/>
      <dgm:t>
        <a:bodyPr/>
        <a:lstStyle/>
        <a:p>
          <a:endParaRPr lang="en-US"/>
        </a:p>
      </dgm:t>
    </dgm:pt>
    <dgm:pt modelId="{1B040B42-AC86-49A2-8004-1E216C214DE5}" type="sibTrans" cxnId="{8C8EA90B-872D-4EA3-B8B4-8B1BA55845FB}">
      <dgm:prSet/>
      <dgm:spPr/>
      <dgm:t>
        <a:bodyPr/>
        <a:lstStyle/>
        <a:p>
          <a:endParaRPr lang="en-US"/>
        </a:p>
      </dgm:t>
    </dgm:pt>
    <dgm:pt modelId="{0810494B-920A-4725-9187-48279874B7D8}">
      <dgm:prSet phldrT="[Text]" custT="1"/>
      <dgm:spPr/>
      <dgm:t>
        <a:bodyPr/>
        <a:lstStyle/>
        <a:p>
          <a:r>
            <a:rPr lang="en-US" sz="1600" smtClean="0"/>
            <a:t>Commodity</a:t>
          </a:r>
          <a:endParaRPr lang="en-US" sz="1600" dirty="0"/>
        </a:p>
      </dgm:t>
    </dgm:pt>
    <dgm:pt modelId="{7E8C00DD-3AA4-4F00-B147-A37DD2D21F99}" type="parTrans" cxnId="{78205B2D-68CE-4BB4-B822-DE25AA7BFAC5}">
      <dgm:prSet/>
      <dgm:spPr/>
      <dgm:t>
        <a:bodyPr/>
        <a:lstStyle/>
        <a:p>
          <a:endParaRPr lang="en-US"/>
        </a:p>
      </dgm:t>
    </dgm:pt>
    <dgm:pt modelId="{0980277B-89AF-4BD7-9DB5-34E40776E39D}" type="sibTrans" cxnId="{78205B2D-68CE-4BB4-B822-DE25AA7BFAC5}">
      <dgm:prSet/>
      <dgm:spPr/>
      <dgm:t>
        <a:bodyPr/>
        <a:lstStyle/>
        <a:p>
          <a:endParaRPr lang="en-US"/>
        </a:p>
      </dgm:t>
    </dgm:pt>
    <dgm:pt modelId="{7548F7A6-7BAC-469A-820F-946E8E457703}" type="pres">
      <dgm:prSet presAssocID="{641CAAC3-60C6-4646-9EAA-FA8A8EB0CC7B}" presName="Name0" presStyleCnt="0">
        <dgm:presLayoutVars>
          <dgm:chMax val="1"/>
          <dgm:dir/>
          <dgm:animLvl val="ctr"/>
          <dgm:resizeHandles val="exact"/>
        </dgm:presLayoutVars>
      </dgm:prSet>
      <dgm:spPr/>
      <dgm:t>
        <a:bodyPr/>
        <a:lstStyle/>
        <a:p>
          <a:endParaRPr lang="en-US"/>
        </a:p>
      </dgm:t>
    </dgm:pt>
    <dgm:pt modelId="{449222CD-F610-4118-B709-92138C27F0E8}" type="pres">
      <dgm:prSet presAssocID="{72DDBD70-D9DD-465C-9107-E6B9D25A6FE5}" presName="centerShape" presStyleLbl="node0" presStyleIdx="0" presStyleCnt="1"/>
      <dgm:spPr/>
      <dgm:t>
        <a:bodyPr/>
        <a:lstStyle/>
        <a:p>
          <a:endParaRPr lang="en-US"/>
        </a:p>
      </dgm:t>
    </dgm:pt>
    <dgm:pt modelId="{BBB62A58-10AF-42B1-9704-4ED2DA5D546C}" type="pres">
      <dgm:prSet presAssocID="{C47B09B1-678F-483E-9109-FD0032F1A57F}" presName="node" presStyleLbl="node1" presStyleIdx="0" presStyleCnt="8" custRadScaleRad="93908">
        <dgm:presLayoutVars>
          <dgm:bulletEnabled val="1"/>
        </dgm:presLayoutVars>
      </dgm:prSet>
      <dgm:spPr/>
      <dgm:t>
        <a:bodyPr/>
        <a:lstStyle/>
        <a:p>
          <a:endParaRPr lang="en-US"/>
        </a:p>
      </dgm:t>
    </dgm:pt>
    <dgm:pt modelId="{A384A2CC-80FF-492D-A059-F8B4F7E0759C}" type="pres">
      <dgm:prSet presAssocID="{C47B09B1-678F-483E-9109-FD0032F1A57F}" presName="dummy" presStyleCnt="0"/>
      <dgm:spPr/>
      <dgm:t>
        <a:bodyPr/>
        <a:lstStyle/>
        <a:p>
          <a:endParaRPr lang="en-US"/>
        </a:p>
      </dgm:t>
    </dgm:pt>
    <dgm:pt modelId="{F895C0CA-7060-4DE1-BA98-5DC6D93905AA}" type="pres">
      <dgm:prSet presAssocID="{28B602ED-673E-4461-A77B-B15A782B3069}" presName="sibTrans" presStyleLbl="sibTrans2D1" presStyleIdx="0" presStyleCnt="8"/>
      <dgm:spPr/>
      <dgm:t>
        <a:bodyPr/>
        <a:lstStyle/>
        <a:p>
          <a:endParaRPr lang="en-US"/>
        </a:p>
      </dgm:t>
    </dgm:pt>
    <dgm:pt modelId="{ADED45F0-6389-4A56-800F-E97A6CC1B49A}" type="pres">
      <dgm:prSet presAssocID="{BDB1ABDE-979D-42A3-B92F-39FEBD020C01}" presName="node" presStyleLbl="node1" presStyleIdx="1" presStyleCnt="8" custRadScaleRad="97885" custRadScaleInc="8343">
        <dgm:presLayoutVars>
          <dgm:bulletEnabled val="1"/>
        </dgm:presLayoutVars>
      </dgm:prSet>
      <dgm:spPr/>
      <dgm:t>
        <a:bodyPr/>
        <a:lstStyle/>
        <a:p>
          <a:endParaRPr lang="en-US"/>
        </a:p>
      </dgm:t>
    </dgm:pt>
    <dgm:pt modelId="{D497070C-9BCB-453D-AEA8-B8E7A38B4137}" type="pres">
      <dgm:prSet presAssocID="{BDB1ABDE-979D-42A3-B92F-39FEBD020C01}" presName="dummy" presStyleCnt="0"/>
      <dgm:spPr/>
      <dgm:t>
        <a:bodyPr/>
        <a:lstStyle/>
        <a:p>
          <a:endParaRPr lang="en-US"/>
        </a:p>
      </dgm:t>
    </dgm:pt>
    <dgm:pt modelId="{2C5211DF-9FA3-4C05-B1B2-4A171945C679}" type="pres">
      <dgm:prSet presAssocID="{A4842708-DCAA-4E9D-8AE7-2469C6966BA0}" presName="sibTrans" presStyleLbl="sibTrans2D1" presStyleIdx="1" presStyleCnt="8"/>
      <dgm:spPr/>
      <dgm:t>
        <a:bodyPr/>
        <a:lstStyle/>
        <a:p>
          <a:endParaRPr lang="en-US"/>
        </a:p>
      </dgm:t>
    </dgm:pt>
    <dgm:pt modelId="{F81B01A8-BAC8-4A9D-82B1-BEAE4CA2629A}" type="pres">
      <dgm:prSet presAssocID="{61ED40B3-5927-48E5-AE98-B49FF778DFE6}" presName="node" presStyleLbl="node1" presStyleIdx="2" presStyleCnt="8" custScaleX="135859">
        <dgm:presLayoutVars>
          <dgm:bulletEnabled val="1"/>
        </dgm:presLayoutVars>
      </dgm:prSet>
      <dgm:spPr/>
      <dgm:t>
        <a:bodyPr/>
        <a:lstStyle/>
        <a:p>
          <a:endParaRPr lang="en-US"/>
        </a:p>
      </dgm:t>
    </dgm:pt>
    <dgm:pt modelId="{035AFA9B-0CFE-4C4D-897D-F44790426918}" type="pres">
      <dgm:prSet presAssocID="{61ED40B3-5927-48E5-AE98-B49FF778DFE6}" presName="dummy" presStyleCnt="0"/>
      <dgm:spPr/>
      <dgm:t>
        <a:bodyPr/>
        <a:lstStyle/>
        <a:p>
          <a:endParaRPr lang="en-US"/>
        </a:p>
      </dgm:t>
    </dgm:pt>
    <dgm:pt modelId="{7445D951-6005-4718-BFE2-07885A948DF0}" type="pres">
      <dgm:prSet presAssocID="{3A02FCDB-BEC3-48F2-8E71-02A0A4FF263E}" presName="sibTrans" presStyleLbl="sibTrans2D1" presStyleIdx="2" presStyleCnt="8"/>
      <dgm:spPr/>
      <dgm:t>
        <a:bodyPr/>
        <a:lstStyle/>
        <a:p>
          <a:endParaRPr lang="en-US"/>
        </a:p>
      </dgm:t>
    </dgm:pt>
    <dgm:pt modelId="{361A587F-F051-4A4D-B28D-78F8879008A4}" type="pres">
      <dgm:prSet presAssocID="{83C631BE-12EA-4459-9107-FCE6CC4F715D}" presName="node" presStyleLbl="node1" presStyleIdx="3" presStyleCnt="8">
        <dgm:presLayoutVars>
          <dgm:bulletEnabled val="1"/>
        </dgm:presLayoutVars>
      </dgm:prSet>
      <dgm:spPr/>
      <dgm:t>
        <a:bodyPr/>
        <a:lstStyle/>
        <a:p>
          <a:endParaRPr lang="en-US"/>
        </a:p>
      </dgm:t>
    </dgm:pt>
    <dgm:pt modelId="{E305D64D-6381-4D6D-8582-EF97A7C49DB9}" type="pres">
      <dgm:prSet presAssocID="{83C631BE-12EA-4459-9107-FCE6CC4F715D}" presName="dummy" presStyleCnt="0"/>
      <dgm:spPr/>
      <dgm:t>
        <a:bodyPr/>
        <a:lstStyle/>
        <a:p>
          <a:endParaRPr lang="en-US"/>
        </a:p>
      </dgm:t>
    </dgm:pt>
    <dgm:pt modelId="{3E336541-A123-4855-A096-21EF3084BF60}" type="pres">
      <dgm:prSet presAssocID="{1E872850-3FD8-45A8-8D08-99F1CD2F4F9D}" presName="sibTrans" presStyleLbl="sibTrans2D1" presStyleIdx="3" presStyleCnt="8"/>
      <dgm:spPr/>
      <dgm:t>
        <a:bodyPr/>
        <a:lstStyle/>
        <a:p>
          <a:endParaRPr lang="en-US"/>
        </a:p>
      </dgm:t>
    </dgm:pt>
    <dgm:pt modelId="{41CC6A9D-6D4B-43C8-9C51-992A298EB8A3}" type="pres">
      <dgm:prSet presAssocID="{0F727163-D1BC-40B7-B7D0-CD4E50A1D4BE}" presName="node" presStyleLbl="node1" presStyleIdx="4" presStyleCnt="8" custScaleX="132775" custRadScaleRad="101822" custRadScaleInc="5076">
        <dgm:presLayoutVars>
          <dgm:bulletEnabled val="1"/>
        </dgm:presLayoutVars>
      </dgm:prSet>
      <dgm:spPr/>
      <dgm:t>
        <a:bodyPr/>
        <a:lstStyle/>
        <a:p>
          <a:endParaRPr lang="en-US"/>
        </a:p>
      </dgm:t>
    </dgm:pt>
    <dgm:pt modelId="{4A76849B-E9B5-4330-9929-0BD1F2DB8405}" type="pres">
      <dgm:prSet presAssocID="{0F727163-D1BC-40B7-B7D0-CD4E50A1D4BE}" presName="dummy" presStyleCnt="0"/>
      <dgm:spPr/>
      <dgm:t>
        <a:bodyPr/>
        <a:lstStyle/>
        <a:p>
          <a:endParaRPr lang="en-US"/>
        </a:p>
      </dgm:t>
    </dgm:pt>
    <dgm:pt modelId="{DDA187C3-3398-4863-9B37-C4DB7B28C563}" type="pres">
      <dgm:prSet presAssocID="{E02ABC94-69B3-47E8-A4DC-36781D29F372}" presName="sibTrans" presStyleLbl="sibTrans2D1" presStyleIdx="4" presStyleCnt="8"/>
      <dgm:spPr/>
      <dgm:t>
        <a:bodyPr/>
        <a:lstStyle/>
        <a:p>
          <a:endParaRPr lang="en-US"/>
        </a:p>
      </dgm:t>
    </dgm:pt>
    <dgm:pt modelId="{56FDCDB0-D07E-45E3-9495-6192C978E97B}" type="pres">
      <dgm:prSet presAssocID="{9457E77A-E334-4163-9C71-C52A8FEC96C7}" presName="node" presStyleLbl="node1" presStyleIdx="5" presStyleCnt="8" custScaleX="136060" custRadScaleRad="102160" custRadScaleInc="-7994">
        <dgm:presLayoutVars>
          <dgm:bulletEnabled val="1"/>
        </dgm:presLayoutVars>
      </dgm:prSet>
      <dgm:spPr/>
      <dgm:t>
        <a:bodyPr/>
        <a:lstStyle/>
        <a:p>
          <a:endParaRPr lang="en-US"/>
        </a:p>
      </dgm:t>
    </dgm:pt>
    <dgm:pt modelId="{08C0D3F1-DB08-4790-BE70-D812CC5F9B21}" type="pres">
      <dgm:prSet presAssocID="{9457E77A-E334-4163-9C71-C52A8FEC96C7}" presName="dummy" presStyleCnt="0"/>
      <dgm:spPr/>
      <dgm:t>
        <a:bodyPr/>
        <a:lstStyle/>
        <a:p>
          <a:endParaRPr lang="en-US"/>
        </a:p>
      </dgm:t>
    </dgm:pt>
    <dgm:pt modelId="{D2817B48-D5BA-40FB-9390-5A01D3572AE7}" type="pres">
      <dgm:prSet presAssocID="{1B040B42-AC86-49A2-8004-1E216C214DE5}" presName="sibTrans" presStyleLbl="sibTrans2D1" presStyleIdx="5" presStyleCnt="8"/>
      <dgm:spPr/>
      <dgm:t>
        <a:bodyPr/>
        <a:lstStyle/>
        <a:p>
          <a:endParaRPr lang="en-US"/>
        </a:p>
      </dgm:t>
    </dgm:pt>
    <dgm:pt modelId="{CC636614-3171-494D-B670-AC34108B3F0E}" type="pres">
      <dgm:prSet presAssocID="{BA50CC72-1585-4298-A2B4-E78792959CB8}" presName="node" presStyleLbl="node1" presStyleIdx="6" presStyleCnt="8" custRadScaleRad="100046" custRadScaleInc="-11545">
        <dgm:presLayoutVars>
          <dgm:bulletEnabled val="1"/>
        </dgm:presLayoutVars>
      </dgm:prSet>
      <dgm:spPr/>
      <dgm:t>
        <a:bodyPr/>
        <a:lstStyle/>
        <a:p>
          <a:endParaRPr lang="en-US"/>
        </a:p>
      </dgm:t>
    </dgm:pt>
    <dgm:pt modelId="{CEF22D8D-BE1D-4D17-81F8-E3A7BD0E7DED}" type="pres">
      <dgm:prSet presAssocID="{BA50CC72-1585-4298-A2B4-E78792959CB8}" presName="dummy" presStyleCnt="0"/>
      <dgm:spPr/>
      <dgm:t>
        <a:bodyPr/>
        <a:lstStyle/>
        <a:p>
          <a:endParaRPr lang="en-US"/>
        </a:p>
      </dgm:t>
    </dgm:pt>
    <dgm:pt modelId="{6C371E8A-6EC8-4E01-B995-53516ADACBFD}" type="pres">
      <dgm:prSet presAssocID="{F806E6C1-F2B6-493A-8BB4-23F0DDCAEADA}" presName="sibTrans" presStyleLbl="sibTrans2D1" presStyleIdx="6" presStyleCnt="8"/>
      <dgm:spPr/>
      <dgm:t>
        <a:bodyPr/>
        <a:lstStyle/>
        <a:p>
          <a:endParaRPr lang="en-US"/>
        </a:p>
      </dgm:t>
    </dgm:pt>
    <dgm:pt modelId="{F67DA367-E655-469D-8115-F062295473F6}" type="pres">
      <dgm:prSet presAssocID="{0810494B-920A-4725-9187-48279874B7D8}" presName="node" presStyleLbl="node1" presStyleIdx="7" presStyleCnt="8" custScaleX="131849" custRadScaleRad="97885" custRadScaleInc="-8343">
        <dgm:presLayoutVars>
          <dgm:bulletEnabled val="1"/>
        </dgm:presLayoutVars>
      </dgm:prSet>
      <dgm:spPr/>
      <dgm:t>
        <a:bodyPr/>
        <a:lstStyle/>
        <a:p>
          <a:endParaRPr lang="en-US"/>
        </a:p>
      </dgm:t>
    </dgm:pt>
    <dgm:pt modelId="{03FDAB88-BD72-473E-B55F-711AA2F49CE5}" type="pres">
      <dgm:prSet presAssocID="{0810494B-920A-4725-9187-48279874B7D8}" presName="dummy" presStyleCnt="0"/>
      <dgm:spPr/>
      <dgm:t>
        <a:bodyPr/>
        <a:lstStyle/>
        <a:p>
          <a:endParaRPr lang="en-US"/>
        </a:p>
      </dgm:t>
    </dgm:pt>
    <dgm:pt modelId="{F6E19329-4498-45E0-AF54-7729B686E211}" type="pres">
      <dgm:prSet presAssocID="{0980277B-89AF-4BD7-9DB5-34E40776E39D}" presName="sibTrans" presStyleLbl="sibTrans2D1" presStyleIdx="7" presStyleCnt="8"/>
      <dgm:spPr/>
      <dgm:t>
        <a:bodyPr/>
        <a:lstStyle/>
        <a:p>
          <a:endParaRPr lang="en-US"/>
        </a:p>
      </dgm:t>
    </dgm:pt>
  </dgm:ptLst>
  <dgm:cxnLst>
    <dgm:cxn modelId="{8AE3FFE7-2F58-4B81-919F-F75CA077AB62}" type="presOf" srcId="{A4842708-DCAA-4E9D-8AE7-2469C6966BA0}" destId="{2C5211DF-9FA3-4C05-B1B2-4A171945C679}" srcOrd="0" destOrd="0" presId="urn:microsoft.com/office/officeart/2005/8/layout/radial6"/>
    <dgm:cxn modelId="{8B36D673-2C09-408E-8829-D3934010C6DE}" type="presOf" srcId="{3A02FCDB-BEC3-48F2-8E71-02A0A4FF263E}" destId="{7445D951-6005-4718-BFE2-07885A948DF0}" srcOrd="0" destOrd="0" presId="urn:microsoft.com/office/officeart/2005/8/layout/radial6"/>
    <dgm:cxn modelId="{5BE5AF06-A9EF-4F97-9E0C-E2CF3ADE9887}" srcId="{72DDBD70-D9DD-465C-9107-E6B9D25A6FE5}" destId="{BDB1ABDE-979D-42A3-B92F-39FEBD020C01}" srcOrd="1" destOrd="0" parTransId="{CDF06076-8E44-4FBC-846A-4AEDD3848E3B}" sibTransId="{A4842708-DCAA-4E9D-8AE7-2469C6966BA0}"/>
    <dgm:cxn modelId="{DDD45B6A-BF30-49FC-9CF5-22CEE09DC48D}" type="presOf" srcId="{C47B09B1-678F-483E-9109-FD0032F1A57F}" destId="{BBB62A58-10AF-42B1-9704-4ED2DA5D546C}" srcOrd="0" destOrd="0" presId="urn:microsoft.com/office/officeart/2005/8/layout/radial6"/>
    <dgm:cxn modelId="{66BDF872-5D24-48E1-BDB3-A5B56875BAB6}" srcId="{72DDBD70-D9DD-465C-9107-E6B9D25A6FE5}" destId="{83C631BE-12EA-4459-9107-FCE6CC4F715D}" srcOrd="3" destOrd="0" parTransId="{B7966C26-E143-47D8-B129-F133088519C7}" sibTransId="{1E872850-3FD8-45A8-8D08-99F1CD2F4F9D}"/>
    <dgm:cxn modelId="{E73A0E6A-491C-4FDD-B525-AAB61F0FCE23}" type="presOf" srcId="{0810494B-920A-4725-9187-48279874B7D8}" destId="{F67DA367-E655-469D-8115-F062295473F6}" srcOrd="0" destOrd="0" presId="urn:microsoft.com/office/officeart/2005/8/layout/radial6"/>
    <dgm:cxn modelId="{78205B2D-68CE-4BB4-B822-DE25AA7BFAC5}" srcId="{72DDBD70-D9DD-465C-9107-E6B9D25A6FE5}" destId="{0810494B-920A-4725-9187-48279874B7D8}" srcOrd="7" destOrd="0" parTransId="{7E8C00DD-3AA4-4F00-B147-A37DD2D21F99}" sibTransId="{0980277B-89AF-4BD7-9DB5-34E40776E39D}"/>
    <dgm:cxn modelId="{6A513A03-0CC5-4924-9E5D-74BEF481359C}" srcId="{72DDBD70-D9DD-465C-9107-E6B9D25A6FE5}" destId="{0F727163-D1BC-40B7-B7D0-CD4E50A1D4BE}" srcOrd="4" destOrd="0" parTransId="{B29825EE-6E3B-4D58-B352-A36828BBAEBE}" sibTransId="{E02ABC94-69B3-47E8-A4DC-36781D29F372}"/>
    <dgm:cxn modelId="{5A75A275-B1D7-40C2-BFA9-350CD236A551}" type="presOf" srcId="{641CAAC3-60C6-4646-9EAA-FA8A8EB0CC7B}" destId="{7548F7A6-7BAC-469A-820F-946E8E457703}" srcOrd="0" destOrd="0" presId="urn:microsoft.com/office/officeart/2005/8/layout/radial6"/>
    <dgm:cxn modelId="{204402DB-7145-4917-8A0A-7FA8BF054A52}" type="presOf" srcId="{BA50CC72-1585-4298-A2B4-E78792959CB8}" destId="{CC636614-3171-494D-B670-AC34108B3F0E}" srcOrd="0" destOrd="0" presId="urn:microsoft.com/office/officeart/2005/8/layout/radial6"/>
    <dgm:cxn modelId="{0B5DFD5B-394D-4E12-9B09-928ECCD9C791}" type="presOf" srcId="{BDB1ABDE-979D-42A3-B92F-39FEBD020C01}" destId="{ADED45F0-6389-4A56-800F-E97A6CC1B49A}" srcOrd="0" destOrd="0" presId="urn:microsoft.com/office/officeart/2005/8/layout/radial6"/>
    <dgm:cxn modelId="{9C78BA14-FEEA-48D4-BA2A-5163C75312C7}" type="presOf" srcId="{1B040B42-AC86-49A2-8004-1E216C214DE5}" destId="{D2817B48-D5BA-40FB-9390-5A01D3572AE7}" srcOrd="0" destOrd="0" presId="urn:microsoft.com/office/officeart/2005/8/layout/radial6"/>
    <dgm:cxn modelId="{45D720BE-6BCF-4500-BD53-DDD806E596D7}" type="presOf" srcId="{28B602ED-673E-4461-A77B-B15A782B3069}" destId="{F895C0CA-7060-4DE1-BA98-5DC6D93905AA}" srcOrd="0" destOrd="0" presId="urn:microsoft.com/office/officeart/2005/8/layout/radial6"/>
    <dgm:cxn modelId="{90C18010-C8E0-43C6-BDC3-F5431E1D329D}" type="presOf" srcId="{72DDBD70-D9DD-465C-9107-E6B9D25A6FE5}" destId="{449222CD-F610-4118-B709-92138C27F0E8}" srcOrd="0" destOrd="0" presId="urn:microsoft.com/office/officeart/2005/8/layout/radial6"/>
    <dgm:cxn modelId="{76040E23-12AF-4155-BE33-195E7578E268}" srcId="{72DDBD70-D9DD-465C-9107-E6B9D25A6FE5}" destId="{61ED40B3-5927-48E5-AE98-B49FF778DFE6}" srcOrd="2" destOrd="0" parTransId="{C85BD9A4-474B-4D37-8099-8E0AD6FB5E7D}" sibTransId="{3A02FCDB-BEC3-48F2-8E71-02A0A4FF263E}"/>
    <dgm:cxn modelId="{ED21E309-D7EB-4878-B15E-F11FF43036D8}" type="presOf" srcId="{E02ABC94-69B3-47E8-A4DC-36781D29F372}" destId="{DDA187C3-3398-4863-9B37-C4DB7B28C563}" srcOrd="0" destOrd="0" presId="urn:microsoft.com/office/officeart/2005/8/layout/radial6"/>
    <dgm:cxn modelId="{7D9371CB-3F3A-4A37-9B33-1C5AD86A40FF}" srcId="{641CAAC3-60C6-4646-9EAA-FA8A8EB0CC7B}" destId="{72DDBD70-D9DD-465C-9107-E6B9D25A6FE5}" srcOrd="0" destOrd="0" parTransId="{D3862762-65A3-4D7D-A5C8-6927293695E6}" sibTransId="{E56AD892-2BA0-4C30-BFED-5B7360E22DE8}"/>
    <dgm:cxn modelId="{A4BF7653-8598-431C-B91C-48E460CA35C8}" type="presOf" srcId="{61ED40B3-5927-48E5-AE98-B49FF778DFE6}" destId="{F81B01A8-BAC8-4A9D-82B1-BEAE4CA2629A}" srcOrd="0" destOrd="0" presId="urn:microsoft.com/office/officeart/2005/8/layout/radial6"/>
    <dgm:cxn modelId="{692B3F45-7BAE-4193-B379-BCAAD2873429}" type="presOf" srcId="{9457E77A-E334-4163-9C71-C52A8FEC96C7}" destId="{56FDCDB0-D07E-45E3-9495-6192C978E97B}" srcOrd="0" destOrd="0" presId="urn:microsoft.com/office/officeart/2005/8/layout/radial6"/>
    <dgm:cxn modelId="{D41F58D0-86ED-4FDA-9FFA-6ED49FB39A02}" srcId="{72DDBD70-D9DD-465C-9107-E6B9D25A6FE5}" destId="{BA50CC72-1585-4298-A2B4-E78792959CB8}" srcOrd="6" destOrd="0" parTransId="{526A23D2-F03E-468B-B017-CE46009927AD}" sibTransId="{F806E6C1-F2B6-493A-8BB4-23F0DDCAEADA}"/>
    <dgm:cxn modelId="{BDC0E221-A4BF-4B05-8EBC-CB3280FCC1C7}" type="presOf" srcId="{F806E6C1-F2B6-493A-8BB4-23F0DDCAEADA}" destId="{6C371E8A-6EC8-4E01-B995-53516ADACBFD}" srcOrd="0" destOrd="0" presId="urn:microsoft.com/office/officeart/2005/8/layout/radial6"/>
    <dgm:cxn modelId="{A24D770E-1B60-4292-9B24-3E78BF82C5D7}" type="presOf" srcId="{0F727163-D1BC-40B7-B7D0-CD4E50A1D4BE}" destId="{41CC6A9D-6D4B-43C8-9C51-992A298EB8A3}" srcOrd="0" destOrd="0" presId="urn:microsoft.com/office/officeart/2005/8/layout/radial6"/>
    <dgm:cxn modelId="{8C8EA90B-872D-4EA3-B8B4-8B1BA55845FB}" srcId="{72DDBD70-D9DD-465C-9107-E6B9D25A6FE5}" destId="{9457E77A-E334-4163-9C71-C52A8FEC96C7}" srcOrd="5" destOrd="0" parTransId="{EFBB0D08-B6A8-4668-9965-59117CE997EA}" sibTransId="{1B040B42-AC86-49A2-8004-1E216C214DE5}"/>
    <dgm:cxn modelId="{FE08396E-0616-4149-B975-2804380DBF32}" type="presOf" srcId="{0980277B-89AF-4BD7-9DB5-34E40776E39D}" destId="{F6E19329-4498-45E0-AF54-7729B686E211}" srcOrd="0" destOrd="0" presId="urn:microsoft.com/office/officeart/2005/8/layout/radial6"/>
    <dgm:cxn modelId="{78F9BDCD-76CD-48C6-9861-CD69169F4475}" type="presOf" srcId="{1E872850-3FD8-45A8-8D08-99F1CD2F4F9D}" destId="{3E336541-A123-4855-A096-21EF3084BF60}" srcOrd="0" destOrd="0" presId="urn:microsoft.com/office/officeart/2005/8/layout/radial6"/>
    <dgm:cxn modelId="{A710746E-F4C0-411B-B2A0-4EADA106617E}" type="presOf" srcId="{83C631BE-12EA-4459-9107-FCE6CC4F715D}" destId="{361A587F-F051-4A4D-B28D-78F8879008A4}" srcOrd="0" destOrd="0" presId="urn:microsoft.com/office/officeart/2005/8/layout/radial6"/>
    <dgm:cxn modelId="{DDFF8432-F544-4573-B0A4-3A5CFCA4201C}" srcId="{72DDBD70-D9DD-465C-9107-E6B9D25A6FE5}" destId="{C47B09B1-678F-483E-9109-FD0032F1A57F}" srcOrd="0" destOrd="0" parTransId="{1A18BAB9-093A-4ECF-9494-A6C5186E8868}" sibTransId="{28B602ED-673E-4461-A77B-B15A782B3069}"/>
    <dgm:cxn modelId="{5BF47B2A-766D-4CC7-B765-23D9EC407F13}" type="presParOf" srcId="{7548F7A6-7BAC-469A-820F-946E8E457703}" destId="{449222CD-F610-4118-B709-92138C27F0E8}" srcOrd="0" destOrd="0" presId="urn:microsoft.com/office/officeart/2005/8/layout/radial6"/>
    <dgm:cxn modelId="{A09B21F1-E890-4BBA-AE0A-48B1FBE2D6DA}" type="presParOf" srcId="{7548F7A6-7BAC-469A-820F-946E8E457703}" destId="{BBB62A58-10AF-42B1-9704-4ED2DA5D546C}" srcOrd="1" destOrd="0" presId="urn:microsoft.com/office/officeart/2005/8/layout/radial6"/>
    <dgm:cxn modelId="{5CD97A2B-0150-4963-B41B-D1D2A2BC2E1F}" type="presParOf" srcId="{7548F7A6-7BAC-469A-820F-946E8E457703}" destId="{A384A2CC-80FF-492D-A059-F8B4F7E0759C}" srcOrd="2" destOrd="0" presId="urn:microsoft.com/office/officeart/2005/8/layout/radial6"/>
    <dgm:cxn modelId="{36D5001A-F2F7-438C-B317-0BEEF225E09C}" type="presParOf" srcId="{7548F7A6-7BAC-469A-820F-946E8E457703}" destId="{F895C0CA-7060-4DE1-BA98-5DC6D93905AA}" srcOrd="3" destOrd="0" presId="urn:microsoft.com/office/officeart/2005/8/layout/radial6"/>
    <dgm:cxn modelId="{994B95E1-17CC-42B1-9244-6236926BC686}" type="presParOf" srcId="{7548F7A6-7BAC-469A-820F-946E8E457703}" destId="{ADED45F0-6389-4A56-800F-E97A6CC1B49A}" srcOrd="4" destOrd="0" presId="urn:microsoft.com/office/officeart/2005/8/layout/radial6"/>
    <dgm:cxn modelId="{20CEEE4E-6E6E-4A8A-91FC-56E62FA976AF}" type="presParOf" srcId="{7548F7A6-7BAC-469A-820F-946E8E457703}" destId="{D497070C-9BCB-453D-AEA8-B8E7A38B4137}" srcOrd="5" destOrd="0" presId="urn:microsoft.com/office/officeart/2005/8/layout/radial6"/>
    <dgm:cxn modelId="{BFA0EC69-9C8A-44E3-A3EC-655DDEAA1075}" type="presParOf" srcId="{7548F7A6-7BAC-469A-820F-946E8E457703}" destId="{2C5211DF-9FA3-4C05-B1B2-4A171945C679}" srcOrd="6" destOrd="0" presId="urn:microsoft.com/office/officeart/2005/8/layout/radial6"/>
    <dgm:cxn modelId="{DEFD49EE-76CB-46C1-95B5-312EC89E3D83}" type="presParOf" srcId="{7548F7A6-7BAC-469A-820F-946E8E457703}" destId="{F81B01A8-BAC8-4A9D-82B1-BEAE4CA2629A}" srcOrd="7" destOrd="0" presId="urn:microsoft.com/office/officeart/2005/8/layout/radial6"/>
    <dgm:cxn modelId="{162D85D7-717B-4492-8258-36004F148198}" type="presParOf" srcId="{7548F7A6-7BAC-469A-820F-946E8E457703}" destId="{035AFA9B-0CFE-4C4D-897D-F44790426918}" srcOrd="8" destOrd="0" presId="urn:microsoft.com/office/officeart/2005/8/layout/radial6"/>
    <dgm:cxn modelId="{6EFBAB52-CA2E-47B0-91B4-B898E7EACBC1}" type="presParOf" srcId="{7548F7A6-7BAC-469A-820F-946E8E457703}" destId="{7445D951-6005-4718-BFE2-07885A948DF0}" srcOrd="9" destOrd="0" presId="urn:microsoft.com/office/officeart/2005/8/layout/radial6"/>
    <dgm:cxn modelId="{79F71AB0-3EAF-4C5A-863C-5C6B90CDA980}" type="presParOf" srcId="{7548F7A6-7BAC-469A-820F-946E8E457703}" destId="{361A587F-F051-4A4D-B28D-78F8879008A4}" srcOrd="10" destOrd="0" presId="urn:microsoft.com/office/officeart/2005/8/layout/radial6"/>
    <dgm:cxn modelId="{B6277861-D5BE-4E34-9372-E37C96165757}" type="presParOf" srcId="{7548F7A6-7BAC-469A-820F-946E8E457703}" destId="{E305D64D-6381-4D6D-8582-EF97A7C49DB9}" srcOrd="11" destOrd="0" presId="urn:microsoft.com/office/officeart/2005/8/layout/radial6"/>
    <dgm:cxn modelId="{9B814E26-969B-416B-85FD-2C302F074ACC}" type="presParOf" srcId="{7548F7A6-7BAC-469A-820F-946E8E457703}" destId="{3E336541-A123-4855-A096-21EF3084BF60}" srcOrd="12" destOrd="0" presId="urn:microsoft.com/office/officeart/2005/8/layout/radial6"/>
    <dgm:cxn modelId="{C3D6020E-E43E-4F28-BADB-8992A3CD32AD}" type="presParOf" srcId="{7548F7A6-7BAC-469A-820F-946E8E457703}" destId="{41CC6A9D-6D4B-43C8-9C51-992A298EB8A3}" srcOrd="13" destOrd="0" presId="urn:microsoft.com/office/officeart/2005/8/layout/radial6"/>
    <dgm:cxn modelId="{621CA250-DEB5-4AE4-9300-FA4E9F8DFFEE}" type="presParOf" srcId="{7548F7A6-7BAC-469A-820F-946E8E457703}" destId="{4A76849B-E9B5-4330-9929-0BD1F2DB8405}" srcOrd="14" destOrd="0" presId="urn:microsoft.com/office/officeart/2005/8/layout/radial6"/>
    <dgm:cxn modelId="{8B1210A8-F228-4C62-B899-C64A42C2B0FA}" type="presParOf" srcId="{7548F7A6-7BAC-469A-820F-946E8E457703}" destId="{DDA187C3-3398-4863-9B37-C4DB7B28C563}" srcOrd="15" destOrd="0" presId="urn:microsoft.com/office/officeart/2005/8/layout/radial6"/>
    <dgm:cxn modelId="{A3A7D0E7-60D1-4DA3-8198-7502C2377E9E}" type="presParOf" srcId="{7548F7A6-7BAC-469A-820F-946E8E457703}" destId="{56FDCDB0-D07E-45E3-9495-6192C978E97B}" srcOrd="16" destOrd="0" presId="urn:microsoft.com/office/officeart/2005/8/layout/radial6"/>
    <dgm:cxn modelId="{8E68BA5F-ADA3-4DFB-97CD-AB8164AD09EE}" type="presParOf" srcId="{7548F7A6-7BAC-469A-820F-946E8E457703}" destId="{08C0D3F1-DB08-4790-BE70-D812CC5F9B21}" srcOrd="17" destOrd="0" presId="urn:microsoft.com/office/officeart/2005/8/layout/radial6"/>
    <dgm:cxn modelId="{70CF95CD-74E2-4A31-9DE1-4146E92F0F04}" type="presParOf" srcId="{7548F7A6-7BAC-469A-820F-946E8E457703}" destId="{D2817B48-D5BA-40FB-9390-5A01D3572AE7}" srcOrd="18" destOrd="0" presId="urn:microsoft.com/office/officeart/2005/8/layout/radial6"/>
    <dgm:cxn modelId="{C60486FC-9340-40D7-A324-030D3FF34FD9}" type="presParOf" srcId="{7548F7A6-7BAC-469A-820F-946E8E457703}" destId="{CC636614-3171-494D-B670-AC34108B3F0E}" srcOrd="19" destOrd="0" presId="urn:microsoft.com/office/officeart/2005/8/layout/radial6"/>
    <dgm:cxn modelId="{DEED0F67-ABB3-46B1-9710-C061D36FBC50}" type="presParOf" srcId="{7548F7A6-7BAC-469A-820F-946E8E457703}" destId="{CEF22D8D-BE1D-4D17-81F8-E3A7BD0E7DED}" srcOrd="20" destOrd="0" presId="urn:microsoft.com/office/officeart/2005/8/layout/radial6"/>
    <dgm:cxn modelId="{B2644112-7B78-4CD9-90AC-1E162E7D7AA9}" type="presParOf" srcId="{7548F7A6-7BAC-469A-820F-946E8E457703}" destId="{6C371E8A-6EC8-4E01-B995-53516ADACBFD}" srcOrd="21" destOrd="0" presId="urn:microsoft.com/office/officeart/2005/8/layout/radial6"/>
    <dgm:cxn modelId="{88ADAD5B-CD1F-4401-9C96-EE69481A8F2F}" type="presParOf" srcId="{7548F7A6-7BAC-469A-820F-946E8E457703}" destId="{F67DA367-E655-469D-8115-F062295473F6}" srcOrd="22" destOrd="0" presId="urn:microsoft.com/office/officeart/2005/8/layout/radial6"/>
    <dgm:cxn modelId="{51268BF9-833F-4EF9-8C80-4336195B6FB5}" type="presParOf" srcId="{7548F7A6-7BAC-469A-820F-946E8E457703}" destId="{03FDAB88-BD72-473E-B55F-711AA2F49CE5}" srcOrd="23" destOrd="0" presId="urn:microsoft.com/office/officeart/2005/8/layout/radial6"/>
    <dgm:cxn modelId="{3753ED1F-CCB7-49BC-836B-D564E707C19D}" type="presParOf" srcId="{7548F7A6-7BAC-469A-820F-946E8E457703}" destId="{F6E19329-4498-45E0-AF54-7729B686E211}" srcOrd="24"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E19329-4498-45E0-AF54-7729B686E211}">
      <dsp:nvSpPr>
        <dsp:cNvPr id="0" name=""/>
        <dsp:cNvSpPr/>
      </dsp:nvSpPr>
      <dsp:spPr>
        <a:xfrm>
          <a:off x="1478168" y="709487"/>
          <a:ext cx="5053325" cy="5053325"/>
        </a:xfrm>
        <a:prstGeom prst="blockArc">
          <a:avLst>
            <a:gd name="adj1" fmla="val 13650077"/>
            <a:gd name="adj2" fmla="val 16308408"/>
            <a:gd name="adj3" fmla="val 3429"/>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371E8A-6EC8-4E01-B995-53516ADACBFD}">
      <dsp:nvSpPr>
        <dsp:cNvPr id="0" name=""/>
        <dsp:cNvSpPr/>
      </dsp:nvSpPr>
      <dsp:spPr>
        <a:xfrm>
          <a:off x="1556458" y="634543"/>
          <a:ext cx="5053325" cy="5053325"/>
        </a:xfrm>
        <a:prstGeom prst="blockArc">
          <a:avLst>
            <a:gd name="adj1" fmla="val 10800034"/>
            <a:gd name="adj2" fmla="val 13500033"/>
            <a:gd name="adj3" fmla="val 3429"/>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817B48-D5BA-40FB-9390-5A01D3572AE7}">
      <dsp:nvSpPr>
        <dsp:cNvPr id="0" name=""/>
        <dsp:cNvSpPr/>
      </dsp:nvSpPr>
      <dsp:spPr>
        <a:xfrm>
          <a:off x="1556458" y="634502"/>
          <a:ext cx="5053325" cy="5053325"/>
        </a:xfrm>
        <a:prstGeom prst="blockArc">
          <a:avLst>
            <a:gd name="adj1" fmla="val 8099977"/>
            <a:gd name="adj2" fmla="val 10799978"/>
            <a:gd name="adj3" fmla="val 3429"/>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A187C3-3398-4863-9B37-C4DB7B28C563}">
      <dsp:nvSpPr>
        <dsp:cNvPr id="0" name=""/>
        <dsp:cNvSpPr/>
      </dsp:nvSpPr>
      <dsp:spPr>
        <a:xfrm>
          <a:off x="1479665" y="560930"/>
          <a:ext cx="5053325" cy="5053325"/>
        </a:xfrm>
        <a:prstGeom prst="blockArc">
          <a:avLst>
            <a:gd name="adj1" fmla="val 5340194"/>
            <a:gd name="adj2" fmla="val 7952744"/>
            <a:gd name="adj3" fmla="val 3429"/>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336541-A123-4855-A096-21EF3084BF60}">
      <dsp:nvSpPr>
        <dsp:cNvPr id="0" name=""/>
        <dsp:cNvSpPr/>
      </dsp:nvSpPr>
      <dsp:spPr>
        <a:xfrm>
          <a:off x="1555140" y="560764"/>
          <a:ext cx="5053325" cy="5053325"/>
        </a:xfrm>
        <a:prstGeom prst="blockArc">
          <a:avLst>
            <a:gd name="adj1" fmla="val 2697403"/>
            <a:gd name="adj2" fmla="val 5444680"/>
            <a:gd name="adj3" fmla="val 3429"/>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45D951-6005-4718-BFE2-07885A948DF0}">
      <dsp:nvSpPr>
        <dsp:cNvPr id="0" name=""/>
        <dsp:cNvSpPr/>
      </dsp:nvSpPr>
      <dsp:spPr>
        <a:xfrm>
          <a:off x="1556466" y="559437"/>
          <a:ext cx="5053325" cy="5053325"/>
        </a:xfrm>
        <a:prstGeom prst="blockArc">
          <a:avLst>
            <a:gd name="adj1" fmla="val 0"/>
            <a:gd name="adj2" fmla="val 2700000"/>
            <a:gd name="adj3" fmla="val 3429"/>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5211DF-9FA3-4C05-B1B2-4A171945C679}">
      <dsp:nvSpPr>
        <dsp:cNvPr id="0" name=""/>
        <dsp:cNvSpPr/>
      </dsp:nvSpPr>
      <dsp:spPr>
        <a:xfrm>
          <a:off x="1557638" y="635706"/>
          <a:ext cx="5053325" cy="5053325"/>
        </a:xfrm>
        <a:prstGeom prst="blockArc">
          <a:avLst>
            <a:gd name="adj1" fmla="val 18897689"/>
            <a:gd name="adj2" fmla="val 21494403"/>
            <a:gd name="adj3" fmla="val 3429"/>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95C0CA-7060-4DE1-BA98-5DC6D93905AA}">
      <dsp:nvSpPr>
        <dsp:cNvPr id="0" name=""/>
        <dsp:cNvSpPr/>
      </dsp:nvSpPr>
      <dsp:spPr>
        <a:xfrm>
          <a:off x="1634765" y="709487"/>
          <a:ext cx="5053325" cy="5053325"/>
        </a:xfrm>
        <a:prstGeom prst="blockArc">
          <a:avLst>
            <a:gd name="adj1" fmla="val 16091592"/>
            <a:gd name="adj2" fmla="val 18749923"/>
            <a:gd name="adj3" fmla="val 3429"/>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9222CD-F610-4118-B709-92138C27F0E8}">
      <dsp:nvSpPr>
        <dsp:cNvPr id="0" name=""/>
        <dsp:cNvSpPr/>
      </dsp:nvSpPr>
      <dsp:spPr>
        <a:xfrm>
          <a:off x="3223646" y="2226617"/>
          <a:ext cx="1718964" cy="1718964"/>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smtClean="0"/>
            <a:t>Value</a:t>
          </a:r>
          <a:endParaRPr lang="en-US" sz="3200" kern="1200" dirty="0"/>
        </a:p>
      </dsp:txBody>
      <dsp:txXfrm>
        <a:off x="3475382" y="2478353"/>
        <a:ext cx="1215492" cy="1215492"/>
      </dsp:txXfrm>
    </dsp:sp>
    <dsp:sp modelId="{BBB62A58-10AF-42B1-9704-4ED2DA5D546C}">
      <dsp:nvSpPr>
        <dsp:cNvPr id="0" name=""/>
        <dsp:cNvSpPr/>
      </dsp:nvSpPr>
      <dsp:spPr>
        <a:xfrm>
          <a:off x="3481491" y="152402"/>
          <a:ext cx="1203275" cy="1203275"/>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smtClean="0"/>
            <a:t>Inputs/</a:t>
          </a:r>
        </a:p>
        <a:p>
          <a:pPr lvl="0" algn="ctr" defTabSz="711200">
            <a:lnSpc>
              <a:spcPct val="90000"/>
            </a:lnSpc>
            <a:spcBef>
              <a:spcPct val="0"/>
            </a:spcBef>
            <a:spcAft>
              <a:spcPct val="35000"/>
            </a:spcAft>
          </a:pPr>
          <a:r>
            <a:rPr lang="en-US" sz="1600" kern="1200" smtClean="0"/>
            <a:t>Outputs</a:t>
          </a:r>
          <a:endParaRPr lang="en-US" sz="1600" kern="1200" dirty="0"/>
        </a:p>
      </dsp:txBody>
      <dsp:txXfrm>
        <a:off x="3657707" y="328618"/>
        <a:ext cx="850843" cy="850843"/>
      </dsp:txXfrm>
    </dsp:sp>
    <dsp:sp modelId="{ADED45F0-6389-4A56-800F-E97A6CC1B49A}">
      <dsp:nvSpPr>
        <dsp:cNvPr id="0" name=""/>
        <dsp:cNvSpPr/>
      </dsp:nvSpPr>
      <dsp:spPr>
        <a:xfrm>
          <a:off x="5237472" y="803561"/>
          <a:ext cx="1203275" cy="1203275"/>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smtClean="0"/>
            <a:t>Service Quality</a:t>
          </a:r>
          <a:endParaRPr lang="en-US" sz="1600" kern="1200" dirty="0"/>
        </a:p>
      </dsp:txBody>
      <dsp:txXfrm>
        <a:off x="5413688" y="979777"/>
        <a:ext cx="850843" cy="850843"/>
      </dsp:txXfrm>
    </dsp:sp>
    <dsp:sp modelId="{F81B01A8-BAC8-4A9D-82B1-BEAE4CA2629A}">
      <dsp:nvSpPr>
        <dsp:cNvPr id="0" name=""/>
        <dsp:cNvSpPr/>
      </dsp:nvSpPr>
      <dsp:spPr>
        <a:xfrm>
          <a:off x="5749095" y="2484462"/>
          <a:ext cx="1634757" cy="1203275"/>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smtClean="0"/>
            <a:t>Satisfaction</a:t>
          </a:r>
          <a:endParaRPr lang="en-US" sz="1600" kern="1200" dirty="0"/>
        </a:p>
      </dsp:txBody>
      <dsp:txXfrm>
        <a:off x="5988500" y="2660678"/>
        <a:ext cx="1155947" cy="850843"/>
      </dsp:txXfrm>
    </dsp:sp>
    <dsp:sp modelId="{361A587F-F051-4A4D-B28D-78F8879008A4}">
      <dsp:nvSpPr>
        <dsp:cNvPr id="0" name=""/>
        <dsp:cNvSpPr/>
      </dsp:nvSpPr>
      <dsp:spPr>
        <a:xfrm>
          <a:off x="5237481" y="4240452"/>
          <a:ext cx="1203275" cy="1203275"/>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smtClean="0"/>
            <a:t>Use</a:t>
          </a:r>
          <a:endParaRPr lang="en-US" kern="1200" dirty="0"/>
        </a:p>
      </dsp:txBody>
      <dsp:txXfrm>
        <a:off x="5413697" y="4416668"/>
        <a:ext cx="850843" cy="850843"/>
      </dsp:txXfrm>
    </dsp:sp>
    <dsp:sp modelId="{41CC6A9D-6D4B-43C8-9C51-992A298EB8A3}">
      <dsp:nvSpPr>
        <dsp:cNvPr id="0" name=""/>
        <dsp:cNvSpPr/>
      </dsp:nvSpPr>
      <dsp:spPr>
        <a:xfrm>
          <a:off x="3250703" y="4968924"/>
          <a:ext cx="1597648" cy="1203275"/>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smtClean="0"/>
            <a:t>Return-on-Investment</a:t>
          </a:r>
          <a:endParaRPr lang="en-US" sz="1600" kern="1200" dirty="0"/>
        </a:p>
      </dsp:txBody>
      <dsp:txXfrm>
        <a:off x="3484673" y="5145140"/>
        <a:ext cx="1129708" cy="850843"/>
      </dsp:txXfrm>
    </dsp:sp>
    <dsp:sp modelId="{56FDCDB0-D07E-45E3-9495-6192C978E97B}">
      <dsp:nvSpPr>
        <dsp:cNvPr id="0" name=""/>
        <dsp:cNvSpPr/>
      </dsp:nvSpPr>
      <dsp:spPr>
        <a:xfrm>
          <a:off x="1508555" y="4315529"/>
          <a:ext cx="1637176" cy="1203275"/>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smtClean="0"/>
            <a:t>Competing Alternatives</a:t>
          </a:r>
          <a:endParaRPr lang="en-US" sz="1600" kern="1200" dirty="0"/>
        </a:p>
      </dsp:txBody>
      <dsp:txXfrm>
        <a:off x="1748314" y="4491745"/>
        <a:ext cx="1157658" cy="850843"/>
      </dsp:txXfrm>
    </dsp:sp>
    <dsp:sp modelId="{CC636614-3171-494D-B670-AC34108B3F0E}">
      <dsp:nvSpPr>
        <dsp:cNvPr id="0" name=""/>
        <dsp:cNvSpPr/>
      </dsp:nvSpPr>
      <dsp:spPr>
        <a:xfrm>
          <a:off x="998139" y="2559543"/>
          <a:ext cx="1203275" cy="1203275"/>
        </a:xfrm>
        <a:prstGeom prst="ellipse">
          <a:avLst/>
        </a:prstGeom>
        <a:solidFill>
          <a:schemeClr val="accent3">
            <a:lumMod val="60000"/>
            <a:lumOff val="4000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smtClean="0"/>
            <a:t>Impact</a:t>
          </a:r>
          <a:endParaRPr lang="en-US" sz="1600" kern="1200" dirty="0"/>
        </a:p>
      </dsp:txBody>
      <dsp:txXfrm>
        <a:off x="1174355" y="2735759"/>
        <a:ext cx="850843" cy="850843"/>
      </dsp:txXfrm>
    </dsp:sp>
    <dsp:sp modelId="{F67DA367-E655-469D-8115-F062295473F6}">
      <dsp:nvSpPr>
        <dsp:cNvPr id="0" name=""/>
        <dsp:cNvSpPr/>
      </dsp:nvSpPr>
      <dsp:spPr>
        <a:xfrm>
          <a:off x="1533895" y="803561"/>
          <a:ext cx="1586506" cy="1203275"/>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smtClean="0"/>
            <a:t>Commodity</a:t>
          </a:r>
          <a:endParaRPr lang="en-US" sz="1600" kern="1200" dirty="0"/>
        </a:p>
      </dsp:txBody>
      <dsp:txXfrm>
        <a:off x="1766233" y="979777"/>
        <a:ext cx="1121830" cy="85084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485BAE-C7C1-4AB5-BFBB-3391BBF7A195}" type="datetimeFigureOut">
              <a:rPr lang="en-US" smtClean="0"/>
              <a:t>4/15/2013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3FDE98-7FD4-4945-9BD4-32A92FB8F81D}" type="slidenum">
              <a:rPr lang="en-US" smtClean="0"/>
              <a:t>‹#›</a:t>
            </a:fld>
            <a:endParaRPr lang="en-US"/>
          </a:p>
        </p:txBody>
      </p:sp>
    </p:spTree>
    <p:extLst>
      <p:ext uri="{BB962C8B-B14F-4D97-AF65-F5344CB8AC3E}">
        <p14:creationId xmlns:p14="http://schemas.microsoft.com/office/powerpoint/2010/main" val="127824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z.umn.edu/analyzingdemo"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z.umn.edu/studentsuccess"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3FDE98-7FD4-4945-9BD4-32A92FB8F81D}" type="slidenum">
              <a:rPr lang="en-US" smtClean="0"/>
              <a:t>1</a:t>
            </a:fld>
            <a:endParaRPr lang="en-US"/>
          </a:p>
        </p:txBody>
      </p:sp>
    </p:spTree>
    <p:extLst>
      <p:ext uri="{BB962C8B-B14F-4D97-AF65-F5344CB8AC3E}">
        <p14:creationId xmlns:p14="http://schemas.microsoft.com/office/powerpoint/2010/main" val="1796993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3FDE98-7FD4-4945-9BD4-32A92FB8F81D}" type="slidenum">
              <a:rPr lang="en-US" smtClean="0"/>
              <a:t>10</a:t>
            </a:fld>
            <a:endParaRPr lang="en-US"/>
          </a:p>
        </p:txBody>
      </p:sp>
    </p:spTree>
    <p:extLst>
      <p:ext uri="{BB962C8B-B14F-4D97-AF65-F5344CB8AC3E}">
        <p14:creationId xmlns:p14="http://schemas.microsoft.com/office/powerpoint/2010/main" val="1296683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3FDE98-7FD4-4945-9BD4-32A92FB8F81D}" type="slidenum">
              <a:rPr lang="en-US" smtClean="0"/>
              <a:t>11</a:t>
            </a:fld>
            <a:endParaRPr lang="en-US"/>
          </a:p>
        </p:txBody>
      </p:sp>
    </p:spTree>
    <p:extLst>
      <p:ext uri="{BB962C8B-B14F-4D97-AF65-F5344CB8AC3E}">
        <p14:creationId xmlns:p14="http://schemas.microsoft.com/office/powerpoint/2010/main" val="4011384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3FDE98-7FD4-4945-9BD4-32A92FB8F81D}" type="slidenum">
              <a:rPr lang="en-US" smtClean="0"/>
              <a:t>12</a:t>
            </a:fld>
            <a:endParaRPr lang="en-US"/>
          </a:p>
        </p:txBody>
      </p:sp>
    </p:spTree>
    <p:extLst>
      <p:ext uri="{BB962C8B-B14F-4D97-AF65-F5344CB8AC3E}">
        <p14:creationId xmlns:p14="http://schemas.microsoft.com/office/powerpoint/2010/main" val="1956236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3FDE98-7FD4-4945-9BD4-32A92FB8F81D}" type="slidenum">
              <a:rPr lang="en-US" smtClean="0"/>
              <a:t>13</a:t>
            </a:fld>
            <a:endParaRPr lang="en-US"/>
          </a:p>
        </p:txBody>
      </p:sp>
    </p:spTree>
    <p:extLst>
      <p:ext uri="{BB962C8B-B14F-4D97-AF65-F5344CB8AC3E}">
        <p14:creationId xmlns:p14="http://schemas.microsoft.com/office/powerpoint/2010/main" val="3273996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3FDE98-7FD4-4945-9BD4-32A92FB8F81D}" type="slidenum">
              <a:rPr lang="en-US" smtClean="0"/>
              <a:t>14</a:t>
            </a:fld>
            <a:endParaRPr lang="en-US"/>
          </a:p>
        </p:txBody>
      </p:sp>
    </p:spTree>
    <p:extLst>
      <p:ext uri="{BB962C8B-B14F-4D97-AF65-F5344CB8AC3E}">
        <p14:creationId xmlns:p14="http://schemas.microsoft.com/office/powerpoint/2010/main" val="1460262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3FDE98-7FD4-4945-9BD4-32A92FB8F81D}" type="slidenum">
              <a:rPr lang="en-US" smtClean="0"/>
              <a:t>15</a:t>
            </a:fld>
            <a:endParaRPr lang="en-US"/>
          </a:p>
        </p:txBody>
      </p:sp>
    </p:spTree>
    <p:extLst>
      <p:ext uri="{BB962C8B-B14F-4D97-AF65-F5344CB8AC3E}">
        <p14:creationId xmlns:p14="http://schemas.microsoft.com/office/powerpoint/2010/main" val="3568790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3FDE98-7FD4-4945-9BD4-32A92FB8F81D}" type="slidenum">
              <a:rPr lang="en-US" smtClean="0"/>
              <a:t>16</a:t>
            </a:fld>
            <a:endParaRPr lang="en-US"/>
          </a:p>
        </p:txBody>
      </p:sp>
    </p:spTree>
    <p:extLst>
      <p:ext uri="{BB962C8B-B14F-4D97-AF65-F5344CB8AC3E}">
        <p14:creationId xmlns:p14="http://schemas.microsoft.com/office/powerpoint/2010/main" val="2387558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3FDE98-7FD4-4945-9BD4-32A92FB8F81D}" type="slidenum">
              <a:rPr lang="en-US" smtClean="0"/>
              <a:t>17</a:t>
            </a:fld>
            <a:endParaRPr lang="en-US"/>
          </a:p>
        </p:txBody>
      </p:sp>
    </p:spTree>
    <p:extLst>
      <p:ext uri="{BB962C8B-B14F-4D97-AF65-F5344CB8AC3E}">
        <p14:creationId xmlns:p14="http://schemas.microsoft.com/office/powerpoint/2010/main" val="310906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3FDE98-7FD4-4945-9BD4-32A92FB8F81D}" type="slidenum">
              <a:rPr lang="en-US" smtClean="0"/>
              <a:t>18</a:t>
            </a:fld>
            <a:endParaRPr lang="en-US"/>
          </a:p>
        </p:txBody>
      </p:sp>
    </p:spTree>
    <p:extLst>
      <p:ext uri="{BB962C8B-B14F-4D97-AF65-F5344CB8AC3E}">
        <p14:creationId xmlns:p14="http://schemas.microsoft.com/office/powerpoint/2010/main" val="1665572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3FDE98-7FD4-4945-9BD4-32A92FB8F81D}" type="slidenum">
              <a:rPr lang="en-US" smtClean="0"/>
              <a:t>19</a:t>
            </a:fld>
            <a:endParaRPr lang="en-US"/>
          </a:p>
        </p:txBody>
      </p:sp>
    </p:spTree>
    <p:extLst>
      <p:ext uri="{BB962C8B-B14F-4D97-AF65-F5344CB8AC3E}">
        <p14:creationId xmlns:p14="http://schemas.microsoft.com/office/powerpoint/2010/main" val="84652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3FDE98-7FD4-4945-9BD4-32A92FB8F81D}" type="slidenum">
              <a:rPr lang="en-US" smtClean="0"/>
              <a:t>2</a:t>
            </a:fld>
            <a:endParaRPr lang="en-US"/>
          </a:p>
        </p:txBody>
      </p:sp>
    </p:spTree>
    <p:extLst>
      <p:ext uri="{BB962C8B-B14F-4D97-AF65-F5344CB8AC3E}">
        <p14:creationId xmlns:p14="http://schemas.microsoft.com/office/powerpoint/2010/main" val="2963856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3FDE98-7FD4-4945-9BD4-32A92FB8F81D}" type="slidenum">
              <a:rPr lang="en-US" smtClean="0"/>
              <a:t>20</a:t>
            </a:fld>
            <a:endParaRPr lang="en-US"/>
          </a:p>
        </p:txBody>
      </p:sp>
    </p:spTree>
    <p:extLst>
      <p:ext uri="{BB962C8B-B14F-4D97-AF65-F5344CB8AC3E}">
        <p14:creationId xmlns:p14="http://schemas.microsoft.com/office/powerpoint/2010/main" val="2748076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3FDE98-7FD4-4945-9BD4-32A92FB8F81D}" type="slidenum">
              <a:rPr lang="en-US" smtClean="0"/>
              <a:t>21</a:t>
            </a:fld>
            <a:endParaRPr lang="en-US"/>
          </a:p>
        </p:txBody>
      </p:sp>
    </p:spTree>
    <p:extLst>
      <p:ext uri="{BB962C8B-B14F-4D97-AF65-F5344CB8AC3E}">
        <p14:creationId xmlns:p14="http://schemas.microsoft.com/office/powerpoint/2010/main" val="902968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3FDE98-7FD4-4945-9BD4-32A92FB8F81D}" type="slidenum">
              <a:rPr lang="en-US" smtClean="0"/>
              <a:t>22</a:t>
            </a:fld>
            <a:endParaRPr lang="en-US"/>
          </a:p>
        </p:txBody>
      </p:sp>
    </p:spTree>
    <p:extLst>
      <p:ext uri="{BB962C8B-B14F-4D97-AF65-F5344CB8AC3E}">
        <p14:creationId xmlns:p14="http://schemas.microsoft.com/office/powerpoint/2010/main" val="4079943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3FDE98-7FD4-4945-9BD4-32A92FB8F81D}" type="slidenum">
              <a:rPr lang="en-US" smtClean="0"/>
              <a:t>23</a:t>
            </a:fld>
            <a:endParaRPr lang="en-US"/>
          </a:p>
        </p:txBody>
      </p:sp>
    </p:spTree>
    <p:extLst>
      <p:ext uri="{BB962C8B-B14F-4D97-AF65-F5344CB8AC3E}">
        <p14:creationId xmlns:p14="http://schemas.microsoft.com/office/powerpoint/2010/main" val="2229174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3FDE98-7FD4-4945-9BD4-32A92FB8F81D}" type="slidenum">
              <a:rPr lang="en-US" smtClean="0"/>
              <a:t>24</a:t>
            </a:fld>
            <a:endParaRPr lang="en-US"/>
          </a:p>
        </p:txBody>
      </p:sp>
    </p:spTree>
    <p:extLst>
      <p:ext uri="{BB962C8B-B14F-4D97-AF65-F5344CB8AC3E}">
        <p14:creationId xmlns:p14="http://schemas.microsoft.com/office/powerpoint/2010/main" val="7678357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3FDE98-7FD4-4945-9BD4-32A92FB8F81D}" type="slidenum">
              <a:rPr lang="en-US" smtClean="0"/>
              <a:t>25</a:t>
            </a:fld>
            <a:endParaRPr lang="en-US"/>
          </a:p>
        </p:txBody>
      </p:sp>
    </p:spTree>
    <p:extLst>
      <p:ext uri="{BB962C8B-B14F-4D97-AF65-F5344CB8AC3E}">
        <p14:creationId xmlns:p14="http://schemas.microsoft.com/office/powerpoint/2010/main" val="3463986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3FDE98-7FD4-4945-9BD4-32A92FB8F81D}" type="slidenum">
              <a:rPr lang="en-US" smtClean="0"/>
              <a:t>26</a:t>
            </a:fld>
            <a:endParaRPr lang="en-US"/>
          </a:p>
        </p:txBody>
      </p:sp>
    </p:spTree>
    <p:extLst>
      <p:ext uri="{BB962C8B-B14F-4D97-AF65-F5344CB8AC3E}">
        <p14:creationId xmlns:p14="http://schemas.microsoft.com/office/powerpoint/2010/main" val="11863790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3FDE98-7FD4-4945-9BD4-32A92FB8F81D}" type="slidenum">
              <a:rPr lang="en-US" smtClean="0"/>
              <a:t>27</a:t>
            </a:fld>
            <a:endParaRPr lang="en-US"/>
          </a:p>
        </p:txBody>
      </p:sp>
    </p:spTree>
    <p:extLst>
      <p:ext uri="{BB962C8B-B14F-4D97-AF65-F5344CB8AC3E}">
        <p14:creationId xmlns:p14="http://schemas.microsoft.com/office/powerpoint/2010/main" val="1755377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3FDE98-7FD4-4945-9BD4-32A92FB8F81D}" type="slidenum">
              <a:rPr lang="en-US" smtClean="0"/>
              <a:t>28</a:t>
            </a:fld>
            <a:endParaRPr lang="en-US"/>
          </a:p>
        </p:txBody>
      </p:sp>
    </p:spTree>
    <p:extLst>
      <p:ext uri="{BB962C8B-B14F-4D97-AF65-F5344CB8AC3E}">
        <p14:creationId xmlns:p14="http://schemas.microsoft.com/office/powerpoint/2010/main" val="34262945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3FDE98-7FD4-4945-9BD4-32A92FB8F81D}" type="slidenum">
              <a:rPr lang="en-US" smtClean="0"/>
              <a:t>29</a:t>
            </a:fld>
            <a:endParaRPr lang="en-US"/>
          </a:p>
        </p:txBody>
      </p:sp>
    </p:spTree>
    <p:extLst>
      <p:ext uri="{BB962C8B-B14F-4D97-AF65-F5344CB8AC3E}">
        <p14:creationId xmlns:p14="http://schemas.microsoft.com/office/powerpoint/2010/main" val="662299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B0A11A-6DBD-47BC-A3EC-DAA55B52831E}"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3FDE98-7FD4-4945-9BD4-32A92FB8F81D}" type="slidenum">
              <a:rPr lang="en-US" smtClean="0"/>
              <a:t>30</a:t>
            </a:fld>
            <a:endParaRPr lang="en-US"/>
          </a:p>
        </p:txBody>
      </p:sp>
    </p:spTree>
    <p:extLst>
      <p:ext uri="{BB962C8B-B14F-4D97-AF65-F5344CB8AC3E}">
        <p14:creationId xmlns:p14="http://schemas.microsoft.com/office/powerpoint/2010/main" val="4749523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0964" name="Slide Number Placeholder 3"/>
          <p:cNvSpPr>
            <a:spLocks noGrp="1"/>
          </p:cNvSpPr>
          <p:nvPr>
            <p:ph type="sldNum" sz="quarter" idx="5"/>
          </p:nvPr>
        </p:nvSpPr>
        <p:spPr/>
        <p:txBody>
          <a:bodyPr/>
          <a:lstStyle/>
          <a:p>
            <a:pPr>
              <a:defRPr/>
            </a:pPr>
            <a:fld id="{3DEEEB7E-26D9-4515-8DB2-930871BEBD5B}" type="slidenum">
              <a:rPr lang="en-GB" smtClean="0"/>
              <a:pPr>
                <a:defRPr/>
              </a:pPr>
              <a:t>31</a:t>
            </a:fld>
            <a:endParaRPr lang="en-GB"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3FDE98-7FD4-4945-9BD4-32A92FB8F81D}" type="slidenum">
              <a:rPr lang="en-US" smtClean="0"/>
              <a:t>32</a:t>
            </a:fld>
            <a:endParaRPr lang="en-US"/>
          </a:p>
        </p:txBody>
      </p:sp>
    </p:spTree>
    <p:extLst>
      <p:ext uri="{BB962C8B-B14F-4D97-AF65-F5344CB8AC3E}">
        <p14:creationId xmlns:p14="http://schemas.microsoft.com/office/powerpoint/2010/main" val="36746845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3FDE98-7FD4-4945-9BD4-32A92FB8F81D}" type="slidenum">
              <a:rPr lang="en-US" smtClean="0"/>
              <a:t>33</a:t>
            </a:fld>
            <a:endParaRPr lang="en-US"/>
          </a:p>
        </p:txBody>
      </p:sp>
    </p:spTree>
    <p:extLst>
      <p:ext uri="{BB962C8B-B14F-4D97-AF65-F5344CB8AC3E}">
        <p14:creationId xmlns:p14="http://schemas.microsoft.com/office/powerpoint/2010/main" val="22377682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Upper-level = sophomore, junior, or senior</a:t>
            </a:r>
          </a:p>
          <a:p>
            <a:r>
              <a:rPr lang="en-US" dirty="0" smtClean="0"/>
              <a:t>Why</a:t>
            </a:r>
            <a:r>
              <a:rPr lang="en-US" baseline="0" dirty="0" smtClean="0"/>
              <a:t> this project:</a:t>
            </a:r>
            <a:r>
              <a:rPr lang="en-US" dirty="0" smtClean="0"/>
              <a:t> Who</a:t>
            </a:r>
            <a:r>
              <a:rPr lang="en-US" baseline="0" dirty="0" smtClean="0"/>
              <a:t> gets library instruction? Who doesn’t? And does it make a difference?</a:t>
            </a:r>
          </a:p>
          <a:p>
            <a:r>
              <a:rPr lang="en-US" baseline="0" dirty="0" smtClean="0"/>
              <a:t>Librarians often approach questions from a librarian-centered perspective, gathering data on how many students attend, how many students successfully complete research assignments, etc. This project attempted to find out what the library instruction program looks like from a student perspective.</a:t>
            </a:r>
            <a:endParaRPr lang="en-US" dirty="0"/>
          </a:p>
        </p:txBody>
      </p:sp>
      <p:sp>
        <p:nvSpPr>
          <p:cNvPr id="4" name="Slide Number Placeholder 3"/>
          <p:cNvSpPr>
            <a:spLocks noGrp="1"/>
          </p:cNvSpPr>
          <p:nvPr>
            <p:ph type="sldNum" sz="quarter" idx="10"/>
          </p:nvPr>
        </p:nvSpPr>
        <p:spPr/>
        <p:txBody>
          <a:bodyPr/>
          <a:lstStyle/>
          <a:p>
            <a:fld id="{740C3237-52C3-430F-BD63-E5EF8781B96A}" type="slidenum">
              <a:rPr lang="en-US" smtClean="0"/>
              <a:t>34</a:t>
            </a:fld>
            <a:endParaRPr lang="en-US"/>
          </a:p>
        </p:txBody>
      </p:sp>
    </p:spTree>
    <p:extLst>
      <p:ext uri="{BB962C8B-B14F-4D97-AF65-F5344CB8AC3E}">
        <p14:creationId xmlns:p14="http://schemas.microsoft.com/office/powerpoint/2010/main" val="16890573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look at transcripts: initial interest was to see how many times/when we were seeing students for library instruction. Then, because of Value project and some other correlational research recently published, I was interested to see if there was a correlation between library instruction and student outcomes.</a:t>
            </a:r>
            <a:endParaRPr lang="en-US" dirty="0" smtClean="0"/>
          </a:p>
          <a:p>
            <a:r>
              <a:rPr lang="en-US" dirty="0" smtClean="0"/>
              <a:t>Who did the work: I</a:t>
            </a:r>
            <a:r>
              <a:rPr lang="en-US" baseline="0" dirty="0" smtClean="0"/>
              <a:t> did, over the course of a summer, with statistical analysis help from an instructor in the statistics department.</a:t>
            </a:r>
          </a:p>
          <a:p>
            <a:r>
              <a:rPr lang="en-US" baseline="0" dirty="0" smtClean="0"/>
              <a:t>Created an Access database to match the transcript data with our records of library instruction sessions offered</a:t>
            </a:r>
          </a:p>
          <a:p>
            <a:r>
              <a:rPr lang="en-US" baseline="0" dirty="0" smtClean="0"/>
              <a:t>If a student was in a class that had library instruction, I assumed the student was present for library instruction. Also, transfer students may have had library instruction at the freshman level at a different institution, but I did not control for that.</a:t>
            </a:r>
            <a:endParaRPr lang="en-US" dirty="0"/>
          </a:p>
        </p:txBody>
      </p:sp>
      <p:sp>
        <p:nvSpPr>
          <p:cNvPr id="4" name="Slide Number Placeholder 3"/>
          <p:cNvSpPr>
            <a:spLocks noGrp="1"/>
          </p:cNvSpPr>
          <p:nvPr>
            <p:ph type="sldNum" sz="quarter" idx="10"/>
          </p:nvPr>
        </p:nvSpPr>
        <p:spPr/>
        <p:txBody>
          <a:bodyPr/>
          <a:lstStyle/>
          <a:p>
            <a:fld id="{740C3237-52C3-430F-BD63-E5EF8781B96A}" type="slidenum">
              <a:rPr lang="en-US" smtClean="0"/>
              <a:t>35</a:t>
            </a:fld>
            <a:endParaRPr lang="en-US"/>
          </a:p>
        </p:txBody>
      </p:sp>
    </p:spTree>
    <p:extLst>
      <p:ext uri="{BB962C8B-B14F-4D97-AF65-F5344CB8AC3E}">
        <p14:creationId xmlns:p14="http://schemas.microsoft.com/office/powerpoint/2010/main" val="7985437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difference in mean GPA looks tiny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ANOVA revealed statistically</a:t>
            </a:r>
            <a:r>
              <a:rPr lang="en-US" sz="1200" baseline="0" dirty="0" smtClean="0"/>
              <a:t> significant difference</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post hoc </a:t>
            </a:r>
            <a:r>
              <a:rPr lang="en-US" sz="1200" dirty="0" err="1" smtClean="0"/>
              <a:t>Dunnett</a:t>
            </a:r>
            <a:r>
              <a:rPr lang="en-US" sz="1200" dirty="0" smtClean="0"/>
              <a:t> test</a:t>
            </a:r>
            <a:r>
              <a:rPr lang="en-US" sz="1200" baseline="0" dirty="0" smtClean="0"/>
              <a:t> used “no library instruction” group as the control or baseline group, comparing other groups against it. Shows that the only group different from control group was upper-level instruction group. Freshman-only instruction did NOT make a significant difference.</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reveal statistically significant difference between Group 1 and other groups</a:t>
            </a:r>
          </a:p>
          <a:p>
            <a:r>
              <a:rPr lang="en-US" dirty="0" smtClean="0"/>
              <a:t>Ex post facto research</a:t>
            </a:r>
            <a:r>
              <a:rPr lang="en-US" baseline="0" dirty="0" smtClean="0"/>
              <a:t> – can’t claim that library instruction is cause of difference – way too many potentially confounding variables. Probably an effect from the repetition of instruction, not analyzed in this study. </a:t>
            </a:r>
          </a:p>
          <a:p>
            <a:r>
              <a:rPr lang="en-US" baseline="0" dirty="0" smtClean="0"/>
              <a:t>But the statistically significant positive correlation does give us reasons to think that upper-division assignments that require research and library instruction that supports those assignments may have a positive effect on student performance.</a:t>
            </a:r>
            <a:endParaRPr lang="en-US" dirty="0"/>
          </a:p>
        </p:txBody>
      </p:sp>
      <p:sp>
        <p:nvSpPr>
          <p:cNvPr id="4" name="Slide Number Placeholder 3"/>
          <p:cNvSpPr>
            <a:spLocks noGrp="1"/>
          </p:cNvSpPr>
          <p:nvPr>
            <p:ph type="sldNum" sz="quarter" idx="10"/>
          </p:nvPr>
        </p:nvSpPr>
        <p:spPr/>
        <p:txBody>
          <a:bodyPr/>
          <a:lstStyle/>
          <a:p>
            <a:fld id="{740C3237-52C3-430F-BD63-E5EF8781B96A}" type="slidenum">
              <a:rPr lang="en-US" smtClean="0"/>
              <a:t>36</a:t>
            </a:fld>
            <a:endParaRPr lang="en-US"/>
          </a:p>
        </p:txBody>
      </p:sp>
    </p:spTree>
    <p:extLst>
      <p:ext uri="{BB962C8B-B14F-4D97-AF65-F5344CB8AC3E}">
        <p14:creationId xmlns:p14="http://schemas.microsoft.com/office/powerpoint/2010/main" val="9243191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GPA analysis was combined with focus groups of graduating seniors, and both suggested that students could use an orientation to the library as freshman and upper-level instruction related to their majors and to specific research projects</a:t>
            </a:r>
            <a:endParaRPr lang="en-US" dirty="0" smtClean="0"/>
          </a:p>
          <a:p>
            <a:r>
              <a:rPr lang="en-US" dirty="0" smtClean="0"/>
              <a:t>Series</a:t>
            </a:r>
            <a:r>
              <a:rPr lang="en-US" baseline="0" dirty="0" smtClean="0"/>
              <a:t> of three w</a:t>
            </a:r>
            <a:r>
              <a:rPr lang="en-US" dirty="0" smtClean="0"/>
              <a:t>riting/communication classes with information</a:t>
            </a:r>
            <a:r>
              <a:rPr lang="en-US" baseline="0" dirty="0" smtClean="0"/>
              <a:t> literacy/critical thinking and writing focus. Developing distinct learning outcomes for different levels.</a:t>
            </a:r>
          </a:p>
          <a:p>
            <a:r>
              <a:rPr lang="en-US" baseline="0" dirty="0" smtClean="0"/>
              <a:t>Cutting some of our freshman-level instruction – public speaking course</a:t>
            </a:r>
          </a:p>
        </p:txBody>
      </p:sp>
      <p:sp>
        <p:nvSpPr>
          <p:cNvPr id="4" name="Slide Number Placeholder 3"/>
          <p:cNvSpPr>
            <a:spLocks noGrp="1"/>
          </p:cNvSpPr>
          <p:nvPr>
            <p:ph type="sldNum" sz="quarter" idx="10"/>
          </p:nvPr>
        </p:nvSpPr>
        <p:spPr/>
        <p:txBody>
          <a:bodyPr/>
          <a:lstStyle/>
          <a:p>
            <a:fld id="{740C3237-52C3-430F-BD63-E5EF8781B96A}" type="slidenum">
              <a:rPr lang="en-US" smtClean="0"/>
              <a:t>37</a:t>
            </a:fld>
            <a:endParaRPr lang="en-US"/>
          </a:p>
        </p:txBody>
      </p:sp>
    </p:spTree>
    <p:extLst>
      <p:ext uri="{BB962C8B-B14F-4D97-AF65-F5344CB8AC3E}">
        <p14:creationId xmlns:p14="http://schemas.microsoft.com/office/powerpoint/2010/main" val="417085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How this fits into library value research: GPA is just one measure of student academic success and an imperfect surrogate</a:t>
            </a:r>
            <a:r>
              <a:rPr lang="en-US" baseline="0" dirty="0" smtClean="0"/>
              <a:t> for student learning. Other measures of student academic success: employment rates, employer evaluations of former students, percentage going to graduate school. GPA is not a direct measure of student learning, but it is a widely used surrogate that everyone understands.</a:t>
            </a:r>
          </a:p>
          <a:p>
            <a:pPr marL="171450" indent="-171450">
              <a:buFont typeface="Arial" pitchFamily="34" charset="0"/>
              <a:buChar char="•"/>
            </a:pPr>
            <a:r>
              <a:rPr lang="en-US" baseline="0" dirty="0" smtClean="0"/>
              <a:t>Advice for a similar project: match instruction recording forms or spreadsheets to student transcripts and use the same fields</a:t>
            </a:r>
          </a:p>
          <a:p>
            <a:pPr marL="171450" indent="-171450">
              <a:buFont typeface="Arial" pitchFamily="34" charset="0"/>
              <a:buChar char="•"/>
            </a:pPr>
            <a:r>
              <a:rPr lang="en-US" baseline="0" dirty="0" smtClean="0"/>
              <a:t>Why we need to prove and improve the value of academic libraries: </a:t>
            </a:r>
            <a:endParaRPr lang="en-US" dirty="0"/>
          </a:p>
        </p:txBody>
      </p:sp>
      <p:sp>
        <p:nvSpPr>
          <p:cNvPr id="4" name="Slide Number Placeholder 3"/>
          <p:cNvSpPr>
            <a:spLocks noGrp="1"/>
          </p:cNvSpPr>
          <p:nvPr>
            <p:ph type="sldNum" sz="quarter" idx="10"/>
          </p:nvPr>
        </p:nvSpPr>
        <p:spPr/>
        <p:txBody>
          <a:bodyPr/>
          <a:lstStyle/>
          <a:p>
            <a:fld id="{740C3237-52C3-430F-BD63-E5EF8781B96A}" type="slidenum">
              <a:rPr lang="en-US" smtClean="0"/>
              <a:t>38</a:t>
            </a:fld>
            <a:endParaRPr lang="en-US"/>
          </a:p>
        </p:txBody>
      </p:sp>
    </p:spTree>
    <p:extLst>
      <p:ext uri="{BB962C8B-B14F-4D97-AF65-F5344CB8AC3E}">
        <p14:creationId xmlns:p14="http://schemas.microsoft.com/office/powerpoint/2010/main" val="7849399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Shane</a:t>
            </a:r>
            <a:endParaRPr lang="en-US" dirty="0"/>
          </a:p>
        </p:txBody>
      </p:sp>
      <p:sp>
        <p:nvSpPr>
          <p:cNvPr id="4" name="Slide Number Placeholder 3"/>
          <p:cNvSpPr>
            <a:spLocks noGrp="1"/>
          </p:cNvSpPr>
          <p:nvPr>
            <p:ph type="sldNum" sz="quarter" idx="10"/>
          </p:nvPr>
        </p:nvSpPr>
        <p:spPr/>
        <p:txBody>
          <a:bodyPr/>
          <a:lstStyle/>
          <a:p>
            <a:fld id="{B63FDE98-7FD4-4945-9BD4-32A92FB8F81D}" type="slidenum">
              <a:rPr lang="en-US" smtClean="0"/>
              <a:t>39</a:t>
            </a:fld>
            <a:endParaRPr lang="en-US"/>
          </a:p>
        </p:txBody>
      </p:sp>
    </p:spTree>
    <p:extLst>
      <p:ext uri="{BB962C8B-B14F-4D97-AF65-F5344CB8AC3E}">
        <p14:creationId xmlns:p14="http://schemas.microsoft.com/office/powerpoint/2010/main" val="2765484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report emphasizes library value </a:t>
            </a:r>
            <a:r>
              <a:rPr lang="en-US" i="1" dirty="0" smtClean="0"/>
              <a:t>within the context of overarching institutions</a:t>
            </a:r>
            <a:r>
              <a:rPr lang="en-US" dirty="0" smtClean="0"/>
              <a:t>.  </a:t>
            </a:r>
          </a:p>
          <a:p>
            <a:endParaRPr lang="en-US" dirty="0"/>
          </a:p>
        </p:txBody>
      </p:sp>
      <p:sp>
        <p:nvSpPr>
          <p:cNvPr id="4" name="Slide Number Placeholder 3"/>
          <p:cNvSpPr>
            <a:spLocks noGrp="1"/>
          </p:cNvSpPr>
          <p:nvPr>
            <p:ph type="sldNum" sz="quarter" idx="10"/>
          </p:nvPr>
        </p:nvSpPr>
        <p:spPr/>
        <p:txBody>
          <a:bodyPr/>
          <a:lstStyle/>
          <a:p>
            <a:fld id="{BA06C0C4-47EA-4251-AB3C-8A463651ADA4}"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Shane</a:t>
            </a:r>
            <a:endParaRPr lang="en-US" dirty="0"/>
          </a:p>
        </p:txBody>
      </p:sp>
      <p:sp>
        <p:nvSpPr>
          <p:cNvPr id="4" name="Slide Number Placeholder 3"/>
          <p:cNvSpPr>
            <a:spLocks noGrp="1"/>
          </p:cNvSpPr>
          <p:nvPr>
            <p:ph type="sldNum" sz="quarter" idx="10"/>
          </p:nvPr>
        </p:nvSpPr>
        <p:spPr/>
        <p:txBody>
          <a:bodyPr/>
          <a:lstStyle/>
          <a:p>
            <a:fld id="{E8D49A98-198C-4FDC-BCCF-9B2308BE2749}" type="slidenum">
              <a:rPr lang="en-US" smtClean="0"/>
              <a:t>40</a:t>
            </a:fld>
            <a:endParaRPr lang="en-US"/>
          </a:p>
        </p:txBody>
      </p:sp>
    </p:spTree>
    <p:extLst>
      <p:ext uri="{BB962C8B-B14F-4D97-AF65-F5344CB8AC3E}">
        <p14:creationId xmlns:p14="http://schemas.microsoft.com/office/powerpoint/2010/main" val="37213391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a:t>
            </a:r>
            <a:r>
              <a:rPr lang="en-US" baseline="0" dirty="0" smtClean="0"/>
              <a:t> of these outcomes is commonly used by our Office of Institutional Research as they look for opportunities for the University to influence student outcomes.</a:t>
            </a:r>
            <a:endParaRPr lang="en-US" dirty="0"/>
          </a:p>
        </p:txBody>
      </p:sp>
      <p:sp>
        <p:nvSpPr>
          <p:cNvPr id="4" name="Slide Number Placeholder 3"/>
          <p:cNvSpPr>
            <a:spLocks noGrp="1"/>
          </p:cNvSpPr>
          <p:nvPr>
            <p:ph type="sldNum" sz="quarter" idx="10"/>
          </p:nvPr>
        </p:nvSpPr>
        <p:spPr/>
        <p:txBody>
          <a:bodyPr/>
          <a:lstStyle/>
          <a:p>
            <a:fld id="{B63FDE98-7FD4-4945-9BD4-32A92FB8F81D}" type="slidenum">
              <a:rPr lang="en-US" smtClean="0"/>
              <a:t>41</a:t>
            </a:fld>
            <a:endParaRPr lang="en-US"/>
          </a:p>
        </p:txBody>
      </p:sp>
    </p:spTree>
    <p:extLst>
      <p:ext uri="{BB962C8B-B14F-4D97-AF65-F5344CB8AC3E}">
        <p14:creationId xmlns:p14="http://schemas.microsoft.com/office/powerpoint/2010/main" val="26233499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D49A98-198C-4FDC-BCCF-9B2308BE2749}" type="slidenum">
              <a:rPr lang="en-US" smtClean="0"/>
              <a:t>42</a:t>
            </a:fld>
            <a:endParaRPr lang="en-US"/>
          </a:p>
        </p:txBody>
      </p:sp>
    </p:spTree>
    <p:extLst>
      <p:ext uri="{BB962C8B-B14F-4D97-AF65-F5344CB8AC3E}">
        <p14:creationId xmlns:p14="http://schemas.microsoft.com/office/powerpoint/2010/main" val="6388969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only use</a:t>
            </a:r>
            <a:r>
              <a:rPr lang="en-US" baseline="0" dirty="0" smtClean="0"/>
              <a:t> access points where we can get an Internet ID.</a:t>
            </a:r>
          </a:p>
          <a:p>
            <a:r>
              <a:rPr lang="en-US" baseline="0" dirty="0" smtClean="0"/>
              <a:t>You can find more details about the access points that make up these categories on our blog (</a:t>
            </a:r>
            <a:r>
              <a:rPr lang="en-US" b="0" dirty="0" smtClean="0"/>
              <a:t>http://blog.lib.umn.edu/ldss/) or in our</a:t>
            </a:r>
            <a:r>
              <a:rPr lang="en-US" b="0" baseline="0" dirty="0" smtClean="0"/>
              <a:t> article </a:t>
            </a:r>
            <a:r>
              <a:rPr lang="en-US" b="1" dirty="0" smtClean="0">
                <a:hlinkClick r:id="rId3"/>
              </a:rPr>
              <a:t>Analyzing Demographics: Assessing Library Use Across the Institution</a:t>
            </a:r>
            <a:r>
              <a:rPr lang="en-US" b="1" dirty="0" smtClean="0"/>
              <a:t> </a:t>
            </a:r>
            <a:r>
              <a:rPr lang="en-US" b="0" dirty="0" smtClean="0"/>
              <a:t>in the April 2013 issue of </a:t>
            </a:r>
            <a:r>
              <a:rPr lang="en-US" b="0" i="1" dirty="0" smtClean="0"/>
              <a:t>portal: Libraries and the Academy</a:t>
            </a:r>
            <a:r>
              <a:rPr lang="en-US" b="1" dirty="0" smtClean="0"/>
              <a:t/>
            </a:r>
            <a:br>
              <a:rPr lang="en-US" b="1" dirty="0" smtClean="0"/>
            </a:br>
            <a:endParaRPr lang="en-US" dirty="0"/>
          </a:p>
        </p:txBody>
      </p:sp>
      <p:sp>
        <p:nvSpPr>
          <p:cNvPr id="4" name="Slide Number Placeholder 3"/>
          <p:cNvSpPr>
            <a:spLocks noGrp="1"/>
          </p:cNvSpPr>
          <p:nvPr>
            <p:ph type="sldNum" sz="quarter" idx="10"/>
          </p:nvPr>
        </p:nvSpPr>
        <p:spPr/>
        <p:txBody>
          <a:bodyPr/>
          <a:lstStyle/>
          <a:p>
            <a:fld id="{B63FDE98-7FD4-4945-9BD4-32A92FB8F81D}" type="slidenum">
              <a:rPr lang="en-US" smtClean="0"/>
              <a:t>43</a:t>
            </a:fld>
            <a:endParaRPr lang="en-US"/>
          </a:p>
        </p:txBody>
      </p:sp>
    </p:spTree>
    <p:extLst>
      <p:ext uri="{BB962C8B-B14F-4D97-AF65-F5344CB8AC3E}">
        <p14:creationId xmlns:p14="http://schemas.microsoft.com/office/powerpoint/2010/main" val="38351087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3FDE98-7FD4-4945-9BD4-32A92FB8F81D}" type="slidenum">
              <a:rPr lang="en-US" smtClean="0"/>
              <a:t>44</a:t>
            </a:fld>
            <a:endParaRPr lang="en-US"/>
          </a:p>
        </p:txBody>
      </p:sp>
    </p:spTree>
    <p:extLst>
      <p:ext uri="{BB962C8B-B14F-4D97-AF65-F5344CB8AC3E}">
        <p14:creationId xmlns:p14="http://schemas.microsoft.com/office/powerpoint/2010/main" val="18349885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CBS</a:t>
            </a:r>
            <a:r>
              <a:rPr lang="en-US" baseline="0" dirty="0" smtClean="0"/>
              <a:t> first (but only by a little bit) – CSE last</a:t>
            </a:r>
          </a:p>
        </p:txBody>
      </p:sp>
      <p:sp>
        <p:nvSpPr>
          <p:cNvPr id="4" name="Slide Number Placeholder 3"/>
          <p:cNvSpPr>
            <a:spLocks noGrp="1"/>
          </p:cNvSpPr>
          <p:nvPr>
            <p:ph type="sldNum" sz="quarter" idx="10"/>
          </p:nvPr>
        </p:nvSpPr>
        <p:spPr/>
        <p:txBody>
          <a:bodyPr/>
          <a:lstStyle/>
          <a:p>
            <a:fld id="{E8D49A98-198C-4FDC-BCCF-9B2308BE2749}" type="slidenum">
              <a:rPr lang="en-US" smtClean="0"/>
              <a:t>45</a:t>
            </a:fld>
            <a:endParaRPr lang="en-US"/>
          </a:p>
        </p:txBody>
      </p:sp>
    </p:spTree>
    <p:extLst>
      <p:ext uri="{BB962C8B-B14F-4D97-AF65-F5344CB8AC3E}">
        <p14:creationId xmlns:p14="http://schemas.microsoft.com/office/powerpoint/2010/main" val="4330341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CDES undergrads</a:t>
            </a:r>
            <a:r>
              <a:rPr lang="en-US" baseline="0" dirty="0" smtClean="0"/>
              <a:t> </a:t>
            </a:r>
            <a:r>
              <a:rPr lang="en-US" dirty="0" smtClean="0"/>
              <a:t>check out a lot of books, relatively</a:t>
            </a:r>
            <a:r>
              <a:rPr lang="en-US" baseline="0" dirty="0" smtClean="0"/>
              <a:t> speaking</a:t>
            </a:r>
          </a:p>
          <a:p>
            <a:r>
              <a:rPr lang="en-US" dirty="0" smtClean="0"/>
              <a:t>Shane’s last slide</a:t>
            </a:r>
            <a:endParaRPr lang="en-US" dirty="0"/>
          </a:p>
        </p:txBody>
      </p:sp>
      <p:sp>
        <p:nvSpPr>
          <p:cNvPr id="4" name="Slide Number Placeholder 3"/>
          <p:cNvSpPr>
            <a:spLocks noGrp="1"/>
          </p:cNvSpPr>
          <p:nvPr>
            <p:ph type="sldNum" sz="quarter" idx="10"/>
          </p:nvPr>
        </p:nvSpPr>
        <p:spPr/>
        <p:txBody>
          <a:bodyPr/>
          <a:lstStyle/>
          <a:p>
            <a:fld id="{E8D49A98-198C-4FDC-BCCF-9B2308BE2749}" type="slidenum">
              <a:rPr lang="en-US" smtClean="0"/>
              <a:t>46</a:t>
            </a:fld>
            <a:endParaRPr lang="en-US"/>
          </a:p>
        </p:txBody>
      </p:sp>
    </p:spTree>
    <p:extLst>
      <p:ext uri="{BB962C8B-B14F-4D97-AF65-F5344CB8AC3E}">
        <p14:creationId xmlns:p14="http://schemas.microsoft.com/office/powerpoint/2010/main" val="41913918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Jan’s first slide</a:t>
            </a:r>
            <a:endParaRPr lang="en-US" dirty="0"/>
          </a:p>
        </p:txBody>
      </p:sp>
      <p:sp>
        <p:nvSpPr>
          <p:cNvPr id="4" name="Slide Number Placeholder 3"/>
          <p:cNvSpPr>
            <a:spLocks noGrp="1"/>
          </p:cNvSpPr>
          <p:nvPr>
            <p:ph type="sldNum" sz="quarter" idx="10"/>
          </p:nvPr>
        </p:nvSpPr>
        <p:spPr/>
        <p:txBody>
          <a:bodyPr/>
          <a:lstStyle/>
          <a:p>
            <a:fld id="{E8D49A98-198C-4FDC-BCCF-9B2308BE2749}" type="slidenum">
              <a:rPr lang="en-US" smtClean="0"/>
              <a:t>47</a:t>
            </a:fld>
            <a:endParaRPr lang="en-US"/>
          </a:p>
        </p:txBody>
      </p:sp>
    </p:spTree>
    <p:extLst>
      <p:ext uri="{BB962C8B-B14F-4D97-AF65-F5344CB8AC3E}">
        <p14:creationId xmlns:p14="http://schemas.microsoft.com/office/powerpoint/2010/main" val="6388969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Initial</a:t>
            </a:r>
            <a:r>
              <a:rPr lang="en-US" baseline="0" dirty="0" smtClean="0"/>
              <a:t> analysis of all undergraduates by collage—not controlling for anything. A pilot study in Summer 2011 with similar results was enough to get OIR very interested in this project.</a:t>
            </a:r>
            <a:endParaRPr lang="en-US" dirty="0"/>
          </a:p>
        </p:txBody>
      </p:sp>
      <p:sp>
        <p:nvSpPr>
          <p:cNvPr id="4" name="Slide Number Placeholder 3"/>
          <p:cNvSpPr>
            <a:spLocks noGrp="1"/>
          </p:cNvSpPr>
          <p:nvPr>
            <p:ph type="sldNum" sz="quarter" idx="10"/>
          </p:nvPr>
        </p:nvSpPr>
        <p:spPr/>
        <p:txBody>
          <a:bodyPr/>
          <a:lstStyle/>
          <a:p>
            <a:fld id="{E8D49A98-198C-4FDC-BCCF-9B2308BE2749}" type="slidenum">
              <a:rPr lang="en-US" smtClean="0"/>
              <a:t>48</a:t>
            </a:fld>
            <a:endParaRPr lang="en-US"/>
          </a:p>
        </p:txBody>
      </p:sp>
    </p:spTree>
    <p:extLst>
      <p:ext uri="{BB962C8B-B14F-4D97-AF65-F5344CB8AC3E}">
        <p14:creationId xmlns:p14="http://schemas.microsoft.com/office/powerpoint/2010/main" val="39195552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Fall 2011, we measured 13 library access points. No undergraduate touched the library in all these ways, but some used the library in more ways than others. </a:t>
            </a:r>
            <a:endParaRPr lang="en-US" dirty="0" smtClean="0"/>
          </a:p>
          <a:p>
            <a:r>
              <a:rPr lang="en-US" dirty="0" smtClean="0"/>
              <a:t>There is a positive</a:t>
            </a:r>
            <a:r>
              <a:rPr lang="en-US" baseline="0" dirty="0" smtClean="0"/>
              <a:t> association with increased library usage and higher GPAs.  </a:t>
            </a:r>
            <a:endParaRPr lang="en-US" dirty="0"/>
          </a:p>
        </p:txBody>
      </p:sp>
      <p:sp>
        <p:nvSpPr>
          <p:cNvPr id="4" name="Slide Number Placeholder 3"/>
          <p:cNvSpPr>
            <a:spLocks noGrp="1"/>
          </p:cNvSpPr>
          <p:nvPr>
            <p:ph type="sldNum" sz="quarter" idx="10"/>
          </p:nvPr>
        </p:nvSpPr>
        <p:spPr/>
        <p:txBody>
          <a:bodyPr/>
          <a:lstStyle/>
          <a:p>
            <a:fld id="{E8D49A98-198C-4FDC-BCCF-9B2308BE2749}" type="slidenum">
              <a:rPr lang="en-US" smtClean="0"/>
              <a:t>49</a:t>
            </a:fld>
            <a:endParaRPr lang="en-US"/>
          </a:p>
        </p:txBody>
      </p:sp>
    </p:spTree>
    <p:extLst>
      <p:ext uri="{BB962C8B-B14F-4D97-AF65-F5344CB8AC3E}">
        <p14:creationId xmlns:p14="http://schemas.microsoft.com/office/powerpoint/2010/main" val="41367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52C9F0-C9F8-404B-B3FB-79FB022B2437}"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 on</a:t>
            </a:r>
            <a:r>
              <a:rPr lang="en-US" baseline="0" dirty="0" smtClean="0"/>
              <a:t> first year students – this is common practice for institutional researchers. It’s easier to identify and control for factors that influence GPA for incoming freshmen than at any other time in their academic career.</a:t>
            </a:r>
          </a:p>
          <a:p>
            <a:r>
              <a:rPr lang="en-US" baseline="0" dirty="0" smtClean="0"/>
              <a:t>You can find more information about the analysis in our article </a:t>
            </a:r>
            <a:r>
              <a:rPr lang="en-US" b="1" dirty="0" smtClean="0">
                <a:hlinkClick r:id="rId3"/>
              </a:rPr>
              <a:t>Library Use and Undergraduate Student Outcomes: New Evidence for Students' Retention and Academic Success</a:t>
            </a:r>
            <a:r>
              <a:rPr lang="en-US" b="1" dirty="0" smtClean="0"/>
              <a:t> </a:t>
            </a:r>
            <a:r>
              <a:rPr lang="en-US" b="0" dirty="0" smtClean="0"/>
              <a:t>in the</a:t>
            </a:r>
            <a:r>
              <a:rPr lang="en-US" b="0" baseline="0" dirty="0" smtClean="0"/>
              <a:t> April 2013 issue of </a:t>
            </a:r>
            <a:r>
              <a:rPr lang="en-US" b="0" i="1" baseline="0" dirty="0" smtClean="0"/>
              <a:t>portal: Libraries and the Academy</a:t>
            </a:r>
            <a:endParaRPr lang="en-US" b="0" dirty="0"/>
          </a:p>
        </p:txBody>
      </p:sp>
      <p:sp>
        <p:nvSpPr>
          <p:cNvPr id="4" name="Slide Number Placeholder 3"/>
          <p:cNvSpPr>
            <a:spLocks noGrp="1"/>
          </p:cNvSpPr>
          <p:nvPr>
            <p:ph type="sldNum" sz="quarter" idx="10"/>
          </p:nvPr>
        </p:nvSpPr>
        <p:spPr/>
        <p:txBody>
          <a:bodyPr/>
          <a:lstStyle/>
          <a:p>
            <a:fld id="{E8D49A98-198C-4FDC-BCCF-9B2308BE2749}" type="slidenum">
              <a:rPr lang="en-US" smtClean="0"/>
              <a:t>50</a:t>
            </a:fld>
            <a:endParaRPr lang="en-US"/>
          </a:p>
        </p:txBody>
      </p:sp>
    </p:spTree>
    <p:extLst>
      <p:ext uri="{BB962C8B-B14F-4D97-AF65-F5344CB8AC3E}">
        <p14:creationId xmlns:p14="http://schemas.microsoft.com/office/powerpoint/2010/main" val="40537145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 institution</a:t>
            </a:r>
            <a:r>
              <a:rPr lang="en-US" baseline="0" dirty="0" smtClean="0"/>
              <a:t> has no control over demographic and prior academic factors. Part of what OIR does is look for places where the institution can affect outcomes.</a:t>
            </a:r>
            <a:endParaRPr lang="en-US" dirty="0"/>
          </a:p>
        </p:txBody>
      </p:sp>
      <p:sp>
        <p:nvSpPr>
          <p:cNvPr id="4" name="Slide Number Placeholder 3"/>
          <p:cNvSpPr>
            <a:spLocks noGrp="1"/>
          </p:cNvSpPr>
          <p:nvPr>
            <p:ph type="sldNum" sz="quarter" idx="10"/>
          </p:nvPr>
        </p:nvSpPr>
        <p:spPr/>
        <p:txBody>
          <a:bodyPr/>
          <a:lstStyle/>
          <a:p>
            <a:fld id="{E8D49A98-198C-4FDC-BCCF-9B2308BE2749}" type="slidenum">
              <a:rPr lang="en-US" smtClean="0"/>
              <a:t>51</a:t>
            </a:fld>
            <a:endParaRPr lang="en-US"/>
          </a:p>
        </p:txBody>
      </p:sp>
    </p:spTree>
    <p:extLst>
      <p:ext uri="{BB962C8B-B14F-4D97-AF65-F5344CB8AC3E}">
        <p14:creationId xmlns:p14="http://schemas.microsoft.com/office/powerpoint/2010/main" val="33408694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D49A98-198C-4FDC-BCCF-9B2308BE2749}" type="slidenum">
              <a:rPr lang="en-US" smtClean="0"/>
              <a:t>52</a:t>
            </a:fld>
            <a:endParaRPr lang="en-US"/>
          </a:p>
        </p:txBody>
      </p:sp>
    </p:spTree>
    <p:extLst>
      <p:ext uri="{BB962C8B-B14F-4D97-AF65-F5344CB8AC3E}">
        <p14:creationId xmlns:p14="http://schemas.microsoft.com/office/powerpoint/2010/main" val="2070255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D49A98-198C-4FDC-BCCF-9B2308BE2749}" type="slidenum">
              <a:rPr lang="en-US" smtClean="0"/>
              <a:t>53</a:t>
            </a:fld>
            <a:endParaRPr lang="en-US"/>
          </a:p>
        </p:txBody>
      </p:sp>
    </p:spTree>
    <p:extLst>
      <p:ext uri="{BB962C8B-B14F-4D97-AF65-F5344CB8AC3E}">
        <p14:creationId xmlns:p14="http://schemas.microsoft.com/office/powerpoint/2010/main" val="9526735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D49A98-198C-4FDC-BCCF-9B2308BE2749}" type="slidenum">
              <a:rPr lang="en-US" smtClean="0"/>
              <a:t>54</a:t>
            </a:fld>
            <a:endParaRPr lang="en-US"/>
          </a:p>
        </p:txBody>
      </p:sp>
    </p:spTree>
    <p:extLst>
      <p:ext uri="{BB962C8B-B14F-4D97-AF65-F5344CB8AC3E}">
        <p14:creationId xmlns:p14="http://schemas.microsoft.com/office/powerpoint/2010/main" val="19595124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D49A98-198C-4FDC-BCCF-9B2308BE2749}" type="slidenum">
              <a:rPr lang="en-US" smtClean="0"/>
              <a:t>55</a:t>
            </a:fld>
            <a:endParaRPr lang="en-US"/>
          </a:p>
        </p:txBody>
      </p:sp>
    </p:spTree>
    <p:extLst>
      <p:ext uri="{BB962C8B-B14F-4D97-AF65-F5344CB8AC3E}">
        <p14:creationId xmlns:p14="http://schemas.microsoft.com/office/powerpoint/2010/main" val="33801576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From </a:t>
            </a:r>
            <a:r>
              <a:rPr lang="en-US" sz="1200" b="1" kern="1200" dirty="0" smtClean="0">
                <a:solidFill>
                  <a:schemeClr val="tx1"/>
                </a:solidFill>
                <a:effectLst/>
                <a:latin typeface="+mn-lt"/>
                <a:ea typeface="+mn-ea"/>
                <a:cs typeface="+mn-cs"/>
              </a:rPr>
              <a:t>About the SERU Survey: Academic Experience &amp; Globalization</a:t>
            </a:r>
            <a:r>
              <a:rPr lang="en-US" sz="1200" kern="1200" dirty="0" smtClean="0">
                <a:solidFill>
                  <a:schemeClr val="tx1"/>
                </a:solidFill>
                <a:effectLst/>
                <a:latin typeface="+mn-lt"/>
                <a:ea typeface="+mn-ea"/>
                <a:cs typeface="+mn-cs"/>
              </a:rPr>
              <a:t>, retrieved from http://www.seru.umn.edu/about-seru/survey on March 29, 2013.</a:t>
            </a:r>
          </a:p>
          <a:p>
            <a:r>
              <a:rPr lang="en-US" dirty="0" smtClean="0"/>
              <a:t>Jan’s last slide</a:t>
            </a:r>
            <a:endParaRPr lang="en-US" dirty="0"/>
          </a:p>
        </p:txBody>
      </p:sp>
      <p:sp>
        <p:nvSpPr>
          <p:cNvPr id="4" name="Slide Number Placeholder 3"/>
          <p:cNvSpPr>
            <a:spLocks noGrp="1"/>
          </p:cNvSpPr>
          <p:nvPr>
            <p:ph type="sldNum" sz="quarter" idx="10"/>
          </p:nvPr>
        </p:nvSpPr>
        <p:spPr/>
        <p:txBody>
          <a:bodyPr/>
          <a:lstStyle/>
          <a:p>
            <a:fld id="{B63FDE98-7FD4-4945-9BD4-32A92FB8F81D}" type="slidenum">
              <a:rPr lang="en-US" smtClean="0"/>
              <a:t>56</a:t>
            </a:fld>
            <a:endParaRPr lang="en-US"/>
          </a:p>
        </p:txBody>
      </p:sp>
    </p:spTree>
    <p:extLst>
      <p:ext uri="{BB962C8B-B14F-4D97-AF65-F5344CB8AC3E}">
        <p14:creationId xmlns:p14="http://schemas.microsoft.com/office/powerpoint/2010/main" val="23717859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Kate’s </a:t>
            </a:r>
            <a:r>
              <a:rPr lang="en-US" smtClean="0"/>
              <a:t>first slide</a:t>
            </a:r>
            <a:endParaRPr lang="en-US"/>
          </a:p>
        </p:txBody>
      </p:sp>
      <p:sp>
        <p:nvSpPr>
          <p:cNvPr id="4" name="Slide Number Placeholder 3"/>
          <p:cNvSpPr>
            <a:spLocks noGrp="1"/>
          </p:cNvSpPr>
          <p:nvPr>
            <p:ph type="sldNum" sz="quarter" idx="10"/>
          </p:nvPr>
        </p:nvSpPr>
        <p:spPr/>
        <p:txBody>
          <a:bodyPr/>
          <a:lstStyle/>
          <a:p>
            <a:fld id="{B63FDE98-7FD4-4945-9BD4-32A92FB8F81D}" type="slidenum">
              <a:rPr lang="en-US" smtClean="0"/>
              <a:t>57</a:t>
            </a:fld>
            <a:endParaRPr lang="en-US"/>
          </a:p>
        </p:txBody>
      </p:sp>
    </p:spTree>
    <p:extLst>
      <p:ext uri="{BB962C8B-B14F-4D97-AF65-F5344CB8AC3E}">
        <p14:creationId xmlns:p14="http://schemas.microsoft.com/office/powerpoint/2010/main" val="28847008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3FDE98-7FD4-4945-9BD4-32A92FB8F81D}" type="slidenum">
              <a:rPr lang="en-US" smtClean="0"/>
              <a:t>58</a:t>
            </a:fld>
            <a:endParaRPr lang="en-US"/>
          </a:p>
        </p:txBody>
      </p:sp>
    </p:spTree>
    <p:extLst>
      <p:ext uri="{BB962C8B-B14F-4D97-AF65-F5344CB8AC3E}">
        <p14:creationId xmlns:p14="http://schemas.microsoft.com/office/powerpoint/2010/main" val="11387394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work</a:t>
            </a:r>
            <a:r>
              <a:rPr lang="en-US" baseline="0" dirty="0" smtClean="0"/>
              <a:t> will be presented at the American Society of Engineering Educations (ASEE) conference in June 2013. A paper will be available as part of the conference proceedings and, if copyright agreements allow, in the University of Minnesota Digital Conservancy. See our blog for details sometime in May.</a:t>
            </a:r>
            <a:endParaRPr lang="en-US" dirty="0"/>
          </a:p>
        </p:txBody>
      </p:sp>
      <p:sp>
        <p:nvSpPr>
          <p:cNvPr id="4" name="Slide Number Placeholder 3"/>
          <p:cNvSpPr>
            <a:spLocks noGrp="1"/>
          </p:cNvSpPr>
          <p:nvPr>
            <p:ph type="sldNum" sz="quarter" idx="10"/>
          </p:nvPr>
        </p:nvSpPr>
        <p:spPr/>
        <p:txBody>
          <a:bodyPr/>
          <a:lstStyle/>
          <a:p>
            <a:fld id="{E8D49A98-198C-4FDC-BCCF-9B2308BE2749}" type="slidenum">
              <a:rPr lang="en-US" smtClean="0"/>
              <a:t>59</a:t>
            </a:fld>
            <a:endParaRPr lang="en-US"/>
          </a:p>
        </p:txBody>
      </p:sp>
    </p:spTree>
    <p:extLst>
      <p:ext uri="{BB962C8B-B14F-4D97-AF65-F5344CB8AC3E}">
        <p14:creationId xmlns:p14="http://schemas.microsoft.com/office/powerpoint/2010/main" val="1164305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3FDE98-7FD4-4945-9BD4-32A92FB8F81D}" type="slidenum">
              <a:rPr lang="en-US" smtClean="0"/>
              <a:t>6</a:t>
            </a:fld>
            <a:endParaRPr lang="en-US"/>
          </a:p>
        </p:txBody>
      </p:sp>
    </p:spTree>
    <p:extLst>
      <p:ext uri="{BB962C8B-B14F-4D97-AF65-F5344CB8AC3E}">
        <p14:creationId xmlns:p14="http://schemas.microsoft.com/office/powerpoint/2010/main" val="26373640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t>
            </a:r>
            <a:r>
              <a:rPr lang="en-US" baseline="0" dirty="0" smtClean="0"/>
              <a:t> correlations here, but an interesting way to look at how departments differ from each other, and how degree sought and faculty differ from each other.</a:t>
            </a:r>
            <a:endParaRPr lang="en-US" dirty="0"/>
          </a:p>
        </p:txBody>
      </p:sp>
      <p:sp>
        <p:nvSpPr>
          <p:cNvPr id="4" name="Slide Number Placeholder 3"/>
          <p:cNvSpPr>
            <a:spLocks noGrp="1"/>
          </p:cNvSpPr>
          <p:nvPr>
            <p:ph type="sldNum" sz="quarter" idx="10"/>
          </p:nvPr>
        </p:nvSpPr>
        <p:spPr/>
        <p:txBody>
          <a:bodyPr/>
          <a:lstStyle/>
          <a:p>
            <a:fld id="{B63FDE98-7FD4-4945-9BD4-32A92FB8F81D}" type="slidenum">
              <a:rPr lang="en-US" smtClean="0"/>
              <a:t>60</a:t>
            </a:fld>
            <a:endParaRPr lang="en-US"/>
          </a:p>
        </p:txBody>
      </p:sp>
    </p:spTree>
    <p:extLst>
      <p:ext uri="{BB962C8B-B14F-4D97-AF65-F5344CB8AC3E}">
        <p14:creationId xmlns:p14="http://schemas.microsoft.com/office/powerpoint/2010/main" val="27228537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3FDE98-7FD4-4945-9BD4-32A92FB8F81D}" type="slidenum">
              <a:rPr lang="en-US" smtClean="0"/>
              <a:t>61</a:t>
            </a:fld>
            <a:endParaRPr lang="en-US"/>
          </a:p>
        </p:txBody>
      </p:sp>
    </p:spTree>
    <p:extLst>
      <p:ext uri="{BB962C8B-B14F-4D97-AF65-F5344CB8AC3E}">
        <p14:creationId xmlns:p14="http://schemas.microsoft.com/office/powerpoint/2010/main" val="18139679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D49A98-198C-4FDC-BCCF-9B2308BE2749}" type="slidenum">
              <a:rPr lang="en-US" smtClean="0"/>
              <a:t>62</a:t>
            </a:fld>
            <a:endParaRPr lang="en-US"/>
          </a:p>
        </p:txBody>
      </p:sp>
    </p:spTree>
    <p:extLst>
      <p:ext uri="{BB962C8B-B14F-4D97-AF65-F5344CB8AC3E}">
        <p14:creationId xmlns:p14="http://schemas.microsoft.com/office/powerpoint/2010/main" val="4418330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3FDE98-7FD4-4945-9BD4-32A92FB8F81D}" type="slidenum">
              <a:rPr lang="en-US" smtClean="0"/>
              <a:t>63</a:t>
            </a:fld>
            <a:endParaRPr lang="en-US"/>
          </a:p>
        </p:txBody>
      </p:sp>
    </p:spTree>
    <p:extLst>
      <p:ext uri="{BB962C8B-B14F-4D97-AF65-F5344CB8AC3E}">
        <p14:creationId xmlns:p14="http://schemas.microsoft.com/office/powerpoint/2010/main" val="41742755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3FDE98-7FD4-4945-9BD4-32A92FB8F81D}" type="slidenum">
              <a:rPr lang="en-US" smtClean="0"/>
              <a:t>64</a:t>
            </a:fld>
            <a:endParaRPr lang="en-US"/>
          </a:p>
        </p:txBody>
      </p:sp>
    </p:spTree>
    <p:extLst>
      <p:ext uri="{BB962C8B-B14F-4D97-AF65-F5344CB8AC3E}">
        <p14:creationId xmlns:p14="http://schemas.microsoft.com/office/powerpoint/2010/main" val="263839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3FDE98-7FD4-4945-9BD4-32A92FB8F81D}" type="slidenum">
              <a:rPr lang="en-US" smtClean="0"/>
              <a:t>7</a:t>
            </a:fld>
            <a:endParaRPr lang="en-US"/>
          </a:p>
        </p:txBody>
      </p:sp>
    </p:spTree>
    <p:extLst>
      <p:ext uri="{BB962C8B-B14F-4D97-AF65-F5344CB8AC3E}">
        <p14:creationId xmlns:p14="http://schemas.microsoft.com/office/powerpoint/2010/main" val="2476014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3FDE98-7FD4-4945-9BD4-32A92FB8F81D}" type="slidenum">
              <a:rPr lang="en-US" smtClean="0"/>
              <a:t>8</a:t>
            </a:fld>
            <a:endParaRPr lang="en-US"/>
          </a:p>
        </p:txBody>
      </p:sp>
    </p:spTree>
    <p:extLst>
      <p:ext uri="{BB962C8B-B14F-4D97-AF65-F5344CB8AC3E}">
        <p14:creationId xmlns:p14="http://schemas.microsoft.com/office/powerpoint/2010/main" val="479080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 with your elbow partner(s)…Pick one or two rows or columns and work through them.</a:t>
            </a:r>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DB0A11A-6DBD-47BC-A3EC-DAA55B52831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C98B64-7CB3-489D-8195-162B463683F5}" type="datetimeFigureOut">
              <a:rPr lang="en-US" smtClean="0"/>
              <a:t>4/15/2013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262D3-4A63-4492-87CA-04C4A0428504}" type="slidenum">
              <a:rPr lang="en-US" smtClean="0"/>
              <a:t>‹#›</a:t>
            </a:fld>
            <a:endParaRPr lang="en-US"/>
          </a:p>
        </p:txBody>
      </p:sp>
    </p:spTree>
    <p:extLst>
      <p:ext uri="{BB962C8B-B14F-4D97-AF65-F5344CB8AC3E}">
        <p14:creationId xmlns:p14="http://schemas.microsoft.com/office/powerpoint/2010/main" val="4126867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C98B64-7CB3-489D-8195-162B463683F5}" type="datetimeFigureOut">
              <a:rPr lang="en-US" smtClean="0"/>
              <a:t>4/15/2013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262D3-4A63-4492-87CA-04C4A0428504}" type="slidenum">
              <a:rPr lang="en-US" smtClean="0"/>
              <a:t>‹#›</a:t>
            </a:fld>
            <a:endParaRPr lang="en-US"/>
          </a:p>
        </p:txBody>
      </p:sp>
    </p:spTree>
    <p:extLst>
      <p:ext uri="{BB962C8B-B14F-4D97-AF65-F5344CB8AC3E}">
        <p14:creationId xmlns:p14="http://schemas.microsoft.com/office/powerpoint/2010/main" val="808058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C98B64-7CB3-489D-8195-162B463683F5}" type="datetimeFigureOut">
              <a:rPr lang="en-US" smtClean="0"/>
              <a:t>4/15/2013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262D3-4A63-4492-87CA-04C4A0428504}" type="slidenum">
              <a:rPr lang="en-US" smtClean="0"/>
              <a:t>‹#›</a:t>
            </a:fld>
            <a:endParaRPr lang="en-US"/>
          </a:p>
        </p:txBody>
      </p:sp>
    </p:spTree>
    <p:extLst>
      <p:ext uri="{BB962C8B-B14F-4D97-AF65-F5344CB8AC3E}">
        <p14:creationId xmlns:p14="http://schemas.microsoft.com/office/powerpoint/2010/main" val="3767236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H="1">
            <a:off x="0" y="5410200"/>
            <a:ext cx="939177" cy="1387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C98B64-7CB3-489D-8195-162B463683F5}" type="datetimeFigureOut">
              <a:rPr lang="en-US" smtClean="0"/>
              <a:t>4/15/2013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262D3-4A63-4492-87CA-04C4A0428504}" type="slidenum">
              <a:rPr lang="en-US" smtClean="0"/>
              <a:t>‹#›</a:t>
            </a:fld>
            <a:endParaRPr lang="en-US"/>
          </a:p>
        </p:txBody>
      </p:sp>
    </p:spTree>
    <p:extLst>
      <p:ext uri="{BB962C8B-B14F-4D97-AF65-F5344CB8AC3E}">
        <p14:creationId xmlns:p14="http://schemas.microsoft.com/office/powerpoint/2010/main" val="2156300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C98B64-7CB3-489D-8195-162B463683F5}" type="datetimeFigureOut">
              <a:rPr lang="en-US" smtClean="0"/>
              <a:t>4/15/2013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262D3-4A63-4492-87CA-04C4A0428504}" type="slidenum">
              <a:rPr lang="en-US" smtClean="0"/>
              <a:t>‹#›</a:t>
            </a:fld>
            <a:endParaRPr lang="en-US"/>
          </a:p>
        </p:txBody>
      </p:sp>
    </p:spTree>
    <p:extLst>
      <p:ext uri="{BB962C8B-B14F-4D97-AF65-F5344CB8AC3E}">
        <p14:creationId xmlns:p14="http://schemas.microsoft.com/office/powerpoint/2010/main" val="2453206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H="1">
            <a:off x="0" y="5410200"/>
            <a:ext cx="939177" cy="1387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C98B64-7CB3-489D-8195-162B463683F5}" type="datetimeFigureOut">
              <a:rPr lang="en-US" smtClean="0"/>
              <a:t>4/15/2013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262D3-4A63-4492-87CA-04C4A0428504}" type="slidenum">
              <a:rPr lang="en-US" smtClean="0"/>
              <a:t>‹#›</a:t>
            </a:fld>
            <a:endParaRPr lang="en-US"/>
          </a:p>
        </p:txBody>
      </p:sp>
    </p:spTree>
    <p:extLst>
      <p:ext uri="{BB962C8B-B14F-4D97-AF65-F5344CB8AC3E}">
        <p14:creationId xmlns:p14="http://schemas.microsoft.com/office/powerpoint/2010/main" val="914622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C98B64-7CB3-489D-8195-162B463683F5}" type="datetimeFigureOut">
              <a:rPr lang="en-US" smtClean="0"/>
              <a:t>4/15/2013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3262D3-4A63-4492-87CA-04C4A0428504}" type="slidenum">
              <a:rPr lang="en-US" smtClean="0"/>
              <a:t>‹#›</a:t>
            </a:fld>
            <a:endParaRPr lang="en-US"/>
          </a:p>
        </p:txBody>
      </p:sp>
    </p:spTree>
    <p:extLst>
      <p:ext uri="{BB962C8B-B14F-4D97-AF65-F5344CB8AC3E}">
        <p14:creationId xmlns:p14="http://schemas.microsoft.com/office/powerpoint/2010/main" val="539865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C98B64-7CB3-489D-8195-162B463683F5}" type="datetimeFigureOut">
              <a:rPr lang="en-US" smtClean="0"/>
              <a:t>4/15/2013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3262D3-4A63-4492-87CA-04C4A0428504}" type="slidenum">
              <a:rPr lang="en-US" smtClean="0"/>
              <a:t>‹#›</a:t>
            </a:fld>
            <a:endParaRPr lang="en-US"/>
          </a:p>
        </p:txBody>
      </p:sp>
    </p:spTree>
    <p:extLst>
      <p:ext uri="{BB962C8B-B14F-4D97-AF65-F5344CB8AC3E}">
        <p14:creationId xmlns:p14="http://schemas.microsoft.com/office/powerpoint/2010/main" val="4270418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C98B64-7CB3-489D-8195-162B463683F5}" type="datetimeFigureOut">
              <a:rPr lang="en-US" smtClean="0"/>
              <a:t>4/15/2013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3262D3-4A63-4492-87CA-04C4A0428504}" type="slidenum">
              <a:rPr lang="en-US" smtClean="0"/>
              <a:t>‹#›</a:t>
            </a:fld>
            <a:endParaRPr lang="en-US"/>
          </a:p>
        </p:txBody>
      </p:sp>
    </p:spTree>
    <p:extLst>
      <p:ext uri="{BB962C8B-B14F-4D97-AF65-F5344CB8AC3E}">
        <p14:creationId xmlns:p14="http://schemas.microsoft.com/office/powerpoint/2010/main" val="1892487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C98B64-7CB3-489D-8195-162B463683F5}" type="datetimeFigureOut">
              <a:rPr lang="en-US" smtClean="0"/>
              <a:t>4/15/2013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262D3-4A63-4492-87CA-04C4A0428504}" type="slidenum">
              <a:rPr lang="en-US" smtClean="0"/>
              <a:t>‹#›</a:t>
            </a:fld>
            <a:endParaRPr lang="en-US"/>
          </a:p>
        </p:txBody>
      </p:sp>
    </p:spTree>
    <p:extLst>
      <p:ext uri="{BB962C8B-B14F-4D97-AF65-F5344CB8AC3E}">
        <p14:creationId xmlns:p14="http://schemas.microsoft.com/office/powerpoint/2010/main" val="2420053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C98B64-7CB3-489D-8195-162B463683F5}" type="datetimeFigureOut">
              <a:rPr lang="en-US" smtClean="0"/>
              <a:t>4/15/2013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262D3-4A63-4492-87CA-04C4A0428504}" type="slidenum">
              <a:rPr lang="en-US" smtClean="0"/>
              <a:t>‹#›</a:t>
            </a:fld>
            <a:endParaRPr lang="en-US"/>
          </a:p>
        </p:txBody>
      </p:sp>
    </p:spTree>
    <p:extLst>
      <p:ext uri="{BB962C8B-B14F-4D97-AF65-F5344CB8AC3E}">
        <p14:creationId xmlns:p14="http://schemas.microsoft.com/office/powerpoint/2010/main" val="2929696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C98B64-7CB3-489D-8195-162B463683F5}" type="datetimeFigureOut">
              <a:rPr lang="en-US" smtClean="0"/>
              <a:t>4/15/2013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262D3-4A63-4492-87CA-04C4A0428504}" type="slidenum">
              <a:rPr lang="en-US" smtClean="0"/>
              <a:t>‹#›</a:t>
            </a:fld>
            <a:endParaRPr lang="en-US"/>
          </a:p>
        </p:txBody>
      </p:sp>
    </p:spTree>
    <p:extLst>
      <p:ext uri="{BB962C8B-B14F-4D97-AF65-F5344CB8AC3E}">
        <p14:creationId xmlns:p14="http://schemas.microsoft.com/office/powerpoint/2010/main" val="3026835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nanozen.info/wp-content/uploads/2010/03/yoda.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nanozen.info/wp-content/uploads/2010/03/yoda.jp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library.hud.ac.uk/blogs/projects/lidp/"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eprints.hud.ac.uk/16482/" TargetMode="External"/><Relationship Id="rId5" Type="http://schemas.openxmlformats.org/officeDocument/2006/relationships/hyperlink" Target="http://eprints.hud.ac.uk/15038/" TargetMode="External"/><Relationship Id="rId4" Type="http://schemas.openxmlformats.org/officeDocument/2006/relationships/hyperlink" Target="http://jisclamp.mimas.ac.uk/about-lamp/"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mailto:mbowlest@uwyo.edu"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www.flickr.com/photos/andrewmalone/2177355189/"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fransen@umn.edu"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hyperlink" Target="mailto:katep@umn.edu" TargetMode="External"/><Relationship Id="rId4" Type="http://schemas.openxmlformats.org/officeDocument/2006/relationships/hyperlink" Target="mailto:snackeru@umn.edu"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37477"/>
            <a:ext cx="4724400" cy="3420124"/>
          </a:xfrm>
        </p:spPr>
        <p:txBody>
          <a:bodyPr>
            <a:normAutofit/>
          </a:bodyPr>
          <a:lstStyle/>
          <a:p>
            <a:r>
              <a:rPr lang="en-US" sz="4800" b="1" dirty="0" smtClean="0"/>
              <a:t>Do or Do Not…</a:t>
            </a:r>
            <a:br>
              <a:rPr lang="en-US" sz="4800" b="1" dirty="0" smtClean="0"/>
            </a:br>
            <a:r>
              <a:rPr lang="en-US" sz="4800" b="1" dirty="0" smtClean="0"/>
              <a:t>There Is No Try:</a:t>
            </a:r>
            <a:br>
              <a:rPr lang="en-US" sz="4800" b="1" dirty="0" smtClean="0"/>
            </a:br>
            <a:r>
              <a:rPr lang="en-US" sz="4800" dirty="0" smtClean="0"/>
              <a:t>The Quest for</a:t>
            </a:r>
            <a:br>
              <a:rPr lang="en-US" sz="4800" dirty="0" smtClean="0"/>
            </a:br>
            <a:r>
              <a:rPr lang="en-US" sz="4800" dirty="0" smtClean="0"/>
              <a:t>Library Value</a:t>
            </a:r>
            <a:endParaRPr lang="en-US" sz="3100" dirty="0">
              <a:solidFill>
                <a:schemeClr val="accent3">
                  <a:lumMod val="75000"/>
                </a:schemeClr>
              </a:solidFill>
            </a:endParaRPr>
          </a:p>
        </p:txBody>
      </p:sp>
      <p:sp>
        <p:nvSpPr>
          <p:cNvPr id="3" name="Subtitle 2"/>
          <p:cNvSpPr>
            <a:spLocks noGrp="1"/>
          </p:cNvSpPr>
          <p:nvPr>
            <p:ph type="subTitle" idx="1"/>
          </p:nvPr>
        </p:nvSpPr>
        <p:spPr>
          <a:xfrm>
            <a:off x="228600" y="3657600"/>
            <a:ext cx="4572000" cy="2971800"/>
          </a:xfrm>
        </p:spPr>
        <p:txBody>
          <a:bodyPr>
            <a:normAutofit fontScale="92500" lnSpcReduction="10000"/>
          </a:bodyPr>
          <a:lstStyle/>
          <a:p>
            <a:pPr>
              <a:spcBef>
                <a:spcPts val="0"/>
              </a:spcBef>
            </a:pPr>
            <a:r>
              <a:rPr lang="en-US" dirty="0" smtClean="0">
                <a:solidFill>
                  <a:schemeClr val="tx1"/>
                </a:solidFill>
              </a:rPr>
              <a:t>Megan Oakleaf</a:t>
            </a:r>
          </a:p>
          <a:p>
            <a:pPr>
              <a:spcBef>
                <a:spcPts val="0"/>
              </a:spcBef>
            </a:pPr>
            <a:r>
              <a:rPr lang="en-US" dirty="0" smtClean="0">
                <a:solidFill>
                  <a:schemeClr val="tx1"/>
                </a:solidFill>
              </a:rPr>
              <a:t>Graham Stone</a:t>
            </a:r>
          </a:p>
          <a:p>
            <a:pPr>
              <a:spcBef>
                <a:spcPts val="0"/>
              </a:spcBef>
            </a:pPr>
            <a:r>
              <a:rPr lang="en-US" dirty="0" smtClean="0">
                <a:solidFill>
                  <a:schemeClr val="tx1"/>
                </a:solidFill>
              </a:rPr>
              <a:t>David Pattern</a:t>
            </a:r>
          </a:p>
          <a:p>
            <a:pPr>
              <a:spcBef>
                <a:spcPts val="0"/>
              </a:spcBef>
            </a:pPr>
            <a:r>
              <a:rPr lang="en-US" dirty="0" smtClean="0">
                <a:solidFill>
                  <a:schemeClr val="tx1"/>
                </a:solidFill>
              </a:rPr>
              <a:t>Melissa Bowles-Terry</a:t>
            </a:r>
            <a:endParaRPr lang="en-US" dirty="0" smtClean="0"/>
          </a:p>
          <a:p>
            <a:pPr>
              <a:spcBef>
                <a:spcPts val="0"/>
              </a:spcBef>
            </a:pPr>
            <a:r>
              <a:rPr lang="en-US" dirty="0" smtClean="0">
                <a:solidFill>
                  <a:schemeClr val="tx1"/>
                </a:solidFill>
              </a:rPr>
              <a:t>Kate Peterson</a:t>
            </a:r>
          </a:p>
          <a:p>
            <a:pPr>
              <a:spcBef>
                <a:spcPts val="0"/>
              </a:spcBef>
            </a:pPr>
            <a:r>
              <a:rPr lang="en-US" dirty="0" smtClean="0">
                <a:solidFill>
                  <a:schemeClr val="tx1"/>
                </a:solidFill>
              </a:rPr>
              <a:t>Shane </a:t>
            </a:r>
            <a:r>
              <a:rPr lang="en-US" dirty="0" err="1" smtClean="0">
                <a:solidFill>
                  <a:schemeClr val="tx1"/>
                </a:solidFill>
              </a:rPr>
              <a:t>Nackerud</a:t>
            </a:r>
            <a:endParaRPr lang="en-US" dirty="0" smtClean="0">
              <a:solidFill>
                <a:schemeClr val="tx1"/>
              </a:solidFill>
            </a:endParaRPr>
          </a:p>
          <a:p>
            <a:pPr>
              <a:spcBef>
                <a:spcPts val="0"/>
              </a:spcBef>
            </a:pPr>
            <a:r>
              <a:rPr lang="en-US" dirty="0" smtClean="0">
                <a:solidFill>
                  <a:schemeClr val="tx1"/>
                </a:solidFill>
              </a:rPr>
              <a:t>Jan </a:t>
            </a:r>
            <a:r>
              <a:rPr lang="en-US" dirty="0" err="1" smtClean="0">
                <a:solidFill>
                  <a:schemeClr val="tx1"/>
                </a:solidFill>
              </a:rPr>
              <a:t>Fransen</a:t>
            </a:r>
            <a:endParaRPr lang="en-US" dirty="0" smtClean="0">
              <a:solidFill>
                <a:schemeClr val="tx1"/>
              </a:solidFill>
            </a:endParaRPr>
          </a:p>
          <a:p>
            <a:pPr>
              <a:spcBef>
                <a:spcPts val="0"/>
              </a:spcBef>
            </a:pPr>
            <a:endParaRPr lang="en-US" dirty="0" smtClean="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4463"/>
            <a:ext cx="4543425" cy="6713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001000" y="6509450"/>
            <a:ext cx="1114425" cy="369332"/>
          </a:xfrm>
          <a:prstGeom prst="rect">
            <a:avLst/>
          </a:prstGeom>
          <a:noFill/>
        </p:spPr>
        <p:txBody>
          <a:bodyPr wrap="square" rtlCol="0">
            <a:spAutoFit/>
          </a:bodyPr>
          <a:lstStyle/>
          <a:p>
            <a:r>
              <a:rPr lang="en-US" dirty="0" smtClean="0"/>
              <a:t>ACRL ‘13</a:t>
            </a:r>
            <a:endParaRPr lang="en-US" dirty="0"/>
          </a:p>
        </p:txBody>
      </p:sp>
      <p:sp>
        <p:nvSpPr>
          <p:cNvPr id="5" name="TextBox 4"/>
          <p:cNvSpPr txBox="1"/>
          <p:nvPr/>
        </p:nvSpPr>
        <p:spPr>
          <a:xfrm>
            <a:off x="5867400" y="457200"/>
            <a:ext cx="3048000" cy="584775"/>
          </a:xfrm>
          <a:prstGeom prst="rect">
            <a:avLst/>
          </a:prstGeom>
          <a:noFill/>
        </p:spPr>
        <p:txBody>
          <a:bodyPr wrap="square" rtlCol="0">
            <a:spAutoFit/>
          </a:bodyPr>
          <a:lstStyle/>
          <a:p>
            <a:pPr algn="ctr"/>
            <a:r>
              <a:rPr lang="en-US" sz="3200" b="1" dirty="0" smtClean="0">
                <a:solidFill>
                  <a:schemeClr val="accent3">
                    <a:lumMod val="75000"/>
                  </a:schemeClr>
                </a:solidFill>
              </a:rPr>
              <a:t>#acrlcorrelation</a:t>
            </a:r>
            <a:endParaRPr lang="en-US" sz="3200" b="1" dirty="0"/>
          </a:p>
        </p:txBody>
      </p:sp>
    </p:spTree>
    <p:extLst>
      <p:ext uri="{BB962C8B-B14F-4D97-AF65-F5344CB8AC3E}">
        <p14:creationId xmlns:p14="http://schemas.microsoft.com/office/powerpoint/2010/main" val="7737768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8102"/>
          </a:xfrm>
        </p:spPr>
        <p:txBody>
          <a:bodyPr/>
          <a:lstStyle/>
          <a:p>
            <a:r>
              <a:rPr lang="en-US" dirty="0" smtClean="0"/>
              <a:t>Correlations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72740"/>
            <a:ext cx="9144000" cy="4512520"/>
          </a:xfrm>
          <a:prstGeom prst="rect">
            <a:avLst/>
          </a:prstGeom>
        </p:spPr>
      </p:pic>
      <p:sp>
        <p:nvSpPr>
          <p:cNvPr id="5" name="TextBox 4"/>
          <p:cNvSpPr txBox="1"/>
          <p:nvPr/>
        </p:nvSpPr>
        <p:spPr>
          <a:xfrm>
            <a:off x="2133600" y="6096000"/>
            <a:ext cx="5334000" cy="369332"/>
          </a:xfrm>
          <a:prstGeom prst="rect">
            <a:avLst/>
          </a:prstGeom>
          <a:noFill/>
        </p:spPr>
        <p:txBody>
          <a:bodyPr wrap="square" rtlCol="0">
            <a:spAutoFit/>
          </a:bodyPr>
          <a:lstStyle/>
          <a:p>
            <a:r>
              <a:rPr lang="en-US" dirty="0" smtClean="0"/>
              <a:t>http://meganoakleaf.info/valresearchquestions.pdf</a:t>
            </a:r>
            <a:endParaRPr lang="en-US" dirty="0"/>
          </a:p>
        </p:txBody>
      </p:sp>
    </p:spTree>
    <p:extLst>
      <p:ext uri="{BB962C8B-B14F-4D97-AF65-F5344CB8AC3E}">
        <p14:creationId xmlns:p14="http://schemas.microsoft.com/office/powerpoint/2010/main" val="32765895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dirty="0" smtClean="0"/>
              <a:t>The Question of Causation</a:t>
            </a:r>
            <a:endParaRPr lang="en-US" dirty="0"/>
          </a:p>
        </p:txBody>
      </p:sp>
      <p:sp>
        <p:nvSpPr>
          <p:cNvPr id="3" name="Content Placeholder 2"/>
          <p:cNvSpPr>
            <a:spLocks noGrp="1"/>
          </p:cNvSpPr>
          <p:nvPr>
            <p:ph idx="1"/>
          </p:nvPr>
        </p:nvSpPr>
        <p:spPr>
          <a:xfrm>
            <a:off x="457200" y="1447800"/>
            <a:ext cx="8229600" cy="4953000"/>
          </a:xfrm>
        </p:spPr>
        <p:txBody>
          <a:bodyPr>
            <a:normAutofit fontScale="92500" lnSpcReduction="20000"/>
          </a:bodyPr>
          <a:lstStyle/>
          <a:p>
            <a:r>
              <a:rPr lang="en-US" dirty="0" smtClean="0"/>
              <a:t>Umm…you can’t actually demonstrate causation, only infer it.</a:t>
            </a:r>
          </a:p>
          <a:p>
            <a:r>
              <a:rPr lang="en-US" dirty="0" smtClean="0"/>
              <a:t>Do we have the capability to isolate all variables?</a:t>
            </a:r>
          </a:p>
          <a:p>
            <a:r>
              <a:rPr lang="en-US" dirty="0" smtClean="0"/>
              <a:t>Do we have the need to say we are the only ones contributing to outcomes?</a:t>
            </a:r>
          </a:p>
          <a:p>
            <a:r>
              <a:rPr lang="en-US" dirty="0" smtClean="0"/>
              <a:t>Is it enough to describe the profile of successful students and seek to increase students that emulate those attributes?</a:t>
            </a:r>
          </a:p>
          <a:p>
            <a:r>
              <a:rPr lang="en-US" dirty="0" smtClean="0"/>
              <a:t>What is our goal?  </a:t>
            </a:r>
          </a:p>
          <a:p>
            <a:pPr lvl="1"/>
            <a:r>
              <a:rPr lang="en-US" dirty="0" smtClean="0"/>
              <a:t>If it’s to “prove,” then we may “need” causal data.</a:t>
            </a:r>
          </a:p>
          <a:p>
            <a:pPr lvl="1"/>
            <a:r>
              <a:rPr lang="en-US" dirty="0" smtClean="0"/>
              <a:t>If </a:t>
            </a:r>
            <a:r>
              <a:rPr lang="en-US" dirty="0"/>
              <a:t>it’s to improve, we </a:t>
            </a:r>
            <a:r>
              <a:rPr lang="en-US" dirty="0" smtClean="0"/>
              <a:t>don’t. </a:t>
            </a:r>
            <a:endParaRPr lang="en-US" dirty="0"/>
          </a:p>
        </p:txBody>
      </p:sp>
    </p:spTree>
    <p:extLst>
      <p:ext uri="{BB962C8B-B14F-4D97-AF65-F5344CB8AC3E}">
        <p14:creationId xmlns:p14="http://schemas.microsoft.com/office/powerpoint/2010/main" val="4226010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447800"/>
            <a:ext cx="4724400" cy="3420124"/>
          </a:xfrm>
        </p:spPr>
        <p:txBody>
          <a:bodyPr>
            <a:normAutofit/>
          </a:bodyPr>
          <a:lstStyle/>
          <a:p>
            <a:r>
              <a:rPr lang="en-US" sz="4800" b="1" dirty="0" smtClean="0"/>
              <a:t>University of </a:t>
            </a:r>
            <a:r>
              <a:rPr lang="en-US" sz="4800" b="1" dirty="0" err="1" smtClean="0"/>
              <a:t>Huddersfield</a:t>
            </a:r>
            <a:endParaRPr lang="en-US" sz="4800" dirty="0"/>
          </a:p>
        </p:txBody>
      </p:sp>
      <p:sp>
        <p:nvSpPr>
          <p:cNvPr id="3" name="Subtitle 2"/>
          <p:cNvSpPr>
            <a:spLocks noGrp="1"/>
          </p:cNvSpPr>
          <p:nvPr>
            <p:ph type="subTitle" idx="1"/>
          </p:nvPr>
        </p:nvSpPr>
        <p:spPr>
          <a:xfrm>
            <a:off x="228600" y="4724400"/>
            <a:ext cx="4572000" cy="1143000"/>
          </a:xfrm>
        </p:spPr>
        <p:txBody>
          <a:bodyPr>
            <a:normAutofit/>
          </a:bodyPr>
          <a:lstStyle/>
          <a:p>
            <a:pPr>
              <a:spcBef>
                <a:spcPts val="0"/>
              </a:spcBef>
            </a:pPr>
            <a:r>
              <a:rPr lang="en-US" dirty="0" smtClean="0">
                <a:solidFill>
                  <a:schemeClr val="tx1"/>
                </a:solidFill>
              </a:rPr>
              <a:t>Graham Stone</a:t>
            </a:r>
          </a:p>
          <a:p>
            <a:pPr>
              <a:spcBef>
                <a:spcPts val="0"/>
              </a:spcBef>
            </a:pPr>
            <a:r>
              <a:rPr lang="en-US" dirty="0" smtClean="0">
                <a:solidFill>
                  <a:schemeClr val="tx1"/>
                </a:solidFill>
              </a:rPr>
              <a:t>David Pattern</a:t>
            </a:r>
          </a:p>
          <a:p>
            <a:pPr>
              <a:spcBef>
                <a:spcPts val="0"/>
              </a:spcBef>
            </a:pPr>
            <a:endParaRPr lang="en-US" dirty="0" smtClean="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4463"/>
            <a:ext cx="4543425" cy="6713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001000" y="6509450"/>
            <a:ext cx="1114425" cy="369332"/>
          </a:xfrm>
          <a:prstGeom prst="rect">
            <a:avLst/>
          </a:prstGeom>
          <a:noFill/>
        </p:spPr>
        <p:txBody>
          <a:bodyPr wrap="square" rtlCol="0">
            <a:spAutoFit/>
          </a:bodyPr>
          <a:lstStyle/>
          <a:p>
            <a:r>
              <a:rPr lang="en-US" dirty="0" smtClean="0"/>
              <a:t>ACRL ‘13</a:t>
            </a:r>
            <a:endParaRPr lang="en-US" dirty="0"/>
          </a:p>
        </p:txBody>
      </p:sp>
      <p:sp>
        <p:nvSpPr>
          <p:cNvPr id="5" name="TextBox 4"/>
          <p:cNvSpPr txBox="1"/>
          <p:nvPr/>
        </p:nvSpPr>
        <p:spPr>
          <a:xfrm>
            <a:off x="1905000" y="6555616"/>
            <a:ext cx="5181600" cy="276999"/>
          </a:xfrm>
          <a:prstGeom prst="rect">
            <a:avLst/>
          </a:prstGeom>
          <a:noFill/>
        </p:spPr>
        <p:txBody>
          <a:bodyPr wrap="square" rtlCol="0">
            <a:spAutoFit/>
          </a:bodyPr>
          <a:lstStyle/>
          <a:p>
            <a:r>
              <a:rPr lang="en-US" sz="1200" dirty="0" smtClean="0"/>
              <a:t>Image source: </a:t>
            </a:r>
            <a:r>
              <a:rPr lang="en-US" sz="1200" dirty="0" smtClean="0">
                <a:hlinkClick r:id="rId4"/>
              </a:rPr>
              <a:t>http://nanozen.info/wp-content/uploads/2010/03/yoda.jpg</a:t>
            </a:r>
            <a:r>
              <a:rPr lang="en-US" sz="1200" dirty="0" smtClean="0"/>
              <a:t> </a:t>
            </a:r>
          </a:p>
        </p:txBody>
      </p:sp>
    </p:spTree>
    <p:extLst>
      <p:ext uri="{BB962C8B-B14F-4D97-AF65-F5344CB8AC3E}">
        <p14:creationId xmlns:p14="http://schemas.microsoft.com/office/powerpoint/2010/main" val="1066593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sz="half" idx="1"/>
          </p:nvPr>
        </p:nvSpPr>
        <p:spPr/>
        <p:txBody>
          <a:bodyPr/>
          <a:lstStyle/>
          <a:p>
            <a:pPr marL="0" indent="0">
              <a:buFontTx/>
              <a:buNone/>
            </a:pPr>
            <a:r>
              <a:rPr lang="en-GB" smtClean="0"/>
              <a:t>…to improve existing services</a:t>
            </a:r>
          </a:p>
          <a:p>
            <a:pPr marL="0" indent="0">
              <a:buFontTx/>
              <a:buNone/>
            </a:pPr>
            <a:r>
              <a:rPr lang="en-GB" smtClean="0"/>
              <a:t>…to gain insights into user behaviour</a:t>
            </a:r>
          </a:p>
          <a:p>
            <a:pPr marL="0" indent="0">
              <a:buFontTx/>
              <a:buNone/>
            </a:pPr>
            <a:r>
              <a:rPr lang="en-GB" smtClean="0"/>
              <a:t>…to measure the impact of the library</a:t>
            </a:r>
          </a:p>
        </p:txBody>
      </p:sp>
      <p:sp>
        <p:nvSpPr>
          <p:cNvPr id="21507" name="Title 1"/>
          <p:cNvSpPr>
            <a:spLocks/>
          </p:cNvSpPr>
          <p:nvPr/>
        </p:nvSpPr>
        <p:spPr bwMode="auto">
          <a:xfrm>
            <a:off x="395288" y="260350"/>
            <a:ext cx="8229600" cy="1081088"/>
          </a:xfrm>
          <a:prstGeom prst="rect">
            <a:avLst/>
          </a:prstGeom>
          <a:noFill/>
          <a:ln w="9525">
            <a:noFill/>
            <a:miter lim="800000"/>
            <a:headEnd/>
            <a:tailEnd/>
          </a:ln>
        </p:spPr>
        <p:txBody>
          <a:bodyPr anchor="ctr"/>
          <a:lstStyle/>
          <a:p>
            <a:pPr eaLnBrk="0" hangingPunct="0">
              <a:defRPr/>
            </a:pPr>
            <a:r>
              <a:rPr lang="en-GB" sz="3100" dirty="0">
                <a:latin typeface="+mj-lt"/>
                <a:ea typeface="+mj-ea"/>
                <a:cs typeface="+mj-cs"/>
              </a:rPr>
              <a:t>Using Usage Data since 2005…</a:t>
            </a:r>
          </a:p>
        </p:txBody>
      </p:sp>
      <p:pic>
        <p:nvPicPr>
          <p:cNvPr id="1946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9550" y="2374900"/>
            <a:ext cx="5148263"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3175041"/>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
          <p:cNvSpPr>
            <a:spLocks/>
          </p:cNvSpPr>
          <p:nvPr/>
        </p:nvSpPr>
        <p:spPr bwMode="auto">
          <a:xfrm>
            <a:off x="395288" y="260350"/>
            <a:ext cx="8229600" cy="1081088"/>
          </a:xfrm>
          <a:prstGeom prst="rect">
            <a:avLst/>
          </a:prstGeom>
          <a:noFill/>
          <a:ln w="9525">
            <a:noFill/>
            <a:miter lim="800000"/>
            <a:headEnd/>
            <a:tailEnd/>
          </a:ln>
        </p:spPr>
        <p:txBody>
          <a:bodyPr anchor="ctr"/>
          <a:lstStyle/>
          <a:p>
            <a:pPr eaLnBrk="0" hangingPunct="0">
              <a:defRPr/>
            </a:pPr>
            <a:r>
              <a:rPr lang="en-GB" sz="3100" dirty="0">
                <a:latin typeface="+mj-lt"/>
                <a:ea typeface="+mj-ea"/>
                <a:cs typeface="+mj-cs"/>
              </a:rPr>
              <a:t>Library Impact Data Project</a:t>
            </a:r>
            <a:r>
              <a:rPr lang="en-GB" sz="3200" dirty="0"/>
              <a:t/>
            </a:r>
            <a:br>
              <a:rPr lang="en-GB" sz="3200" dirty="0"/>
            </a:br>
            <a:r>
              <a:rPr lang="en-GB" sz="2400" i="1" dirty="0">
                <a:cs typeface="Arial" pitchFamily="34" charset="0"/>
              </a:rPr>
              <a:t>Phase I (Feb-Jul 2011)</a:t>
            </a:r>
            <a:endParaRPr lang="en-GB" sz="3100" dirty="0">
              <a:latin typeface="+mj-lt"/>
              <a:ea typeface="+mj-ea"/>
              <a:cs typeface="+mj-cs"/>
            </a:endParaRPr>
          </a:p>
        </p:txBody>
      </p:sp>
      <p:pic>
        <p:nvPicPr>
          <p:cNvPr id="20483"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132138" y="2409825"/>
            <a:ext cx="1809750" cy="781050"/>
          </a:xfrm>
        </p:spPr>
      </p:pic>
      <p:pic>
        <p:nvPicPr>
          <p:cNvPr id="20484"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3668713"/>
            <a:ext cx="14668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61175" y="4808538"/>
            <a:ext cx="119697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89650" y="2698750"/>
            <a:ext cx="15430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76375" y="4476750"/>
            <a:ext cx="1179513"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492500" y="5033963"/>
            <a:ext cx="21621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227763" y="3708400"/>
            <a:ext cx="21336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87450" y="2698750"/>
            <a:ext cx="101917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2175555"/>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smtClean="0">
                <a:solidFill>
                  <a:schemeClr val="tx1"/>
                </a:solidFill>
              </a:rPr>
              <a:t>To support the hypothesis that…</a:t>
            </a:r>
          </a:p>
        </p:txBody>
      </p:sp>
      <p:sp>
        <p:nvSpPr>
          <p:cNvPr id="21507" name="Content Placeholder 2"/>
          <p:cNvSpPr>
            <a:spLocks noGrp="1"/>
          </p:cNvSpPr>
          <p:nvPr>
            <p:ph idx="1"/>
          </p:nvPr>
        </p:nvSpPr>
        <p:spPr>
          <a:xfrm>
            <a:off x="428625" y="2214563"/>
            <a:ext cx="8229600" cy="3598862"/>
          </a:xfrm>
        </p:spPr>
        <p:txBody>
          <a:bodyPr/>
          <a:lstStyle/>
          <a:p>
            <a:pPr marL="0" indent="0" algn="ctr">
              <a:buFontTx/>
              <a:buNone/>
            </a:pPr>
            <a:endParaRPr lang="en-GB" b="1" smtClean="0"/>
          </a:p>
          <a:p>
            <a:pPr marL="0" indent="0" algn="ctr">
              <a:buFontTx/>
              <a:buNone/>
            </a:pPr>
            <a:r>
              <a:rPr lang="en-GB" b="1" smtClean="0"/>
              <a:t>“There is a statistically significant correlation across a number of universities between library activity data and student attainment”</a:t>
            </a:r>
            <a:endParaRPr lang="en-GB" smtClean="0"/>
          </a:p>
        </p:txBody>
      </p:sp>
      <p:pic>
        <p:nvPicPr>
          <p:cNvPr id="2150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026025"/>
            <a:ext cx="9144000"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33119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defRPr/>
            </a:pPr>
            <a:r>
              <a:rPr lang="en-GB" dirty="0" smtClean="0">
                <a:solidFill>
                  <a:schemeClr val="tx1"/>
                </a:solidFill>
              </a:rPr>
              <a:t>Library Impact Data Project</a:t>
            </a:r>
            <a:r>
              <a:rPr lang="en-US" dirty="0" smtClean="0">
                <a:solidFill>
                  <a:schemeClr val="tx1"/>
                </a:solidFill>
              </a:rPr>
              <a:t> 1</a:t>
            </a:r>
            <a:br>
              <a:rPr lang="en-US" dirty="0" smtClean="0">
                <a:solidFill>
                  <a:schemeClr val="tx1"/>
                </a:solidFill>
              </a:rPr>
            </a:br>
            <a:r>
              <a:rPr lang="en-GB" sz="2400" i="1" kern="1200" dirty="0" smtClean="0">
                <a:solidFill>
                  <a:schemeClr val="tx1"/>
                </a:solidFill>
                <a:ea typeface="+mn-ea"/>
                <a:cs typeface="Arial" pitchFamily="34" charset="0"/>
              </a:rPr>
              <a:t>Original data</a:t>
            </a:r>
            <a:r>
              <a:rPr lang="en-US" sz="2400" i="1" kern="1200" dirty="0" smtClean="0">
                <a:solidFill>
                  <a:schemeClr val="tx1"/>
                </a:solidFill>
                <a:ea typeface="+mn-ea"/>
                <a:cs typeface="Arial" pitchFamily="34" charset="0"/>
              </a:rPr>
              <a:t> requirements</a:t>
            </a:r>
            <a:endParaRPr lang="en-US" sz="2400" i="1" kern="1200" dirty="0">
              <a:solidFill>
                <a:schemeClr val="tx1"/>
              </a:solidFill>
              <a:ea typeface="+mn-ea"/>
              <a:cs typeface="Arial" pitchFamily="34" charset="0"/>
            </a:endParaRPr>
          </a:p>
        </p:txBody>
      </p:sp>
      <p:sp>
        <p:nvSpPr>
          <p:cNvPr id="22531" name="Content Placeholder 2"/>
          <p:cNvSpPr>
            <a:spLocks noGrp="1"/>
          </p:cNvSpPr>
          <p:nvPr>
            <p:ph idx="1"/>
          </p:nvPr>
        </p:nvSpPr>
        <p:spPr/>
        <p:txBody>
          <a:bodyPr/>
          <a:lstStyle/>
          <a:p>
            <a:r>
              <a:rPr lang="en-GB" smtClean="0"/>
              <a:t>For each student who graduated in a given year, the following data was required:</a:t>
            </a:r>
          </a:p>
          <a:p>
            <a:pPr lvl="1"/>
            <a:r>
              <a:rPr lang="en-GB" smtClean="0"/>
              <a:t>Final grade achieved</a:t>
            </a:r>
          </a:p>
          <a:p>
            <a:pPr lvl="1"/>
            <a:r>
              <a:rPr lang="en-GB" smtClean="0"/>
              <a:t>Number of books borrowed</a:t>
            </a:r>
          </a:p>
          <a:p>
            <a:pPr lvl="1"/>
            <a:r>
              <a:rPr lang="en-GB" smtClean="0"/>
              <a:t>Number of times e-resources were accessed </a:t>
            </a:r>
          </a:p>
          <a:p>
            <a:pPr lvl="1"/>
            <a:r>
              <a:rPr lang="en-GB" smtClean="0"/>
              <a:t>Number of times each student entered the library, e.g. via a turnstile system that requires identity card access</a:t>
            </a:r>
          </a:p>
          <a:p>
            <a:pPr lvl="1"/>
            <a:r>
              <a:rPr lang="en-GB" smtClean="0"/>
              <a:t>School/Faculty</a:t>
            </a:r>
          </a:p>
          <a:p>
            <a:endParaRPr lang="en-GB" smtClean="0"/>
          </a:p>
        </p:txBody>
      </p:sp>
    </p:spTree>
    <p:extLst>
      <p:ext uri="{BB962C8B-B14F-4D97-AF65-F5344CB8AC3E}">
        <p14:creationId xmlns:p14="http://schemas.microsoft.com/office/powerpoint/2010/main" val="23243607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smtClean="0">
                <a:solidFill>
                  <a:schemeClr val="tx1"/>
                </a:solidFill>
              </a:rPr>
              <a:t>Did we prove the hypothesis?</a:t>
            </a:r>
          </a:p>
        </p:txBody>
      </p:sp>
      <p:sp>
        <p:nvSpPr>
          <p:cNvPr id="38915" name="Content Placeholder 2"/>
          <p:cNvSpPr>
            <a:spLocks noGrp="1"/>
          </p:cNvSpPr>
          <p:nvPr>
            <p:ph sz="half" idx="1"/>
          </p:nvPr>
        </p:nvSpPr>
        <p:spPr/>
        <p:txBody>
          <a:bodyPr/>
          <a:lstStyle/>
          <a:p>
            <a:r>
              <a:rPr lang="en-GB" sz="2400" smtClean="0"/>
              <a:t>The relationship and variance means that you can believe what you see</a:t>
            </a:r>
          </a:p>
          <a:p>
            <a:r>
              <a:rPr lang="en-GB" sz="2400" smtClean="0"/>
              <a:t>And you can believe it across a range of data</a:t>
            </a:r>
          </a:p>
          <a:p>
            <a:pPr lvl="1"/>
            <a:r>
              <a:rPr lang="en-GB" sz="2000" smtClean="0"/>
              <a:t>Subjects</a:t>
            </a:r>
          </a:p>
          <a:p>
            <a:pPr lvl="1"/>
            <a:r>
              <a:rPr lang="en-GB" sz="2000" smtClean="0"/>
              <a:t>Partners</a:t>
            </a:r>
          </a:p>
          <a:p>
            <a:r>
              <a:rPr lang="en-GB" sz="2400" smtClean="0"/>
              <a:t>So library usage does impact on students attainment</a:t>
            </a:r>
          </a:p>
          <a:p>
            <a:endParaRPr lang="en-GB" sz="2400" smtClean="0"/>
          </a:p>
        </p:txBody>
      </p:sp>
      <p:pic>
        <p:nvPicPr>
          <p:cNvPr id="23556" name="Content Placeholder 3"/>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03750" y="2667000"/>
            <a:ext cx="4038600" cy="2674938"/>
          </a:xfrm>
        </p:spPr>
      </p:pic>
      <p:sp>
        <p:nvSpPr>
          <p:cNvPr id="4" name="TextBox 3"/>
          <p:cNvSpPr txBox="1"/>
          <p:nvPr/>
        </p:nvSpPr>
        <p:spPr>
          <a:xfrm rot="20148782">
            <a:off x="539750" y="3644900"/>
            <a:ext cx="8075613" cy="708025"/>
          </a:xfrm>
          <a:prstGeom prst="rect">
            <a:avLst/>
          </a:prstGeom>
          <a:solidFill>
            <a:schemeClr val="bg2">
              <a:lumMod val="20000"/>
              <a:lumOff val="80000"/>
            </a:schemeClr>
          </a:solidFill>
        </p:spPr>
        <p:txBody>
          <a:bodyPr wrap="none" anchor="ctr">
            <a:spAutoFit/>
          </a:bodyPr>
          <a:lstStyle/>
          <a:p>
            <a:pPr>
              <a:defRPr/>
            </a:pPr>
            <a:r>
              <a:rPr lang="en-GB" sz="4000" dirty="0">
                <a:solidFill>
                  <a:srgbClr val="FF0000"/>
                </a:solidFill>
              </a:rPr>
              <a:t>Not a cause and effect relationship</a:t>
            </a:r>
          </a:p>
        </p:txBody>
      </p:sp>
    </p:spTree>
    <p:extLst>
      <p:ext uri="{BB962C8B-B14F-4D97-AF65-F5344CB8AC3E}">
        <p14:creationId xmlns:p14="http://schemas.microsoft.com/office/powerpoint/2010/main" val="4233845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p:txBody>
          <a:bodyPr/>
          <a:lstStyle/>
          <a:p>
            <a:pPr algn="ctr">
              <a:defRPr/>
            </a:pPr>
            <a:r>
              <a:rPr lang="en-GB" dirty="0" smtClean="0"/>
              <a:t>Library Impact Data Project</a:t>
            </a:r>
            <a:br>
              <a:rPr lang="en-GB" dirty="0" smtClean="0"/>
            </a:br>
            <a:r>
              <a:rPr lang="en-GB" sz="2400" i="1" kern="1200" dirty="0">
                <a:cs typeface="Arial" pitchFamily="34" charset="0"/>
              </a:rPr>
              <a:t>Phase </a:t>
            </a:r>
            <a:r>
              <a:rPr lang="en-GB" sz="2400" i="1" kern="1200" dirty="0" smtClean="0">
                <a:cs typeface="Arial" pitchFamily="34" charset="0"/>
              </a:rPr>
              <a:t>II (Jan-Oct 2012)</a:t>
            </a:r>
            <a:endParaRPr lang="en-GB" sz="2400" dirty="0" smtClean="0"/>
          </a:p>
        </p:txBody>
      </p:sp>
      <p:pic>
        <p:nvPicPr>
          <p:cNvPr id="2458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026025"/>
            <a:ext cx="9144000"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8600704"/>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defRPr/>
            </a:pPr>
            <a:r>
              <a:rPr lang="en-GB" dirty="0" smtClean="0">
                <a:solidFill>
                  <a:schemeClr val="tx1"/>
                </a:solidFill>
              </a:rPr>
              <a:t>Library Impact Data Project</a:t>
            </a:r>
            <a:br>
              <a:rPr lang="en-GB" dirty="0" smtClean="0">
                <a:solidFill>
                  <a:schemeClr val="tx1"/>
                </a:solidFill>
              </a:rPr>
            </a:br>
            <a:r>
              <a:rPr lang="en-GB" sz="2400" i="1" kern="1200" dirty="0">
                <a:solidFill>
                  <a:schemeClr val="tx1"/>
                </a:solidFill>
                <a:cs typeface="Arial" pitchFamily="34" charset="0"/>
              </a:rPr>
              <a:t>Phase </a:t>
            </a:r>
            <a:r>
              <a:rPr lang="en-GB" sz="2400" i="1" kern="1200" dirty="0" smtClean="0">
                <a:solidFill>
                  <a:schemeClr val="tx1"/>
                </a:solidFill>
                <a:cs typeface="Arial" pitchFamily="34" charset="0"/>
              </a:rPr>
              <a:t>II (Jan-Oct 2012)</a:t>
            </a:r>
            <a:endParaRPr lang="en-GB" sz="2400" dirty="0" smtClean="0">
              <a:solidFill>
                <a:schemeClr val="tx1"/>
              </a:solidFill>
            </a:endParaRPr>
          </a:p>
        </p:txBody>
      </p:sp>
      <p:sp>
        <p:nvSpPr>
          <p:cNvPr id="25603" name="Content Placeholder 2"/>
          <p:cNvSpPr>
            <a:spLocks noGrp="1"/>
          </p:cNvSpPr>
          <p:nvPr>
            <p:ph idx="1"/>
          </p:nvPr>
        </p:nvSpPr>
        <p:spPr/>
        <p:txBody>
          <a:bodyPr/>
          <a:lstStyle/>
          <a:p>
            <a:r>
              <a:rPr lang="en-GB" smtClean="0"/>
              <a:t>Phase I looked at over 33,000 students across 8 universities</a:t>
            </a:r>
          </a:p>
          <a:p>
            <a:endParaRPr lang="en-GB" smtClean="0"/>
          </a:p>
          <a:p>
            <a:r>
              <a:rPr lang="en-GB" smtClean="0"/>
              <a:t>Phase II looks at around 2,000 FT undergraduate students at Huddersfield</a:t>
            </a:r>
          </a:p>
        </p:txBody>
      </p:sp>
    </p:spTree>
    <p:extLst>
      <p:ext uri="{BB962C8B-B14F-4D97-AF65-F5344CB8AC3E}">
        <p14:creationId xmlns:p14="http://schemas.microsoft.com/office/powerpoint/2010/main" val="3330973024"/>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447800"/>
            <a:ext cx="4724400" cy="3420124"/>
          </a:xfrm>
        </p:spPr>
        <p:txBody>
          <a:bodyPr>
            <a:normAutofit/>
          </a:bodyPr>
          <a:lstStyle/>
          <a:p>
            <a:r>
              <a:rPr lang="en-US" sz="4800" b="1" dirty="0" smtClean="0"/>
              <a:t>Introduction</a:t>
            </a:r>
            <a:endParaRPr lang="en-US" sz="4800" dirty="0"/>
          </a:p>
        </p:txBody>
      </p:sp>
      <p:sp>
        <p:nvSpPr>
          <p:cNvPr id="3" name="Subtitle 2"/>
          <p:cNvSpPr>
            <a:spLocks noGrp="1"/>
          </p:cNvSpPr>
          <p:nvPr>
            <p:ph type="subTitle" idx="1"/>
          </p:nvPr>
        </p:nvSpPr>
        <p:spPr>
          <a:xfrm>
            <a:off x="228600" y="4724400"/>
            <a:ext cx="4572000" cy="1295400"/>
          </a:xfrm>
        </p:spPr>
        <p:txBody>
          <a:bodyPr>
            <a:normAutofit fontScale="92500" lnSpcReduction="20000"/>
          </a:bodyPr>
          <a:lstStyle/>
          <a:p>
            <a:pPr>
              <a:spcBef>
                <a:spcPts val="0"/>
              </a:spcBef>
            </a:pPr>
            <a:r>
              <a:rPr lang="en-US" dirty="0" smtClean="0">
                <a:solidFill>
                  <a:schemeClr val="tx1"/>
                </a:solidFill>
              </a:rPr>
              <a:t>Megan Oakleaf</a:t>
            </a:r>
          </a:p>
          <a:p>
            <a:pPr>
              <a:spcBef>
                <a:spcPts val="0"/>
              </a:spcBef>
            </a:pPr>
            <a:r>
              <a:rPr lang="en-US" dirty="0" smtClean="0">
                <a:solidFill>
                  <a:schemeClr val="tx1"/>
                </a:solidFill>
              </a:rPr>
              <a:t>http://meganoakleaf.info</a:t>
            </a:r>
          </a:p>
          <a:p>
            <a:pPr>
              <a:spcBef>
                <a:spcPts val="0"/>
              </a:spcBef>
            </a:pPr>
            <a:r>
              <a:rPr lang="en-US" dirty="0" smtClean="0">
                <a:solidFill>
                  <a:schemeClr val="tx1"/>
                </a:solidFill>
              </a:rPr>
              <a:t>moakleaf@syr.edu</a:t>
            </a:r>
          </a:p>
          <a:p>
            <a:pPr>
              <a:spcBef>
                <a:spcPts val="0"/>
              </a:spcBef>
            </a:pPr>
            <a:endParaRPr lang="en-US" dirty="0" smtClean="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4463"/>
            <a:ext cx="4543425" cy="6713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001000" y="6509450"/>
            <a:ext cx="1114425" cy="369332"/>
          </a:xfrm>
          <a:prstGeom prst="rect">
            <a:avLst/>
          </a:prstGeom>
          <a:noFill/>
        </p:spPr>
        <p:txBody>
          <a:bodyPr wrap="square" rtlCol="0">
            <a:spAutoFit/>
          </a:bodyPr>
          <a:lstStyle/>
          <a:p>
            <a:r>
              <a:rPr lang="en-US" dirty="0" smtClean="0"/>
              <a:t>ACRL ‘13</a:t>
            </a:r>
            <a:endParaRPr lang="en-US" dirty="0"/>
          </a:p>
        </p:txBody>
      </p:sp>
      <p:sp>
        <p:nvSpPr>
          <p:cNvPr id="5" name="TextBox 4"/>
          <p:cNvSpPr txBox="1"/>
          <p:nvPr/>
        </p:nvSpPr>
        <p:spPr>
          <a:xfrm>
            <a:off x="1905000" y="6555616"/>
            <a:ext cx="5181600" cy="276999"/>
          </a:xfrm>
          <a:prstGeom prst="rect">
            <a:avLst/>
          </a:prstGeom>
          <a:noFill/>
        </p:spPr>
        <p:txBody>
          <a:bodyPr wrap="square" rtlCol="0">
            <a:spAutoFit/>
          </a:bodyPr>
          <a:lstStyle/>
          <a:p>
            <a:r>
              <a:rPr lang="en-US" sz="1200" dirty="0" smtClean="0"/>
              <a:t>Image source: </a:t>
            </a:r>
            <a:r>
              <a:rPr lang="en-US" sz="1200" dirty="0" smtClean="0">
                <a:hlinkClick r:id="rId4"/>
              </a:rPr>
              <a:t>http://nanozen.info/wp-content/uploads/2010/03/yoda.jpg</a:t>
            </a:r>
            <a:r>
              <a:rPr lang="en-US" sz="1200" dirty="0" smtClean="0"/>
              <a:t> </a:t>
            </a:r>
          </a:p>
        </p:txBody>
      </p:sp>
    </p:spTree>
    <p:extLst>
      <p:ext uri="{BB962C8B-B14F-4D97-AF65-F5344CB8AC3E}">
        <p14:creationId xmlns:p14="http://schemas.microsoft.com/office/powerpoint/2010/main" val="31125840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defRPr/>
            </a:pPr>
            <a:r>
              <a:rPr lang="en-GB" dirty="0">
                <a:solidFill>
                  <a:schemeClr val="tx1"/>
                </a:solidFill>
              </a:rPr>
              <a:t>Library Impact Data </a:t>
            </a:r>
            <a:r>
              <a:rPr lang="en-GB" dirty="0" smtClean="0">
                <a:solidFill>
                  <a:schemeClr val="tx1"/>
                </a:solidFill>
              </a:rPr>
              <a:t>Project 2</a:t>
            </a:r>
            <a:br>
              <a:rPr lang="en-GB" dirty="0" smtClean="0">
                <a:solidFill>
                  <a:schemeClr val="tx1"/>
                </a:solidFill>
              </a:rPr>
            </a:br>
            <a:r>
              <a:rPr lang="en-GB" sz="2400" i="1" kern="1200" dirty="0" smtClean="0">
                <a:solidFill>
                  <a:schemeClr val="tx1"/>
                </a:solidFill>
                <a:ea typeface="+mn-ea"/>
                <a:cs typeface="Arial" pitchFamily="34" charset="0"/>
              </a:rPr>
              <a:t>Additional data</a:t>
            </a:r>
            <a:endParaRPr lang="en-GB" sz="2400" i="1" kern="1200" dirty="0">
              <a:solidFill>
                <a:schemeClr val="tx1"/>
              </a:solidFill>
              <a:ea typeface="+mn-ea"/>
              <a:cs typeface="Arial" pitchFamily="34" charset="0"/>
            </a:endParaRPr>
          </a:p>
        </p:txBody>
      </p:sp>
      <p:sp>
        <p:nvSpPr>
          <p:cNvPr id="26627" name="Content Placeholder 2"/>
          <p:cNvSpPr>
            <a:spLocks noGrp="1"/>
          </p:cNvSpPr>
          <p:nvPr>
            <p:ph idx="1"/>
          </p:nvPr>
        </p:nvSpPr>
        <p:spPr>
          <a:xfrm>
            <a:off x="395288" y="2205038"/>
            <a:ext cx="8229600" cy="3598862"/>
          </a:xfrm>
        </p:spPr>
        <p:txBody>
          <a:bodyPr>
            <a:normAutofit fontScale="92500" lnSpcReduction="20000"/>
          </a:bodyPr>
          <a:lstStyle/>
          <a:p>
            <a:r>
              <a:rPr lang="en-GB" smtClean="0"/>
              <a:t>We had some new library usage metrics which weren’t available during Phase I</a:t>
            </a:r>
          </a:p>
          <a:p>
            <a:pPr lvl="1"/>
            <a:r>
              <a:rPr lang="en-GB" smtClean="0"/>
              <a:t>Demographics</a:t>
            </a:r>
          </a:p>
          <a:p>
            <a:pPr lvl="1"/>
            <a:r>
              <a:rPr lang="en-GB" smtClean="0"/>
              <a:t>Overnight usage</a:t>
            </a:r>
          </a:p>
          <a:p>
            <a:pPr lvl="1"/>
            <a:r>
              <a:rPr lang="en-GB" smtClean="0"/>
              <a:t>Off campus usage</a:t>
            </a:r>
          </a:p>
          <a:p>
            <a:pPr lvl="1"/>
            <a:r>
              <a:rPr lang="en-GB" smtClean="0"/>
              <a:t>The number of e-resources accessed</a:t>
            </a:r>
          </a:p>
          <a:p>
            <a:pPr lvl="2"/>
            <a:r>
              <a:rPr lang="en-GB" sz="2000" smtClean="0"/>
              <a:t>as distinct from the hours spent logged into e-resources</a:t>
            </a:r>
          </a:p>
          <a:p>
            <a:pPr lvl="2"/>
            <a:r>
              <a:rPr lang="en-GB" sz="2000" smtClean="0"/>
              <a:t>the number of e-resources accessed 5 or more times</a:t>
            </a:r>
          </a:p>
          <a:p>
            <a:pPr lvl="2"/>
            <a:r>
              <a:rPr lang="en-GB" sz="2000" smtClean="0"/>
              <a:t>the number of e-resources accessed 25 or more times.</a:t>
            </a:r>
            <a:r>
              <a:rPr lang="en-GB" smtClean="0"/>
              <a:t> </a:t>
            </a:r>
          </a:p>
        </p:txBody>
      </p:sp>
    </p:spTree>
    <p:extLst>
      <p:ext uri="{BB962C8B-B14F-4D97-AF65-F5344CB8AC3E}">
        <p14:creationId xmlns:p14="http://schemas.microsoft.com/office/powerpoint/2010/main" val="233655295"/>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GB" smtClean="0">
                <a:solidFill>
                  <a:schemeClr val="tx1"/>
                </a:solidFill>
              </a:rPr>
              <a:t>Library usage</a:t>
            </a:r>
            <a:br>
              <a:rPr lang="en-GB" smtClean="0">
                <a:solidFill>
                  <a:schemeClr val="tx1"/>
                </a:solidFill>
              </a:rPr>
            </a:br>
            <a:r>
              <a:rPr lang="en-GB" sz="2400" i="1" smtClean="0">
                <a:solidFill>
                  <a:schemeClr val="tx1"/>
                </a:solidFill>
                <a:cs typeface="Arial" charset="0"/>
              </a:rPr>
              <a:t>Ethnicity</a:t>
            </a:r>
          </a:p>
        </p:txBody>
      </p:sp>
      <p:pic>
        <p:nvPicPr>
          <p:cNvPr id="27651"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82663" y="1916113"/>
            <a:ext cx="7178675" cy="3997325"/>
          </a:xfrm>
        </p:spPr>
      </p:pic>
    </p:spTree>
    <p:extLst>
      <p:ext uri="{BB962C8B-B14F-4D97-AF65-F5344CB8AC3E}">
        <p14:creationId xmlns:p14="http://schemas.microsoft.com/office/powerpoint/2010/main" val="32650204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GB" smtClean="0">
                <a:solidFill>
                  <a:schemeClr val="tx1"/>
                </a:solidFill>
              </a:rPr>
              <a:t>Library usage</a:t>
            </a:r>
            <a:br>
              <a:rPr lang="en-GB" smtClean="0">
                <a:solidFill>
                  <a:schemeClr val="tx1"/>
                </a:solidFill>
              </a:rPr>
            </a:br>
            <a:r>
              <a:rPr lang="en-GB" sz="2400" i="1" smtClean="0">
                <a:solidFill>
                  <a:schemeClr val="tx1"/>
                </a:solidFill>
                <a:cs typeface="Arial" charset="0"/>
              </a:rPr>
              <a:t>Country of domicile </a:t>
            </a:r>
            <a:endParaRPr lang="en-GB" sz="2400" smtClean="0">
              <a:solidFill>
                <a:schemeClr val="tx1"/>
              </a:solidFill>
            </a:endParaRPr>
          </a:p>
        </p:txBody>
      </p:sp>
      <p:pic>
        <p:nvPicPr>
          <p:cNvPr id="28675"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77900" y="1773238"/>
            <a:ext cx="7188200" cy="4030662"/>
          </a:xfrm>
        </p:spPr>
      </p:pic>
    </p:spTree>
    <p:extLst>
      <p:ext uri="{BB962C8B-B14F-4D97-AF65-F5344CB8AC3E}">
        <p14:creationId xmlns:p14="http://schemas.microsoft.com/office/powerpoint/2010/main" val="39572349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GB" smtClean="0">
                <a:solidFill>
                  <a:schemeClr val="tx1"/>
                </a:solidFill>
              </a:rPr>
              <a:t>Library usage</a:t>
            </a:r>
            <a:br>
              <a:rPr lang="en-GB" smtClean="0">
                <a:solidFill>
                  <a:schemeClr val="tx1"/>
                </a:solidFill>
              </a:rPr>
            </a:br>
            <a:r>
              <a:rPr lang="en-GB" sz="2400" i="1" smtClean="0">
                <a:solidFill>
                  <a:schemeClr val="tx1"/>
                </a:solidFill>
                <a:cs typeface="Arial" charset="0"/>
              </a:rPr>
              <a:t>Aggregated subject groups</a:t>
            </a:r>
          </a:p>
        </p:txBody>
      </p:sp>
      <p:pic>
        <p:nvPicPr>
          <p:cNvPr id="29699"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125538" y="1844675"/>
            <a:ext cx="6892925" cy="3959225"/>
          </a:xfrm>
        </p:spPr>
      </p:pic>
    </p:spTree>
    <p:extLst>
      <p:ext uri="{BB962C8B-B14F-4D97-AF65-F5344CB8AC3E}">
        <p14:creationId xmlns:p14="http://schemas.microsoft.com/office/powerpoint/2010/main" val="4760526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GB" smtClean="0">
                <a:solidFill>
                  <a:schemeClr val="tx1"/>
                </a:solidFill>
              </a:rPr>
              <a:t>Library usage</a:t>
            </a:r>
            <a:br>
              <a:rPr lang="en-GB" smtClean="0">
                <a:solidFill>
                  <a:schemeClr val="tx1"/>
                </a:solidFill>
              </a:rPr>
            </a:br>
            <a:r>
              <a:rPr lang="en-GB" sz="2400" i="1" smtClean="0">
                <a:solidFill>
                  <a:schemeClr val="tx1"/>
                </a:solidFill>
                <a:cs typeface="Arial" charset="0"/>
              </a:rPr>
              <a:t>Retention</a:t>
            </a:r>
          </a:p>
        </p:txBody>
      </p:sp>
      <p:sp>
        <p:nvSpPr>
          <p:cNvPr id="30723" name="Content Placeholder 1"/>
          <p:cNvSpPr>
            <a:spLocks noGrp="1"/>
          </p:cNvSpPr>
          <p:nvPr>
            <p:ph idx="1"/>
          </p:nvPr>
        </p:nvSpPr>
        <p:spPr/>
        <p:txBody>
          <a:bodyPr>
            <a:normAutofit lnSpcReduction="10000"/>
          </a:bodyPr>
          <a:lstStyle/>
          <a:p>
            <a:r>
              <a:rPr lang="en-GB" smtClean="0"/>
              <a:t>Looking at one year of data for every student</a:t>
            </a:r>
          </a:p>
          <a:p>
            <a:r>
              <a:rPr lang="en-GB" smtClean="0"/>
              <a:t>Using a cumulative measure of usage for the first two terms of the 2010-11 academic year</a:t>
            </a:r>
          </a:p>
          <a:p>
            <a:r>
              <a:rPr lang="en-GB" smtClean="0"/>
              <a:t>Only looking at people who dropped out in term three</a:t>
            </a:r>
          </a:p>
          <a:p>
            <a:r>
              <a:rPr lang="en-GB" smtClean="0"/>
              <a:t>All the students included in this study were at the university in the first two terms, and they have all had exactly the same opportunity to accumulate usage.</a:t>
            </a:r>
          </a:p>
          <a:p>
            <a:endParaRPr lang="en-GB" smtClean="0"/>
          </a:p>
        </p:txBody>
      </p:sp>
    </p:spTree>
    <p:extLst>
      <p:ext uri="{BB962C8B-B14F-4D97-AF65-F5344CB8AC3E}">
        <p14:creationId xmlns:p14="http://schemas.microsoft.com/office/powerpoint/2010/main" val="19280516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GB" dirty="0" smtClean="0">
                <a:solidFill>
                  <a:schemeClr val="tx1"/>
                </a:solidFill>
              </a:rPr>
              <a:t>Library usage</a:t>
            </a:r>
            <a:br>
              <a:rPr lang="en-GB" dirty="0" smtClean="0">
                <a:solidFill>
                  <a:schemeClr val="tx1"/>
                </a:solidFill>
              </a:rPr>
            </a:br>
            <a:r>
              <a:rPr lang="en-GB" sz="2400" i="1" dirty="0" smtClean="0">
                <a:solidFill>
                  <a:schemeClr val="tx1"/>
                </a:solidFill>
                <a:cs typeface="Arial" charset="0"/>
              </a:rPr>
              <a:t>Retention</a:t>
            </a:r>
          </a:p>
        </p:txBody>
      </p:sp>
      <p:pic>
        <p:nvPicPr>
          <p:cNvPr id="31747"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31813" y="2251075"/>
            <a:ext cx="7991475" cy="3506788"/>
          </a:xfrm>
        </p:spPr>
      </p:pic>
    </p:spTree>
    <p:extLst>
      <p:ext uri="{BB962C8B-B14F-4D97-AF65-F5344CB8AC3E}">
        <p14:creationId xmlns:p14="http://schemas.microsoft.com/office/powerpoint/2010/main" val="40651930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defRPr/>
            </a:pPr>
            <a:r>
              <a:rPr lang="en-GB" dirty="0" smtClean="0">
                <a:solidFill>
                  <a:schemeClr val="tx1"/>
                </a:solidFill>
              </a:rPr>
              <a:t>Number </a:t>
            </a:r>
            <a:r>
              <a:rPr lang="en-GB" dirty="0">
                <a:solidFill>
                  <a:schemeClr val="tx1"/>
                </a:solidFill>
              </a:rPr>
              <a:t>of e-resources accessed</a:t>
            </a:r>
            <a:r>
              <a:rPr lang="en-GB" dirty="0" smtClean="0">
                <a:solidFill>
                  <a:schemeClr val="tx1"/>
                </a:solidFill>
              </a:rPr>
              <a:t/>
            </a:r>
            <a:br>
              <a:rPr lang="en-GB" dirty="0" smtClean="0">
                <a:solidFill>
                  <a:schemeClr val="tx1"/>
                </a:solidFill>
              </a:rPr>
            </a:br>
            <a:r>
              <a:rPr lang="en-GB" sz="2400" i="1" kern="1200" dirty="0" smtClean="0">
                <a:solidFill>
                  <a:schemeClr val="tx1"/>
                </a:solidFill>
                <a:ea typeface="+mn-ea"/>
                <a:cs typeface="Arial" pitchFamily="34" charset="0"/>
              </a:rPr>
              <a:t>Depth and breadth</a:t>
            </a:r>
            <a:endParaRPr lang="en-GB" sz="2400" i="1" kern="1200" dirty="0">
              <a:solidFill>
                <a:schemeClr val="tx1"/>
              </a:solidFill>
              <a:ea typeface="+mn-ea"/>
              <a:cs typeface="Arial" pitchFamily="34" charset="0"/>
            </a:endParaRPr>
          </a:p>
        </p:txBody>
      </p:sp>
      <p:pic>
        <p:nvPicPr>
          <p:cNvPr id="32771"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166813" y="2205038"/>
            <a:ext cx="6686550" cy="3598862"/>
          </a:xfrm>
        </p:spPr>
      </p:pic>
    </p:spTree>
    <p:extLst>
      <p:ext uri="{BB962C8B-B14F-4D97-AF65-F5344CB8AC3E}">
        <p14:creationId xmlns:p14="http://schemas.microsoft.com/office/powerpoint/2010/main" val="648763315"/>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solidFill>
                  <a:schemeClr val="tx1"/>
                </a:solidFill>
              </a:rPr>
              <a:t>Other factors</a:t>
            </a:r>
            <a:br>
              <a:rPr lang="en-GB" dirty="0" smtClean="0">
                <a:solidFill>
                  <a:schemeClr val="tx1"/>
                </a:solidFill>
              </a:rPr>
            </a:br>
            <a:r>
              <a:rPr lang="en-GB" sz="2400" i="1" kern="1200" dirty="0">
                <a:solidFill>
                  <a:schemeClr val="tx1"/>
                </a:solidFill>
                <a:cs typeface="Arial" pitchFamily="34" charset="0"/>
              </a:rPr>
              <a:t>Value </a:t>
            </a:r>
            <a:r>
              <a:rPr lang="en-GB" sz="2400" i="1" kern="1200" dirty="0" smtClean="0">
                <a:solidFill>
                  <a:schemeClr val="tx1"/>
                </a:solidFill>
                <a:cs typeface="Arial" pitchFamily="34" charset="0"/>
              </a:rPr>
              <a:t>added</a:t>
            </a:r>
            <a:endParaRPr lang="en-GB" sz="2400" i="1" kern="1200" dirty="0">
              <a:solidFill>
                <a:schemeClr val="tx1"/>
              </a:solidFill>
              <a:cs typeface="Arial" pitchFamily="34" charset="0"/>
            </a:endParaRPr>
          </a:p>
        </p:txBody>
      </p:sp>
      <p:sp>
        <p:nvSpPr>
          <p:cNvPr id="58371" name="Content Placeholder 2"/>
          <p:cNvSpPr>
            <a:spLocks noGrp="1"/>
          </p:cNvSpPr>
          <p:nvPr>
            <p:ph idx="1"/>
          </p:nvPr>
        </p:nvSpPr>
        <p:spPr/>
        <p:txBody>
          <a:bodyPr>
            <a:normAutofit fontScale="92500"/>
          </a:bodyPr>
          <a:lstStyle/>
          <a:p>
            <a:pPr marL="457200" indent="-457200">
              <a:buFont typeface="Arial" pitchFamily="34" charset="0"/>
              <a:buChar char="•"/>
              <a:defRPr/>
            </a:pPr>
            <a:r>
              <a:rPr lang="en-GB" dirty="0"/>
              <a:t>Rank </a:t>
            </a:r>
            <a:r>
              <a:rPr lang="en-GB" dirty="0" smtClean="0"/>
              <a:t>entry points and </a:t>
            </a:r>
            <a:r>
              <a:rPr lang="en-GB" dirty="0"/>
              <a:t>final grade as </a:t>
            </a:r>
            <a:r>
              <a:rPr lang="en-GB" dirty="0" smtClean="0"/>
              <a:t>percentage</a:t>
            </a:r>
          </a:p>
          <a:p>
            <a:pPr marL="457200" indent="-457200">
              <a:buFont typeface="Arial" pitchFamily="34" charset="0"/>
              <a:buChar char="•"/>
              <a:defRPr/>
            </a:pPr>
            <a:endParaRPr lang="en-GB" dirty="0"/>
          </a:p>
          <a:p>
            <a:pPr marL="457200" indent="-457200">
              <a:buFont typeface="Arial" pitchFamily="34" charset="0"/>
              <a:buChar char="•"/>
              <a:defRPr/>
            </a:pPr>
            <a:r>
              <a:rPr lang="en-GB" dirty="0"/>
              <a:t>Does the difference correlate with measures of usage?</a:t>
            </a:r>
          </a:p>
          <a:p>
            <a:pPr marL="457200" indent="-457200">
              <a:buFont typeface="Arial" pitchFamily="34" charset="0"/>
              <a:buChar char="•"/>
              <a:defRPr/>
            </a:pPr>
            <a:r>
              <a:rPr lang="en-GB" dirty="0" smtClean="0"/>
              <a:t>WARNING</a:t>
            </a:r>
            <a:r>
              <a:rPr lang="en-GB" dirty="0"/>
              <a:t>! This needs further testing!</a:t>
            </a:r>
          </a:p>
          <a:p>
            <a:pPr marL="457200" indent="-457200">
              <a:buFont typeface="Arial" pitchFamily="34" charset="0"/>
              <a:buChar char="•"/>
              <a:defRPr/>
            </a:pPr>
            <a:r>
              <a:rPr lang="en-GB" dirty="0"/>
              <a:t>Methods are untried</a:t>
            </a:r>
          </a:p>
          <a:p>
            <a:pPr marL="457200" indent="-457200">
              <a:buFont typeface="Arial" pitchFamily="34" charset="0"/>
              <a:buChar char="•"/>
              <a:defRPr/>
            </a:pPr>
            <a:r>
              <a:rPr lang="en-GB" dirty="0"/>
              <a:t>Missing data</a:t>
            </a:r>
          </a:p>
          <a:p>
            <a:pPr marL="457200" indent="-457200">
              <a:buFont typeface="Arial" pitchFamily="34" charset="0"/>
              <a:buChar char="•"/>
              <a:defRPr/>
            </a:pPr>
            <a:r>
              <a:rPr lang="en-GB" dirty="0" smtClean="0">
                <a:solidFill>
                  <a:srgbClr val="FF0000"/>
                </a:solidFill>
              </a:rPr>
              <a:t>Initial results are very encouraging </a:t>
            </a:r>
            <a:r>
              <a:rPr lang="en-GB" dirty="0" smtClean="0">
                <a:solidFill>
                  <a:srgbClr val="FF0000"/>
                </a:solidFill>
                <a:sym typeface="Wingdings" pitchFamily="2" charset="2"/>
              </a:rPr>
              <a:t></a:t>
            </a:r>
            <a:endParaRPr lang="en-GB" dirty="0">
              <a:solidFill>
                <a:srgbClr val="FF0000"/>
              </a:solidFill>
            </a:endParaRPr>
          </a:p>
          <a:p>
            <a:pPr>
              <a:defRPr/>
            </a:pPr>
            <a:endParaRPr lang="en-GB" dirty="0" smtClean="0"/>
          </a:p>
        </p:txBody>
      </p:sp>
    </p:spTree>
    <p:extLst>
      <p:ext uri="{BB962C8B-B14F-4D97-AF65-F5344CB8AC3E}">
        <p14:creationId xmlns:p14="http://schemas.microsoft.com/office/powerpoint/2010/main" val="39653734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3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solidFill>
                  <a:schemeClr val="tx1"/>
                </a:solidFill>
              </a:rPr>
              <a:t>Going forward</a:t>
            </a:r>
            <a:br>
              <a:rPr lang="en-GB" dirty="0" smtClean="0">
                <a:solidFill>
                  <a:schemeClr val="tx1"/>
                </a:solidFill>
              </a:rPr>
            </a:br>
            <a:r>
              <a:rPr lang="en-GB" sz="2400" i="1" kern="1200" dirty="0">
                <a:solidFill>
                  <a:schemeClr val="tx1"/>
                </a:solidFill>
                <a:ea typeface="+mn-ea"/>
                <a:cs typeface="Arial" pitchFamily="34" charset="0"/>
              </a:rPr>
              <a:t>@Huddersfield</a:t>
            </a:r>
          </a:p>
        </p:txBody>
      </p:sp>
      <p:sp>
        <p:nvSpPr>
          <p:cNvPr id="34819" name="Content Placeholder 2"/>
          <p:cNvSpPr>
            <a:spLocks noGrp="1"/>
          </p:cNvSpPr>
          <p:nvPr>
            <p:ph idx="1"/>
          </p:nvPr>
        </p:nvSpPr>
        <p:spPr>
          <a:xfrm>
            <a:off x="412750" y="2205038"/>
            <a:ext cx="8335963" cy="3598862"/>
          </a:xfrm>
        </p:spPr>
        <p:txBody>
          <a:bodyPr>
            <a:normAutofit fontScale="77500" lnSpcReduction="20000"/>
          </a:bodyPr>
          <a:lstStyle/>
          <a:p>
            <a:r>
              <a:rPr lang="en-GB" smtClean="0"/>
              <a:t>Identifying retention issues and our impact on lowering them as part of a University dashboard </a:t>
            </a:r>
          </a:p>
          <a:p>
            <a:r>
              <a:rPr lang="en-GB" smtClean="0"/>
              <a:t>Look at specific subjects in order to work towards:</a:t>
            </a:r>
          </a:p>
          <a:p>
            <a:pPr lvl="1"/>
            <a:r>
              <a:rPr lang="en-GB" smtClean="0"/>
              <a:t>A best practice toolkit for information skills sessions</a:t>
            </a:r>
          </a:p>
          <a:p>
            <a:pPr lvl="1"/>
            <a:r>
              <a:rPr lang="en-GB" smtClean="0"/>
              <a:t>Further understanding by holding focus groups with target areas</a:t>
            </a:r>
          </a:p>
          <a:p>
            <a:r>
              <a:rPr lang="en-GB" smtClean="0"/>
              <a:t>Create an action plan to engage with academic colleagues</a:t>
            </a:r>
          </a:p>
          <a:p>
            <a:r>
              <a:rPr lang="en-GB" smtClean="0"/>
              <a:t>Showing value for money and the impact of the service on the student experience</a:t>
            </a:r>
          </a:p>
        </p:txBody>
      </p:sp>
    </p:spTree>
    <p:extLst>
      <p:ext uri="{BB962C8B-B14F-4D97-AF65-F5344CB8AC3E}">
        <p14:creationId xmlns:p14="http://schemas.microsoft.com/office/powerpoint/2010/main" val="26701283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395288" y="368300"/>
            <a:ext cx="8229600" cy="900113"/>
          </a:xfrm>
        </p:spPr>
        <p:txBody>
          <a:bodyPr>
            <a:normAutofit fontScale="90000"/>
          </a:bodyPr>
          <a:lstStyle/>
          <a:p>
            <a:pPr>
              <a:defRPr/>
            </a:pPr>
            <a:r>
              <a:rPr lang="en-GB" dirty="0" smtClean="0">
                <a:solidFill>
                  <a:schemeClr val="tx1"/>
                </a:solidFill>
              </a:rPr>
              <a:t>Going forward</a:t>
            </a:r>
            <a:br>
              <a:rPr lang="en-GB" dirty="0" smtClean="0">
                <a:solidFill>
                  <a:schemeClr val="tx1"/>
                </a:solidFill>
              </a:rPr>
            </a:br>
            <a:r>
              <a:rPr lang="en-GB" sz="2400" i="1" kern="1200" dirty="0" smtClean="0">
                <a:solidFill>
                  <a:schemeClr val="tx1"/>
                </a:solidFill>
                <a:cs typeface="Arial" pitchFamily="34" charset="0"/>
              </a:rPr>
              <a:t>@a national level</a:t>
            </a:r>
            <a:endParaRPr lang="en-GB" dirty="0" smtClean="0">
              <a:solidFill>
                <a:schemeClr val="tx1"/>
              </a:solidFill>
            </a:endParaRPr>
          </a:p>
        </p:txBody>
      </p:sp>
      <p:sp>
        <p:nvSpPr>
          <p:cNvPr id="35843" name="Content Placeholder 2"/>
          <p:cNvSpPr>
            <a:spLocks noGrp="1"/>
          </p:cNvSpPr>
          <p:nvPr>
            <p:ph idx="1"/>
          </p:nvPr>
        </p:nvSpPr>
        <p:spPr/>
        <p:txBody>
          <a:bodyPr/>
          <a:lstStyle/>
          <a:p>
            <a:r>
              <a:rPr lang="en-GB" sz="2800" smtClean="0">
                <a:solidFill>
                  <a:schemeClr val="tx1"/>
                </a:solidFill>
              </a:rPr>
              <a:t>An analytics service providing libraries with </a:t>
            </a:r>
            <a:r>
              <a:rPr lang="en-GB" sz="2800" b="1" i="1" smtClean="0">
                <a:solidFill>
                  <a:srgbClr val="C00000"/>
                </a:solidFill>
              </a:rPr>
              <a:t>actionable</a:t>
            </a:r>
            <a:r>
              <a:rPr lang="en-GB" sz="2800" smtClean="0">
                <a:solidFill>
                  <a:srgbClr val="C00000"/>
                </a:solidFill>
              </a:rPr>
              <a:t> </a:t>
            </a:r>
            <a:r>
              <a:rPr lang="en-GB" sz="2800" smtClean="0">
                <a:solidFill>
                  <a:schemeClr val="tx1"/>
                </a:solidFill>
              </a:rPr>
              <a:t>data to transform the services and support institutions provide to students and researchers</a:t>
            </a:r>
          </a:p>
        </p:txBody>
      </p:sp>
      <p:pic>
        <p:nvPicPr>
          <p:cNvPr id="3584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5229225"/>
            <a:ext cx="42195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64388" y="4992688"/>
            <a:ext cx="14668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5284788"/>
            <a:ext cx="197802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3187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http://stephenslighthouse.com/wp-content/uploads/2010/09/107.jpg"/>
          <p:cNvPicPr>
            <a:picLocks noChangeAspect="1" noChangeArrowheads="1"/>
          </p:cNvPicPr>
          <p:nvPr/>
        </p:nvPicPr>
        <p:blipFill>
          <a:blip r:embed="rId3" cstate="print"/>
          <a:srcRect/>
          <a:stretch>
            <a:fillRect/>
          </a:stretch>
        </p:blipFill>
        <p:spPr bwMode="auto">
          <a:xfrm>
            <a:off x="2419350" y="1011216"/>
            <a:ext cx="4191000" cy="5392549"/>
          </a:xfrm>
          <a:prstGeom prst="rect">
            <a:avLst/>
          </a:prstGeom>
          <a:noFill/>
        </p:spPr>
      </p:pic>
      <p:sp>
        <p:nvSpPr>
          <p:cNvPr id="3" name="Rectangle 2"/>
          <p:cNvSpPr/>
          <p:nvPr/>
        </p:nvSpPr>
        <p:spPr>
          <a:xfrm>
            <a:off x="1905000" y="292820"/>
            <a:ext cx="5219700" cy="707886"/>
          </a:xfrm>
          <a:prstGeom prst="rect">
            <a:avLst/>
          </a:prstGeom>
        </p:spPr>
        <p:txBody>
          <a:bodyPr wrap="square">
            <a:spAutoFit/>
          </a:bodyPr>
          <a:lstStyle/>
          <a:p>
            <a:pPr algn="ctr"/>
            <a:r>
              <a:rPr lang="en-US" sz="4000" dirty="0"/>
              <a:t>www.acrl.org/value</a:t>
            </a:r>
          </a:p>
        </p:txBody>
      </p:sp>
    </p:spTree>
    <p:extLst>
      <p:ext uri="{BB962C8B-B14F-4D97-AF65-F5344CB8AC3E}">
        <p14:creationId xmlns:p14="http://schemas.microsoft.com/office/powerpoint/2010/main" val="9232621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err="1" smtClean="0">
                <a:solidFill>
                  <a:schemeClr val="tx1"/>
                </a:solidFill>
              </a:rPr>
              <a:t>JiscLAMP</a:t>
            </a:r>
            <a:r>
              <a:rPr lang="en-GB" dirty="0" smtClean="0">
                <a:solidFill>
                  <a:schemeClr val="tx1"/>
                </a:solidFill>
              </a:rPr>
              <a:t/>
            </a:r>
            <a:br>
              <a:rPr lang="en-GB" dirty="0" smtClean="0">
                <a:solidFill>
                  <a:schemeClr val="tx1"/>
                </a:solidFill>
              </a:rPr>
            </a:br>
            <a:r>
              <a:rPr lang="en-GB" sz="2400" i="1" kern="1200" dirty="0">
                <a:solidFill>
                  <a:schemeClr val="tx1"/>
                </a:solidFill>
                <a:cs typeface="Arial" pitchFamily="34" charset="0"/>
              </a:rPr>
              <a:t>Library Analytics and Metrics </a:t>
            </a:r>
            <a:r>
              <a:rPr lang="en-GB" sz="2400" i="1" kern="1200" dirty="0" smtClean="0">
                <a:solidFill>
                  <a:schemeClr val="tx1"/>
                </a:solidFill>
                <a:cs typeface="Arial" pitchFamily="34" charset="0"/>
              </a:rPr>
              <a:t>Project</a:t>
            </a:r>
            <a:endParaRPr lang="en-GB" sz="2400" i="1" kern="1200" dirty="0">
              <a:solidFill>
                <a:schemeClr val="tx1"/>
              </a:solidFill>
              <a:cs typeface="Arial" pitchFamily="34" charset="0"/>
            </a:endParaRPr>
          </a:p>
        </p:txBody>
      </p:sp>
      <p:sp>
        <p:nvSpPr>
          <p:cNvPr id="36867" name="Content Placeholder 2"/>
          <p:cNvSpPr>
            <a:spLocks noGrp="1"/>
          </p:cNvSpPr>
          <p:nvPr>
            <p:ph idx="1"/>
          </p:nvPr>
        </p:nvSpPr>
        <p:spPr/>
        <p:txBody>
          <a:bodyPr>
            <a:normAutofit fontScale="92500" lnSpcReduction="10000"/>
          </a:bodyPr>
          <a:lstStyle/>
          <a:p>
            <a:r>
              <a:rPr lang="en-GB" smtClean="0"/>
              <a:t>The project will develop a prototype shared library analytics service for UK academic libraries</a:t>
            </a:r>
          </a:p>
          <a:p>
            <a:pPr lvl="1"/>
            <a:r>
              <a:rPr lang="en-GB" smtClean="0"/>
              <a:t>Envisioned as a data dashboard</a:t>
            </a:r>
          </a:p>
          <a:p>
            <a:pPr lvl="1"/>
            <a:r>
              <a:rPr lang="en-GB" smtClean="0"/>
              <a:t>To enable libraries to capitalise on the many types of data they capture in day-to-day activities</a:t>
            </a:r>
          </a:p>
          <a:p>
            <a:pPr lvl="1"/>
            <a:r>
              <a:rPr lang="en-GB" smtClean="0"/>
              <a:t>To support the improvement and development of new services and demonstrate value and impact in new ways across the institution</a:t>
            </a:r>
          </a:p>
          <a:p>
            <a:r>
              <a:rPr lang="en-GB" smtClean="0"/>
              <a:t>A partnership between Jisc, Mimas (University of Manchester) and the University of Huddersfield</a:t>
            </a:r>
          </a:p>
        </p:txBody>
      </p:sp>
      <p:pic>
        <p:nvPicPr>
          <p:cNvPr id="3686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7999" y="152401"/>
            <a:ext cx="221308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39944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GB" smtClean="0">
                <a:solidFill>
                  <a:schemeClr val="tx1"/>
                </a:solidFill>
              </a:rPr>
              <a:t>References</a:t>
            </a:r>
          </a:p>
        </p:txBody>
      </p:sp>
      <p:sp>
        <p:nvSpPr>
          <p:cNvPr id="37891" name="Content Placeholder 2"/>
          <p:cNvSpPr>
            <a:spLocks noGrp="1"/>
          </p:cNvSpPr>
          <p:nvPr>
            <p:ph idx="1"/>
          </p:nvPr>
        </p:nvSpPr>
        <p:spPr/>
        <p:txBody>
          <a:bodyPr>
            <a:normAutofit/>
          </a:bodyPr>
          <a:lstStyle/>
          <a:p>
            <a:r>
              <a:rPr lang="en-US" sz="2000" dirty="0"/>
              <a:t>Library</a:t>
            </a:r>
            <a:r>
              <a:rPr lang="en-US" sz="2000" dirty="0" smtClean="0"/>
              <a:t> Impact Data Project blog</a:t>
            </a:r>
          </a:p>
          <a:p>
            <a:pPr lvl="1"/>
            <a:r>
              <a:rPr lang="en-US" sz="2000" dirty="0" smtClean="0">
                <a:hlinkClick r:id="rId3"/>
              </a:rPr>
              <a:t>http://library.hud.ac.uk/blogs/projects/lidp/</a:t>
            </a:r>
            <a:r>
              <a:rPr lang="en-US" sz="2000" dirty="0" smtClean="0"/>
              <a:t> </a:t>
            </a:r>
          </a:p>
          <a:p>
            <a:r>
              <a:rPr lang="en-US" sz="2000" dirty="0" err="1" smtClean="0"/>
              <a:t>JiscLAMP</a:t>
            </a:r>
            <a:endParaRPr lang="en-US" sz="2000" dirty="0" smtClean="0"/>
          </a:p>
          <a:p>
            <a:pPr lvl="1"/>
            <a:r>
              <a:rPr lang="en-US" sz="2000" dirty="0" smtClean="0">
                <a:hlinkClick r:id="rId4"/>
              </a:rPr>
              <a:t>http://jisclamp.mimas.ac.uk/about-lamp/</a:t>
            </a:r>
            <a:endParaRPr lang="en-US" sz="2000" dirty="0" smtClean="0"/>
          </a:p>
          <a:p>
            <a:r>
              <a:rPr lang="en-GB" sz="2000" dirty="0" smtClean="0"/>
              <a:t>Stone, Graham and </a:t>
            </a:r>
            <a:r>
              <a:rPr lang="en-GB" sz="2000" dirty="0" err="1" smtClean="0"/>
              <a:t>Ramsden</a:t>
            </a:r>
            <a:r>
              <a:rPr lang="en-GB" sz="2000" dirty="0" smtClean="0"/>
              <a:t>, Bryony (2013) </a:t>
            </a:r>
            <a:r>
              <a:rPr lang="en-GB" sz="2000" i="1" dirty="0" smtClean="0">
                <a:hlinkClick r:id="rId5"/>
              </a:rPr>
              <a:t>Library Impact Data Project: looking for the link between library usage and student attainment.</a:t>
            </a:r>
            <a:r>
              <a:rPr lang="en-GB" sz="2000" dirty="0" smtClean="0"/>
              <a:t> College and Research Libraries. Available as pre-print</a:t>
            </a:r>
          </a:p>
          <a:p>
            <a:r>
              <a:rPr lang="en-GB" sz="2000" dirty="0" smtClean="0"/>
              <a:t>Stone, Graham and Collins, Ellen (2013) </a:t>
            </a:r>
            <a:r>
              <a:rPr lang="en-GB" sz="2000" i="1" dirty="0" smtClean="0">
                <a:hlinkClick r:id="rId6"/>
              </a:rPr>
              <a:t>Library usage and demographic characteristics of undergraduate students in a UK university.</a:t>
            </a:r>
            <a:r>
              <a:rPr lang="en-GB" sz="2000" dirty="0" smtClean="0"/>
              <a:t> Performance Measurement and Metrics, 14 (1). Available as pre-print</a:t>
            </a:r>
            <a:endParaRPr lang="en-US" sz="2000" dirty="0" smtClean="0"/>
          </a:p>
        </p:txBody>
      </p:sp>
    </p:spTree>
    <p:extLst>
      <p:ext uri="{BB962C8B-B14F-4D97-AF65-F5344CB8AC3E}">
        <p14:creationId xmlns:p14="http://schemas.microsoft.com/office/powerpoint/2010/main" val="35293427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447800"/>
            <a:ext cx="4724400" cy="3420124"/>
          </a:xfrm>
        </p:spPr>
        <p:txBody>
          <a:bodyPr>
            <a:normAutofit/>
          </a:bodyPr>
          <a:lstStyle/>
          <a:p>
            <a:r>
              <a:rPr lang="en-US" sz="4800" b="1" dirty="0" smtClean="0"/>
              <a:t>University of Wyoming</a:t>
            </a:r>
            <a:endParaRPr lang="en-US" sz="4800" dirty="0"/>
          </a:p>
        </p:txBody>
      </p:sp>
      <p:sp>
        <p:nvSpPr>
          <p:cNvPr id="3" name="Subtitle 2"/>
          <p:cNvSpPr>
            <a:spLocks noGrp="1"/>
          </p:cNvSpPr>
          <p:nvPr>
            <p:ph type="subTitle" idx="1"/>
          </p:nvPr>
        </p:nvSpPr>
        <p:spPr>
          <a:xfrm>
            <a:off x="228600" y="5486400"/>
            <a:ext cx="4572000" cy="1143000"/>
          </a:xfrm>
        </p:spPr>
        <p:txBody>
          <a:bodyPr>
            <a:normAutofit/>
          </a:bodyPr>
          <a:lstStyle/>
          <a:p>
            <a:pPr>
              <a:spcBef>
                <a:spcPts val="0"/>
              </a:spcBef>
            </a:pPr>
            <a:r>
              <a:rPr lang="en-US" dirty="0" smtClean="0">
                <a:solidFill>
                  <a:schemeClr val="tx1"/>
                </a:solidFill>
              </a:rPr>
              <a:t>Melissa Bowles-Terry</a:t>
            </a:r>
          </a:p>
          <a:p>
            <a:pPr>
              <a:spcBef>
                <a:spcPts val="0"/>
              </a:spcBef>
            </a:pPr>
            <a:endParaRPr lang="en-US" dirty="0" smtClean="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4463"/>
            <a:ext cx="4543425" cy="6713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001000" y="6509450"/>
            <a:ext cx="1114425" cy="369332"/>
          </a:xfrm>
          <a:prstGeom prst="rect">
            <a:avLst/>
          </a:prstGeom>
          <a:noFill/>
        </p:spPr>
        <p:txBody>
          <a:bodyPr wrap="square" rtlCol="0">
            <a:spAutoFit/>
          </a:bodyPr>
          <a:lstStyle/>
          <a:p>
            <a:r>
              <a:rPr lang="en-US" dirty="0" smtClean="0"/>
              <a:t>ACRL ‘13</a:t>
            </a:r>
            <a:endParaRPr lang="en-US" dirty="0"/>
          </a:p>
        </p:txBody>
      </p:sp>
    </p:spTree>
    <p:extLst>
      <p:ext uri="{BB962C8B-B14F-4D97-AF65-F5344CB8AC3E}">
        <p14:creationId xmlns:p14="http://schemas.microsoft.com/office/powerpoint/2010/main" val="2538566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19400"/>
            <a:ext cx="7772400" cy="1470025"/>
          </a:xfrm>
        </p:spPr>
        <p:txBody>
          <a:bodyPr>
            <a:normAutofit fontScale="90000"/>
          </a:bodyPr>
          <a:lstStyle/>
          <a:p>
            <a:r>
              <a:rPr lang="en-US" dirty="0" smtClean="0">
                <a:solidFill>
                  <a:schemeClr val="tx1"/>
                </a:solidFill>
              </a:rPr>
              <a:t>Melissa Bowles-Terry</a:t>
            </a:r>
            <a:br>
              <a:rPr lang="en-US" dirty="0" smtClean="0">
                <a:solidFill>
                  <a:schemeClr val="tx1"/>
                </a:solidFill>
              </a:rPr>
            </a:br>
            <a:r>
              <a:rPr lang="en-US" dirty="0" smtClean="0">
                <a:solidFill>
                  <a:schemeClr val="tx1"/>
                </a:solidFill>
              </a:rPr>
              <a:t>Instruction &amp; Assessment Coordinator</a:t>
            </a:r>
            <a:br>
              <a:rPr lang="en-US" dirty="0" smtClean="0">
                <a:solidFill>
                  <a:schemeClr val="tx1"/>
                </a:solidFill>
              </a:rPr>
            </a:br>
            <a:r>
              <a:rPr lang="en-US" dirty="0" smtClean="0">
                <a:solidFill>
                  <a:schemeClr val="tx1">
                    <a:lumMod val="50000"/>
                    <a:lumOff val="50000"/>
                  </a:schemeClr>
                </a:solidFill>
                <a:hlinkClick r:id="rId3"/>
              </a:rPr>
              <a:t>mbowlest@uwyo.edu</a:t>
            </a:r>
            <a:r>
              <a:rPr lang="en-US" dirty="0" smtClean="0">
                <a:solidFill>
                  <a:schemeClr val="tx1">
                    <a:lumMod val="50000"/>
                    <a:lumOff val="50000"/>
                  </a:schemeClr>
                </a:solidFill>
              </a:rPr>
              <a:t/>
            </a:r>
            <a:br>
              <a:rPr lang="en-US" dirty="0" smtClean="0">
                <a:solidFill>
                  <a:schemeClr val="tx1">
                    <a:lumMod val="50000"/>
                    <a:lumOff val="50000"/>
                  </a:schemeClr>
                </a:solidFill>
              </a:rPr>
            </a:br>
            <a:endParaRPr lang="en-US" dirty="0"/>
          </a:p>
        </p:txBody>
      </p:sp>
    </p:spTree>
    <p:extLst>
      <p:ext uri="{BB962C8B-B14F-4D97-AF65-F5344CB8AC3E}">
        <p14:creationId xmlns:p14="http://schemas.microsoft.com/office/powerpoint/2010/main" val="6207047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933" t="4344" r="8651" b="82220"/>
          <a:stretch/>
        </p:blipFill>
        <p:spPr>
          <a:xfrm>
            <a:off x="0" y="5047094"/>
            <a:ext cx="5691148" cy="981635"/>
          </a:xfrm>
          <a:prstGeom prst="rect">
            <a:avLst/>
          </a:prstGeom>
        </p:spPr>
      </p:pic>
      <p:sp>
        <p:nvSpPr>
          <p:cNvPr id="5" name="TextBox 4"/>
          <p:cNvSpPr txBox="1"/>
          <p:nvPr/>
        </p:nvSpPr>
        <p:spPr>
          <a:xfrm>
            <a:off x="98612" y="5766137"/>
            <a:ext cx="8892988" cy="1015663"/>
          </a:xfrm>
          <a:prstGeom prst="rect">
            <a:avLst/>
          </a:prstGeom>
          <a:noFill/>
        </p:spPr>
        <p:txBody>
          <a:bodyPr wrap="square" rtlCol="0">
            <a:spAutoFit/>
          </a:bodyPr>
          <a:lstStyle/>
          <a:p>
            <a:pPr lvl="0"/>
            <a:r>
              <a:rPr lang="en-US" sz="2000" dirty="0">
                <a:ea typeface="Malgun Gothic" pitchFamily="34" charset="-127"/>
              </a:rPr>
              <a:t>Melissa Bowles-Terry, “</a:t>
            </a:r>
            <a:r>
              <a:rPr lang="en-CA" sz="2000" dirty="0">
                <a:ea typeface="Malgun Gothic" pitchFamily="34" charset="-127"/>
              </a:rPr>
              <a:t>Library Instruction and Academic Success: A Mixed-Methods Assessment of a Library Instruction Program,” </a:t>
            </a:r>
            <a:r>
              <a:rPr lang="en-CA" sz="2000" i="1" dirty="0">
                <a:ea typeface="Malgun Gothic" pitchFamily="34" charset="-127"/>
              </a:rPr>
              <a:t>Evidence Based Library and Information Practice</a:t>
            </a:r>
            <a:r>
              <a:rPr lang="en-CA" sz="2000" dirty="0">
                <a:ea typeface="Malgun Gothic" pitchFamily="34" charset="-127"/>
              </a:rPr>
              <a:t> 7, 1 (2012): 82-95</a:t>
            </a:r>
            <a:r>
              <a:rPr lang="en-CA" sz="2000" dirty="0" smtClean="0">
                <a:ea typeface="Malgun Gothic" pitchFamily="34" charset="-127"/>
              </a:rPr>
              <a:t>.</a:t>
            </a:r>
            <a:endParaRPr lang="en-US" sz="2000" dirty="0">
              <a:ea typeface="Malgun Gothic" pitchFamily="34" charset="-127"/>
            </a:endParaRPr>
          </a:p>
        </p:txBody>
      </p:sp>
      <p:sp>
        <p:nvSpPr>
          <p:cNvPr id="6" name="Rectangle 5"/>
          <p:cNvSpPr/>
          <p:nvPr/>
        </p:nvSpPr>
        <p:spPr>
          <a:xfrm>
            <a:off x="609600" y="1671697"/>
            <a:ext cx="7772400" cy="2062103"/>
          </a:xfrm>
          <a:prstGeom prst="rect">
            <a:avLst/>
          </a:prstGeom>
        </p:spPr>
        <p:txBody>
          <a:bodyPr wrap="square">
            <a:spAutoFit/>
          </a:bodyPr>
          <a:lstStyle/>
          <a:p>
            <a:r>
              <a:rPr lang="en-US" sz="3200" dirty="0" smtClean="0"/>
              <a:t>A statistically significant difference in GPA between graduating seniors who had library instruction in upper-level courses and those who did not.</a:t>
            </a:r>
          </a:p>
        </p:txBody>
      </p:sp>
      <p:sp>
        <p:nvSpPr>
          <p:cNvPr id="7" name="Title 1"/>
          <p:cNvSpPr>
            <a:spLocks noGrp="1"/>
          </p:cNvSpPr>
          <p:nvPr>
            <p:ph type="title"/>
          </p:nvPr>
        </p:nvSpPr>
        <p:spPr>
          <a:xfrm>
            <a:off x="457200" y="274638"/>
            <a:ext cx="8229600" cy="1143000"/>
          </a:xfrm>
        </p:spPr>
        <p:txBody>
          <a:bodyPr>
            <a:normAutofit/>
          </a:bodyPr>
          <a:lstStyle/>
          <a:p>
            <a:r>
              <a:rPr lang="en-US" dirty="0" smtClean="0"/>
              <a:t>The Correlation</a:t>
            </a:r>
            <a:endParaRPr lang="en-US" sz="4000" dirty="0"/>
          </a:p>
        </p:txBody>
      </p:sp>
    </p:spTree>
    <p:extLst>
      <p:ext uri="{BB962C8B-B14F-4D97-AF65-F5344CB8AC3E}">
        <p14:creationId xmlns:p14="http://schemas.microsoft.com/office/powerpoint/2010/main" val="20704922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Process</a:t>
            </a:r>
            <a:endParaRPr lang="en-US" sz="4000" dirty="0"/>
          </a:p>
        </p:txBody>
      </p:sp>
      <p:sp>
        <p:nvSpPr>
          <p:cNvPr id="4" name="TextBox 3"/>
          <p:cNvSpPr txBox="1"/>
          <p:nvPr/>
        </p:nvSpPr>
        <p:spPr>
          <a:xfrm>
            <a:off x="762000" y="1905000"/>
            <a:ext cx="8001000" cy="3046988"/>
          </a:xfrm>
          <a:prstGeom prst="rect">
            <a:avLst/>
          </a:prstGeom>
          <a:noFill/>
        </p:spPr>
        <p:txBody>
          <a:bodyPr wrap="square" rtlCol="0">
            <a:spAutoFit/>
          </a:bodyPr>
          <a:lstStyle/>
          <a:p>
            <a:pPr marL="342900" indent="-342900">
              <a:buFont typeface="Arial" pitchFamily="34" charset="0"/>
              <a:buChar char="•"/>
            </a:pPr>
            <a:r>
              <a:rPr lang="en-US" sz="2400" dirty="0" smtClean="0"/>
              <a:t>4,489 transcripts of students who entered UW between 2005-2007 and graduated 2006-2011, excluding graduate &amp; professional students</a:t>
            </a:r>
          </a:p>
          <a:p>
            <a:pPr marL="342900" indent="-342900">
              <a:buFont typeface="Arial" pitchFamily="34" charset="0"/>
              <a:buChar char="•"/>
            </a:pPr>
            <a:r>
              <a:rPr lang="en-US" sz="2400" dirty="0" smtClean="0"/>
              <a:t>Dataset from registrar: classes taken, grades, major at entry, major at graduation, GPA at graduation, sex</a:t>
            </a:r>
          </a:p>
          <a:p>
            <a:pPr marL="342900" indent="-342900">
              <a:buFont typeface="Arial" pitchFamily="34" charset="0"/>
              <a:buChar char="•"/>
            </a:pPr>
            <a:r>
              <a:rPr lang="en-US" sz="2400" dirty="0" smtClean="0"/>
              <a:t>Compared transcript data with internal library instruction records and sorted students into groups based on level of library instruction</a:t>
            </a:r>
            <a:endParaRPr lang="en-US" sz="2400" dirty="0"/>
          </a:p>
        </p:txBody>
      </p:sp>
    </p:spTree>
    <p:extLst>
      <p:ext uri="{BB962C8B-B14F-4D97-AF65-F5344CB8AC3E}">
        <p14:creationId xmlns:p14="http://schemas.microsoft.com/office/powerpoint/2010/main" val="26747240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groups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51056185"/>
              </p:ext>
            </p:extLst>
          </p:nvPr>
        </p:nvGraphicFramePr>
        <p:xfrm>
          <a:off x="1371600" y="2438400"/>
          <a:ext cx="6629400" cy="2194560"/>
        </p:xfrm>
        <a:graphic>
          <a:graphicData uri="http://schemas.openxmlformats.org/drawingml/2006/table">
            <a:tbl>
              <a:tblPr firstRow="1" bandRow="1">
                <a:tableStyleId>{5940675A-B579-460E-94D1-54222C63F5DA}</a:tableStyleId>
              </a:tblPr>
              <a:tblGrid>
                <a:gridCol w="5476461"/>
                <a:gridCol w="1152939"/>
              </a:tblGrid>
              <a:tr h="370840">
                <a:tc gridSpan="2">
                  <a:txBody>
                    <a:bodyPr/>
                    <a:lstStyle/>
                    <a:p>
                      <a:pPr algn="ctr"/>
                      <a:r>
                        <a:rPr lang="en-US" sz="2400" dirty="0" smtClean="0"/>
                        <a:t>MEAN GPA</a:t>
                      </a:r>
                      <a:endParaRPr lang="en-US" sz="2400" dirty="0"/>
                    </a:p>
                  </a:txBody>
                  <a:tcPr/>
                </a:tc>
                <a:tc hMerge="1">
                  <a:txBody>
                    <a:bodyPr/>
                    <a:lstStyle/>
                    <a:p>
                      <a:endParaRPr lang="en-US" dirty="0"/>
                    </a:p>
                  </a:txBody>
                  <a:tcPr/>
                </a:tc>
              </a:tr>
              <a:tr h="370840">
                <a:tc>
                  <a:txBody>
                    <a:bodyPr/>
                    <a:lstStyle/>
                    <a:p>
                      <a:r>
                        <a:rPr lang="en-US" sz="2400" dirty="0" smtClean="0"/>
                        <a:t>Group 1: Upper-level</a:t>
                      </a:r>
                      <a:r>
                        <a:rPr lang="en-US" sz="2400" baseline="0" dirty="0" smtClean="0"/>
                        <a:t> library instruction</a:t>
                      </a:r>
                      <a:endParaRPr lang="en-US" sz="2400" dirty="0"/>
                    </a:p>
                  </a:txBody>
                  <a:tcPr/>
                </a:tc>
                <a:tc>
                  <a:txBody>
                    <a:bodyPr/>
                    <a:lstStyle/>
                    <a:p>
                      <a:r>
                        <a:rPr lang="en-US" sz="2400" dirty="0" smtClean="0"/>
                        <a:t>3.289</a:t>
                      </a:r>
                      <a:endParaRPr lang="en-US" sz="2400" dirty="0"/>
                    </a:p>
                  </a:txBody>
                  <a:tcPr/>
                </a:tc>
              </a:tr>
              <a:tr h="370840">
                <a:tc>
                  <a:txBody>
                    <a:bodyPr/>
                    <a:lstStyle/>
                    <a:p>
                      <a:r>
                        <a:rPr lang="en-US" sz="2400" dirty="0" smtClean="0"/>
                        <a:t>Group</a:t>
                      </a:r>
                      <a:r>
                        <a:rPr lang="en-US" sz="2400" baseline="0" dirty="0" smtClean="0"/>
                        <a:t> 2: Freshman-level library instruction</a:t>
                      </a:r>
                      <a:endParaRPr lang="en-US" sz="2400" dirty="0"/>
                    </a:p>
                  </a:txBody>
                  <a:tcPr/>
                </a:tc>
                <a:tc>
                  <a:txBody>
                    <a:bodyPr/>
                    <a:lstStyle/>
                    <a:p>
                      <a:r>
                        <a:rPr lang="en-US" sz="2400" dirty="0" smtClean="0"/>
                        <a:t>3.247</a:t>
                      </a:r>
                      <a:endParaRPr lang="en-US" sz="2400" dirty="0"/>
                    </a:p>
                  </a:txBody>
                  <a:tcPr/>
                </a:tc>
              </a:tr>
              <a:tr h="370840">
                <a:tc>
                  <a:txBody>
                    <a:bodyPr/>
                    <a:lstStyle/>
                    <a:p>
                      <a:r>
                        <a:rPr lang="en-US" sz="2400" dirty="0" smtClean="0"/>
                        <a:t>Group 3: No library instruction</a:t>
                      </a:r>
                      <a:endParaRPr lang="en-US" sz="2400" dirty="0"/>
                    </a:p>
                  </a:txBody>
                  <a:tcPr/>
                </a:tc>
                <a:tc>
                  <a:txBody>
                    <a:bodyPr/>
                    <a:lstStyle/>
                    <a:p>
                      <a:r>
                        <a:rPr lang="en-US" sz="2400" dirty="0" smtClean="0"/>
                        <a:t>3.214</a:t>
                      </a:r>
                      <a:endParaRPr lang="en-US" sz="2400" dirty="0"/>
                    </a:p>
                  </a:txBody>
                  <a:tcPr/>
                </a:tc>
              </a:tr>
            </a:tbl>
          </a:graphicData>
        </a:graphic>
      </p:graphicFrame>
    </p:spTree>
    <p:extLst>
      <p:ext uri="{BB962C8B-B14F-4D97-AF65-F5344CB8AC3E}">
        <p14:creationId xmlns:p14="http://schemas.microsoft.com/office/powerpoint/2010/main" val="14366922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what?</a:t>
            </a:r>
            <a:endParaRPr lang="en-US" dirty="0"/>
          </a:p>
        </p:txBody>
      </p:sp>
      <p:sp>
        <p:nvSpPr>
          <p:cNvPr id="3" name="Content Placeholder 2"/>
          <p:cNvSpPr>
            <a:spLocks noGrp="1"/>
          </p:cNvSpPr>
          <p:nvPr>
            <p:ph idx="1"/>
          </p:nvPr>
        </p:nvSpPr>
        <p:spPr/>
        <p:txBody>
          <a:bodyPr/>
          <a:lstStyle/>
          <a:p>
            <a:r>
              <a:rPr lang="en-US" dirty="0" smtClean="0"/>
              <a:t>Developing a tiered information literacy program </a:t>
            </a:r>
          </a:p>
          <a:p>
            <a:r>
              <a:rPr lang="en-US" dirty="0" smtClean="0"/>
              <a:t>Argument for not “front-loading” library instruction in freshman year</a:t>
            </a:r>
          </a:p>
          <a:p>
            <a:r>
              <a:rPr lang="en-US" dirty="0" smtClean="0"/>
              <a:t>Identifying departments that don’t currently use library instruction</a:t>
            </a:r>
            <a:endParaRPr lang="en-US" dirty="0"/>
          </a:p>
        </p:txBody>
      </p:sp>
    </p:spTree>
    <p:extLst>
      <p:ext uri="{BB962C8B-B14F-4D97-AF65-F5344CB8AC3E}">
        <p14:creationId xmlns:p14="http://schemas.microsoft.com/office/powerpoint/2010/main" val="7878143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bigger picture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371600"/>
            <a:ext cx="5734050" cy="3818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 y="6477000"/>
            <a:ext cx="8686800" cy="276999"/>
          </a:xfrm>
          <a:prstGeom prst="rect">
            <a:avLst/>
          </a:prstGeom>
          <a:noFill/>
        </p:spPr>
        <p:txBody>
          <a:bodyPr wrap="square" rtlCol="0">
            <a:spAutoFit/>
          </a:bodyPr>
          <a:lstStyle/>
          <a:p>
            <a:pPr algn="r"/>
            <a:r>
              <a:rPr lang="en-US" sz="1200" dirty="0" smtClean="0"/>
              <a:t>Image source: </a:t>
            </a:r>
            <a:r>
              <a:rPr lang="en-US" sz="1200" dirty="0">
                <a:hlinkClick r:id="rId4"/>
              </a:rPr>
              <a:t>http://www.flickr.com/photos/andrewmalone/2177355189/</a:t>
            </a:r>
            <a:endParaRPr lang="en-US" sz="1200" dirty="0"/>
          </a:p>
        </p:txBody>
      </p:sp>
    </p:spTree>
    <p:extLst>
      <p:ext uri="{BB962C8B-B14F-4D97-AF65-F5344CB8AC3E}">
        <p14:creationId xmlns:p14="http://schemas.microsoft.com/office/powerpoint/2010/main" val="31077774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447800"/>
            <a:ext cx="4724400" cy="3420124"/>
          </a:xfrm>
        </p:spPr>
        <p:txBody>
          <a:bodyPr>
            <a:normAutofit/>
          </a:bodyPr>
          <a:lstStyle/>
          <a:p>
            <a:r>
              <a:rPr lang="en-US" sz="4800" b="1" dirty="0" smtClean="0"/>
              <a:t>University of Minnesota</a:t>
            </a:r>
            <a:endParaRPr lang="en-US" sz="4800" dirty="0"/>
          </a:p>
        </p:txBody>
      </p:sp>
      <p:sp>
        <p:nvSpPr>
          <p:cNvPr id="3" name="Subtitle 2"/>
          <p:cNvSpPr>
            <a:spLocks noGrp="1"/>
          </p:cNvSpPr>
          <p:nvPr>
            <p:ph type="subTitle" idx="1"/>
          </p:nvPr>
        </p:nvSpPr>
        <p:spPr>
          <a:xfrm>
            <a:off x="228600" y="4876800"/>
            <a:ext cx="4572000" cy="1752600"/>
          </a:xfrm>
        </p:spPr>
        <p:txBody>
          <a:bodyPr>
            <a:normAutofit/>
          </a:bodyPr>
          <a:lstStyle/>
          <a:p>
            <a:pPr>
              <a:spcBef>
                <a:spcPts val="0"/>
              </a:spcBef>
            </a:pPr>
            <a:r>
              <a:rPr lang="en-US" dirty="0" smtClean="0">
                <a:solidFill>
                  <a:schemeClr val="tx1"/>
                </a:solidFill>
              </a:rPr>
              <a:t>Kate Peterson</a:t>
            </a:r>
          </a:p>
          <a:p>
            <a:pPr>
              <a:spcBef>
                <a:spcPts val="0"/>
              </a:spcBef>
            </a:pPr>
            <a:r>
              <a:rPr lang="en-US" dirty="0" smtClean="0">
                <a:solidFill>
                  <a:schemeClr val="tx1"/>
                </a:solidFill>
              </a:rPr>
              <a:t>Shane </a:t>
            </a:r>
            <a:r>
              <a:rPr lang="en-US" dirty="0" err="1" smtClean="0">
                <a:solidFill>
                  <a:schemeClr val="tx1"/>
                </a:solidFill>
              </a:rPr>
              <a:t>Nackerud</a:t>
            </a:r>
            <a:endParaRPr lang="en-US" dirty="0" smtClean="0">
              <a:solidFill>
                <a:schemeClr val="tx1"/>
              </a:solidFill>
            </a:endParaRPr>
          </a:p>
          <a:p>
            <a:pPr>
              <a:spcBef>
                <a:spcPts val="0"/>
              </a:spcBef>
            </a:pPr>
            <a:r>
              <a:rPr lang="en-US" dirty="0" smtClean="0">
                <a:solidFill>
                  <a:schemeClr val="tx1"/>
                </a:solidFill>
              </a:rPr>
              <a:t>Jan </a:t>
            </a:r>
            <a:r>
              <a:rPr lang="en-US" dirty="0" err="1" smtClean="0">
                <a:solidFill>
                  <a:schemeClr val="tx1"/>
                </a:solidFill>
              </a:rPr>
              <a:t>Fransen</a:t>
            </a:r>
            <a:endParaRPr lang="en-US" dirty="0" smtClean="0">
              <a:solidFill>
                <a:schemeClr val="tx1"/>
              </a:solidFill>
            </a:endParaRPr>
          </a:p>
          <a:p>
            <a:pPr>
              <a:spcBef>
                <a:spcPts val="0"/>
              </a:spcBef>
            </a:pPr>
            <a:endParaRPr lang="en-US" dirty="0" smtClean="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09827"/>
            <a:ext cx="4543425" cy="6713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001000" y="6509450"/>
            <a:ext cx="1114425" cy="369332"/>
          </a:xfrm>
          <a:prstGeom prst="rect">
            <a:avLst/>
          </a:prstGeom>
          <a:noFill/>
        </p:spPr>
        <p:txBody>
          <a:bodyPr wrap="square" rtlCol="0">
            <a:spAutoFit/>
          </a:bodyPr>
          <a:lstStyle/>
          <a:p>
            <a:r>
              <a:rPr lang="en-US" dirty="0" smtClean="0"/>
              <a:t>ACRL ‘13</a:t>
            </a:r>
            <a:endParaRPr lang="en-US" dirty="0"/>
          </a:p>
        </p:txBody>
      </p:sp>
    </p:spTree>
    <p:extLst>
      <p:ext uri="{BB962C8B-B14F-4D97-AF65-F5344CB8AC3E}">
        <p14:creationId xmlns:p14="http://schemas.microsoft.com/office/powerpoint/2010/main" val="883035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a:t>
            </a:r>
            <a:endParaRPr lang="en-US" dirty="0"/>
          </a:p>
        </p:txBody>
      </p:sp>
      <p:sp>
        <p:nvSpPr>
          <p:cNvPr id="3" name="Content Placeholder 2"/>
          <p:cNvSpPr>
            <a:spLocks noGrp="1"/>
          </p:cNvSpPr>
          <p:nvPr>
            <p:ph idx="1"/>
          </p:nvPr>
        </p:nvSpPr>
        <p:spPr>
          <a:xfrm>
            <a:off x="457200" y="1752600"/>
            <a:ext cx="8229600" cy="4373563"/>
          </a:xfrm>
        </p:spPr>
        <p:txBody>
          <a:bodyPr>
            <a:normAutofit/>
          </a:bodyPr>
          <a:lstStyle/>
          <a:p>
            <a:pPr>
              <a:buNone/>
            </a:pPr>
            <a:r>
              <a:rPr lang="en-US" dirty="0" smtClean="0"/>
              <a:t>	Few </a:t>
            </a:r>
            <a:r>
              <a:rPr lang="en-US" dirty="0"/>
              <a:t>libraries exist in a vacuum, accountable only to themselves.  There is always a larger context for assessing library quality, that is, what and how well does the library contribute to achieving the overall goals of the parent constituencies</a:t>
            </a:r>
            <a:r>
              <a:rPr lang="en-US" dirty="0" smtClean="0"/>
              <a:t>?</a:t>
            </a:r>
          </a:p>
          <a:p>
            <a:pPr>
              <a:buNone/>
            </a:pPr>
            <a:r>
              <a:rPr lang="en-US" dirty="0" smtClean="0"/>
              <a:t>							</a:t>
            </a:r>
            <a:r>
              <a:rPr lang="en-US" sz="2000" dirty="0" smtClean="0"/>
              <a:t>(S. Pritchard 1996)</a:t>
            </a:r>
            <a:endParaRPr lang="en-US" dirty="0"/>
          </a:p>
          <a:p>
            <a:endParaRPr lang="en-US" dirty="0"/>
          </a:p>
        </p:txBody>
      </p:sp>
    </p:spTree>
    <p:extLst>
      <p:ext uri="{BB962C8B-B14F-4D97-AF65-F5344CB8AC3E}">
        <p14:creationId xmlns:p14="http://schemas.microsoft.com/office/powerpoint/2010/main" val="22409307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34343"/>
            <a:ext cx="8229600" cy="1143000"/>
          </a:xfrm>
        </p:spPr>
        <p:txBody>
          <a:bodyPr>
            <a:normAutofit fontScale="90000"/>
          </a:bodyPr>
          <a:lstStyle/>
          <a:p>
            <a:r>
              <a:rPr lang="en-US" dirty="0" smtClean="0"/>
              <a:t>University of Minnesota-Twin Cities</a:t>
            </a:r>
            <a:br>
              <a:rPr lang="en-US" dirty="0" smtClean="0"/>
            </a:br>
            <a:r>
              <a:rPr lang="en-US" dirty="0" smtClean="0"/>
              <a:t/>
            </a:r>
            <a:br>
              <a:rPr lang="en-US" dirty="0" smtClean="0"/>
            </a:br>
            <a:r>
              <a:rPr lang="en-US" sz="4000" dirty="0" smtClean="0"/>
              <a:t>Jan </a:t>
            </a:r>
            <a:r>
              <a:rPr lang="en-US" sz="4000" dirty="0" err="1" smtClean="0"/>
              <a:t>Fransen</a:t>
            </a:r>
            <a:r>
              <a:rPr lang="en-US" sz="4000" dirty="0" smtClean="0"/>
              <a:t> (</a:t>
            </a:r>
            <a:r>
              <a:rPr lang="en-US" sz="4000" dirty="0" smtClean="0">
                <a:hlinkClick r:id="rId3"/>
              </a:rPr>
              <a:t>fransen@umn.edu</a:t>
            </a:r>
            <a:r>
              <a:rPr lang="en-US" sz="4000" dirty="0" smtClean="0"/>
              <a:t>)</a:t>
            </a:r>
            <a:br>
              <a:rPr lang="en-US" sz="4000" dirty="0" smtClean="0"/>
            </a:br>
            <a:r>
              <a:rPr lang="en-US" sz="4000" dirty="0" smtClean="0"/>
              <a:t>Shane </a:t>
            </a:r>
            <a:r>
              <a:rPr lang="en-US" sz="4000" dirty="0" err="1" smtClean="0"/>
              <a:t>Nackerud</a:t>
            </a:r>
            <a:r>
              <a:rPr lang="en-US" sz="4000" dirty="0" smtClean="0"/>
              <a:t> (</a:t>
            </a:r>
            <a:r>
              <a:rPr lang="en-US" sz="4000" dirty="0" smtClean="0">
                <a:hlinkClick r:id="rId4"/>
              </a:rPr>
              <a:t>snackeru@umn.edu</a:t>
            </a:r>
            <a:r>
              <a:rPr lang="en-US" sz="4000" dirty="0" smtClean="0"/>
              <a:t>)</a:t>
            </a:r>
            <a:br>
              <a:rPr lang="en-US" sz="4000" dirty="0" smtClean="0"/>
            </a:br>
            <a:r>
              <a:rPr lang="en-US" sz="4000" dirty="0" smtClean="0"/>
              <a:t>Kate Peterson (</a:t>
            </a:r>
            <a:r>
              <a:rPr lang="en-US" sz="4000" dirty="0" smtClean="0">
                <a:hlinkClick r:id="rId5"/>
              </a:rPr>
              <a:t>katep@umn.edu</a:t>
            </a:r>
            <a:r>
              <a:rPr lang="en-US" sz="4000" dirty="0" smtClean="0"/>
              <a:t>)</a:t>
            </a:r>
            <a:br>
              <a:rPr lang="en-US" sz="4000" dirty="0" smtClean="0"/>
            </a:br>
            <a:r>
              <a:rPr lang="en-US" dirty="0" smtClean="0"/>
              <a:t/>
            </a:r>
            <a:br>
              <a:rPr lang="en-US" dirty="0" smtClean="0"/>
            </a:br>
            <a:r>
              <a:rPr lang="en-US" b="1" dirty="0" smtClean="0"/>
              <a:t>http://blog.lib.umn.edu/ldss/</a:t>
            </a:r>
            <a:br>
              <a:rPr lang="en-US" b="1" dirty="0" smtClean="0"/>
            </a:br>
            <a:endParaRPr lang="en-US" dirty="0" smtClean="0"/>
          </a:p>
        </p:txBody>
      </p:sp>
      <p:sp>
        <p:nvSpPr>
          <p:cNvPr id="6" name="Rectangle 5"/>
          <p:cNvSpPr/>
          <p:nvPr/>
        </p:nvSpPr>
        <p:spPr>
          <a:xfrm>
            <a:off x="3352800" y="4343400"/>
            <a:ext cx="1905000" cy="2031325"/>
          </a:xfrm>
          <a:prstGeom prst="rect">
            <a:avLst/>
          </a:prstGeom>
        </p:spPr>
        <p:txBody>
          <a:bodyPr wrap="square" numCol="1">
            <a:spAutoFit/>
          </a:bodyPr>
          <a:lstStyle/>
          <a:p>
            <a:r>
              <a:rPr lang="en-US" dirty="0" smtClean="0">
                <a:solidFill>
                  <a:schemeClr val="tx1"/>
                </a:solidFill>
              </a:rPr>
              <a:t>Project Team:</a:t>
            </a:r>
          </a:p>
          <a:p>
            <a:r>
              <a:rPr lang="en-US" dirty="0" smtClean="0"/>
              <a:t>Jan </a:t>
            </a:r>
            <a:r>
              <a:rPr lang="en-US" dirty="0" err="1" smtClean="0"/>
              <a:t>Fransen</a:t>
            </a:r>
            <a:endParaRPr lang="en-US" dirty="0" smtClean="0"/>
          </a:p>
          <a:p>
            <a:r>
              <a:rPr lang="en-US" dirty="0" smtClean="0"/>
              <a:t>Kristen </a:t>
            </a:r>
            <a:r>
              <a:rPr lang="en-US" dirty="0" err="1" smtClean="0"/>
              <a:t>Mastel</a:t>
            </a:r>
            <a:endParaRPr lang="en-US" dirty="0" smtClean="0"/>
          </a:p>
          <a:p>
            <a:r>
              <a:rPr lang="en-US" dirty="0" smtClean="0"/>
              <a:t>Shane </a:t>
            </a:r>
            <a:r>
              <a:rPr lang="en-US" dirty="0" err="1" smtClean="0"/>
              <a:t>Nackerud</a:t>
            </a:r>
            <a:endParaRPr lang="en-US" dirty="0" smtClean="0"/>
          </a:p>
          <a:p>
            <a:r>
              <a:rPr lang="en-US" dirty="0" smtClean="0"/>
              <a:t>Kate Peterson</a:t>
            </a:r>
          </a:p>
          <a:p>
            <a:r>
              <a:rPr lang="en-US" dirty="0" smtClean="0"/>
              <a:t>David Peterson</a:t>
            </a:r>
          </a:p>
          <a:p>
            <a:r>
              <a:rPr lang="en-US" dirty="0" smtClean="0"/>
              <a:t>Krista </a:t>
            </a:r>
            <a:r>
              <a:rPr lang="en-US" dirty="0" err="1" smtClean="0"/>
              <a:t>Soria</a:t>
            </a:r>
            <a:endParaRPr lang="en-US" dirty="0" smtClean="0"/>
          </a:p>
        </p:txBody>
      </p:sp>
    </p:spTree>
    <p:extLst>
      <p:ext uri="{BB962C8B-B14F-4D97-AF65-F5344CB8AC3E}">
        <p14:creationId xmlns:p14="http://schemas.microsoft.com/office/powerpoint/2010/main" val="19871556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Correlations for First Year Undergraduates in 2011-12</a:t>
            </a:r>
            <a:endParaRPr lang="en-US" dirty="0"/>
          </a:p>
        </p:txBody>
      </p:sp>
      <p:sp>
        <p:nvSpPr>
          <p:cNvPr id="3" name="Content Placeholder 2"/>
          <p:cNvSpPr>
            <a:spLocks noGrp="1"/>
          </p:cNvSpPr>
          <p:nvPr>
            <p:ph idx="1"/>
          </p:nvPr>
        </p:nvSpPr>
        <p:spPr/>
        <p:txBody>
          <a:bodyPr>
            <a:normAutofit/>
          </a:bodyPr>
          <a:lstStyle/>
          <a:p>
            <a:r>
              <a:rPr lang="en-US" dirty="0" smtClean="0"/>
              <a:t>Statistically significant positive difference in </a:t>
            </a:r>
            <a:r>
              <a:rPr lang="en-US" b="1" dirty="0" smtClean="0"/>
              <a:t>GPA</a:t>
            </a:r>
            <a:r>
              <a:rPr lang="en-US" dirty="0" smtClean="0"/>
              <a:t> for library users vs. non-library users</a:t>
            </a:r>
          </a:p>
          <a:p>
            <a:r>
              <a:rPr lang="en-US" dirty="0" smtClean="0"/>
              <a:t>Statistically significant relationship between library use and </a:t>
            </a:r>
            <a:r>
              <a:rPr lang="en-US" b="1" dirty="0" smtClean="0"/>
              <a:t>retention</a:t>
            </a:r>
            <a:r>
              <a:rPr lang="en-US" dirty="0" smtClean="0"/>
              <a:t> to Fall 2012</a:t>
            </a:r>
          </a:p>
          <a:p>
            <a:r>
              <a:rPr lang="en-US" dirty="0" smtClean="0"/>
              <a:t>Statistically significant relationship between library use and both </a:t>
            </a:r>
            <a:r>
              <a:rPr lang="en-US" b="1" dirty="0" smtClean="0"/>
              <a:t>Scholarship</a:t>
            </a:r>
            <a:r>
              <a:rPr lang="en-US" dirty="0" smtClean="0"/>
              <a:t> and </a:t>
            </a:r>
            <a:r>
              <a:rPr lang="en-US" b="1" dirty="0" smtClean="0"/>
              <a:t>Academic Engagement</a:t>
            </a:r>
            <a:r>
              <a:rPr lang="en-US" dirty="0" smtClean="0"/>
              <a:t>, as measured by the SERU survey</a:t>
            </a:r>
          </a:p>
          <a:p>
            <a:pPr lvl="1"/>
            <a:endParaRPr lang="en-US" dirty="0"/>
          </a:p>
        </p:txBody>
      </p:sp>
    </p:spTree>
    <p:extLst>
      <p:ext uri="{BB962C8B-B14F-4D97-AF65-F5344CB8AC3E}">
        <p14:creationId xmlns:p14="http://schemas.microsoft.com/office/powerpoint/2010/main" val="34287514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found it: Layers of Data</a:t>
            </a:r>
            <a:endParaRPr lang="en-US" dirty="0"/>
          </a:p>
        </p:txBody>
      </p:sp>
      <p:sp>
        <p:nvSpPr>
          <p:cNvPr id="4" name="Rectangle 3"/>
          <p:cNvSpPr/>
          <p:nvPr/>
        </p:nvSpPr>
        <p:spPr>
          <a:xfrm>
            <a:off x="443204" y="4194110"/>
            <a:ext cx="8229600" cy="1219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Libraries Data (13 Access Points)</a:t>
            </a:r>
          </a:p>
          <a:p>
            <a:pPr algn="ctr"/>
            <a:r>
              <a:rPr lang="en-US" sz="2400" b="1" dirty="0" smtClean="0">
                <a:solidFill>
                  <a:schemeClr val="tx1"/>
                </a:solidFill>
              </a:rPr>
              <a:t>Circulation, Digital, Instruction, Reference, and Workstation</a:t>
            </a:r>
            <a:endParaRPr lang="en-US" sz="2400" b="1" dirty="0">
              <a:solidFill>
                <a:schemeClr val="tx1"/>
              </a:solidFill>
            </a:endParaRPr>
          </a:p>
        </p:txBody>
      </p:sp>
      <p:sp>
        <p:nvSpPr>
          <p:cNvPr id="5" name="Rectangle 4"/>
          <p:cNvSpPr/>
          <p:nvPr/>
        </p:nvSpPr>
        <p:spPr>
          <a:xfrm>
            <a:off x="443204" y="2974910"/>
            <a:ext cx="8229600" cy="1219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smtClean="0"/>
              <a:t>Office of Institutional Research Demographics Data</a:t>
            </a:r>
          </a:p>
          <a:p>
            <a:pPr algn="ctr"/>
            <a:r>
              <a:rPr lang="en-US" sz="2400" b="1" dirty="0" smtClean="0"/>
              <a:t>College, Level, Major, Gender, Ethnicity, Age</a:t>
            </a:r>
            <a:endParaRPr lang="en-US" sz="2400" b="1" dirty="0"/>
          </a:p>
        </p:txBody>
      </p:sp>
      <p:sp>
        <p:nvSpPr>
          <p:cNvPr id="6" name="Rectangle 5"/>
          <p:cNvSpPr/>
          <p:nvPr/>
        </p:nvSpPr>
        <p:spPr>
          <a:xfrm>
            <a:off x="443204" y="1738604"/>
            <a:ext cx="8229600" cy="1219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dirty="0" smtClean="0">
                <a:solidFill>
                  <a:schemeClr val="tx1"/>
                </a:solidFill>
              </a:rPr>
              <a:t>Office of Institutional Research Performance Data</a:t>
            </a:r>
          </a:p>
          <a:p>
            <a:pPr algn="ctr"/>
            <a:r>
              <a:rPr lang="en-US" sz="2400" b="1" dirty="0" smtClean="0">
                <a:solidFill>
                  <a:schemeClr val="tx1"/>
                </a:solidFill>
              </a:rPr>
              <a:t>Term and Cum GPA, Retention</a:t>
            </a:r>
            <a:endParaRPr lang="en-US" sz="2400" b="1" dirty="0">
              <a:solidFill>
                <a:schemeClr val="tx1"/>
              </a:solidFill>
            </a:endParaRPr>
          </a:p>
        </p:txBody>
      </p:sp>
    </p:spTree>
    <p:extLst>
      <p:ext uri="{BB962C8B-B14F-4D97-AF65-F5344CB8AC3E}">
        <p14:creationId xmlns:p14="http://schemas.microsoft.com/office/powerpoint/2010/main" val="7789407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a:t>
            </a:r>
            <a:r>
              <a:rPr lang="en-US" dirty="0" err="1" smtClean="0"/>
              <a:t>trackable</a:t>
            </a:r>
            <a:r>
              <a:rPr lang="en-US" dirty="0" smtClean="0"/>
              <a:t>) Library Use</a:t>
            </a:r>
            <a:endParaRPr lang="en-US" dirty="0"/>
          </a:p>
        </p:txBody>
      </p:sp>
      <p:sp>
        <p:nvSpPr>
          <p:cNvPr id="3" name="Content Placeholder 2"/>
          <p:cNvSpPr>
            <a:spLocks noGrp="1"/>
          </p:cNvSpPr>
          <p:nvPr>
            <p:ph idx="1"/>
          </p:nvPr>
        </p:nvSpPr>
        <p:spPr/>
        <p:txBody>
          <a:bodyPr/>
          <a:lstStyle/>
          <a:p>
            <a:r>
              <a:rPr lang="en-US" dirty="0" smtClean="0"/>
              <a:t>Circulation (including ILL and renewals)</a:t>
            </a:r>
          </a:p>
          <a:p>
            <a:r>
              <a:rPr lang="en-US" dirty="0" smtClean="0"/>
              <a:t>Digital (website, e-journal, database, e-book)</a:t>
            </a:r>
          </a:p>
          <a:p>
            <a:r>
              <a:rPr lang="en-US" dirty="0" smtClean="0"/>
              <a:t>Reference (online and consulting, when an ID was captured)</a:t>
            </a:r>
          </a:p>
          <a:p>
            <a:r>
              <a:rPr lang="en-US" dirty="0" smtClean="0"/>
              <a:t>Instruction (workshops, course-integrated, Intro to Library Research)</a:t>
            </a:r>
          </a:p>
          <a:p>
            <a:r>
              <a:rPr lang="en-US" dirty="0" smtClean="0"/>
              <a:t>Workstation (our only “library as place” measure)</a:t>
            </a:r>
          </a:p>
          <a:p>
            <a:endParaRPr lang="en-US" dirty="0" smtClean="0"/>
          </a:p>
          <a:p>
            <a:endParaRPr lang="en-US" dirty="0" smtClean="0"/>
          </a:p>
          <a:p>
            <a:endParaRPr lang="en-US" dirty="0"/>
          </a:p>
        </p:txBody>
      </p:sp>
    </p:spTree>
    <p:extLst>
      <p:ext uri="{BB962C8B-B14F-4D97-AF65-F5344CB8AC3E}">
        <p14:creationId xmlns:p14="http://schemas.microsoft.com/office/powerpoint/2010/main" val="19829474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59362"/>
          </a:xfrm>
        </p:spPr>
        <p:txBody>
          <a:bodyPr>
            <a:normAutofit/>
          </a:bodyPr>
          <a:lstStyle/>
          <a:p>
            <a:r>
              <a:rPr lang="en-US" dirty="0" smtClean="0"/>
              <a:t>Demographics by themselves illustrate big and important differences between colleges</a:t>
            </a:r>
            <a:endParaRPr lang="en-US" dirty="0"/>
          </a:p>
        </p:txBody>
      </p:sp>
    </p:spTree>
    <p:extLst>
      <p:ext uri="{BB962C8B-B14F-4D97-AF65-F5344CB8AC3E}">
        <p14:creationId xmlns:p14="http://schemas.microsoft.com/office/powerpoint/2010/main" val="40572391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3165954913"/>
              </p:ext>
            </p:extLst>
          </p:nvPr>
        </p:nvGraphicFramePr>
        <p:xfrm>
          <a:off x="217502" y="170764"/>
          <a:ext cx="8697897" cy="600143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52400" y="693691"/>
            <a:ext cx="3581400" cy="369332"/>
          </a:xfrm>
          <a:prstGeom prst="wedgeRectCallout">
            <a:avLst>
              <a:gd name="adj1" fmla="val -14216"/>
              <a:gd name="adj2" fmla="val 187664"/>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t>College of Biological Sciences</a:t>
            </a:r>
            <a:endParaRPr lang="en-US" dirty="0"/>
          </a:p>
        </p:txBody>
      </p:sp>
      <p:sp>
        <p:nvSpPr>
          <p:cNvPr id="5" name="TextBox 4"/>
          <p:cNvSpPr txBox="1"/>
          <p:nvPr/>
        </p:nvSpPr>
        <p:spPr>
          <a:xfrm>
            <a:off x="6307584" y="739858"/>
            <a:ext cx="2819400" cy="646331"/>
          </a:xfrm>
          <a:prstGeom prst="wedgeRectCallout">
            <a:avLst>
              <a:gd name="adj1" fmla="val 13581"/>
              <a:gd name="adj2" fmla="val 228693"/>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t>College of Science and Engineering</a:t>
            </a:r>
            <a:endParaRPr lang="en-US" dirty="0"/>
          </a:p>
        </p:txBody>
      </p:sp>
    </p:spTree>
    <p:extLst>
      <p:ext uri="{BB962C8B-B14F-4D97-AF65-F5344CB8AC3E}">
        <p14:creationId xmlns:p14="http://schemas.microsoft.com/office/powerpoint/2010/main" val="351096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050186766"/>
              </p:ext>
            </p:extLst>
          </p:nvPr>
        </p:nvGraphicFramePr>
        <p:xfrm>
          <a:off x="152400" y="152400"/>
          <a:ext cx="8839200" cy="5791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4876800" y="2926265"/>
            <a:ext cx="2819400" cy="369332"/>
          </a:xfrm>
          <a:prstGeom prst="wedgeRectCallout">
            <a:avLst>
              <a:gd name="adj1" fmla="val -18341"/>
              <a:gd name="adj2" fmla="val 177448"/>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dirty="0" smtClean="0"/>
              <a:t>College of Design</a:t>
            </a:r>
            <a:endParaRPr lang="en-US" dirty="0"/>
          </a:p>
        </p:txBody>
      </p:sp>
    </p:spTree>
    <p:extLst>
      <p:ext uri="{BB962C8B-B14F-4D97-AF65-F5344CB8AC3E}">
        <p14:creationId xmlns:p14="http://schemas.microsoft.com/office/powerpoint/2010/main" val="200960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Layers of Data</a:t>
            </a:r>
            <a:endParaRPr lang="en-US" dirty="0"/>
          </a:p>
        </p:txBody>
      </p:sp>
      <p:sp>
        <p:nvSpPr>
          <p:cNvPr id="4" name="Rectangle 3"/>
          <p:cNvSpPr/>
          <p:nvPr/>
        </p:nvSpPr>
        <p:spPr>
          <a:xfrm>
            <a:off x="443204" y="4194110"/>
            <a:ext cx="8229600" cy="1219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Libraries Data (13 Access Points)</a:t>
            </a:r>
          </a:p>
          <a:p>
            <a:pPr algn="ctr"/>
            <a:r>
              <a:rPr lang="en-US" sz="2400" b="1" dirty="0" smtClean="0">
                <a:solidFill>
                  <a:schemeClr val="tx1"/>
                </a:solidFill>
              </a:rPr>
              <a:t>Circulation, Digital, Instruction, Reference, and Workstation</a:t>
            </a:r>
            <a:endParaRPr lang="en-US" sz="2400" b="1" dirty="0">
              <a:solidFill>
                <a:schemeClr val="tx1"/>
              </a:solidFill>
            </a:endParaRPr>
          </a:p>
        </p:txBody>
      </p:sp>
      <p:sp>
        <p:nvSpPr>
          <p:cNvPr id="5" name="Rectangle 4"/>
          <p:cNvSpPr/>
          <p:nvPr/>
        </p:nvSpPr>
        <p:spPr>
          <a:xfrm>
            <a:off x="443204" y="2974910"/>
            <a:ext cx="8229600" cy="1219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smtClean="0"/>
              <a:t>Office of Institutional Research Demographics Data</a:t>
            </a:r>
          </a:p>
          <a:p>
            <a:pPr algn="ctr"/>
            <a:r>
              <a:rPr lang="en-US" sz="2400" b="1" dirty="0" smtClean="0"/>
              <a:t>College, Level, Major, Gender, Ethnicity, Age</a:t>
            </a:r>
            <a:endParaRPr lang="en-US" sz="2400" b="1" dirty="0"/>
          </a:p>
        </p:txBody>
      </p:sp>
      <p:sp>
        <p:nvSpPr>
          <p:cNvPr id="6" name="Rectangle 5"/>
          <p:cNvSpPr/>
          <p:nvPr/>
        </p:nvSpPr>
        <p:spPr>
          <a:xfrm>
            <a:off x="443204" y="1738604"/>
            <a:ext cx="8229600" cy="1219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dirty="0" smtClean="0">
                <a:solidFill>
                  <a:schemeClr val="tx1"/>
                </a:solidFill>
              </a:rPr>
              <a:t>Office of Institutional Research Performance Data</a:t>
            </a:r>
          </a:p>
          <a:p>
            <a:pPr algn="ctr"/>
            <a:r>
              <a:rPr lang="en-US" sz="2400" b="1" dirty="0" smtClean="0">
                <a:solidFill>
                  <a:schemeClr val="tx1"/>
                </a:solidFill>
              </a:rPr>
              <a:t>Term and Cum GPA, Retention</a:t>
            </a:r>
            <a:endParaRPr lang="en-US" sz="2400" b="1" dirty="0">
              <a:solidFill>
                <a:schemeClr val="tx1"/>
              </a:solidFill>
            </a:endParaRPr>
          </a:p>
        </p:txBody>
      </p:sp>
    </p:spTree>
    <p:extLst>
      <p:ext uri="{BB962C8B-B14F-4D97-AF65-F5344CB8AC3E}">
        <p14:creationId xmlns:p14="http://schemas.microsoft.com/office/powerpoint/2010/main" val="6639291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ext uri="{D42A27DB-BD31-4B8C-83A1-F6EECF244321}">
                <p14:modId xmlns:p14="http://schemas.microsoft.com/office/powerpoint/2010/main" val="2103871826"/>
              </p:ext>
            </p:extLst>
          </p:nvPr>
        </p:nvGraphicFramePr>
        <p:xfrm>
          <a:off x="381000" y="0"/>
          <a:ext cx="8289000" cy="5943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01964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22" y="762000"/>
            <a:ext cx="8990691"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8421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667977743"/>
              </p:ext>
            </p:extLst>
          </p:nvPr>
        </p:nvGraphicFramePr>
        <p:xfrm>
          <a:off x="381000" y="381000"/>
          <a:ext cx="83820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7620000" y="6074979"/>
            <a:ext cx="1295400" cy="369332"/>
          </a:xfrm>
          <a:prstGeom prst="rect">
            <a:avLst/>
          </a:prstGeom>
          <a:noFill/>
        </p:spPr>
        <p:txBody>
          <a:bodyPr wrap="square" rtlCol="0">
            <a:spAutoFit/>
          </a:bodyPr>
          <a:lstStyle/>
          <a:p>
            <a:pPr algn="r"/>
            <a:r>
              <a:rPr lang="en-US" dirty="0" smtClean="0"/>
              <a:t>(p 20)</a:t>
            </a:r>
            <a:endParaRPr lang="en-US" dirty="0"/>
          </a:p>
        </p:txBody>
      </p:sp>
      <p:sp>
        <p:nvSpPr>
          <p:cNvPr id="3" name="TextBox 2"/>
          <p:cNvSpPr txBox="1"/>
          <p:nvPr/>
        </p:nvSpPr>
        <p:spPr>
          <a:xfrm flipH="1">
            <a:off x="228598" y="304800"/>
            <a:ext cx="3124201" cy="769441"/>
          </a:xfrm>
          <a:prstGeom prst="rect">
            <a:avLst/>
          </a:prstGeom>
          <a:noFill/>
        </p:spPr>
        <p:txBody>
          <a:bodyPr wrap="square" rtlCol="0">
            <a:spAutoFit/>
          </a:bodyPr>
          <a:lstStyle/>
          <a:p>
            <a:r>
              <a:rPr lang="en-US" sz="4400" dirty="0" smtClean="0"/>
              <a:t>Conceptions</a:t>
            </a:r>
            <a:endParaRPr lang="en-US" sz="4400" dirty="0"/>
          </a:p>
        </p:txBody>
      </p:sp>
    </p:spTree>
    <p:extLst>
      <p:ext uri="{BB962C8B-B14F-4D97-AF65-F5344CB8AC3E}">
        <p14:creationId xmlns:p14="http://schemas.microsoft.com/office/powerpoint/2010/main" val="23647316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Inferential Analyses</a:t>
            </a:r>
            <a:endParaRPr lang="en-US" dirty="0"/>
          </a:p>
        </p:txBody>
      </p:sp>
      <p:sp>
        <p:nvSpPr>
          <p:cNvPr id="3" name="Content Placeholder 2"/>
          <p:cNvSpPr>
            <a:spLocks noGrp="1"/>
          </p:cNvSpPr>
          <p:nvPr>
            <p:ph idx="1"/>
          </p:nvPr>
        </p:nvSpPr>
        <p:spPr>
          <a:xfrm>
            <a:off x="457200" y="1600200"/>
            <a:ext cx="8534400" cy="4398963"/>
          </a:xfrm>
        </p:spPr>
        <p:txBody>
          <a:bodyPr>
            <a:normAutofit fontScale="92500" lnSpcReduction="20000"/>
          </a:bodyPr>
          <a:lstStyle/>
          <a:p>
            <a:r>
              <a:rPr lang="en-US" dirty="0" smtClean="0"/>
              <a:t>First-year students (non-transfer, </a:t>
            </a:r>
            <a:r>
              <a:rPr lang="en-US" i="1" dirty="0" smtClean="0"/>
              <a:t>n</a:t>
            </a:r>
            <a:r>
              <a:rPr lang="en-US" dirty="0" smtClean="0"/>
              <a:t> = 5,368)</a:t>
            </a:r>
          </a:p>
          <a:p>
            <a:r>
              <a:rPr lang="en-US" dirty="0" smtClean="0"/>
              <a:t>Examined three outcomes: </a:t>
            </a:r>
          </a:p>
          <a:p>
            <a:pPr lvl="1"/>
            <a:r>
              <a:rPr lang="en-US" dirty="0" smtClean="0"/>
              <a:t>Grade </a:t>
            </a:r>
            <a:r>
              <a:rPr lang="en-US" dirty="0"/>
              <a:t>P</a:t>
            </a:r>
            <a:r>
              <a:rPr lang="en-US" dirty="0" smtClean="0"/>
              <a:t>oint Average</a:t>
            </a:r>
          </a:p>
          <a:p>
            <a:pPr lvl="1"/>
            <a:r>
              <a:rPr lang="en-US" dirty="0" smtClean="0"/>
              <a:t>Retention</a:t>
            </a:r>
          </a:p>
          <a:p>
            <a:pPr lvl="1"/>
            <a:r>
              <a:rPr lang="en-US" dirty="0" smtClean="0"/>
              <a:t>SERU indicators for Academic Engagement and Scholarship </a:t>
            </a:r>
          </a:p>
          <a:p>
            <a:r>
              <a:rPr lang="en-US" dirty="0" smtClean="0"/>
              <a:t>Many ways to slice the data:</a:t>
            </a:r>
          </a:p>
          <a:p>
            <a:pPr lvl="1"/>
            <a:r>
              <a:rPr lang="en-US" dirty="0" smtClean="0"/>
              <a:t>Any use of the library</a:t>
            </a:r>
          </a:p>
          <a:p>
            <a:pPr lvl="1"/>
            <a:r>
              <a:rPr lang="en-US" dirty="0" smtClean="0"/>
              <a:t>Type of library use</a:t>
            </a:r>
          </a:p>
          <a:p>
            <a:pPr lvl="1"/>
            <a:r>
              <a:rPr lang="en-US" dirty="0" smtClean="0"/>
              <a:t>Frequency within type of library use</a:t>
            </a:r>
            <a:endParaRPr lang="en-US" dirty="0"/>
          </a:p>
        </p:txBody>
      </p:sp>
    </p:spTree>
    <p:extLst>
      <p:ext uri="{BB962C8B-B14F-4D97-AF65-F5344CB8AC3E}">
        <p14:creationId xmlns:p14="http://schemas.microsoft.com/office/powerpoint/2010/main" val="25862286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Characteristics Considered</a:t>
            </a:r>
            <a:endParaRPr lang="en-US" dirty="0"/>
          </a:p>
        </p:txBody>
      </p:sp>
      <p:sp>
        <p:nvSpPr>
          <p:cNvPr id="3" name="Content Placeholder 2"/>
          <p:cNvSpPr>
            <a:spLocks noGrp="1"/>
          </p:cNvSpPr>
          <p:nvPr>
            <p:ph idx="1"/>
          </p:nvPr>
        </p:nvSpPr>
        <p:spPr>
          <a:xfrm>
            <a:off x="152400" y="1316037"/>
            <a:ext cx="4114800" cy="4703763"/>
          </a:xfrm>
        </p:spPr>
        <p:txBody>
          <a:bodyPr>
            <a:normAutofit/>
          </a:bodyPr>
          <a:lstStyle/>
          <a:p>
            <a:r>
              <a:rPr lang="en-US" sz="2400" dirty="0" smtClean="0"/>
              <a:t>Use of library (71.3%)</a:t>
            </a:r>
          </a:p>
          <a:p>
            <a:r>
              <a:rPr lang="en-US" sz="2400" dirty="0" smtClean="0"/>
              <a:t>Demographics:</a:t>
            </a:r>
          </a:p>
          <a:p>
            <a:pPr lvl="1"/>
            <a:r>
              <a:rPr lang="en-US" sz="2400" dirty="0" smtClean="0"/>
              <a:t>Gender (F = 47.8%)</a:t>
            </a:r>
          </a:p>
          <a:p>
            <a:pPr lvl="1"/>
            <a:r>
              <a:rPr lang="en-US" sz="2400" dirty="0" smtClean="0"/>
              <a:t>Race/ethnicity (SOC= 18.4%)</a:t>
            </a:r>
          </a:p>
          <a:p>
            <a:pPr lvl="1"/>
            <a:r>
              <a:rPr lang="en-US" sz="2400" dirty="0" smtClean="0"/>
              <a:t>Pell grant (22.3%)</a:t>
            </a:r>
          </a:p>
          <a:p>
            <a:pPr lvl="1"/>
            <a:r>
              <a:rPr lang="en-US" sz="2400" dirty="0"/>
              <a:t>Veteran status (.6%)</a:t>
            </a:r>
          </a:p>
          <a:p>
            <a:pPr lvl="1"/>
            <a:r>
              <a:rPr lang="en-US" sz="2400" dirty="0" smtClean="0"/>
              <a:t>First-generation (25.9%)</a:t>
            </a:r>
          </a:p>
        </p:txBody>
      </p:sp>
      <p:sp>
        <p:nvSpPr>
          <p:cNvPr id="5" name="Content Placeholder 2"/>
          <p:cNvSpPr txBox="1">
            <a:spLocks/>
          </p:cNvSpPr>
          <p:nvPr/>
        </p:nvSpPr>
        <p:spPr>
          <a:xfrm>
            <a:off x="4598482" y="1316037"/>
            <a:ext cx="4545518" cy="4703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College environment:</a:t>
            </a:r>
          </a:p>
          <a:p>
            <a:pPr lvl="1"/>
            <a:r>
              <a:rPr lang="en-US" sz="2400" dirty="0" smtClean="0"/>
              <a:t>Freshmen seminar (27.8%)</a:t>
            </a:r>
          </a:p>
          <a:p>
            <a:pPr lvl="1"/>
            <a:r>
              <a:rPr lang="en-US" sz="2400" dirty="0" smtClean="0"/>
              <a:t>Access to Success program (8.8%)</a:t>
            </a:r>
          </a:p>
          <a:p>
            <a:pPr lvl="1"/>
            <a:r>
              <a:rPr lang="en-US" sz="2400" dirty="0" smtClean="0"/>
              <a:t>Dorm (85.2%)</a:t>
            </a:r>
          </a:p>
          <a:p>
            <a:r>
              <a:rPr lang="en-US" sz="2400" dirty="0" smtClean="0"/>
              <a:t>Prior academics</a:t>
            </a:r>
          </a:p>
          <a:p>
            <a:pPr lvl="1"/>
            <a:r>
              <a:rPr lang="en-US" sz="2400" dirty="0" smtClean="0"/>
              <a:t>ACT/SAT scores (M = 27.49)</a:t>
            </a:r>
          </a:p>
          <a:p>
            <a:pPr lvl="1"/>
            <a:r>
              <a:rPr lang="en-US" sz="2400" dirty="0" smtClean="0"/>
              <a:t>AP credits (n = 3137, M = 8.73)</a:t>
            </a:r>
          </a:p>
          <a:p>
            <a:pPr lvl="2"/>
            <a:endParaRPr lang="en-US" dirty="0"/>
          </a:p>
        </p:txBody>
      </p:sp>
    </p:spTree>
    <p:extLst>
      <p:ext uri="{BB962C8B-B14F-4D97-AF65-F5344CB8AC3E}">
        <p14:creationId xmlns:p14="http://schemas.microsoft.com/office/powerpoint/2010/main" val="6287600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GPA Results</a:t>
            </a:r>
            <a:endParaRPr lang="en-US" dirty="0"/>
          </a:p>
        </p:txBody>
      </p:sp>
      <p:sp>
        <p:nvSpPr>
          <p:cNvPr id="3" name="Content Placeholder 2"/>
          <p:cNvSpPr>
            <a:spLocks noGrp="1"/>
          </p:cNvSpPr>
          <p:nvPr>
            <p:ph idx="1"/>
          </p:nvPr>
        </p:nvSpPr>
        <p:spPr>
          <a:xfrm>
            <a:off x="457200" y="1371600"/>
            <a:ext cx="8382000" cy="4627563"/>
          </a:xfrm>
        </p:spPr>
        <p:txBody>
          <a:bodyPr/>
          <a:lstStyle/>
          <a:p>
            <a:pPr marL="0" indent="0">
              <a:buNone/>
            </a:pPr>
            <a:r>
              <a:rPr lang="en-US" dirty="0" smtClean="0"/>
              <a:t>Controlling for demographics, college environment, and prior academic variables:</a:t>
            </a:r>
          </a:p>
          <a:p>
            <a:pPr lvl="1">
              <a:buFont typeface="Arial" pitchFamily="34" charset="0"/>
              <a:buChar char="•"/>
            </a:pPr>
            <a:r>
              <a:rPr lang="en-US" dirty="0" smtClean="0"/>
              <a:t>For Fall 2011, using the library </a:t>
            </a:r>
            <a:r>
              <a:rPr lang="en-US" i="1" dirty="0" smtClean="0"/>
              <a:t>at least once </a:t>
            </a:r>
            <a:r>
              <a:rPr lang="en-US" dirty="0" smtClean="0"/>
              <a:t>was </a:t>
            </a:r>
            <a:r>
              <a:rPr lang="en-US" dirty="0" smtClean="0"/>
              <a:t>associated with a </a:t>
            </a:r>
            <a:r>
              <a:rPr lang="en-US" b="1" dirty="0"/>
              <a:t>.</a:t>
            </a:r>
            <a:r>
              <a:rPr lang="en-US" b="1" dirty="0" smtClean="0"/>
              <a:t>23 increase in students’ GPA </a:t>
            </a:r>
            <a:r>
              <a:rPr lang="en-US" dirty="0" smtClean="0"/>
              <a:t>holding other factors constant</a:t>
            </a:r>
          </a:p>
          <a:p>
            <a:pPr lvl="1">
              <a:buFont typeface="Arial" pitchFamily="34" charset="0"/>
              <a:buChar char="•"/>
            </a:pPr>
            <a:r>
              <a:rPr lang="en-US" dirty="0" smtClean="0"/>
              <a:t>For Fall 2011, a one-unit increase in </a:t>
            </a:r>
            <a:r>
              <a:rPr lang="en-US" i="1" dirty="0" smtClean="0"/>
              <a:t>types of use </a:t>
            </a:r>
            <a:r>
              <a:rPr lang="en-US" dirty="0" smtClean="0"/>
              <a:t>was associated with a </a:t>
            </a:r>
            <a:r>
              <a:rPr lang="en-US" b="1" dirty="0" smtClean="0"/>
              <a:t>.07 increase in GPA</a:t>
            </a:r>
          </a:p>
          <a:p>
            <a:pPr lvl="2"/>
            <a:r>
              <a:rPr lang="en-US" dirty="0" smtClean="0"/>
              <a:t>Less difference in Spring 2012, but still a significant positive correlation</a:t>
            </a:r>
            <a:endParaRPr lang="en-US" dirty="0"/>
          </a:p>
        </p:txBody>
      </p:sp>
    </p:spTree>
    <p:extLst>
      <p:ext uri="{BB962C8B-B14F-4D97-AF65-F5344CB8AC3E}">
        <p14:creationId xmlns:p14="http://schemas.microsoft.com/office/powerpoint/2010/main" val="185746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Retention Results</a:t>
            </a:r>
            <a:endParaRPr lang="en-US" dirty="0"/>
          </a:p>
        </p:txBody>
      </p:sp>
      <p:sp>
        <p:nvSpPr>
          <p:cNvPr id="3" name="Content Placeholder 2"/>
          <p:cNvSpPr>
            <a:spLocks noGrp="1"/>
          </p:cNvSpPr>
          <p:nvPr>
            <p:ph idx="1"/>
          </p:nvPr>
        </p:nvSpPr>
        <p:spPr/>
        <p:txBody>
          <a:bodyPr/>
          <a:lstStyle/>
          <a:p>
            <a:pPr marL="0" indent="0">
              <a:buNone/>
            </a:pPr>
            <a:r>
              <a:rPr lang="en-US" sz="3000" dirty="0"/>
              <a:t>Controlling for the same variables, we examined </a:t>
            </a:r>
            <a:r>
              <a:rPr lang="en-US" sz="3000" dirty="0" smtClean="0"/>
              <a:t>retention:</a:t>
            </a:r>
            <a:endParaRPr lang="en-US" sz="3000" dirty="0"/>
          </a:p>
          <a:p>
            <a:pPr lvl="1">
              <a:buFont typeface="Arial" pitchFamily="34" charset="0"/>
              <a:buChar char="•"/>
            </a:pPr>
            <a:r>
              <a:rPr lang="en-US" b="1" dirty="0" smtClean="0"/>
              <a:t>Fall 2011: </a:t>
            </a:r>
            <a:r>
              <a:rPr lang="en-US" dirty="0" smtClean="0"/>
              <a:t>Students who used the library at least once were </a:t>
            </a:r>
            <a:r>
              <a:rPr lang="en-US" b="1" dirty="0" smtClean="0"/>
              <a:t>1.54</a:t>
            </a:r>
            <a:r>
              <a:rPr lang="en-US" dirty="0" smtClean="0"/>
              <a:t> times more likely to re-enroll for Spring 2012</a:t>
            </a:r>
          </a:p>
          <a:p>
            <a:pPr lvl="1">
              <a:buFont typeface="Arial" pitchFamily="34" charset="0"/>
              <a:buChar char="•"/>
            </a:pPr>
            <a:r>
              <a:rPr lang="en-US" b="1" dirty="0" smtClean="0"/>
              <a:t>Spring 2012:</a:t>
            </a:r>
            <a:r>
              <a:rPr lang="en-US" dirty="0" smtClean="0"/>
              <a:t> Students who used the library during their first year were </a:t>
            </a:r>
            <a:r>
              <a:rPr lang="en-US" b="1" dirty="0" smtClean="0"/>
              <a:t>2.075</a:t>
            </a:r>
            <a:r>
              <a:rPr lang="en-US" dirty="0" smtClean="0"/>
              <a:t> times more likely to re-enroll for Fall 2012</a:t>
            </a:r>
            <a:endParaRPr lang="en-US" b="1" dirty="0" smtClean="0"/>
          </a:p>
          <a:p>
            <a:endParaRPr lang="en-US" dirty="0"/>
          </a:p>
        </p:txBody>
      </p:sp>
    </p:spTree>
    <p:extLst>
      <p:ext uri="{BB962C8B-B14F-4D97-AF65-F5344CB8AC3E}">
        <p14:creationId xmlns:p14="http://schemas.microsoft.com/office/powerpoint/2010/main" val="67032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Retention Results</a:t>
            </a:r>
            <a:endParaRPr lang="en-US" dirty="0"/>
          </a:p>
        </p:txBody>
      </p:sp>
      <p:sp>
        <p:nvSpPr>
          <p:cNvPr id="3" name="Content Placeholder 2"/>
          <p:cNvSpPr>
            <a:spLocks noGrp="1"/>
          </p:cNvSpPr>
          <p:nvPr>
            <p:ph idx="1"/>
          </p:nvPr>
        </p:nvSpPr>
        <p:spPr>
          <a:xfrm>
            <a:off x="457200" y="1447800"/>
            <a:ext cx="8229600" cy="4398963"/>
          </a:xfrm>
        </p:spPr>
        <p:txBody>
          <a:bodyPr/>
          <a:lstStyle/>
          <a:p>
            <a:pPr>
              <a:buFont typeface="Arial" pitchFamily="34" charset="0"/>
              <a:buChar char="•"/>
            </a:pPr>
            <a:r>
              <a:rPr lang="en-US" b="1" dirty="0" smtClean="0"/>
              <a:t>Fall 2011: </a:t>
            </a:r>
            <a:r>
              <a:rPr lang="en-US" dirty="0" smtClean="0"/>
              <a:t>Students who had “Intro to Library Research II” library instruction were </a:t>
            </a:r>
            <a:r>
              <a:rPr lang="en-US" b="1" dirty="0" smtClean="0"/>
              <a:t>7.58</a:t>
            </a:r>
            <a:r>
              <a:rPr lang="en-US" dirty="0" smtClean="0"/>
              <a:t> times more likely to re-enroll for Spring 2012</a:t>
            </a:r>
          </a:p>
          <a:p>
            <a:pPr>
              <a:buFont typeface="Arial" pitchFamily="34" charset="0"/>
              <a:buChar char="•"/>
            </a:pPr>
            <a:r>
              <a:rPr lang="en-US" b="1" dirty="0" smtClean="0"/>
              <a:t>Spring 2012: </a:t>
            </a:r>
            <a:r>
              <a:rPr lang="en-US" dirty="0" smtClean="0"/>
              <a:t>Students enrolled in courses that included library instruction were </a:t>
            </a:r>
            <a:r>
              <a:rPr lang="en-US" b="1" dirty="0" smtClean="0"/>
              <a:t>1.389</a:t>
            </a:r>
            <a:r>
              <a:rPr lang="en-US" dirty="0" smtClean="0"/>
              <a:t> times more likely to re-enroll for Fall 2012</a:t>
            </a:r>
          </a:p>
          <a:p>
            <a:pPr>
              <a:buFont typeface="Arial" pitchFamily="34" charset="0"/>
              <a:buChar char="•"/>
            </a:pPr>
            <a:r>
              <a:rPr lang="en-US" b="1" dirty="0" smtClean="0"/>
              <a:t>Database use</a:t>
            </a:r>
            <a:r>
              <a:rPr lang="en-US" dirty="0" smtClean="0"/>
              <a:t> had a significant positive correlation for both semesters</a:t>
            </a:r>
            <a:endParaRPr lang="en-US" b="1" dirty="0" smtClean="0"/>
          </a:p>
          <a:p>
            <a:pPr lvl="1"/>
            <a:endParaRPr lang="en-US" dirty="0"/>
          </a:p>
          <a:p>
            <a:endParaRPr lang="en-US" dirty="0"/>
          </a:p>
        </p:txBody>
      </p:sp>
    </p:spTree>
    <p:extLst>
      <p:ext uri="{BB962C8B-B14F-4D97-AF65-F5344CB8AC3E}">
        <p14:creationId xmlns:p14="http://schemas.microsoft.com/office/powerpoint/2010/main" val="31617932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 Experience in a </a:t>
            </a:r>
            <a:br>
              <a:rPr lang="en-US" dirty="0"/>
            </a:br>
            <a:r>
              <a:rPr lang="en-US" dirty="0"/>
              <a:t>Research </a:t>
            </a:r>
            <a:r>
              <a:rPr lang="en-US" dirty="0" smtClean="0"/>
              <a:t>University </a:t>
            </a:r>
            <a:r>
              <a:rPr lang="en-US" dirty="0"/>
              <a:t>(SERU) Survey</a:t>
            </a:r>
          </a:p>
        </p:txBody>
      </p:sp>
      <p:sp>
        <p:nvSpPr>
          <p:cNvPr id="3" name="Content Placeholder 2"/>
          <p:cNvSpPr>
            <a:spLocks noGrp="1"/>
          </p:cNvSpPr>
          <p:nvPr>
            <p:ph idx="1"/>
          </p:nvPr>
        </p:nvSpPr>
        <p:spPr/>
        <p:txBody>
          <a:bodyPr/>
          <a:lstStyle/>
          <a:p>
            <a:r>
              <a:rPr lang="en-US" dirty="0" smtClean="0"/>
              <a:t>Developed by the Center for Studies in Higher Education and administered to all degree-seeking U of M undergrads</a:t>
            </a:r>
          </a:p>
          <a:p>
            <a:r>
              <a:rPr lang="en-US" dirty="0" smtClean="0"/>
              <a:t>Combined library data with SERU responses</a:t>
            </a:r>
          </a:p>
          <a:p>
            <a:r>
              <a:rPr lang="en-US" dirty="0" smtClean="0"/>
              <a:t>FY Students who used the library had higher </a:t>
            </a:r>
            <a:r>
              <a:rPr lang="en-US" b="1" dirty="0" smtClean="0"/>
              <a:t>academic engagement</a:t>
            </a:r>
            <a:r>
              <a:rPr lang="en-US" dirty="0" smtClean="0"/>
              <a:t> and higher </a:t>
            </a:r>
            <a:r>
              <a:rPr lang="en-US" b="1" dirty="0" smtClean="0"/>
              <a:t>scholarship</a:t>
            </a:r>
            <a:r>
              <a:rPr lang="en-US" dirty="0" smtClean="0"/>
              <a:t> indicators on the SERU inventory</a:t>
            </a:r>
            <a:endParaRPr lang="en-US" dirty="0"/>
          </a:p>
        </p:txBody>
      </p:sp>
    </p:spTree>
    <p:extLst>
      <p:ext uri="{BB962C8B-B14F-4D97-AF65-F5344CB8AC3E}">
        <p14:creationId xmlns:p14="http://schemas.microsoft.com/office/powerpoint/2010/main" val="35103385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SERU: How often have you…</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Scholarship</a:t>
            </a:r>
          </a:p>
          <a:p>
            <a:pPr lvl="1"/>
            <a:r>
              <a:rPr lang="en-US" sz="2300" dirty="0"/>
              <a:t>Examined how others gathered and interpreted data and assessed the soundness of their conclusions</a:t>
            </a:r>
          </a:p>
          <a:p>
            <a:pPr lvl="1"/>
            <a:r>
              <a:rPr lang="en-US" sz="2300" dirty="0"/>
              <a:t>Reconsidered your own position on a topic after assessing the arguments of others</a:t>
            </a:r>
          </a:p>
          <a:p>
            <a:pPr lvl="1"/>
            <a:r>
              <a:rPr lang="en-US" sz="2300" dirty="0"/>
              <a:t>Incorporated ideas or concepts from different courses when completing assignments</a:t>
            </a:r>
          </a:p>
          <a:p>
            <a:pPr lvl="1"/>
            <a:r>
              <a:rPr lang="en-US" sz="2300" dirty="0"/>
              <a:t>Used facts and examples to support your viewpoint</a:t>
            </a:r>
            <a:endParaRPr lang="en-US" sz="2300" dirty="0" smtClean="0"/>
          </a:p>
          <a:p>
            <a:r>
              <a:rPr lang="en-US" dirty="0" smtClean="0"/>
              <a:t>Academic Engagement</a:t>
            </a:r>
          </a:p>
          <a:p>
            <a:pPr lvl="1"/>
            <a:r>
              <a:rPr lang="en-US" sz="2300" dirty="0"/>
              <a:t>Asked an insightful question in class</a:t>
            </a:r>
          </a:p>
          <a:p>
            <a:pPr lvl="1"/>
            <a:r>
              <a:rPr lang="en-US" sz="2300" dirty="0"/>
              <a:t>Contributed to a class discussion</a:t>
            </a:r>
          </a:p>
          <a:p>
            <a:pPr lvl="1"/>
            <a:r>
              <a:rPr lang="en-US" sz="2300" dirty="0"/>
              <a:t>Interacted with faculty during lecture class sessions</a:t>
            </a:r>
          </a:p>
          <a:p>
            <a:pPr lvl="1"/>
            <a:r>
              <a:rPr lang="en-US" sz="2300" dirty="0"/>
              <a:t>Brought up ideas or concepts from different courses during class discussions</a:t>
            </a:r>
          </a:p>
          <a:p>
            <a:pPr lvl="1"/>
            <a:r>
              <a:rPr lang="en-US" sz="2300" dirty="0"/>
              <a:t>Had a class in which the professor knew or learned your name</a:t>
            </a:r>
          </a:p>
          <a:p>
            <a:pPr lvl="1"/>
            <a:r>
              <a:rPr lang="en-US" sz="2300" dirty="0"/>
              <a:t>Talked with the instructor outside of class about issues and concepts derived from a course</a:t>
            </a:r>
          </a:p>
          <a:p>
            <a:pPr lvl="1"/>
            <a:r>
              <a:rPr lang="en-US" sz="2300" dirty="0"/>
              <a:t>Found a course so interesting that you did more work than was </a:t>
            </a:r>
            <a:r>
              <a:rPr lang="en-US" sz="2300" dirty="0" smtClean="0"/>
              <a:t>required</a:t>
            </a:r>
            <a:endParaRPr lang="en-US" sz="2300" dirty="0"/>
          </a:p>
        </p:txBody>
      </p:sp>
    </p:spTree>
    <p:extLst>
      <p:ext uri="{BB962C8B-B14F-4D97-AF65-F5344CB8AC3E}">
        <p14:creationId xmlns:p14="http://schemas.microsoft.com/office/powerpoint/2010/main" val="39966562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What have we done with these results?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63374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Actions We’ve Taken</a:t>
            </a:r>
            <a:endParaRPr lang="en-US" dirty="0"/>
          </a:p>
        </p:txBody>
      </p:sp>
      <p:sp>
        <p:nvSpPr>
          <p:cNvPr id="3" name="Content Placeholder 2"/>
          <p:cNvSpPr>
            <a:spLocks noGrp="1"/>
          </p:cNvSpPr>
          <p:nvPr>
            <p:ph idx="1"/>
          </p:nvPr>
        </p:nvSpPr>
        <p:spPr>
          <a:xfrm>
            <a:off x="457200" y="1600200"/>
            <a:ext cx="8534400" cy="4525963"/>
          </a:xfrm>
        </p:spPr>
        <p:txBody>
          <a:bodyPr/>
          <a:lstStyle/>
          <a:p>
            <a:r>
              <a:rPr lang="en-US" dirty="0" smtClean="0"/>
              <a:t>Used in our campus-wide Orientation messages</a:t>
            </a:r>
          </a:p>
          <a:p>
            <a:r>
              <a:rPr lang="en-US" dirty="0" smtClean="0"/>
              <a:t>Highlighted in College of Science &amp; Engineering recruiting event</a:t>
            </a:r>
          </a:p>
          <a:p>
            <a:r>
              <a:rPr lang="en-US" dirty="0" smtClean="0"/>
              <a:t>Referenced in curriculum conversations</a:t>
            </a:r>
          </a:p>
          <a:p>
            <a:r>
              <a:rPr lang="en-US" dirty="0"/>
              <a:t>Part of reboot of Intro to Library Research</a:t>
            </a:r>
            <a:endParaRPr lang="en-US" dirty="0" smtClean="0"/>
          </a:p>
          <a:p>
            <a:r>
              <a:rPr lang="en-US" dirty="0" smtClean="0"/>
              <a:t>Deeper analysis of data for specific colleges</a:t>
            </a:r>
          </a:p>
          <a:p>
            <a:r>
              <a:rPr lang="en-US" dirty="0" smtClean="0"/>
              <a:t>Exploring evidence of the most effective use of staff time (Library Course Pages, instruction)</a:t>
            </a:r>
          </a:p>
          <a:p>
            <a:endParaRPr lang="en-US" dirty="0"/>
          </a:p>
        </p:txBody>
      </p:sp>
    </p:spTree>
    <p:extLst>
      <p:ext uri="{BB962C8B-B14F-4D97-AF65-F5344CB8AC3E}">
        <p14:creationId xmlns:p14="http://schemas.microsoft.com/office/powerpoint/2010/main" val="11883691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 College Concerns</a:t>
            </a:r>
            <a:endParaRPr lang="en-US" dirty="0"/>
          </a:p>
        </p:txBody>
      </p:sp>
      <p:sp>
        <p:nvSpPr>
          <p:cNvPr id="3" name="Content Placeholder 2"/>
          <p:cNvSpPr>
            <a:spLocks noGrp="1"/>
          </p:cNvSpPr>
          <p:nvPr>
            <p:ph idx="1"/>
          </p:nvPr>
        </p:nvSpPr>
        <p:spPr/>
        <p:txBody>
          <a:bodyPr/>
          <a:lstStyle/>
          <a:p>
            <a:r>
              <a:rPr lang="en-US" dirty="0" smtClean="0"/>
              <a:t>Deans immediately want to know how it looks for </a:t>
            </a:r>
            <a:r>
              <a:rPr lang="en-US" b="1" dirty="0" smtClean="0"/>
              <a:t>their</a:t>
            </a:r>
            <a:r>
              <a:rPr lang="en-US" dirty="0" smtClean="0"/>
              <a:t> college</a:t>
            </a:r>
          </a:p>
          <a:p>
            <a:r>
              <a:rPr lang="en-US" dirty="0" smtClean="0"/>
              <a:t>College of Science &amp; Engineering analysis</a:t>
            </a:r>
          </a:p>
          <a:p>
            <a:pPr lvl="1"/>
            <a:r>
              <a:rPr lang="en-US" b="1" dirty="0" smtClean="0"/>
              <a:t>GPA</a:t>
            </a:r>
            <a:r>
              <a:rPr lang="en-US" dirty="0" smtClean="0"/>
              <a:t>: Statistically significant positive correlation</a:t>
            </a:r>
          </a:p>
          <a:p>
            <a:pPr lvl="1"/>
            <a:r>
              <a:rPr lang="en-US" dirty="0" smtClean="0"/>
              <a:t>Retention: No correlation (93% retained)</a:t>
            </a:r>
          </a:p>
          <a:p>
            <a:pPr lvl="1"/>
            <a:r>
              <a:rPr lang="en-US" b="1" dirty="0" smtClean="0"/>
              <a:t>Scholarship</a:t>
            </a:r>
            <a:r>
              <a:rPr lang="en-US" dirty="0" smtClean="0"/>
              <a:t>: Statistically significant correlation</a:t>
            </a:r>
          </a:p>
          <a:p>
            <a:pPr lvl="1"/>
            <a:r>
              <a:rPr lang="en-US" dirty="0" smtClean="0"/>
              <a:t>Academic Engagement: No correlation</a:t>
            </a:r>
            <a:endParaRPr lang="en-US" dirty="0"/>
          </a:p>
        </p:txBody>
      </p:sp>
    </p:spTree>
    <p:extLst>
      <p:ext uri="{BB962C8B-B14F-4D97-AF65-F5344CB8AC3E}">
        <p14:creationId xmlns:p14="http://schemas.microsoft.com/office/powerpoint/2010/main" val="4196071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914400"/>
            <a:ext cx="5009524" cy="315238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174" y="4211782"/>
            <a:ext cx="3901566" cy="2353838"/>
          </a:xfrm>
          <a:prstGeom prst="rect">
            <a:avLst/>
          </a:prstGeom>
        </p:spPr>
      </p:pic>
      <p:sp>
        <p:nvSpPr>
          <p:cNvPr id="2" name="Title 1"/>
          <p:cNvSpPr>
            <a:spLocks noGrp="1"/>
          </p:cNvSpPr>
          <p:nvPr>
            <p:ph type="title"/>
          </p:nvPr>
        </p:nvSpPr>
        <p:spPr>
          <a:xfrm>
            <a:off x="457200" y="274638"/>
            <a:ext cx="8229600" cy="715962"/>
          </a:xfrm>
        </p:spPr>
        <p:txBody>
          <a:bodyPr>
            <a:normAutofit fontScale="90000"/>
          </a:bodyPr>
          <a:lstStyle/>
          <a:p>
            <a:r>
              <a:rPr lang="en-US" dirty="0" smtClean="0"/>
              <a:t>Institutional Impacts</a:t>
            </a:r>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9873" y="1905000"/>
            <a:ext cx="4055559" cy="25146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4013" y="4813238"/>
            <a:ext cx="4647619" cy="1752381"/>
          </a:xfrm>
          <a:prstGeom prst="rect">
            <a:avLst/>
          </a:prstGeom>
        </p:spPr>
      </p:pic>
    </p:spTree>
    <p:extLst>
      <p:ext uri="{BB962C8B-B14F-4D97-AF65-F5344CB8AC3E}">
        <p14:creationId xmlns:p14="http://schemas.microsoft.com/office/powerpoint/2010/main" val="20627457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College of Science &amp; Engineering</a:t>
            </a:r>
            <a:br>
              <a:rPr lang="en-US" dirty="0" smtClean="0"/>
            </a:br>
            <a:r>
              <a:rPr lang="en-US" dirty="0" smtClean="0"/>
              <a:t>Any Library Use</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47800"/>
            <a:ext cx="8153400" cy="5257800"/>
          </a:xfrm>
          <a:prstGeom prst="rect">
            <a:avLst/>
          </a:prstGeom>
          <a:noFill/>
        </p:spPr>
      </p:pic>
    </p:spTree>
    <p:extLst>
      <p:ext uri="{BB962C8B-B14F-4D97-AF65-F5344CB8AC3E}">
        <p14:creationId xmlns:p14="http://schemas.microsoft.com/office/powerpoint/2010/main" val="4225023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Conversations</a:t>
            </a:r>
            <a:endParaRPr lang="en-US" dirty="0"/>
          </a:p>
        </p:txBody>
      </p:sp>
      <p:sp>
        <p:nvSpPr>
          <p:cNvPr id="3" name="Content Placeholder 2"/>
          <p:cNvSpPr>
            <a:spLocks noGrp="1"/>
          </p:cNvSpPr>
          <p:nvPr>
            <p:ph idx="1"/>
          </p:nvPr>
        </p:nvSpPr>
        <p:spPr/>
        <p:txBody>
          <a:bodyPr>
            <a:normAutofit/>
          </a:bodyPr>
          <a:lstStyle/>
          <a:p>
            <a:r>
              <a:rPr lang="en-US" dirty="0" smtClean="0"/>
              <a:t>Shown and explained our results to stakeholders and potential partners on campus</a:t>
            </a:r>
          </a:p>
          <a:p>
            <a:pPr lvl="1"/>
            <a:r>
              <a:rPr lang="en-US" dirty="0" smtClean="0"/>
              <a:t>Libraries/University leadership</a:t>
            </a:r>
          </a:p>
          <a:p>
            <a:pPr lvl="1"/>
            <a:r>
              <a:rPr lang="en-US" dirty="0" smtClean="0"/>
              <a:t>Faculty Senate Library Committee</a:t>
            </a:r>
          </a:p>
          <a:p>
            <a:r>
              <a:rPr lang="en-US" dirty="0" smtClean="0"/>
              <a:t>Seen as “promising”</a:t>
            </a:r>
          </a:p>
          <a:p>
            <a:r>
              <a:rPr lang="en-US" dirty="0" smtClean="0"/>
              <a:t>Led more to valuable conversations than to concrete actions</a:t>
            </a:r>
            <a:endParaRPr lang="en-US" dirty="0"/>
          </a:p>
        </p:txBody>
      </p:sp>
    </p:spTree>
    <p:extLst>
      <p:ext uri="{BB962C8B-B14F-4D97-AF65-F5344CB8AC3E}">
        <p14:creationId xmlns:p14="http://schemas.microsoft.com/office/powerpoint/2010/main" val="312314579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a:xfrm>
            <a:off x="457200" y="1295400"/>
            <a:ext cx="8229600" cy="4703763"/>
          </a:xfrm>
        </p:spPr>
        <p:txBody>
          <a:bodyPr/>
          <a:lstStyle/>
          <a:p>
            <a:r>
              <a:rPr lang="en-US" dirty="0"/>
              <a:t>Working to share with </a:t>
            </a:r>
            <a:r>
              <a:rPr lang="en-US" dirty="0" smtClean="0"/>
              <a:t>campus</a:t>
            </a:r>
          </a:p>
          <a:p>
            <a:r>
              <a:rPr lang="en-US" dirty="0" smtClean="0"/>
              <a:t>Longitudinal</a:t>
            </a:r>
          </a:p>
          <a:p>
            <a:r>
              <a:rPr lang="en-US" dirty="0" smtClean="0"/>
              <a:t>Data collection – Never ending battle</a:t>
            </a:r>
          </a:p>
          <a:p>
            <a:pPr lvl="1"/>
            <a:r>
              <a:rPr lang="en-US" i="1" dirty="0" smtClean="0"/>
              <a:t>Easier we make it for patrons…harder for us</a:t>
            </a:r>
          </a:p>
          <a:p>
            <a:pPr lvl="2"/>
            <a:r>
              <a:rPr lang="en-US" dirty="0" smtClean="0"/>
              <a:t>Authentication system</a:t>
            </a:r>
          </a:p>
          <a:p>
            <a:pPr lvl="2"/>
            <a:r>
              <a:rPr lang="en-US" dirty="0" smtClean="0"/>
              <a:t>Discovery system coming</a:t>
            </a:r>
          </a:p>
          <a:p>
            <a:pPr lvl="2"/>
            <a:r>
              <a:rPr lang="en-US" dirty="0" smtClean="0"/>
              <a:t>VPN usage unknown</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27900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0"/>
            <a:ext cx="4724400" cy="3420124"/>
          </a:xfrm>
        </p:spPr>
        <p:txBody>
          <a:bodyPr>
            <a:normAutofit/>
          </a:bodyPr>
          <a:lstStyle/>
          <a:p>
            <a:r>
              <a:rPr lang="en-US" sz="4800" b="1" dirty="0" smtClean="0"/>
              <a:t>Questions?</a:t>
            </a:r>
            <a:endParaRPr lang="en-US" sz="3100" dirty="0">
              <a:solidFill>
                <a:schemeClr val="accent3">
                  <a:lumMod val="75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4463"/>
            <a:ext cx="4543425" cy="6713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001000" y="6509450"/>
            <a:ext cx="1114425" cy="369332"/>
          </a:xfrm>
          <a:prstGeom prst="rect">
            <a:avLst/>
          </a:prstGeom>
          <a:noFill/>
        </p:spPr>
        <p:txBody>
          <a:bodyPr wrap="square" rtlCol="0">
            <a:spAutoFit/>
          </a:bodyPr>
          <a:lstStyle/>
          <a:p>
            <a:r>
              <a:rPr lang="en-US" dirty="0" smtClean="0"/>
              <a:t>ACRL ‘13</a:t>
            </a:r>
            <a:endParaRPr lang="en-US" dirty="0"/>
          </a:p>
        </p:txBody>
      </p:sp>
    </p:spTree>
    <p:extLst>
      <p:ext uri="{BB962C8B-B14F-4D97-AF65-F5344CB8AC3E}">
        <p14:creationId xmlns:p14="http://schemas.microsoft.com/office/powerpoint/2010/main" val="3728728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37477"/>
            <a:ext cx="4724400" cy="3420124"/>
          </a:xfrm>
        </p:spPr>
        <p:txBody>
          <a:bodyPr>
            <a:normAutofit/>
          </a:bodyPr>
          <a:lstStyle/>
          <a:p>
            <a:r>
              <a:rPr lang="en-US" sz="4800" b="1" dirty="0" smtClean="0"/>
              <a:t>Do or Do Not…</a:t>
            </a:r>
            <a:br>
              <a:rPr lang="en-US" sz="4800" b="1" dirty="0" smtClean="0"/>
            </a:br>
            <a:r>
              <a:rPr lang="en-US" sz="4800" b="1" dirty="0" smtClean="0"/>
              <a:t>There Is No Try:</a:t>
            </a:r>
            <a:br>
              <a:rPr lang="en-US" sz="4800" b="1" dirty="0" smtClean="0"/>
            </a:br>
            <a:r>
              <a:rPr lang="en-US" sz="4800" dirty="0" smtClean="0"/>
              <a:t>The Quest for</a:t>
            </a:r>
            <a:br>
              <a:rPr lang="en-US" sz="4800" dirty="0" smtClean="0"/>
            </a:br>
            <a:r>
              <a:rPr lang="en-US" sz="4800" dirty="0" smtClean="0"/>
              <a:t>Library Value</a:t>
            </a:r>
            <a:endParaRPr lang="en-US" sz="3100" dirty="0">
              <a:solidFill>
                <a:schemeClr val="accent3">
                  <a:lumMod val="75000"/>
                </a:schemeClr>
              </a:solidFill>
            </a:endParaRPr>
          </a:p>
        </p:txBody>
      </p:sp>
      <p:sp>
        <p:nvSpPr>
          <p:cNvPr id="3" name="Subtitle 2"/>
          <p:cNvSpPr>
            <a:spLocks noGrp="1"/>
          </p:cNvSpPr>
          <p:nvPr>
            <p:ph type="subTitle" idx="1"/>
          </p:nvPr>
        </p:nvSpPr>
        <p:spPr>
          <a:xfrm>
            <a:off x="228600" y="3657600"/>
            <a:ext cx="4572000" cy="2971800"/>
          </a:xfrm>
        </p:spPr>
        <p:txBody>
          <a:bodyPr>
            <a:normAutofit fontScale="92500" lnSpcReduction="10000"/>
          </a:bodyPr>
          <a:lstStyle/>
          <a:p>
            <a:pPr>
              <a:spcBef>
                <a:spcPts val="0"/>
              </a:spcBef>
            </a:pPr>
            <a:r>
              <a:rPr lang="en-US" dirty="0" smtClean="0">
                <a:solidFill>
                  <a:schemeClr val="tx1"/>
                </a:solidFill>
              </a:rPr>
              <a:t>Megan Oakleaf</a:t>
            </a:r>
          </a:p>
          <a:p>
            <a:pPr>
              <a:spcBef>
                <a:spcPts val="0"/>
              </a:spcBef>
            </a:pPr>
            <a:r>
              <a:rPr lang="en-US" dirty="0" smtClean="0">
                <a:solidFill>
                  <a:schemeClr val="tx1"/>
                </a:solidFill>
              </a:rPr>
              <a:t>Graham Stone</a:t>
            </a:r>
          </a:p>
          <a:p>
            <a:pPr>
              <a:spcBef>
                <a:spcPts val="0"/>
              </a:spcBef>
            </a:pPr>
            <a:r>
              <a:rPr lang="en-US" dirty="0" smtClean="0">
                <a:solidFill>
                  <a:schemeClr val="tx1"/>
                </a:solidFill>
              </a:rPr>
              <a:t>David Pattern</a:t>
            </a:r>
          </a:p>
          <a:p>
            <a:pPr>
              <a:spcBef>
                <a:spcPts val="0"/>
              </a:spcBef>
            </a:pPr>
            <a:r>
              <a:rPr lang="en-US" dirty="0" smtClean="0">
                <a:solidFill>
                  <a:schemeClr val="tx1"/>
                </a:solidFill>
              </a:rPr>
              <a:t>Melissa Bowles-Terry</a:t>
            </a:r>
            <a:endParaRPr lang="en-US" dirty="0" smtClean="0"/>
          </a:p>
          <a:p>
            <a:pPr>
              <a:spcBef>
                <a:spcPts val="0"/>
              </a:spcBef>
            </a:pPr>
            <a:r>
              <a:rPr lang="en-US" dirty="0" smtClean="0">
                <a:solidFill>
                  <a:schemeClr val="tx1"/>
                </a:solidFill>
              </a:rPr>
              <a:t>Kate Peterson</a:t>
            </a:r>
          </a:p>
          <a:p>
            <a:pPr>
              <a:spcBef>
                <a:spcPts val="0"/>
              </a:spcBef>
            </a:pPr>
            <a:r>
              <a:rPr lang="en-US" dirty="0" smtClean="0">
                <a:solidFill>
                  <a:schemeClr val="tx1"/>
                </a:solidFill>
              </a:rPr>
              <a:t>Shane </a:t>
            </a:r>
            <a:r>
              <a:rPr lang="en-US" dirty="0" err="1" smtClean="0">
                <a:solidFill>
                  <a:schemeClr val="tx1"/>
                </a:solidFill>
              </a:rPr>
              <a:t>Nackerud</a:t>
            </a:r>
            <a:endParaRPr lang="en-US" dirty="0" smtClean="0">
              <a:solidFill>
                <a:schemeClr val="tx1"/>
              </a:solidFill>
            </a:endParaRPr>
          </a:p>
          <a:p>
            <a:pPr>
              <a:spcBef>
                <a:spcPts val="0"/>
              </a:spcBef>
            </a:pPr>
            <a:r>
              <a:rPr lang="en-US" dirty="0" smtClean="0">
                <a:solidFill>
                  <a:schemeClr val="tx1"/>
                </a:solidFill>
              </a:rPr>
              <a:t>Jan </a:t>
            </a:r>
            <a:r>
              <a:rPr lang="en-US" dirty="0" err="1" smtClean="0">
                <a:solidFill>
                  <a:schemeClr val="tx1"/>
                </a:solidFill>
              </a:rPr>
              <a:t>Fransen</a:t>
            </a:r>
            <a:endParaRPr lang="en-US" dirty="0" smtClean="0">
              <a:solidFill>
                <a:schemeClr val="tx1"/>
              </a:solidFill>
            </a:endParaRPr>
          </a:p>
          <a:p>
            <a:pPr>
              <a:spcBef>
                <a:spcPts val="0"/>
              </a:spcBef>
            </a:pPr>
            <a:endParaRPr lang="en-US" dirty="0" smtClean="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4463"/>
            <a:ext cx="4543425" cy="6713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001000" y="6509450"/>
            <a:ext cx="1114425" cy="369332"/>
          </a:xfrm>
          <a:prstGeom prst="rect">
            <a:avLst/>
          </a:prstGeom>
          <a:noFill/>
        </p:spPr>
        <p:txBody>
          <a:bodyPr wrap="square" rtlCol="0">
            <a:spAutoFit/>
          </a:bodyPr>
          <a:lstStyle/>
          <a:p>
            <a:r>
              <a:rPr lang="en-US" dirty="0" smtClean="0"/>
              <a:t>ACRL ‘13</a:t>
            </a:r>
            <a:endParaRPr lang="en-US" dirty="0"/>
          </a:p>
        </p:txBody>
      </p:sp>
      <p:sp>
        <p:nvSpPr>
          <p:cNvPr id="5" name="TextBox 4"/>
          <p:cNvSpPr txBox="1"/>
          <p:nvPr/>
        </p:nvSpPr>
        <p:spPr>
          <a:xfrm>
            <a:off x="5867400" y="457200"/>
            <a:ext cx="3048000" cy="584775"/>
          </a:xfrm>
          <a:prstGeom prst="rect">
            <a:avLst/>
          </a:prstGeom>
          <a:noFill/>
        </p:spPr>
        <p:txBody>
          <a:bodyPr wrap="square" rtlCol="0">
            <a:spAutoFit/>
          </a:bodyPr>
          <a:lstStyle/>
          <a:p>
            <a:pPr algn="ctr"/>
            <a:r>
              <a:rPr lang="en-US" sz="3200" b="1" dirty="0" smtClean="0">
                <a:solidFill>
                  <a:schemeClr val="accent3">
                    <a:lumMod val="75000"/>
                  </a:schemeClr>
                </a:solidFill>
              </a:rPr>
              <a:t>#acrlcorrelation</a:t>
            </a:r>
            <a:endParaRPr lang="en-US" sz="3200" b="1" dirty="0"/>
          </a:p>
        </p:txBody>
      </p:sp>
    </p:spTree>
    <p:extLst>
      <p:ext uri="{BB962C8B-B14F-4D97-AF65-F5344CB8AC3E}">
        <p14:creationId xmlns:p14="http://schemas.microsoft.com/office/powerpoint/2010/main" val="28566443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Recommendations</a:t>
            </a:r>
            <a:endParaRPr lang="en-US" dirty="0"/>
          </a:p>
        </p:txBody>
      </p:sp>
      <p:sp>
        <p:nvSpPr>
          <p:cNvPr id="3" name="Content Placeholder 2"/>
          <p:cNvSpPr>
            <a:spLocks noGrp="1"/>
          </p:cNvSpPr>
          <p:nvPr>
            <p:ph idx="1"/>
          </p:nvPr>
        </p:nvSpPr>
        <p:spPr/>
        <p:txBody>
          <a:bodyPr/>
          <a:lstStyle/>
          <a:p>
            <a:r>
              <a:rPr lang="en-US" dirty="0" smtClean="0"/>
              <a:t>Determine what libraries enable users to do.</a:t>
            </a:r>
          </a:p>
          <a:p>
            <a:r>
              <a:rPr lang="en-US" dirty="0" smtClean="0"/>
              <a:t>Develop systems to collect data on individual library user behavior, while maintaining privacy.</a:t>
            </a:r>
          </a:p>
          <a:p>
            <a:r>
              <a:rPr lang="en-US" dirty="0" smtClean="0"/>
              <a:t>Record and increase library impact on student enrollment, retention, graduation rates, grade and test achievement, learning outcomes, “student experience”, job success, etc.</a:t>
            </a:r>
            <a:endParaRPr lang="en-US" dirty="0"/>
          </a:p>
        </p:txBody>
      </p:sp>
    </p:spTree>
    <p:extLst>
      <p:ext uri="{BB962C8B-B14F-4D97-AF65-F5344CB8AC3E}">
        <p14:creationId xmlns:p14="http://schemas.microsoft.com/office/powerpoint/2010/main" val="32751668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Evidence, &amp; Proof</a:t>
            </a:r>
            <a:endParaRPr lang="en-US" dirty="0"/>
          </a:p>
        </p:txBody>
      </p:sp>
      <p:sp>
        <p:nvSpPr>
          <p:cNvPr id="3" name="Content Placeholder 2"/>
          <p:cNvSpPr>
            <a:spLocks noGrp="1"/>
          </p:cNvSpPr>
          <p:nvPr>
            <p:ph sz="half" idx="1"/>
          </p:nvPr>
        </p:nvSpPr>
        <p:spPr/>
        <p:txBody>
          <a:bodyPr/>
          <a:lstStyle/>
          <a:p>
            <a:pPr marL="0" indent="0">
              <a:buNone/>
            </a:pPr>
            <a:r>
              <a:rPr lang="en-US" dirty="0" smtClean="0"/>
              <a:t>“Not only do stakeholders count on higher education institutions to achieve their institutional goals, they also require them to </a:t>
            </a:r>
            <a:r>
              <a:rPr lang="en-US" i="1" dirty="0" smtClean="0"/>
              <a:t>demonstrate evidence</a:t>
            </a:r>
            <a:r>
              <a:rPr lang="en-US" dirty="0" smtClean="0"/>
              <a:t> that they have achieved them.  </a:t>
            </a:r>
          </a:p>
          <a:p>
            <a:pPr marL="0" indent="0">
              <a:buNone/>
            </a:pPr>
            <a:endParaRPr lang="en-US" dirty="0"/>
          </a:p>
        </p:txBody>
      </p:sp>
      <p:sp>
        <p:nvSpPr>
          <p:cNvPr id="4" name="Content Placeholder 3"/>
          <p:cNvSpPr>
            <a:spLocks noGrp="1"/>
          </p:cNvSpPr>
          <p:nvPr>
            <p:ph sz="half" idx="2"/>
          </p:nvPr>
        </p:nvSpPr>
        <p:spPr/>
        <p:txBody>
          <a:bodyPr/>
          <a:lstStyle/>
          <a:p>
            <a:pPr marL="0" indent="0">
              <a:buNone/>
            </a:pPr>
            <a:r>
              <a:rPr lang="en-US" dirty="0" smtClean="0"/>
              <a:t>The same is true for academic libraries; they too must provide evidence of their value.”</a:t>
            </a:r>
          </a:p>
          <a:p>
            <a:endParaRPr lang="en-US" dirty="0"/>
          </a:p>
        </p:txBody>
      </p:sp>
      <p:pic>
        <p:nvPicPr>
          <p:cNvPr id="13314" name="Picture 2" descr="Microscope Clip Art"/>
          <p:cNvPicPr>
            <a:picLocks noChangeAspect="1" noChangeArrowheads="1"/>
          </p:cNvPicPr>
          <p:nvPr/>
        </p:nvPicPr>
        <p:blipFill>
          <a:blip r:embed="rId3" cstate="print"/>
          <a:srcRect/>
          <a:stretch>
            <a:fillRect/>
          </a:stretch>
        </p:blipFill>
        <p:spPr bwMode="auto">
          <a:xfrm>
            <a:off x="2147483647" y="-1406525"/>
            <a:ext cx="1828800" cy="2847975"/>
          </a:xfrm>
          <a:prstGeom prst="rect">
            <a:avLst/>
          </a:prstGeom>
          <a:noFill/>
        </p:spPr>
      </p:pic>
      <p:pic>
        <p:nvPicPr>
          <p:cNvPr id="13316" name="Picture 4" descr="Microscope Clip Art"/>
          <p:cNvPicPr>
            <a:picLocks noChangeAspect="1" noChangeArrowheads="1"/>
          </p:cNvPicPr>
          <p:nvPr/>
        </p:nvPicPr>
        <p:blipFill>
          <a:blip r:embed="rId3" cstate="print"/>
          <a:srcRect/>
          <a:stretch>
            <a:fillRect/>
          </a:stretch>
        </p:blipFill>
        <p:spPr bwMode="auto">
          <a:xfrm>
            <a:off x="2147483647" y="-1406525"/>
            <a:ext cx="1828800" cy="2847975"/>
          </a:xfrm>
          <a:prstGeom prst="rect">
            <a:avLst/>
          </a:prstGeom>
          <a:noFill/>
        </p:spPr>
      </p:pic>
      <p:pic>
        <p:nvPicPr>
          <p:cNvPr id="13318" name="Picture 6" descr="Microscope Clip Art"/>
          <p:cNvPicPr>
            <a:picLocks noChangeAspect="1" noChangeArrowheads="1"/>
          </p:cNvPicPr>
          <p:nvPr/>
        </p:nvPicPr>
        <p:blipFill>
          <a:blip r:embed="rId3" cstate="print"/>
          <a:srcRect/>
          <a:stretch>
            <a:fillRect/>
          </a:stretch>
        </p:blipFill>
        <p:spPr bwMode="auto">
          <a:xfrm>
            <a:off x="2147483647" y="-1406525"/>
            <a:ext cx="1828800" cy="2847975"/>
          </a:xfrm>
          <a:prstGeom prst="rect">
            <a:avLst/>
          </a:prstGeom>
          <a:noFill/>
        </p:spPr>
      </p:pic>
      <p:pic>
        <p:nvPicPr>
          <p:cNvPr id="13320" name="Picture 8" descr="Microscope Clip Art"/>
          <p:cNvPicPr>
            <a:picLocks noChangeAspect="1" noChangeArrowheads="1"/>
          </p:cNvPicPr>
          <p:nvPr/>
        </p:nvPicPr>
        <p:blipFill>
          <a:blip r:embed="rId3" cstate="print"/>
          <a:srcRect/>
          <a:stretch>
            <a:fillRect/>
          </a:stretch>
        </p:blipFill>
        <p:spPr bwMode="auto">
          <a:xfrm>
            <a:off x="2147483647" y="-1406525"/>
            <a:ext cx="1828800" cy="2847975"/>
          </a:xfrm>
          <a:prstGeom prst="rect">
            <a:avLst/>
          </a:prstGeom>
          <a:noFill/>
        </p:spPr>
      </p:pic>
      <p:sp>
        <p:nvSpPr>
          <p:cNvPr id="13" name="TextBox 12"/>
          <p:cNvSpPr txBox="1"/>
          <p:nvPr/>
        </p:nvSpPr>
        <p:spPr>
          <a:xfrm>
            <a:off x="6553200" y="5435435"/>
            <a:ext cx="2333749" cy="400110"/>
          </a:xfrm>
          <a:prstGeom prst="rect">
            <a:avLst/>
          </a:prstGeom>
          <a:noFill/>
        </p:spPr>
        <p:txBody>
          <a:bodyPr wrap="square" rtlCol="0">
            <a:spAutoFit/>
          </a:bodyPr>
          <a:lstStyle/>
          <a:p>
            <a:pPr algn="r"/>
            <a:r>
              <a:rPr lang="en-US" sz="2000" dirty="0" smtClean="0"/>
              <a:t>(VAL </a:t>
            </a:r>
            <a:r>
              <a:rPr lang="en-US" sz="2000" dirty="0" err="1" smtClean="0"/>
              <a:t>Report,p</a:t>
            </a:r>
            <a:r>
              <a:rPr lang="en-US" sz="2000" dirty="0" smtClean="0"/>
              <a:t> 26)</a:t>
            </a:r>
            <a:endParaRPr lang="en-US" sz="2000" dirty="0"/>
          </a:p>
        </p:txBody>
      </p:sp>
    </p:spTree>
    <p:extLst>
      <p:ext uri="{BB962C8B-B14F-4D97-AF65-F5344CB8AC3E}">
        <p14:creationId xmlns:p14="http://schemas.microsoft.com/office/powerpoint/2010/main" val="3806348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62298834"/>
              </p:ext>
            </p:extLst>
          </p:nvPr>
        </p:nvGraphicFramePr>
        <p:xfrm>
          <a:off x="0" y="0"/>
          <a:ext cx="9143999" cy="6824748"/>
        </p:xfrm>
        <a:graphic>
          <a:graphicData uri="http://schemas.openxmlformats.org/drawingml/2006/table">
            <a:tbl>
              <a:tblPr>
                <a:tableStyleId>{3C2FFA5D-87B4-456A-9821-1D502468CF0F}</a:tableStyleId>
              </a:tblPr>
              <a:tblGrid>
                <a:gridCol w="1395179"/>
                <a:gridCol w="774882"/>
                <a:gridCol w="774882"/>
                <a:gridCol w="774882"/>
                <a:gridCol w="774882"/>
                <a:gridCol w="774882"/>
                <a:gridCol w="774882"/>
                <a:gridCol w="774882"/>
                <a:gridCol w="774882"/>
                <a:gridCol w="774882"/>
                <a:gridCol w="774882"/>
              </a:tblGrid>
              <a:tr h="1931677">
                <a:tc>
                  <a:txBody>
                    <a:bodyPr/>
                    <a:lstStyle/>
                    <a:p>
                      <a:pPr marL="0" marR="0" algn="ctr">
                        <a:spcBef>
                          <a:spcPts val="0"/>
                        </a:spcBef>
                        <a:spcAft>
                          <a:spcPts val="0"/>
                        </a:spcAft>
                      </a:pPr>
                      <a:r>
                        <a:rPr lang="en-US" sz="1800" dirty="0" smtClean="0"/>
                        <a:t>LIBRARY IMPACT MAP</a:t>
                      </a:r>
                      <a:endParaRPr lang="en-US" sz="3200" dirty="0">
                        <a:latin typeface="Arial"/>
                        <a:ea typeface="Calibri"/>
                        <a:cs typeface="Times New Roman"/>
                      </a:endParaRPr>
                    </a:p>
                  </a:txBody>
                  <a:tcPr marL="45222" marR="45222" marT="8925" marB="0" anchor="ctr"/>
                </a:tc>
                <a:tc>
                  <a:txBody>
                    <a:bodyPr/>
                    <a:lstStyle/>
                    <a:p>
                      <a:pPr marL="0" marR="0" algn="ctr">
                        <a:spcBef>
                          <a:spcPts val="0"/>
                        </a:spcBef>
                        <a:spcAft>
                          <a:spcPts val="0"/>
                        </a:spcAft>
                      </a:pPr>
                      <a:r>
                        <a:rPr lang="en-US" sz="1400" dirty="0"/>
                        <a:t>Reference Service</a:t>
                      </a:r>
                      <a:endParaRPr lang="en-US" sz="1400" dirty="0">
                        <a:latin typeface="Arial"/>
                        <a:ea typeface="Calibri"/>
                        <a:cs typeface="Times New Roman"/>
                      </a:endParaRPr>
                    </a:p>
                  </a:txBody>
                  <a:tcPr marL="45222" marR="45222" marT="8925" marB="0" vert="vert270" anchor="ctr"/>
                </a:tc>
                <a:tc>
                  <a:txBody>
                    <a:bodyPr/>
                    <a:lstStyle/>
                    <a:p>
                      <a:pPr marL="0" marR="0" algn="ctr">
                        <a:spcBef>
                          <a:spcPts val="0"/>
                        </a:spcBef>
                        <a:spcAft>
                          <a:spcPts val="0"/>
                        </a:spcAft>
                      </a:pPr>
                      <a:r>
                        <a:rPr lang="en-US" sz="1400" dirty="0"/>
                        <a:t>Instructional Services</a:t>
                      </a:r>
                      <a:endParaRPr lang="en-US" sz="1400" dirty="0">
                        <a:latin typeface="Arial"/>
                        <a:ea typeface="Calibri"/>
                        <a:cs typeface="Times New Roman"/>
                      </a:endParaRPr>
                    </a:p>
                  </a:txBody>
                  <a:tcPr marL="45222" marR="45222" marT="8925" marB="0" vert="vert270" anchor="ctr"/>
                </a:tc>
                <a:tc>
                  <a:txBody>
                    <a:bodyPr/>
                    <a:lstStyle/>
                    <a:p>
                      <a:pPr marL="0" marR="0" algn="ctr">
                        <a:spcBef>
                          <a:spcPts val="0"/>
                        </a:spcBef>
                        <a:spcAft>
                          <a:spcPts val="0"/>
                        </a:spcAft>
                      </a:pPr>
                      <a:r>
                        <a:rPr lang="en-US" sz="1400" dirty="0"/>
                        <a:t>Circulation</a:t>
                      </a:r>
                      <a:endParaRPr lang="en-US" sz="1400" dirty="0">
                        <a:latin typeface="Arial"/>
                        <a:ea typeface="Calibri"/>
                        <a:cs typeface="Times New Roman"/>
                      </a:endParaRPr>
                    </a:p>
                  </a:txBody>
                  <a:tcPr marL="45222" marR="45222" marT="8925" marB="0" vert="vert270" anchor="ctr"/>
                </a:tc>
                <a:tc>
                  <a:txBody>
                    <a:bodyPr/>
                    <a:lstStyle/>
                    <a:p>
                      <a:pPr marL="0" marR="0" algn="ctr">
                        <a:spcBef>
                          <a:spcPts val="0"/>
                        </a:spcBef>
                        <a:spcAft>
                          <a:spcPts val="0"/>
                        </a:spcAft>
                      </a:pPr>
                      <a:r>
                        <a:rPr lang="en-US" sz="1400" dirty="0"/>
                        <a:t>Reserves</a:t>
                      </a:r>
                      <a:endParaRPr lang="en-US" sz="1400" dirty="0">
                        <a:latin typeface="Arial"/>
                        <a:ea typeface="Calibri"/>
                        <a:cs typeface="Times New Roman"/>
                      </a:endParaRPr>
                    </a:p>
                  </a:txBody>
                  <a:tcPr marL="45222" marR="45222" marT="8925" marB="0" vert="vert270" anchor="ctr"/>
                </a:tc>
                <a:tc>
                  <a:txBody>
                    <a:bodyPr/>
                    <a:lstStyle/>
                    <a:p>
                      <a:pPr marL="0" marR="0" algn="ctr">
                        <a:spcBef>
                          <a:spcPts val="0"/>
                        </a:spcBef>
                        <a:spcAft>
                          <a:spcPts val="0"/>
                        </a:spcAft>
                      </a:pPr>
                      <a:r>
                        <a:rPr lang="en-US" sz="1400"/>
                        <a:t>ILL</a:t>
                      </a:r>
                      <a:endParaRPr lang="en-US" sz="1400">
                        <a:latin typeface="Arial"/>
                        <a:ea typeface="Calibri"/>
                        <a:cs typeface="Times New Roman"/>
                      </a:endParaRPr>
                    </a:p>
                  </a:txBody>
                  <a:tcPr marL="45222" marR="45222" marT="8925" marB="0" vert="vert270" anchor="ctr"/>
                </a:tc>
                <a:tc>
                  <a:txBody>
                    <a:bodyPr/>
                    <a:lstStyle/>
                    <a:p>
                      <a:pPr marL="0" marR="0" algn="ctr">
                        <a:spcBef>
                          <a:spcPts val="0"/>
                        </a:spcBef>
                        <a:spcAft>
                          <a:spcPts val="0"/>
                        </a:spcAft>
                      </a:pPr>
                      <a:r>
                        <a:rPr lang="en-US" sz="1400" dirty="0"/>
                        <a:t>Acquisitions</a:t>
                      </a:r>
                      <a:endParaRPr lang="en-US" sz="1400" dirty="0">
                        <a:latin typeface="Arial"/>
                        <a:ea typeface="Calibri"/>
                        <a:cs typeface="Times New Roman"/>
                      </a:endParaRPr>
                    </a:p>
                  </a:txBody>
                  <a:tcPr marL="45222" marR="45222" marT="8925" marB="0" vert="vert270" anchor="ctr"/>
                </a:tc>
                <a:tc>
                  <a:txBody>
                    <a:bodyPr/>
                    <a:lstStyle/>
                    <a:p>
                      <a:pPr marL="0" marR="0" algn="ctr">
                        <a:spcBef>
                          <a:spcPts val="0"/>
                        </a:spcBef>
                        <a:spcAft>
                          <a:spcPts val="0"/>
                        </a:spcAft>
                      </a:pPr>
                      <a:r>
                        <a:rPr lang="en-US" sz="1400" dirty="0"/>
                        <a:t>Collections</a:t>
                      </a:r>
                      <a:endParaRPr lang="en-US" sz="1400" dirty="0">
                        <a:latin typeface="Arial"/>
                        <a:ea typeface="Calibri"/>
                        <a:cs typeface="Times New Roman"/>
                      </a:endParaRPr>
                    </a:p>
                  </a:txBody>
                  <a:tcPr marL="45222" marR="45222" marT="8925" marB="0" vert="vert270" anchor="ctr"/>
                </a:tc>
                <a:tc>
                  <a:txBody>
                    <a:bodyPr/>
                    <a:lstStyle/>
                    <a:p>
                      <a:pPr marL="0" marR="0" algn="ctr">
                        <a:spcBef>
                          <a:spcPts val="0"/>
                        </a:spcBef>
                        <a:spcAft>
                          <a:spcPts val="0"/>
                        </a:spcAft>
                      </a:pPr>
                      <a:r>
                        <a:rPr lang="en-US" sz="1400" dirty="0"/>
                        <a:t>Special Collections &amp; Archives</a:t>
                      </a:r>
                      <a:endParaRPr lang="en-US" sz="1400" dirty="0">
                        <a:latin typeface="Arial"/>
                        <a:ea typeface="Calibri"/>
                        <a:cs typeface="Times New Roman"/>
                      </a:endParaRPr>
                    </a:p>
                  </a:txBody>
                  <a:tcPr marL="45222" marR="45222" marT="8925" marB="0" vert="vert270" anchor="ctr"/>
                </a:tc>
                <a:tc>
                  <a:txBody>
                    <a:bodyPr/>
                    <a:lstStyle/>
                    <a:p>
                      <a:pPr marL="0" marR="0" algn="ctr">
                        <a:spcBef>
                          <a:spcPts val="0"/>
                        </a:spcBef>
                        <a:spcAft>
                          <a:spcPts val="0"/>
                        </a:spcAft>
                      </a:pPr>
                      <a:r>
                        <a:rPr lang="en-US" sz="1400" dirty="0"/>
                        <a:t>Physical Space</a:t>
                      </a:r>
                      <a:endParaRPr lang="en-US" sz="1400" dirty="0">
                        <a:latin typeface="Arial"/>
                        <a:ea typeface="Calibri"/>
                        <a:cs typeface="Times New Roman"/>
                      </a:endParaRPr>
                    </a:p>
                  </a:txBody>
                  <a:tcPr marL="45222" marR="45222" marT="8925" marB="0" vert="vert270" anchor="ctr"/>
                </a:tc>
                <a:tc>
                  <a:txBody>
                    <a:bodyPr/>
                    <a:lstStyle/>
                    <a:p>
                      <a:pPr marL="0" marR="0">
                        <a:spcBef>
                          <a:spcPts val="0"/>
                        </a:spcBef>
                        <a:spcAft>
                          <a:spcPts val="0"/>
                        </a:spcAft>
                      </a:pPr>
                      <a:r>
                        <a:rPr lang="en-US" sz="1800" dirty="0"/>
                        <a:t>Other: </a:t>
                      </a:r>
                      <a:endParaRPr lang="en-US" sz="3200" dirty="0">
                        <a:latin typeface="Arial"/>
                        <a:ea typeface="Calibri"/>
                        <a:cs typeface="Times New Roman"/>
                      </a:endParaRPr>
                    </a:p>
                  </a:txBody>
                  <a:tcPr marL="45222" marR="45222" marT="8925" marB="0" vert="vert270"/>
                </a:tc>
              </a:tr>
              <a:tr h="576350">
                <a:tc>
                  <a:txBody>
                    <a:bodyPr/>
                    <a:lstStyle/>
                    <a:p>
                      <a:pPr marL="0" marR="0" algn="ctr">
                        <a:spcBef>
                          <a:spcPts val="0"/>
                        </a:spcBef>
                        <a:spcAft>
                          <a:spcPts val="0"/>
                        </a:spcAft>
                      </a:pPr>
                      <a:r>
                        <a:rPr lang="en-US" sz="1400" dirty="0"/>
                        <a:t>Student Enrollment</a:t>
                      </a:r>
                      <a:endParaRPr lang="en-US" sz="2400" dirty="0">
                        <a:latin typeface="Arial"/>
                        <a:ea typeface="Calibri"/>
                        <a:cs typeface="Times New Roman"/>
                      </a:endParaRPr>
                    </a:p>
                  </a:txBody>
                  <a:tcPr marL="45222" marR="45222" marT="8925" marB="0" anchor="ctr"/>
                </a:tc>
                <a:tc>
                  <a:txBody>
                    <a:bodyPr/>
                    <a:lstStyle/>
                    <a:p>
                      <a:pPr marL="0" marR="0" algn="ctr">
                        <a:spcBef>
                          <a:spcPts val="0"/>
                        </a:spcBef>
                        <a:spcAft>
                          <a:spcPts val="0"/>
                        </a:spcAft>
                      </a:pPr>
                      <a:endParaRPr lang="en-US" sz="1400" dirty="0">
                        <a:latin typeface="Arial"/>
                        <a:ea typeface="Calibri"/>
                        <a:cs typeface="Times New Roman"/>
                      </a:endParaRPr>
                    </a:p>
                  </a:txBody>
                  <a:tcPr marL="45222" marR="45222" marT="8925" marB="0" anchor="ctr"/>
                </a:tc>
                <a:tc>
                  <a:txBody>
                    <a:bodyPr/>
                    <a:lstStyle/>
                    <a:p>
                      <a:endParaRPr lang="en-US" sz="1800" dirty="0">
                        <a:latin typeface="Calibri"/>
                        <a:ea typeface="Times New Roman"/>
                        <a:cs typeface="Times New Roman"/>
                      </a:endParaRPr>
                    </a:p>
                  </a:txBody>
                  <a:tcPr marL="45222" marR="45222" marT="8925" marB="0" anchor="ctr"/>
                </a:tc>
                <a:tc>
                  <a:txBody>
                    <a:bodyPr/>
                    <a:lstStyle/>
                    <a:p>
                      <a:endParaRPr lang="en-US" sz="1800" dirty="0">
                        <a:latin typeface="Calibri"/>
                        <a:ea typeface="Times New Roman"/>
                        <a:cs typeface="Times New Roman"/>
                      </a:endParaRPr>
                    </a:p>
                  </a:txBody>
                  <a:tcPr marL="45222" marR="45222" marT="8925" marB="0" anchor="ctr"/>
                </a:tc>
                <a:tc>
                  <a:txBody>
                    <a:bodyPr/>
                    <a:lstStyle/>
                    <a:p>
                      <a:endParaRPr lang="en-US" sz="1800">
                        <a:latin typeface="Calibri"/>
                        <a:ea typeface="Times New Roman"/>
                        <a:cs typeface="Times New Roman"/>
                      </a:endParaRPr>
                    </a:p>
                  </a:txBody>
                  <a:tcPr marL="45222" marR="45222" marT="8925" marB="0" anchor="ctr"/>
                </a:tc>
                <a:tc>
                  <a:txBody>
                    <a:bodyPr/>
                    <a:lstStyle/>
                    <a:p>
                      <a:endParaRPr lang="en-US" sz="1800">
                        <a:latin typeface="Calibri"/>
                        <a:ea typeface="Times New Roman"/>
                        <a:cs typeface="Times New Roman"/>
                      </a:endParaRPr>
                    </a:p>
                  </a:txBody>
                  <a:tcPr marL="45222" marR="45222" marT="8925" marB="0" anchor="ctr"/>
                </a:tc>
                <a:tc>
                  <a:txBody>
                    <a:bodyPr/>
                    <a:lstStyle/>
                    <a:p>
                      <a:endParaRPr lang="en-US" sz="1800">
                        <a:latin typeface="Calibri"/>
                        <a:ea typeface="Times New Roman"/>
                        <a:cs typeface="Times New Roman"/>
                      </a:endParaRPr>
                    </a:p>
                  </a:txBody>
                  <a:tcPr marL="45222" marR="45222" marT="8925" marB="0" anchor="ctr"/>
                </a:tc>
                <a:tc>
                  <a:txBody>
                    <a:bodyPr/>
                    <a:lstStyle/>
                    <a:p>
                      <a:endParaRPr lang="en-US" sz="1800">
                        <a:latin typeface="Calibri"/>
                        <a:ea typeface="Times New Roman"/>
                        <a:cs typeface="Times New Roman"/>
                      </a:endParaRPr>
                    </a:p>
                  </a:txBody>
                  <a:tcPr marL="45222" marR="45222" marT="8925" marB="0" anchor="ctr"/>
                </a:tc>
                <a:tc>
                  <a:txBody>
                    <a:bodyPr/>
                    <a:lstStyle/>
                    <a:p>
                      <a:endParaRPr lang="en-US" sz="1800" dirty="0">
                        <a:latin typeface="Calibri"/>
                        <a:ea typeface="Times New Roman"/>
                        <a:cs typeface="Times New Roman"/>
                      </a:endParaRPr>
                    </a:p>
                  </a:txBody>
                  <a:tcPr marL="45222" marR="45222" marT="8925" marB="0" anchor="ctr"/>
                </a:tc>
                <a:tc>
                  <a:txBody>
                    <a:bodyPr/>
                    <a:lstStyle/>
                    <a:p>
                      <a:endParaRPr lang="en-US" sz="1800" dirty="0">
                        <a:latin typeface="Calibri"/>
                        <a:ea typeface="Times New Roman"/>
                        <a:cs typeface="Times New Roman"/>
                      </a:endParaRPr>
                    </a:p>
                  </a:txBody>
                  <a:tcPr marL="45222" marR="45222" marT="8925" marB="0" anchor="ctr"/>
                </a:tc>
                <a:tc>
                  <a:txBody>
                    <a:bodyPr/>
                    <a:lstStyle/>
                    <a:p>
                      <a:endParaRPr lang="en-US" sz="1800">
                        <a:latin typeface="Calibri"/>
                        <a:ea typeface="Times New Roman"/>
                        <a:cs typeface="Times New Roman"/>
                      </a:endParaRPr>
                    </a:p>
                  </a:txBody>
                  <a:tcPr marL="45222" marR="45222" marT="8925" marB="0" anchor="ctr"/>
                </a:tc>
              </a:tr>
              <a:tr h="576350">
                <a:tc>
                  <a:txBody>
                    <a:bodyPr/>
                    <a:lstStyle/>
                    <a:p>
                      <a:pPr marL="0" marR="0" algn="ctr">
                        <a:spcBef>
                          <a:spcPts val="0"/>
                        </a:spcBef>
                        <a:spcAft>
                          <a:spcPts val="0"/>
                        </a:spcAft>
                      </a:pPr>
                      <a:r>
                        <a:rPr lang="en-US" sz="1400" dirty="0"/>
                        <a:t>Student Retention</a:t>
                      </a:r>
                      <a:endParaRPr lang="en-US" sz="2400" dirty="0">
                        <a:latin typeface="Arial"/>
                        <a:ea typeface="Calibri"/>
                        <a:cs typeface="Times New Roman"/>
                      </a:endParaRPr>
                    </a:p>
                  </a:txBody>
                  <a:tcPr marL="45222" marR="45222" marT="8925" marB="0" anchor="ctr"/>
                </a:tc>
                <a:tc>
                  <a:txBody>
                    <a:bodyPr/>
                    <a:lstStyle/>
                    <a:p>
                      <a:pPr marL="0" marR="0" algn="ctr">
                        <a:spcBef>
                          <a:spcPts val="0"/>
                        </a:spcBef>
                        <a:spcAft>
                          <a:spcPts val="0"/>
                        </a:spcAft>
                      </a:pPr>
                      <a:endParaRPr lang="en-US" sz="1400">
                        <a:latin typeface="Arial"/>
                        <a:ea typeface="Calibri"/>
                        <a:cs typeface="Times New Roman"/>
                      </a:endParaRPr>
                    </a:p>
                  </a:txBody>
                  <a:tcPr marL="45222" marR="45222" marT="8925" marB="0" anchor="ctr"/>
                </a:tc>
                <a:tc>
                  <a:txBody>
                    <a:bodyPr/>
                    <a:lstStyle/>
                    <a:p>
                      <a:endParaRPr lang="en-US" sz="1800">
                        <a:latin typeface="Calibri"/>
                        <a:ea typeface="Times New Roman"/>
                        <a:cs typeface="Times New Roman"/>
                      </a:endParaRPr>
                    </a:p>
                  </a:txBody>
                  <a:tcPr marL="45222" marR="45222" marT="8925" marB="0" anchor="ctr"/>
                </a:tc>
                <a:tc>
                  <a:txBody>
                    <a:bodyPr/>
                    <a:lstStyle/>
                    <a:p>
                      <a:endParaRPr lang="en-US" sz="1800">
                        <a:latin typeface="Calibri"/>
                        <a:ea typeface="Times New Roman"/>
                        <a:cs typeface="Times New Roman"/>
                      </a:endParaRPr>
                    </a:p>
                  </a:txBody>
                  <a:tcPr marL="45222" marR="45222" marT="8925" marB="0" anchor="ctr"/>
                </a:tc>
                <a:tc>
                  <a:txBody>
                    <a:bodyPr/>
                    <a:lstStyle/>
                    <a:p>
                      <a:endParaRPr lang="en-US" sz="1800" dirty="0">
                        <a:latin typeface="Calibri"/>
                        <a:ea typeface="Times New Roman"/>
                        <a:cs typeface="Times New Roman"/>
                      </a:endParaRPr>
                    </a:p>
                  </a:txBody>
                  <a:tcPr marL="45222" marR="45222" marT="8925" marB="0" anchor="ctr"/>
                </a:tc>
                <a:tc>
                  <a:txBody>
                    <a:bodyPr/>
                    <a:lstStyle/>
                    <a:p>
                      <a:endParaRPr lang="en-US" sz="1800">
                        <a:latin typeface="Calibri"/>
                        <a:ea typeface="Times New Roman"/>
                        <a:cs typeface="Times New Roman"/>
                      </a:endParaRPr>
                    </a:p>
                  </a:txBody>
                  <a:tcPr marL="45222" marR="45222" marT="8925" marB="0" anchor="ctr"/>
                </a:tc>
                <a:tc>
                  <a:txBody>
                    <a:bodyPr/>
                    <a:lstStyle/>
                    <a:p>
                      <a:endParaRPr lang="en-US" sz="1800">
                        <a:latin typeface="Calibri"/>
                        <a:ea typeface="Times New Roman"/>
                        <a:cs typeface="Times New Roman"/>
                      </a:endParaRPr>
                    </a:p>
                  </a:txBody>
                  <a:tcPr marL="45222" marR="45222" marT="8925" marB="0" anchor="ctr"/>
                </a:tc>
                <a:tc>
                  <a:txBody>
                    <a:bodyPr/>
                    <a:lstStyle/>
                    <a:p>
                      <a:endParaRPr lang="en-US" sz="1800">
                        <a:latin typeface="Calibri"/>
                        <a:ea typeface="Times New Roman"/>
                        <a:cs typeface="Times New Roman"/>
                      </a:endParaRPr>
                    </a:p>
                  </a:txBody>
                  <a:tcPr marL="45222" marR="45222" marT="8925" marB="0" anchor="ctr"/>
                </a:tc>
                <a:tc>
                  <a:txBody>
                    <a:bodyPr/>
                    <a:lstStyle/>
                    <a:p>
                      <a:endParaRPr lang="en-US" sz="1800">
                        <a:latin typeface="Calibri"/>
                        <a:ea typeface="Times New Roman"/>
                        <a:cs typeface="Times New Roman"/>
                      </a:endParaRPr>
                    </a:p>
                  </a:txBody>
                  <a:tcPr marL="45222" marR="45222" marT="8925" marB="0" anchor="ctr"/>
                </a:tc>
                <a:tc>
                  <a:txBody>
                    <a:bodyPr/>
                    <a:lstStyle/>
                    <a:p>
                      <a:endParaRPr lang="en-US" sz="1800">
                        <a:latin typeface="Calibri"/>
                        <a:ea typeface="Times New Roman"/>
                        <a:cs typeface="Times New Roman"/>
                      </a:endParaRPr>
                    </a:p>
                  </a:txBody>
                  <a:tcPr marL="45222" marR="45222" marT="8925" marB="0" anchor="ctr"/>
                </a:tc>
                <a:tc>
                  <a:txBody>
                    <a:bodyPr/>
                    <a:lstStyle/>
                    <a:p>
                      <a:endParaRPr lang="en-US" sz="1800">
                        <a:latin typeface="Calibri"/>
                        <a:ea typeface="Times New Roman"/>
                        <a:cs typeface="Times New Roman"/>
                      </a:endParaRPr>
                    </a:p>
                  </a:txBody>
                  <a:tcPr marL="45222" marR="45222" marT="8925" marB="0" anchor="ctr"/>
                </a:tc>
              </a:tr>
              <a:tr h="858621">
                <a:tc>
                  <a:txBody>
                    <a:bodyPr/>
                    <a:lstStyle/>
                    <a:p>
                      <a:pPr marL="0" marR="0" algn="ctr">
                        <a:spcBef>
                          <a:spcPts val="0"/>
                        </a:spcBef>
                        <a:spcAft>
                          <a:spcPts val="0"/>
                        </a:spcAft>
                      </a:pPr>
                      <a:r>
                        <a:rPr lang="en-US" sz="1400" dirty="0"/>
                        <a:t>Student Graduation Rates</a:t>
                      </a:r>
                      <a:endParaRPr lang="en-US" sz="2400" dirty="0">
                        <a:latin typeface="Arial"/>
                        <a:ea typeface="Calibri"/>
                        <a:cs typeface="Times New Roman"/>
                      </a:endParaRPr>
                    </a:p>
                  </a:txBody>
                  <a:tcPr marL="45222" marR="45222" marT="8925" marB="0" anchor="ctr"/>
                </a:tc>
                <a:tc>
                  <a:txBody>
                    <a:bodyPr/>
                    <a:lstStyle/>
                    <a:p>
                      <a:endParaRPr lang="en-US" sz="1800">
                        <a:latin typeface="Calibri"/>
                        <a:ea typeface="Times New Roman"/>
                        <a:cs typeface="Times New Roman"/>
                      </a:endParaRPr>
                    </a:p>
                  </a:txBody>
                  <a:tcPr marL="45222" marR="45222" marT="8925" marB="0" anchor="ctr"/>
                </a:tc>
                <a:tc>
                  <a:txBody>
                    <a:bodyPr/>
                    <a:lstStyle/>
                    <a:p>
                      <a:endParaRPr lang="en-US" sz="1800">
                        <a:latin typeface="Calibri"/>
                        <a:ea typeface="Times New Roman"/>
                        <a:cs typeface="Times New Roman"/>
                      </a:endParaRPr>
                    </a:p>
                  </a:txBody>
                  <a:tcPr marL="45222" marR="45222" marT="8925" marB="0" anchor="ctr"/>
                </a:tc>
                <a:tc>
                  <a:txBody>
                    <a:bodyPr/>
                    <a:lstStyle/>
                    <a:p>
                      <a:endParaRPr lang="en-US" sz="1800">
                        <a:latin typeface="Calibri"/>
                        <a:ea typeface="Times New Roman"/>
                        <a:cs typeface="Times New Roman"/>
                      </a:endParaRPr>
                    </a:p>
                  </a:txBody>
                  <a:tcPr marL="45222" marR="45222" marT="8925" marB="0" anchor="ctr"/>
                </a:tc>
                <a:tc>
                  <a:txBody>
                    <a:bodyPr/>
                    <a:lstStyle/>
                    <a:p>
                      <a:endParaRPr lang="en-US" sz="1800">
                        <a:latin typeface="Calibri"/>
                        <a:ea typeface="Times New Roman"/>
                        <a:cs typeface="Times New Roman"/>
                      </a:endParaRPr>
                    </a:p>
                  </a:txBody>
                  <a:tcPr marL="45222" marR="45222" marT="8925" marB="0" anchor="ctr"/>
                </a:tc>
                <a:tc>
                  <a:txBody>
                    <a:bodyPr/>
                    <a:lstStyle/>
                    <a:p>
                      <a:endParaRPr lang="en-US" sz="1800">
                        <a:latin typeface="Calibri"/>
                        <a:ea typeface="Times New Roman"/>
                        <a:cs typeface="Times New Roman"/>
                      </a:endParaRPr>
                    </a:p>
                  </a:txBody>
                  <a:tcPr marL="45222" marR="45222" marT="8925" marB="0" anchor="ctr"/>
                </a:tc>
                <a:tc>
                  <a:txBody>
                    <a:bodyPr/>
                    <a:lstStyle/>
                    <a:p>
                      <a:endParaRPr lang="en-US" sz="1800" dirty="0">
                        <a:latin typeface="Calibri"/>
                        <a:ea typeface="Times New Roman"/>
                        <a:cs typeface="Times New Roman"/>
                      </a:endParaRPr>
                    </a:p>
                  </a:txBody>
                  <a:tcPr marL="45222" marR="45222" marT="8925" marB="0" anchor="ctr"/>
                </a:tc>
                <a:tc>
                  <a:txBody>
                    <a:bodyPr/>
                    <a:lstStyle/>
                    <a:p>
                      <a:endParaRPr lang="en-US" sz="1800" dirty="0">
                        <a:latin typeface="Calibri"/>
                        <a:ea typeface="Times New Roman"/>
                        <a:cs typeface="Times New Roman"/>
                      </a:endParaRPr>
                    </a:p>
                  </a:txBody>
                  <a:tcPr marL="45222" marR="45222" marT="8925" marB="0" anchor="ctr"/>
                </a:tc>
                <a:tc>
                  <a:txBody>
                    <a:bodyPr/>
                    <a:lstStyle/>
                    <a:p>
                      <a:endParaRPr lang="en-US" sz="1800" dirty="0">
                        <a:latin typeface="Calibri"/>
                        <a:ea typeface="Times New Roman"/>
                        <a:cs typeface="Times New Roman"/>
                      </a:endParaRPr>
                    </a:p>
                  </a:txBody>
                  <a:tcPr marL="45222" marR="45222" marT="8925" marB="0" anchor="ctr"/>
                </a:tc>
                <a:tc>
                  <a:txBody>
                    <a:bodyPr/>
                    <a:lstStyle/>
                    <a:p>
                      <a:endParaRPr lang="en-US" sz="1800">
                        <a:latin typeface="Calibri"/>
                        <a:ea typeface="Times New Roman"/>
                        <a:cs typeface="Times New Roman"/>
                      </a:endParaRPr>
                    </a:p>
                  </a:txBody>
                  <a:tcPr marL="45222" marR="45222" marT="8925" marB="0" anchor="ctr"/>
                </a:tc>
                <a:tc>
                  <a:txBody>
                    <a:bodyPr/>
                    <a:lstStyle/>
                    <a:p>
                      <a:endParaRPr lang="en-US" sz="1800">
                        <a:latin typeface="Calibri"/>
                        <a:ea typeface="Times New Roman"/>
                        <a:cs typeface="Times New Roman"/>
                      </a:endParaRPr>
                    </a:p>
                  </a:txBody>
                  <a:tcPr marL="45222" marR="45222" marT="8925" marB="0" anchor="ctr"/>
                </a:tc>
              </a:tr>
              <a:tr h="576350">
                <a:tc>
                  <a:txBody>
                    <a:bodyPr/>
                    <a:lstStyle/>
                    <a:p>
                      <a:pPr marL="0" marR="0" algn="ctr">
                        <a:spcBef>
                          <a:spcPts val="0"/>
                        </a:spcBef>
                        <a:spcAft>
                          <a:spcPts val="0"/>
                        </a:spcAft>
                      </a:pPr>
                      <a:r>
                        <a:rPr lang="en-US" sz="1400" dirty="0"/>
                        <a:t>Student Success</a:t>
                      </a:r>
                      <a:endParaRPr lang="en-US" sz="2400" dirty="0">
                        <a:latin typeface="Arial"/>
                        <a:ea typeface="Calibri"/>
                        <a:cs typeface="Times New Roman"/>
                      </a:endParaRPr>
                    </a:p>
                  </a:txBody>
                  <a:tcPr marL="45222" marR="45222" marT="8925" marB="0" anchor="ctr"/>
                </a:tc>
                <a:tc>
                  <a:txBody>
                    <a:bodyPr/>
                    <a:lstStyle/>
                    <a:p>
                      <a:pPr marL="0" marR="0" algn="ctr">
                        <a:spcBef>
                          <a:spcPts val="0"/>
                        </a:spcBef>
                        <a:spcAft>
                          <a:spcPts val="0"/>
                        </a:spcAft>
                      </a:pPr>
                      <a:endParaRPr lang="en-US" sz="1400">
                        <a:latin typeface="Arial"/>
                        <a:ea typeface="Calibri"/>
                        <a:cs typeface="Times New Roman"/>
                      </a:endParaRPr>
                    </a:p>
                  </a:txBody>
                  <a:tcPr marL="45222" marR="45222" marT="8925" marB="0" anchor="ctr"/>
                </a:tc>
                <a:tc>
                  <a:txBody>
                    <a:bodyPr/>
                    <a:lstStyle/>
                    <a:p>
                      <a:endParaRPr lang="en-US" sz="1800">
                        <a:latin typeface="Calibri"/>
                        <a:ea typeface="Times New Roman"/>
                        <a:cs typeface="Times New Roman"/>
                      </a:endParaRPr>
                    </a:p>
                  </a:txBody>
                  <a:tcPr marL="45222" marR="45222" marT="8925" marB="0" anchor="ctr"/>
                </a:tc>
                <a:tc>
                  <a:txBody>
                    <a:bodyPr/>
                    <a:lstStyle/>
                    <a:p>
                      <a:endParaRPr lang="en-US" sz="1800">
                        <a:latin typeface="Calibri"/>
                        <a:ea typeface="Times New Roman"/>
                        <a:cs typeface="Times New Roman"/>
                      </a:endParaRPr>
                    </a:p>
                  </a:txBody>
                  <a:tcPr marL="45222" marR="45222" marT="8925" marB="0" anchor="ctr"/>
                </a:tc>
                <a:tc>
                  <a:txBody>
                    <a:bodyPr/>
                    <a:lstStyle/>
                    <a:p>
                      <a:endParaRPr lang="en-US" sz="1800">
                        <a:latin typeface="Calibri"/>
                        <a:ea typeface="Times New Roman"/>
                        <a:cs typeface="Times New Roman"/>
                      </a:endParaRPr>
                    </a:p>
                  </a:txBody>
                  <a:tcPr marL="45222" marR="45222" marT="8925" marB="0" anchor="ctr"/>
                </a:tc>
                <a:tc>
                  <a:txBody>
                    <a:bodyPr/>
                    <a:lstStyle/>
                    <a:p>
                      <a:endParaRPr lang="en-US" sz="1800">
                        <a:latin typeface="Calibri"/>
                        <a:ea typeface="Times New Roman"/>
                        <a:cs typeface="Times New Roman"/>
                      </a:endParaRPr>
                    </a:p>
                  </a:txBody>
                  <a:tcPr marL="45222" marR="45222" marT="8925" marB="0" anchor="ctr"/>
                </a:tc>
                <a:tc>
                  <a:txBody>
                    <a:bodyPr/>
                    <a:lstStyle/>
                    <a:p>
                      <a:endParaRPr lang="en-US" sz="1800">
                        <a:latin typeface="Calibri"/>
                        <a:ea typeface="Times New Roman"/>
                        <a:cs typeface="Times New Roman"/>
                      </a:endParaRPr>
                    </a:p>
                  </a:txBody>
                  <a:tcPr marL="45222" marR="45222" marT="8925" marB="0" anchor="ctr"/>
                </a:tc>
                <a:tc>
                  <a:txBody>
                    <a:bodyPr/>
                    <a:lstStyle/>
                    <a:p>
                      <a:endParaRPr lang="en-US" sz="1800">
                        <a:latin typeface="Calibri"/>
                        <a:ea typeface="Times New Roman"/>
                        <a:cs typeface="Times New Roman"/>
                      </a:endParaRPr>
                    </a:p>
                  </a:txBody>
                  <a:tcPr marL="45222" marR="45222" marT="8925" marB="0" anchor="ctr"/>
                </a:tc>
                <a:tc>
                  <a:txBody>
                    <a:bodyPr/>
                    <a:lstStyle/>
                    <a:p>
                      <a:endParaRPr lang="en-US" sz="1800" dirty="0">
                        <a:latin typeface="Calibri"/>
                        <a:ea typeface="Times New Roman"/>
                        <a:cs typeface="Times New Roman"/>
                      </a:endParaRPr>
                    </a:p>
                  </a:txBody>
                  <a:tcPr marL="45222" marR="45222" marT="8925" marB="0" anchor="ctr"/>
                </a:tc>
                <a:tc>
                  <a:txBody>
                    <a:bodyPr/>
                    <a:lstStyle/>
                    <a:p>
                      <a:endParaRPr lang="en-US" sz="1800">
                        <a:latin typeface="Calibri"/>
                        <a:ea typeface="Times New Roman"/>
                        <a:cs typeface="Times New Roman"/>
                      </a:endParaRPr>
                    </a:p>
                  </a:txBody>
                  <a:tcPr marL="45222" marR="45222" marT="8925" marB="0" anchor="ctr"/>
                </a:tc>
                <a:tc>
                  <a:txBody>
                    <a:bodyPr/>
                    <a:lstStyle/>
                    <a:p>
                      <a:endParaRPr lang="en-US" sz="1800">
                        <a:latin typeface="Calibri"/>
                        <a:ea typeface="Times New Roman"/>
                        <a:cs typeface="Times New Roman"/>
                      </a:endParaRPr>
                    </a:p>
                  </a:txBody>
                  <a:tcPr marL="45222" marR="45222" marT="8925" marB="0" anchor="ctr"/>
                </a:tc>
              </a:tr>
              <a:tr h="576350">
                <a:tc>
                  <a:txBody>
                    <a:bodyPr/>
                    <a:lstStyle/>
                    <a:p>
                      <a:pPr marL="0" marR="0" algn="ctr">
                        <a:spcBef>
                          <a:spcPts val="0"/>
                        </a:spcBef>
                        <a:spcAft>
                          <a:spcPts val="0"/>
                        </a:spcAft>
                      </a:pPr>
                      <a:r>
                        <a:rPr lang="en-US" sz="1400" dirty="0"/>
                        <a:t>Student Achievement</a:t>
                      </a:r>
                      <a:endParaRPr lang="en-US" sz="2400" dirty="0">
                        <a:latin typeface="Arial"/>
                        <a:ea typeface="Calibri"/>
                        <a:cs typeface="Times New Roman"/>
                      </a:endParaRPr>
                    </a:p>
                  </a:txBody>
                  <a:tcPr marL="45222" marR="45222" marT="8925" marB="0" anchor="ctr"/>
                </a:tc>
                <a:tc>
                  <a:txBody>
                    <a:bodyPr/>
                    <a:lstStyle/>
                    <a:p>
                      <a:pPr marL="0" marR="0" algn="ctr">
                        <a:spcBef>
                          <a:spcPts val="0"/>
                        </a:spcBef>
                        <a:spcAft>
                          <a:spcPts val="0"/>
                        </a:spcAft>
                      </a:pPr>
                      <a:endParaRPr lang="en-US" sz="1400">
                        <a:latin typeface="Arial"/>
                        <a:ea typeface="Calibri"/>
                        <a:cs typeface="Times New Roman"/>
                      </a:endParaRPr>
                    </a:p>
                  </a:txBody>
                  <a:tcPr marL="45222" marR="45222" marT="8925" marB="0" anchor="ctr"/>
                </a:tc>
                <a:tc>
                  <a:txBody>
                    <a:bodyPr/>
                    <a:lstStyle/>
                    <a:p>
                      <a:endParaRPr lang="en-US" sz="1800">
                        <a:latin typeface="Calibri"/>
                        <a:ea typeface="Times New Roman"/>
                        <a:cs typeface="Times New Roman"/>
                      </a:endParaRPr>
                    </a:p>
                  </a:txBody>
                  <a:tcPr marL="45222" marR="45222" marT="8925" marB="0" anchor="ctr"/>
                </a:tc>
                <a:tc>
                  <a:txBody>
                    <a:bodyPr/>
                    <a:lstStyle/>
                    <a:p>
                      <a:endParaRPr lang="en-US" sz="1800" dirty="0">
                        <a:latin typeface="Calibri"/>
                        <a:ea typeface="Times New Roman"/>
                        <a:cs typeface="Times New Roman"/>
                      </a:endParaRPr>
                    </a:p>
                  </a:txBody>
                  <a:tcPr marL="45222" marR="45222" marT="8925" marB="0" anchor="ctr"/>
                </a:tc>
                <a:tc>
                  <a:txBody>
                    <a:bodyPr/>
                    <a:lstStyle/>
                    <a:p>
                      <a:endParaRPr lang="en-US" sz="1800">
                        <a:latin typeface="Calibri"/>
                        <a:ea typeface="Times New Roman"/>
                        <a:cs typeface="Times New Roman"/>
                      </a:endParaRPr>
                    </a:p>
                  </a:txBody>
                  <a:tcPr marL="45222" marR="45222" marT="8925" marB="0" anchor="ctr"/>
                </a:tc>
                <a:tc>
                  <a:txBody>
                    <a:bodyPr/>
                    <a:lstStyle/>
                    <a:p>
                      <a:endParaRPr lang="en-US" sz="1800">
                        <a:latin typeface="Calibri"/>
                        <a:ea typeface="Times New Roman"/>
                        <a:cs typeface="Times New Roman"/>
                      </a:endParaRPr>
                    </a:p>
                  </a:txBody>
                  <a:tcPr marL="45222" marR="45222" marT="8925" marB="0" anchor="ctr"/>
                </a:tc>
                <a:tc>
                  <a:txBody>
                    <a:bodyPr/>
                    <a:lstStyle/>
                    <a:p>
                      <a:endParaRPr lang="en-US" sz="1800">
                        <a:latin typeface="Calibri"/>
                        <a:ea typeface="Times New Roman"/>
                        <a:cs typeface="Times New Roman"/>
                      </a:endParaRPr>
                    </a:p>
                  </a:txBody>
                  <a:tcPr marL="45222" marR="45222" marT="8925" marB="0" anchor="ctr"/>
                </a:tc>
                <a:tc>
                  <a:txBody>
                    <a:bodyPr/>
                    <a:lstStyle/>
                    <a:p>
                      <a:endParaRPr lang="en-US" sz="1800">
                        <a:latin typeface="Calibri"/>
                        <a:ea typeface="Times New Roman"/>
                        <a:cs typeface="Times New Roman"/>
                      </a:endParaRPr>
                    </a:p>
                  </a:txBody>
                  <a:tcPr marL="45222" marR="45222" marT="8925" marB="0" anchor="ctr"/>
                </a:tc>
                <a:tc>
                  <a:txBody>
                    <a:bodyPr/>
                    <a:lstStyle/>
                    <a:p>
                      <a:endParaRPr lang="en-US" sz="1800" dirty="0">
                        <a:latin typeface="Calibri"/>
                        <a:ea typeface="Times New Roman"/>
                        <a:cs typeface="Times New Roman"/>
                      </a:endParaRPr>
                    </a:p>
                  </a:txBody>
                  <a:tcPr marL="45222" marR="45222" marT="8925" marB="0" anchor="ctr"/>
                </a:tc>
                <a:tc>
                  <a:txBody>
                    <a:bodyPr/>
                    <a:lstStyle/>
                    <a:p>
                      <a:endParaRPr lang="en-US" sz="1800" dirty="0">
                        <a:latin typeface="Calibri"/>
                        <a:ea typeface="Times New Roman"/>
                        <a:cs typeface="Times New Roman"/>
                      </a:endParaRPr>
                    </a:p>
                  </a:txBody>
                  <a:tcPr marL="45222" marR="45222" marT="8925" marB="0" anchor="ctr"/>
                </a:tc>
                <a:tc>
                  <a:txBody>
                    <a:bodyPr/>
                    <a:lstStyle/>
                    <a:p>
                      <a:endParaRPr lang="en-US" sz="1800">
                        <a:latin typeface="Calibri"/>
                        <a:ea typeface="Times New Roman"/>
                        <a:cs typeface="Times New Roman"/>
                      </a:endParaRPr>
                    </a:p>
                  </a:txBody>
                  <a:tcPr marL="45222" marR="45222" marT="8925" marB="0" anchor="ctr"/>
                </a:tc>
              </a:tr>
              <a:tr h="576350">
                <a:tc>
                  <a:txBody>
                    <a:bodyPr/>
                    <a:lstStyle/>
                    <a:p>
                      <a:pPr marL="0" marR="0" algn="ctr">
                        <a:spcBef>
                          <a:spcPts val="0"/>
                        </a:spcBef>
                        <a:spcAft>
                          <a:spcPts val="0"/>
                        </a:spcAft>
                      </a:pPr>
                      <a:r>
                        <a:rPr lang="en-US" sz="1400" dirty="0"/>
                        <a:t>Student Learning</a:t>
                      </a:r>
                      <a:endParaRPr lang="en-US" sz="2400" dirty="0">
                        <a:latin typeface="Arial"/>
                        <a:ea typeface="Calibri"/>
                        <a:cs typeface="Times New Roman"/>
                      </a:endParaRPr>
                    </a:p>
                  </a:txBody>
                  <a:tcPr marL="45222" marR="45222" marT="8925" marB="0" anchor="ctr"/>
                </a:tc>
                <a:tc>
                  <a:txBody>
                    <a:bodyPr/>
                    <a:lstStyle/>
                    <a:p>
                      <a:pPr marL="0" marR="0" algn="ctr">
                        <a:spcBef>
                          <a:spcPts val="0"/>
                        </a:spcBef>
                        <a:spcAft>
                          <a:spcPts val="0"/>
                        </a:spcAft>
                      </a:pPr>
                      <a:endParaRPr lang="en-US" sz="1400">
                        <a:latin typeface="Arial"/>
                        <a:ea typeface="Calibri"/>
                        <a:cs typeface="Times New Roman"/>
                      </a:endParaRPr>
                    </a:p>
                  </a:txBody>
                  <a:tcPr marL="45222" marR="45222" marT="8925" marB="0" anchor="ctr"/>
                </a:tc>
                <a:tc>
                  <a:txBody>
                    <a:bodyPr/>
                    <a:lstStyle/>
                    <a:p>
                      <a:endParaRPr lang="en-US" sz="1800">
                        <a:latin typeface="Calibri"/>
                        <a:ea typeface="Times New Roman"/>
                        <a:cs typeface="Times New Roman"/>
                      </a:endParaRPr>
                    </a:p>
                  </a:txBody>
                  <a:tcPr marL="45222" marR="45222" marT="8925" marB="0" anchor="ctr"/>
                </a:tc>
                <a:tc>
                  <a:txBody>
                    <a:bodyPr/>
                    <a:lstStyle/>
                    <a:p>
                      <a:endParaRPr lang="en-US" sz="1800">
                        <a:latin typeface="Calibri"/>
                        <a:ea typeface="Times New Roman"/>
                        <a:cs typeface="Times New Roman"/>
                      </a:endParaRPr>
                    </a:p>
                  </a:txBody>
                  <a:tcPr marL="45222" marR="45222" marT="8925" marB="0" anchor="ctr"/>
                </a:tc>
                <a:tc>
                  <a:txBody>
                    <a:bodyPr/>
                    <a:lstStyle/>
                    <a:p>
                      <a:endParaRPr lang="en-US" sz="1800">
                        <a:latin typeface="Calibri"/>
                        <a:ea typeface="Times New Roman"/>
                        <a:cs typeface="Times New Roman"/>
                      </a:endParaRPr>
                    </a:p>
                  </a:txBody>
                  <a:tcPr marL="45222" marR="45222" marT="8925" marB="0" anchor="ctr"/>
                </a:tc>
                <a:tc>
                  <a:txBody>
                    <a:bodyPr/>
                    <a:lstStyle/>
                    <a:p>
                      <a:endParaRPr lang="en-US" sz="1800">
                        <a:latin typeface="Calibri"/>
                        <a:ea typeface="Times New Roman"/>
                        <a:cs typeface="Times New Roman"/>
                      </a:endParaRPr>
                    </a:p>
                  </a:txBody>
                  <a:tcPr marL="45222" marR="45222" marT="8925" marB="0" anchor="ctr"/>
                </a:tc>
                <a:tc>
                  <a:txBody>
                    <a:bodyPr/>
                    <a:lstStyle/>
                    <a:p>
                      <a:endParaRPr lang="en-US" sz="1800">
                        <a:latin typeface="Calibri"/>
                        <a:ea typeface="Times New Roman"/>
                        <a:cs typeface="Times New Roman"/>
                      </a:endParaRPr>
                    </a:p>
                  </a:txBody>
                  <a:tcPr marL="45222" marR="45222" marT="8925" marB="0" anchor="ctr"/>
                </a:tc>
                <a:tc>
                  <a:txBody>
                    <a:bodyPr/>
                    <a:lstStyle/>
                    <a:p>
                      <a:endParaRPr lang="en-US" sz="1800">
                        <a:latin typeface="Calibri"/>
                        <a:ea typeface="Times New Roman"/>
                        <a:cs typeface="Times New Roman"/>
                      </a:endParaRPr>
                    </a:p>
                  </a:txBody>
                  <a:tcPr marL="45222" marR="45222" marT="8925" marB="0" anchor="ctr"/>
                </a:tc>
                <a:tc>
                  <a:txBody>
                    <a:bodyPr/>
                    <a:lstStyle/>
                    <a:p>
                      <a:endParaRPr lang="en-US" sz="1800">
                        <a:latin typeface="Calibri"/>
                        <a:ea typeface="Times New Roman"/>
                        <a:cs typeface="Times New Roman"/>
                      </a:endParaRPr>
                    </a:p>
                  </a:txBody>
                  <a:tcPr marL="45222" marR="45222" marT="8925" marB="0" anchor="ctr"/>
                </a:tc>
                <a:tc>
                  <a:txBody>
                    <a:bodyPr/>
                    <a:lstStyle/>
                    <a:p>
                      <a:endParaRPr lang="en-US" sz="1800" dirty="0">
                        <a:latin typeface="Calibri"/>
                        <a:ea typeface="Times New Roman"/>
                        <a:cs typeface="Times New Roman"/>
                      </a:endParaRPr>
                    </a:p>
                  </a:txBody>
                  <a:tcPr marL="45222" marR="45222" marT="8925" marB="0" anchor="ctr"/>
                </a:tc>
                <a:tc>
                  <a:txBody>
                    <a:bodyPr/>
                    <a:lstStyle/>
                    <a:p>
                      <a:endParaRPr lang="en-US" sz="1800">
                        <a:latin typeface="Calibri"/>
                        <a:ea typeface="Times New Roman"/>
                        <a:cs typeface="Times New Roman"/>
                      </a:endParaRPr>
                    </a:p>
                  </a:txBody>
                  <a:tcPr marL="45222" marR="45222" marT="8925" marB="0" anchor="ctr"/>
                </a:tc>
              </a:tr>
              <a:tr h="576350">
                <a:tc>
                  <a:txBody>
                    <a:bodyPr/>
                    <a:lstStyle/>
                    <a:p>
                      <a:pPr marL="0" marR="0" algn="ctr">
                        <a:spcBef>
                          <a:spcPts val="0"/>
                        </a:spcBef>
                        <a:spcAft>
                          <a:spcPts val="0"/>
                        </a:spcAft>
                      </a:pPr>
                      <a:r>
                        <a:rPr lang="en-US" sz="1400" dirty="0"/>
                        <a:t>Student Experience</a:t>
                      </a:r>
                      <a:endParaRPr lang="en-US" sz="2400" dirty="0">
                        <a:latin typeface="Arial"/>
                        <a:ea typeface="Calibri"/>
                        <a:cs typeface="Times New Roman"/>
                      </a:endParaRPr>
                    </a:p>
                  </a:txBody>
                  <a:tcPr marL="45222" marR="45222" marT="8925" marB="0" anchor="ctr"/>
                </a:tc>
                <a:tc>
                  <a:txBody>
                    <a:bodyPr/>
                    <a:lstStyle/>
                    <a:p>
                      <a:pPr marL="0" marR="0" algn="ctr">
                        <a:spcBef>
                          <a:spcPts val="0"/>
                        </a:spcBef>
                        <a:spcAft>
                          <a:spcPts val="0"/>
                        </a:spcAft>
                      </a:pPr>
                      <a:endParaRPr lang="en-US" sz="1400" dirty="0">
                        <a:latin typeface="Arial"/>
                        <a:ea typeface="Calibri"/>
                        <a:cs typeface="Times New Roman"/>
                      </a:endParaRPr>
                    </a:p>
                  </a:txBody>
                  <a:tcPr marL="45222" marR="45222" marT="8925" marB="0" anchor="ctr"/>
                </a:tc>
                <a:tc>
                  <a:txBody>
                    <a:bodyPr/>
                    <a:lstStyle/>
                    <a:p>
                      <a:endParaRPr lang="en-US" sz="1800" dirty="0">
                        <a:latin typeface="Calibri"/>
                        <a:ea typeface="Times New Roman"/>
                        <a:cs typeface="Times New Roman"/>
                      </a:endParaRPr>
                    </a:p>
                  </a:txBody>
                  <a:tcPr marL="45222" marR="45222" marT="8925" marB="0" anchor="ctr"/>
                </a:tc>
                <a:tc>
                  <a:txBody>
                    <a:bodyPr/>
                    <a:lstStyle/>
                    <a:p>
                      <a:endParaRPr lang="en-US" sz="1800" dirty="0">
                        <a:latin typeface="Calibri"/>
                        <a:ea typeface="Times New Roman"/>
                        <a:cs typeface="Times New Roman"/>
                      </a:endParaRPr>
                    </a:p>
                  </a:txBody>
                  <a:tcPr marL="45222" marR="45222" marT="8925" marB="0" anchor="ctr"/>
                </a:tc>
                <a:tc>
                  <a:txBody>
                    <a:bodyPr/>
                    <a:lstStyle/>
                    <a:p>
                      <a:endParaRPr lang="en-US" sz="1800">
                        <a:latin typeface="Calibri"/>
                        <a:ea typeface="Times New Roman"/>
                        <a:cs typeface="Times New Roman"/>
                      </a:endParaRPr>
                    </a:p>
                  </a:txBody>
                  <a:tcPr marL="45222" marR="45222" marT="8925" marB="0" anchor="ctr"/>
                </a:tc>
                <a:tc>
                  <a:txBody>
                    <a:bodyPr/>
                    <a:lstStyle/>
                    <a:p>
                      <a:endParaRPr lang="en-US" sz="1800">
                        <a:latin typeface="Calibri"/>
                        <a:ea typeface="Times New Roman"/>
                        <a:cs typeface="Times New Roman"/>
                      </a:endParaRPr>
                    </a:p>
                  </a:txBody>
                  <a:tcPr marL="45222" marR="45222" marT="8925" marB="0" anchor="ctr"/>
                </a:tc>
                <a:tc>
                  <a:txBody>
                    <a:bodyPr/>
                    <a:lstStyle/>
                    <a:p>
                      <a:endParaRPr lang="en-US" sz="1800">
                        <a:latin typeface="Calibri"/>
                        <a:ea typeface="Times New Roman"/>
                        <a:cs typeface="Times New Roman"/>
                      </a:endParaRPr>
                    </a:p>
                  </a:txBody>
                  <a:tcPr marL="45222" marR="45222" marT="8925" marB="0" anchor="ctr"/>
                </a:tc>
                <a:tc>
                  <a:txBody>
                    <a:bodyPr/>
                    <a:lstStyle/>
                    <a:p>
                      <a:endParaRPr lang="en-US" sz="1800">
                        <a:latin typeface="Calibri"/>
                        <a:ea typeface="Times New Roman"/>
                        <a:cs typeface="Times New Roman"/>
                      </a:endParaRPr>
                    </a:p>
                  </a:txBody>
                  <a:tcPr marL="45222" marR="45222" marT="8925" marB="0" anchor="ctr"/>
                </a:tc>
                <a:tc>
                  <a:txBody>
                    <a:bodyPr/>
                    <a:lstStyle/>
                    <a:p>
                      <a:endParaRPr lang="en-US" sz="1800">
                        <a:latin typeface="Calibri"/>
                        <a:ea typeface="Times New Roman"/>
                        <a:cs typeface="Times New Roman"/>
                      </a:endParaRPr>
                    </a:p>
                  </a:txBody>
                  <a:tcPr marL="45222" marR="45222" marT="8925" marB="0" anchor="ctr"/>
                </a:tc>
                <a:tc>
                  <a:txBody>
                    <a:bodyPr/>
                    <a:lstStyle/>
                    <a:p>
                      <a:endParaRPr lang="en-US" sz="1800" dirty="0">
                        <a:latin typeface="Calibri"/>
                        <a:ea typeface="Times New Roman"/>
                        <a:cs typeface="Times New Roman"/>
                      </a:endParaRPr>
                    </a:p>
                  </a:txBody>
                  <a:tcPr marL="45222" marR="45222" marT="8925" marB="0" anchor="ctr"/>
                </a:tc>
                <a:tc>
                  <a:txBody>
                    <a:bodyPr/>
                    <a:lstStyle/>
                    <a:p>
                      <a:endParaRPr lang="en-US" sz="1800" dirty="0">
                        <a:latin typeface="Calibri"/>
                        <a:ea typeface="Times New Roman"/>
                        <a:cs typeface="Times New Roman"/>
                      </a:endParaRPr>
                    </a:p>
                  </a:txBody>
                  <a:tcPr marL="45222" marR="45222" marT="8925" marB="0" anchor="ctr"/>
                </a:tc>
              </a:tr>
              <a:tr h="576350">
                <a:tc>
                  <a:txBody>
                    <a:bodyPr/>
                    <a:lstStyle/>
                    <a:p>
                      <a:pPr marL="0" marR="0" algn="ctr">
                        <a:spcBef>
                          <a:spcPts val="0"/>
                        </a:spcBef>
                        <a:spcAft>
                          <a:spcPts val="0"/>
                        </a:spcAft>
                      </a:pPr>
                      <a:r>
                        <a:rPr lang="en-US" sz="1400" dirty="0" smtClean="0"/>
                        <a:t>Faculty</a:t>
                      </a:r>
                      <a:br>
                        <a:rPr lang="en-US" sz="1400" dirty="0" smtClean="0"/>
                      </a:br>
                      <a:r>
                        <a:rPr lang="en-US" sz="1400" dirty="0" smtClean="0"/>
                        <a:t>Teaching</a:t>
                      </a:r>
                      <a:endParaRPr lang="en-US" sz="1400" dirty="0">
                        <a:latin typeface="Arial"/>
                        <a:ea typeface="Calibri"/>
                        <a:cs typeface="Times New Roman"/>
                      </a:endParaRPr>
                    </a:p>
                  </a:txBody>
                  <a:tcPr marL="45222" marR="45222" marT="8925" marB="0" anchor="ctr"/>
                </a:tc>
                <a:tc>
                  <a:txBody>
                    <a:bodyPr/>
                    <a:lstStyle/>
                    <a:p>
                      <a:pPr marL="0" marR="0" algn="ctr">
                        <a:spcBef>
                          <a:spcPts val="0"/>
                        </a:spcBef>
                        <a:spcAft>
                          <a:spcPts val="0"/>
                        </a:spcAft>
                      </a:pPr>
                      <a:endParaRPr lang="en-US" sz="1400" dirty="0">
                        <a:latin typeface="Arial"/>
                        <a:ea typeface="Calibri"/>
                        <a:cs typeface="Times New Roman"/>
                      </a:endParaRPr>
                    </a:p>
                  </a:txBody>
                  <a:tcPr marL="45222" marR="45222" marT="8925" marB="0" anchor="ctr"/>
                </a:tc>
                <a:tc>
                  <a:txBody>
                    <a:bodyPr/>
                    <a:lstStyle/>
                    <a:p>
                      <a:endParaRPr lang="en-US" sz="1800" dirty="0">
                        <a:latin typeface="Calibri"/>
                        <a:ea typeface="Times New Roman"/>
                        <a:cs typeface="Times New Roman"/>
                      </a:endParaRPr>
                    </a:p>
                  </a:txBody>
                  <a:tcPr marL="45222" marR="45222" marT="8925" marB="0" anchor="ctr"/>
                </a:tc>
                <a:tc>
                  <a:txBody>
                    <a:bodyPr/>
                    <a:lstStyle/>
                    <a:p>
                      <a:endParaRPr lang="en-US" sz="1800">
                        <a:latin typeface="Calibri"/>
                        <a:ea typeface="Times New Roman"/>
                        <a:cs typeface="Times New Roman"/>
                      </a:endParaRPr>
                    </a:p>
                  </a:txBody>
                  <a:tcPr marL="45222" marR="45222" marT="8925" marB="0" anchor="ctr"/>
                </a:tc>
                <a:tc>
                  <a:txBody>
                    <a:bodyPr/>
                    <a:lstStyle/>
                    <a:p>
                      <a:endParaRPr lang="en-US" sz="1800">
                        <a:latin typeface="Calibri"/>
                        <a:ea typeface="Times New Roman"/>
                        <a:cs typeface="Times New Roman"/>
                      </a:endParaRPr>
                    </a:p>
                  </a:txBody>
                  <a:tcPr marL="45222" marR="45222" marT="8925" marB="0" anchor="ctr"/>
                </a:tc>
                <a:tc>
                  <a:txBody>
                    <a:bodyPr/>
                    <a:lstStyle/>
                    <a:p>
                      <a:endParaRPr lang="en-US" sz="1800">
                        <a:latin typeface="Calibri"/>
                        <a:ea typeface="Times New Roman"/>
                        <a:cs typeface="Times New Roman"/>
                      </a:endParaRPr>
                    </a:p>
                  </a:txBody>
                  <a:tcPr marL="45222" marR="45222" marT="8925" marB="0" anchor="ctr"/>
                </a:tc>
                <a:tc>
                  <a:txBody>
                    <a:bodyPr/>
                    <a:lstStyle/>
                    <a:p>
                      <a:endParaRPr lang="en-US" sz="1800">
                        <a:latin typeface="Calibri"/>
                        <a:ea typeface="Times New Roman"/>
                        <a:cs typeface="Times New Roman"/>
                      </a:endParaRPr>
                    </a:p>
                  </a:txBody>
                  <a:tcPr marL="45222" marR="45222" marT="8925" marB="0" anchor="ctr"/>
                </a:tc>
                <a:tc>
                  <a:txBody>
                    <a:bodyPr/>
                    <a:lstStyle/>
                    <a:p>
                      <a:endParaRPr lang="en-US" sz="1800">
                        <a:latin typeface="Calibri"/>
                        <a:ea typeface="Times New Roman"/>
                        <a:cs typeface="Times New Roman"/>
                      </a:endParaRPr>
                    </a:p>
                  </a:txBody>
                  <a:tcPr marL="45222" marR="45222" marT="8925" marB="0" anchor="ctr"/>
                </a:tc>
                <a:tc>
                  <a:txBody>
                    <a:bodyPr/>
                    <a:lstStyle/>
                    <a:p>
                      <a:endParaRPr lang="en-US" sz="1800" dirty="0">
                        <a:latin typeface="Calibri"/>
                        <a:ea typeface="Times New Roman"/>
                        <a:cs typeface="Times New Roman"/>
                      </a:endParaRPr>
                    </a:p>
                  </a:txBody>
                  <a:tcPr marL="45222" marR="45222" marT="8925" marB="0" anchor="ctr"/>
                </a:tc>
                <a:tc>
                  <a:txBody>
                    <a:bodyPr/>
                    <a:lstStyle/>
                    <a:p>
                      <a:endParaRPr lang="en-US" sz="1800" dirty="0">
                        <a:latin typeface="Calibri"/>
                        <a:ea typeface="Times New Roman"/>
                        <a:cs typeface="Times New Roman"/>
                      </a:endParaRPr>
                    </a:p>
                  </a:txBody>
                  <a:tcPr marL="45222" marR="45222" marT="8925" marB="0" anchor="ctr"/>
                </a:tc>
                <a:tc>
                  <a:txBody>
                    <a:bodyPr/>
                    <a:lstStyle/>
                    <a:p>
                      <a:endParaRPr lang="en-US" sz="1800" dirty="0">
                        <a:latin typeface="Calibri"/>
                        <a:ea typeface="Times New Roman"/>
                        <a:cs typeface="Times New Roman"/>
                      </a:endParaRPr>
                    </a:p>
                  </a:txBody>
                  <a:tcPr marL="45222" marR="45222" marT="8925" marB="0" anchor="ctr"/>
                </a:tc>
              </a:tr>
            </a:tbl>
          </a:graphicData>
        </a:graphic>
      </p:graphicFrame>
      <p:sp>
        <p:nvSpPr>
          <p:cNvPr id="4" name="TextBox 3"/>
          <p:cNvSpPr txBox="1"/>
          <p:nvPr/>
        </p:nvSpPr>
        <p:spPr>
          <a:xfrm>
            <a:off x="2133600" y="3048000"/>
            <a:ext cx="6172200" cy="2862322"/>
          </a:xfrm>
          <a:prstGeom prst="rect">
            <a:avLst/>
          </a:prstGeom>
          <a:solidFill>
            <a:schemeClr val="bg1"/>
          </a:solidFill>
          <a:ln w="76200">
            <a:solidFill>
              <a:schemeClr val="tx1"/>
            </a:solidFill>
          </a:ln>
        </p:spPr>
        <p:txBody>
          <a:bodyPr wrap="square" rtlCol="0">
            <a:spAutoFit/>
          </a:bodyPr>
          <a:lstStyle/>
          <a:p>
            <a:pPr algn="ctr"/>
            <a:r>
              <a:rPr lang="en-US" sz="3600" dirty="0" smtClean="0"/>
              <a:t>Workbook Activity # 26</a:t>
            </a:r>
          </a:p>
          <a:p>
            <a:pPr algn="ctr"/>
            <a:r>
              <a:rPr lang="en-US" sz="3600" dirty="0" smtClean="0"/>
              <a:t>Which </a:t>
            </a:r>
            <a:r>
              <a:rPr lang="en-US" sz="3600" dirty="0"/>
              <a:t>of these library services/resources </a:t>
            </a:r>
          </a:p>
          <a:p>
            <a:pPr algn="ctr"/>
            <a:r>
              <a:rPr lang="en-US" sz="3600" dirty="0"/>
              <a:t>impact which campus needs/goals/outcomes?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1375" y="5124715"/>
            <a:ext cx="1268849" cy="1571213"/>
          </a:xfrm>
          <a:prstGeom prst="rect">
            <a:avLst/>
          </a:prstGeom>
        </p:spPr>
      </p:pic>
    </p:spTree>
    <p:extLst>
      <p:ext uri="{BB962C8B-B14F-4D97-AF65-F5344CB8AC3E}">
        <p14:creationId xmlns:p14="http://schemas.microsoft.com/office/powerpoint/2010/main" val="24247483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3121</Words>
  <Application>Microsoft Office PowerPoint</Application>
  <PresentationFormat>On-screen Show (4:3)</PresentationFormat>
  <Paragraphs>433</Paragraphs>
  <Slides>64</Slides>
  <Notes>64</Notes>
  <HiddenSlides>2</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Do or Do Not… There Is No Try: The Quest for Library Value</vt:lpstr>
      <vt:lpstr>Introduction</vt:lpstr>
      <vt:lpstr>PowerPoint Presentation</vt:lpstr>
      <vt:lpstr>Context</vt:lpstr>
      <vt:lpstr>PowerPoint Presentation</vt:lpstr>
      <vt:lpstr>Institutional Impacts</vt:lpstr>
      <vt:lpstr>Report Recommendations</vt:lpstr>
      <vt:lpstr>Data, Evidence, &amp; Proof</vt:lpstr>
      <vt:lpstr>PowerPoint Presentation</vt:lpstr>
      <vt:lpstr>Correlations</vt:lpstr>
      <vt:lpstr>The Question of Causation</vt:lpstr>
      <vt:lpstr>University of Huddersfield</vt:lpstr>
      <vt:lpstr>PowerPoint Presentation</vt:lpstr>
      <vt:lpstr>PowerPoint Presentation</vt:lpstr>
      <vt:lpstr>To support the hypothesis that…</vt:lpstr>
      <vt:lpstr>Library Impact Data Project 1 Original data requirements</vt:lpstr>
      <vt:lpstr>Did we prove the hypothesis?</vt:lpstr>
      <vt:lpstr>Library Impact Data Project Phase II (Jan-Oct 2012)</vt:lpstr>
      <vt:lpstr>Library Impact Data Project Phase II (Jan-Oct 2012)</vt:lpstr>
      <vt:lpstr>Library Impact Data Project 2 Additional data</vt:lpstr>
      <vt:lpstr>Library usage Ethnicity</vt:lpstr>
      <vt:lpstr>Library usage Country of domicile </vt:lpstr>
      <vt:lpstr>Library usage Aggregated subject groups</vt:lpstr>
      <vt:lpstr>Library usage Retention</vt:lpstr>
      <vt:lpstr>Library usage Retention</vt:lpstr>
      <vt:lpstr>Number of e-resources accessed Depth and breadth</vt:lpstr>
      <vt:lpstr>Other factors Value added</vt:lpstr>
      <vt:lpstr>Going forward @Huddersfield</vt:lpstr>
      <vt:lpstr>Going forward @a national level</vt:lpstr>
      <vt:lpstr>JiscLAMP Library Analytics and Metrics Project</vt:lpstr>
      <vt:lpstr>References</vt:lpstr>
      <vt:lpstr>University of Wyoming</vt:lpstr>
      <vt:lpstr>Melissa Bowles-Terry Instruction &amp; Assessment Coordinator mbowlest@uwyo.edu </vt:lpstr>
      <vt:lpstr>The Correlation</vt:lpstr>
      <vt:lpstr>Process</vt:lpstr>
      <vt:lpstr>Comparison groups</vt:lpstr>
      <vt:lpstr>Now what?</vt:lpstr>
      <vt:lpstr>The bigger picture</vt:lpstr>
      <vt:lpstr>University of Minnesota</vt:lpstr>
      <vt:lpstr>University of Minnesota-Twin Cities  Jan Fransen (fransen@umn.edu) Shane Nackerud (snackeru@umn.edu) Kate Peterson (katep@umn.edu)  http://blog.lib.umn.edu/ldss/ </vt:lpstr>
      <vt:lpstr>Correlations for First Year Undergraduates in 2011-12</vt:lpstr>
      <vt:lpstr>How we found it: Layers of Data</vt:lpstr>
      <vt:lpstr>Any (trackable) Library Use</vt:lpstr>
      <vt:lpstr>Demographics by themselves illustrate big and important differences between colleges</vt:lpstr>
      <vt:lpstr>PowerPoint Presentation</vt:lpstr>
      <vt:lpstr>PowerPoint Presentation</vt:lpstr>
      <vt:lpstr>Layers of Data</vt:lpstr>
      <vt:lpstr>PowerPoint Presentation</vt:lpstr>
      <vt:lpstr>PowerPoint Presentation</vt:lpstr>
      <vt:lpstr>Inferential Analyses</vt:lpstr>
      <vt:lpstr>Other Characteristics Considered</vt:lpstr>
      <vt:lpstr>GPA Results</vt:lpstr>
      <vt:lpstr>Retention Results</vt:lpstr>
      <vt:lpstr>Additional Retention Results</vt:lpstr>
      <vt:lpstr>Student Experience in a  Research University (SERU) Survey</vt:lpstr>
      <vt:lpstr>SERU: How often have you…</vt:lpstr>
      <vt:lpstr>What have we done with these results?</vt:lpstr>
      <vt:lpstr>Actions We’ve Taken</vt:lpstr>
      <vt:lpstr>By College Concerns</vt:lpstr>
      <vt:lpstr>College of Science &amp; Engineering Any Library Use</vt:lpstr>
      <vt:lpstr>Conversations</vt:lpstr>
      <vt:lpstr>Next Steps</vt:lpstr>
      <vt:lpstr>Questions?</vt:lpstr>
      <vt:lpstr>Do or Do Not… There Is No Try: The Quest for Library Value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or Do Not… There Is No Try: The Quest for Library Value</dc:title>
  <dc:creator>M Oakleaf</dc:creator>
  <cp:lastModifiedBy>Kate Peterson</cp:lastModifiedBy>
  <cp:revision>17</cp:revision>
  <dcterms:created xsi:type="dcterms:W3CDTF">2013-04-07T18:08:44Z</dcterms:created>
  <dcterms:modified xsi:type="dcterms:W3CDTF">2013-04-15T14:21:22Z</dcterms:modified>
</cp:coreProperties>
</file>