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4"/>
  </p:handoutMasterIdLst>
  <p:sldIdLst>
    <p:sldId id="256" r:id="rId2"/>
    <p:sldId id="273" r:id="rId3"/>
    <p:sldId id="289" r:id="rId4"/>
    <p:sldId id="274" r:id="rId5"/>
    <p:sldId id="300" r:id="rId6"/>
    <p:sldId id="277" r:id="rId7"/>
    <p:sldId id="302" r:id="rId8"/>
    <p:sldId id="262" r:id="rId9"/>
    <p:sldId id="263" r:id="rId10"/>
    <p:sldId id="301" r:id="rId11"/>
    <p:sldId id="264" r:id="rId12"/>
    <p:sldId id="265"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4CFA043-CF41-43A7-A0BF-B149E407D64A}" type="datetimeFigureOut">
              <a:rPr lang="en-GB"/>
              <a:pPr>
                <a:defRPr/>
              </a:pPr>
              <a:t>14/10/2011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8A992A0-1F83-4234-8D59-9272BEC2D45A}"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105AF02E-923D-4C0A-A747-DCE4E44457D5}" type="datetimeFigureOut">
              <a:rPr lang="en-GB"/>
              <a:pPr>
                <a:defRPr/>
              </a:pPr>
              <a:t>14/10/2011</a:t>
            </a:fld>
            <a:endParaRPr lang="en-GB"/>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252E0149-D3F1-43F7-BB05-331B0000008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818755A-1DFD-4720-9354-E520DFB2FFA2}" type="datetimeFigureOut">
              <a:rPr lang="en-GB"/>
              <a:pPr>
                <a:defRPr/>
              </a:pPr>
              <a:t>14/10/2011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D35D0377-BFE4-4C75-8247-2A2269F5F8E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A3464A6-BE61-494D-B4F9-BAED641138E7}" type="datetimeFigureOut">
              <a:rPr lang="en-GB"/>
              <a:pPr>
                <a:defRPr/>
              </a:pPr>
              <a:t>14/10/2011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9797B095-CB2C-4FD6-A9D3-024F51124B6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2C4C11D-0D1B-4A38-BEE0-107D016F87FB}" type="datetimeFigureOut">
              <a:rPr lang="en-GB"/>
              <a:pPr>
                <a:defRPr/>
              </a:pPr>
              <a:t>14/10/2011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D1EA16D9-CD1A-45F1-A0A1-93021C770F1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D5064F72-C677-4C1B-BE19-3AE57D7C96A9}" type="datetimeFigureOut">
              <a:rPr lang="en-GB"/>
              <a:pPr>
                <a:defRPr/>
              </a:pPr>
              <a:t>14/10/2011</a:t>
            </a:fld>
            <a:endParaRPr lang="en-GB"/>
          </a:p>
        </p:txBody>
      </p:sp>
      <p:sp>
        <p:nvSpPr>
          <p:cNvPr id="7" name="Footer Placeholder 4"/>
          <p:cNvSpPr>
            <a:spLocks noGrp="1"/>
          </p:cNvSpPr>
          <p:nvPr>
            <p:ph type="ftr" sz="quarter" idx="11"/>
          </p:nvPr>
        </p:nvSpPr>
        <p:spPr/>
        <p:txBody>
          <a:bodyPr/>
          <a:lstStyle>
            <a:lvl1pPr>
              <a:defRPr/>
            </a:lvl1pPr>
            <a:extLst/>
          </a:lstStyle>
          <a:p>
            <a:pPr>
              <a:defRPr/>
            </a:pPr>
            <a:endParaRPr lang="en-GB"/>
          </a:p>
        </p:txBody>
      </p:sp>
      <p:sp>
        <p:nvSpPr>
          <p:cNvPr id="8" name="Slide Number Placeholder 5"/>
          <p:cNvSpPr>
            <a:spLocks noGrp="1"/>
          </p:cNvSpPr>
          <p:nvPr>
            <p:ph type="sldNum" sz="quarter" idx="12"/>
          </p:nvPr>
        </p:nvSpPr>
        <p:spPr/>
        <p:txBody>
          <a:bodyPr/>
          <a:lstStyle>
            <a:lvl1pPr>
              <a:defRPr/>
            </a:lvl1pPr>
            <a:extLst/>
          </a:lstStyle>
          <a:p>
            <a:pPr>
              <a:defRPr/>
            </a:pPr>
            <a:fld id="{1071BA92-9426-46EC-A405-640206AE69D4}"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4FE188F-5A45-42F4-8922-B82AA4AFB79E}" type="datetimeFigureOut">
              <a:rPr lang="en-GB"/>
              <a:pPr>
                <a:defRPr/>
              </a:pPr>
              <a:t>14/10/2011</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26A8EB0E-5961-4B9A-8999-0DF0340C4FD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D934D1D-DD58-4441-A12D-320E031BD603}" type="datetimeFigureOut">
              <a:rPr lang="en-GB"/>
              <a:pPr>
                <a:defRPr/>
              </a:pPr>
              <a:t>14/10/2011</a:t>
            </a:fld>
            <a:endParaRPr lang="en-GB"/>
          </a:p>
        </p:txBody>
      </p:sp>
      <p:sp>
        <p:nvSpPr>
          <p:cNvPr id="8" name="Footer Placeholder 7"/>
          <p:cNvSpPr>
            <a:spLocks noGrp="1"/>
          </p:cNvSpPr>
          <p:nvPr>
            <p:ph type="ftr" sz="quarter" idx="11"/>
          </p:nvPr>
        </p:nvSpPr>
        <p:spPr/>
        <p:txBody>
          <a:bodyPr/>
          <a:lstStyle>
            <a:lvl1pPr>
              <a:defRPr/>
            </a:lvl1pPr>
            <a:extLst/>
          </a:lstStyle>
          <a:p>
            <a:pPr>
              <a:defRPr/>
            </a:pPr>
            <a:endParaRPr lang="en-GB"/>
          </a:p>
        </p:txBody>
      </p:sp>
      <p:sp>
        <p:nvSpPr>
          <p:cNvPr id="9" name="Slide Number Placeholder 8"/>
          <p:cNvSpPr>
            <a:spLocks noGrp="1"/>
          </p:cNvSpPr>
          <p:nvPr>
            <p:ph type="sldNum" sz="quarter" idx="12"/>
          </p:nvPr>
        </p:nvSpPr>
        <p:spPr/>
        <p:txBody>
          <a:bodyPr/>
          <a:lstStyle>
            <a:lvl1pPr>
              <a:defRPr/>
            </a:lvl1pPr>
            <a:extLst/>
          </a:lstStyle>
          <a:p>
            <a:pPr>
              <a:defRPr/>
            </a:pPr>
            <a:fld id="{B83C1967-29A9-4782-9820-8ECFC2A9137A}"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44608DF7-3DC7-4AEB-AB1C-CD85BB61940F}" type="datetimeFigureOut">
              <a:rPr lang="en-GB"/>
              <a:pPr>
                <a:defRPr/>
              </a:pPr>
              <a:t>14/10/2011</a:t>
            </a:fld>
            <a:endParaRPr lang="en-GB"/>
          </a:p>
        </p:txBody>
      </p:sp>
      <p:sp>
        <p:nvSpPr>
          <p:cNvPr id="4" name="Footer Placeholder 3"/>
          <p:cNvSpPr>
            <a:spLocks noGrp="1"/>
          </p:cNvSpPr>
          <p:nvPr>
            <p:ph type="ftr" sz="quarter" idx="11"/>
          </p:nvPr>
        </p:nvSpPr>
        <p:spPr/>
        <p:txBody>
          <a:bodyPr/>
          <a:lstStyle>
            <a:lvl1pPr>
              <a:defRPr/>
            </a:lvl1pPr>
            <a:extLst/>
          </a:lstStyle>
          <a:p>
            <a:pPr>
              <a:defRPr/>
            </a:pPr>
            <a:endParaRPr lang="en-GB"/>
          </a:p>
        </p:txBody>
      </p:sp>
      <p:sp>
        <p:nvSpPr>
          <p:cNvPr id="5" name="Slide Number Placeholder 4"/>
          <p:cNvSpPr>
            <a:spLocks noGrp="1"/>
          </p:cNvSpPr>
          <p:nvPr>
            <p:ph type="sldNum" sz="quarter" idx="12"/>
          </p:nvPr>
        </p:nvSpPr>
        <p:spPr/>
        <p:txBody>
          <a:bodyPr/>
          <a:lstStyle>
            <a:lvl1pPr>
              <a:defRPr/>
            </a:lvl1pPr>
            <a:extLst/>
          </a:lstStyle>
          <a:p>
            <a:pPr>
              <a:defRPr/>
            </a:pPr>
            <a:fld id="{75112F3F-C391-496C-9E04-398222B75855}"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3FE4D2-EA7E-4451-8C05-AF83E0DC0701}" type="datetimeFigureOut">
              <a:rPr lang="en-GB"/>
              <a:pPr>
                <a:defRPr/>
              </a:pPr>
              <a:t>14/10/2011</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E328733F-92AA-455D-9D92-59E61C8E8A3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CE38065-9829-4E74-803B-64B58316E2F6}" type="datetimeFigureOut">
              <a:rPr lang="en-GB"/>
              <a:pPr>
                <a:defRPr/>
              </a:pPr>
              <a:t>14/10/2011</a:t>
            </a:fld>
            <a:endParaRPr lang="en-GB"/>
          </a:p>
        </p:txBody>
      </p:sp>
      <p:sp>
        <p:nvSpPr>
          <p:cNvPr id="6" name="Footer Placeholder 5"/>
          <p:cNvSpPr>
            <a:spLocks noGrp="1"/>
          </p:cNvSpPr>
          <p:nvPr>
            <p:ph type="ftr" sz="quarter" idx="11"/>
          </p:nvPr>
        </p:nvSpPr>
        <p:spPr/>
        <p:txBody>
          <a:bodyPr/>
          <a:lstStyle>
            <a:lvl1pPr>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lvl1pPr>
            <a:extLst/>
          </a:lstStyle>
          <a:p>
            <a:pPr>
              <a:defRPr/>
            </a:pPr>
            <a:fld id="{210C8B75-2F45-44EE-802B-936D46CD2B3E}"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5F411BD3-FF65-4C65-9CF1-E72F85A91BDC}" type="datetimeFigureOut">
              <a:rPr lang="en-GB"/>
              <a:pPr>
                <a:defRPr/>
              </a:pPr>
              <a:t>14/10/2011</a:t>
            </a:fld>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GB"/>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82A2267F-6A0C-4B73-8C7E-E47C8BF373EB}"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F3F0426D-9864-421E-A427-DBAC5A941861}" type="datetimeFigureOut">
              <a:rPr lang="en-GB"/>
              <a:pPr>
                <a:defRPr/>
              </a:pPr>
              <a:t>14/10/2011</a:t>
            </a:fld>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GB"/>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2EEA9D81-505B-4543-939C-642BA1E579F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24" r:id="rId6"/>
    <p:sldLayoutId id="2147483717" r:id="rId7"/>
    <p:sldLayoutId id="2147483725" r:id="rId8"/>
    <p:sldLayoutId id="2147483726" r:id="rId9"/>
    <p:sldLayoutId id="2147483718" r:id="rId10"/>
    <p:sldLayoutId id="2147483719"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Peckover@hud.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376264"/>
          </a:xfrm>
        </p:spPr>
        <p:txBody>
          <a:bodyPr>
            <a:noAutofit/>
          </a:bodyPr>
          <a:lstStyle/>
          <a:p>
            <a:pPr fontAlgn="auto">
              <a:spcAft>
                <a:spcPts val="0"/>
              </a:spcAft>
              <a:defRPr/>
            </a:pPr>
            <a:r>
              <a:rPr lang="en-GB" sz="4000" dirty="0" smtClean="0">
                <a:effectLst/>
                <a:latin typeface="Calibri" pitchFamily="34" charset="0"/>
                <a:cs typeface="Calibri" pitchFamily="34" charset="0"/>
              </a:rPr>
              <a:t>H</a:t>
            </a:r>
            <a:r>
              <a:rPr lang="en-GB" sz="4000" dirty="0" smtClean="0">
                <a:effectLst/>
                <a:latin typeface="Calibri" pitchFamily="34" charset="0"/>
                <a:cs typeface="Calibri" pitchFamily="34" charset="0"/>
              </a:rPr>
              <a:t>ealth </a:t>
            </a:r>
            <a:r>
              <a:rPr lang="en-GB" sz="4000" dirty="0">
                <a:effectLst/>
                <a:latin typeface="Calibri" pitchFamily="34" charset="0"/>
                <a:cs typeface="Calibri" pitchFamily="34" charset="0"/>
              </a:rPr>
              <a:t>visiting in policy, practice </a:t>
            </a:r>
            <a:r>
              <a:rPr lang="en-GB" sz="4000" dirty="0" smtClean="0">
                <a:effectLst/>
                <a:latin typeface="Calibri" pitchFamily="34" charset="0"/>
                <a:cs typeface="Calibri" pitchFamily="34" charset="0"/>
              </a:rPr>
              <a:t>and </a:t>
            </a:r>
            <a:r>
              <a:rPr lang="en-GB" sz="4000" dirty="0">
                <a:effectLst/>
                <a:latin typeface="Calibri" pitchFamily="34" charset="0"/>
                <a:cs typeface="Calibri" pitchFamily="34" charset="0"/>
              </a:rPr>
              <a:t>research: </a:t>
            </a:r>
            <a:r>
              <a:rPr lang="en-GB" sz="4000" dirty="0" smtClean="0">
                <a:effectLst/>
                <a:latin typeface="Calibri" pitchFamily="34" charset="0"/>
                <a:cs typeface="Calibri" pitchFamily="34" charset="0"/>
              </a:rPr>
              <a:t/>
            </a:r>
            <a:br>
              <a:rPr lang="en-GB" sz="4000" dirty="0" smtClean="0">
                <a:effectLst/>
                <a:latin typeface="Calibri" pitchFamily="34" charset="0"/>
                <a:cs typeface="Calibri" pitchFamily="34" charset="0"/>
              </a:rPr>
            </a:br>
            <a:r>
              <a:rPr lang="en-GB" sz="4000" dirty="0" smtClean="0">
                <a:effectLst/>
                <a:latin typeface="Calibri" pitchFamily="34" charset="0"/>
                <a:cs typeface="Calibri" pitchFamily="34" charset="0"/>
              </a:rPr>
              <a:t>Central</a:t>
            </a:r>
            <a:r>
              <a:rPr lang="en-GB" sz="4000" dirty="0">
                <a:effectLst/>
                <a:latin typeface="Calibri" pitchFamily="34" charset="0"/>
                <a:cs typeface="Calibri" pitchFamily="34" charset="0"/>
              </a:rPr>
              <a:t>, marginal or invisible</a:t>
            </a:r>
            <a:r>
              <a:rPr lang="en-GB" sz="4000" dirty="0" smtClean="0">
                <a:effectLst/>
                <a:latin typeface="Calibri" pitchFamily="34" charset="0"/>
                <a:cs typeface="Calibri" pitchFamily="34" charset="0"/>
              </a:rPr>
              <a:t>?</a:t>
            </a:r>
            <a:endParaRPr lang="en-GB" sz="4000" dirty="0">
              <a:effectLst/>
              <a:latin typeface="Calibri" pitchFamily="34" charset="0"/>
              <a:cs typeface="Calibri" pitchFamily="34" charset="0"/>
            </a:endParaRPr>
          </a:p>
        </p:txBody>
      </p:sp>
      <p:sp>
        <p:nvSpPr>
          <p:cNvPr id="3" name="Subtitle 2"/>
          <p:cNvSpPr>
            <a:spLocks noGrp="1"/>
          </p:cNvSpPr>
          <p:nvPr>
            <p:ph type="subTitle" idx="1"/>
          </p:nvPr>
        </p:nvSpPr>
        <p:spPr>
          <a:xfrm>
            <a:off x="685800" y="3611563"/>
            <a:ext cx="7772400" cy="1546225"/>
          </a:xfrm>
        </p:spPr>
        <p:txBody>
          <a:bodyPr>
            <a:normAutofit fontScale="92500" lnSpcReduction="10000"/>
          </a:bodyPr>
          <a:lstStyle/>
          <a:p>
            <a:pPr marR="0">
              <a:lnSpc>
                <a:spcPct val="80000"/>
              </a:lnSpc>
            </a:pPr>
            <a:endParaRPr lang="en-GB" sz="1300" dirty="0" smtClean="0"/>
          </a:p>
          <a:p>
            <a:pPr marR="0">
              <a:lnSpc>
                <a:spcPct val="80000"/>
              </a:lnSpc>
            </a:pPr>
            <a:r>
              <a:rPr lang="en-GB" sz="2800" dirty="0" smtClean="0">
                <a:latin typeface="Calibri" pitchFamily="34" charset="0"/>
                <a:ea typeface="Calibri" pitchFamily="34" charset="0"/>
                <a:cs typeface="Calibri" pitchFamily="34" charset="0"/>
              </a:rPr>
              <a:t>Dr Sue </a:t>
            </a:r>
            <a:r>
              <a:rPr lang="en-GB" sz="2800" dirty="0" err="1" smtClean="0">
                <a:latin typeface="Calibri" pitchFamily="34" charset="0"/>
                <a:ea typeface="Calibri" pitchFamily="34" charset="0"/>
                <a:cs typeface="Calibri" pitchFamily="34" charset="0"/>
              </a:rPr>
              <a:t>Peckover</a:t>
            </a:r>
            <a:endParaRPr lang="en-GB" sz="2800" dirty="0" smtClean="0">
              <a:latin typeface="Calibri" pitchFamily="34" charset="0"/>
              <a:ea typeface="Calibri" pitchFamily="34" charset="0"/>
              <a:cs typeface="Calibri" pitchFamily="34" charset="0"/>
            </a:endParaRPr>
          </a:p>
          <a:p>
            <a:pPr marR="0">
              <a:lnSpc>
                <a:spcPct val="80000"/>
              </a:lnSpc>
            </a:pPr>
            <a:r>
              <a:rPr lang="en-GB" sz="2800" dirty="0" smtClean="0">
                <a:latin typeface="Calibri" pitchFamily="34" charset="0"/>
                <a:ea typeface="Calibri" pitchFamily="34" charset="0"/>
                <a:cs typeface="Calibri" pitchFamily="34" charset="0"/>
              </a:rPr>
              <a:t>Reader, Centre for Applied Childhood Studies, </a:t>
            </a:r>
          </a:p>
          <a:p>
            <a:pPr marR="0">
              <a:lnSpc>
                <a:spcPct val="80000"/>
              </a:lnSpc>
            </a:pPr>
            <a:r>
              <a:rPr lang="en-GB" sz="2800" dirty="0" smtClean="0">
                <a:latin typeface="Calibri" pitchFamily="34" charset="0"/>
                <a:ea typeface="Calibri" pitchFamily="34" charset="0"/>
                <a:cs typeface="Calibri" pitchFamily="34" charset="0"/>
              </a:rPr>
              <a:t>University </a:t>
            </a:r>
            <a:r>
              <a:rPr lang="en-GB" sz="2800" dirty="0" smtClean="0">
                <a:latin typeface="Calibri" pitchFamily="34" charset="0"/>
                <a:ea typeface="Calibri" pitchFamily="34" charset="0"/>
                <a:cs typeface="Calibri" pitchFamily="34" charset="0"/>
              </a:rPr>
              <a:t>of Huddersfield </a:t>
            </a:r>
          </a:p>
          <a:p>
            <a:pPr marR="0">
              <a:lnSpc>
                <a:spcPct val="80000"/>
              </a:lnSpc>
            </a:pPr>
            <a:r>
              <a:rPr lang="en-GB" sz="2800" dirty="0" smtClean="0">
                <a:latin typeface="Calibri" pitchFamily="34" charset="0"/>
                <a:ea typeface="Calibri" pitchFamily="34" charset="0"/>
                <a:cs typeface="Calibri" pitchFamily="34" charset="0"/>
              </a:rPr>
              <a:t>19</a:t>
            </a:r>
            <a:r>
              <a:rPr lang="en-GB" sz="2800" baseline="30000" dirty="0" smtClean="0">
                <a:latin typeface="Calibri" pitchFamily="34" charset="0"/>
                <a:ea typeface="Calibri" pitchFamily="34" charset="0"/>
                <a:cs typeface="Calibri" pitchFamily="34" charset="0"/>
              </a:rPr>
              <a:t>th</a:t>
            </a:r>
            <a:r>
              <a:rPr lang="en-GB" sz="2800" dirty="0" smtClean="0">
                <a:latin typeface="Calibri" pitchFamily="34" charset="0"/>
                <a:ea typeface="Calibri" pitchFamily="34" charset="0"/>
                <a:cs typeface="Calibri" pitchFamily="34" charset="0"/>
              </a:rPr>
              <a:t> October 2011</a:t>
            </a:r>
          </a:p>
        </p:txBody>
      </p:sp>
      <p:pic>
        <p:nvPicPr>
          <p:cNvPr id="4" name="Picture 4"/>
          <p:cNvPicPr>
            <a:picLocks noChangeAspect="1" noChangeArrowheads="1"/>
          </p:cNvPicPr>
          <p:nvPr/>
        </p:nvPicPr>
        <p:blipFill>
          <a:blip r:embed="rId2" cstate="print"/>
          <a:srcRect/>
          <a:stretch>
            <a:fillRect/>
          </a:stretch>
        </p:blipFill>
        <p:spPr bwMode="auto">
          <a:xfrm>
            <a:off x="539552" y="5661248"/>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a:noFill/>
        </p:spPr>
        <p:txBody>
          <a:bodyPr wrap="square" lIns="91440" tIns="45720" rIns="91440" bIns="45720" numCol="1" anchorCtr="0" compatLnSpc="1">
            <a:prstTxWarp prst="textNoShape">
              <a:avLst/>
            </a:prstTxWarp>
            <a:normAutofit/>
          </a:bodyPr>
          <a:lstStyle/>
          <a:p>
            <a:pPr algn="ctr"/>
            <a:r>
              <a:rPr lang="en-GB" sz="3600" dirty="0" smtClean="0">
                <a:effectLst/>
                <a:latin typeface="Calibri" pitchFamily="34" charset="0"/>
                <a:cs typeface="Calibri" pitchFamily="34" charset="0"/>
              </a:rPr>
              <a:t>Health Visiting and Research </a:t>
            </a:r>
          </a:p>
        </p:txBody>
      </p:sp>
      <p:sp>
        <p:nvSpPr>
          <p:cNvPr id="45059" name="Rectangle 3"/>
          <p:cNvSpPr>
            <a:spLocks noGrp="1"/>
          </p:cNvSpPr>
          <p:nvPr>
            <p:ph type="body" idx="1"/>
          </p:nvPr>
        </p:nvSpPr>
        <p:spPr>
          <a:xfrm>
            <a:off x="457200" y="1481138"/>
            <a:ext cx="8229600" cy="4684166"/>
          </a:xfrm>
        </p:spPr>
        <p:txBody>
          <a:bodyPr/>
          <a:lstStyle/>
          <a:p>
            <a:pPr>
              <a:lnSpc>
                <a:spcPct val="90000"/>
              </a:lnSpc>
            </a:pPr>
            <a:r>
              <a:rPr lang="en-GB" sz="2400" dirty="0" smtClean="0">
                <a:latin typeface="Calibri" pitchFamily="34" charset="0"/>
              </a:rPr>
              <a:t>Small </a:t>
            </a:r>
            <a:r>
              <a:rPr lang="en-GB" sz="2400" dirty="0" smtClean="0">
                <a:latin typeface="Calibri" pitchFamily="34" charset="0"/>
              </a:rPr>
              <a:t>scale largely qualitative studies of professional </a:t>
            </a:r>
            <a:r>
              <a:rPr lang="en-GB" sz="2400" dirty="0" smtClean="0">
                <a:latin typeface="Calibri" pitchFamily="34" charset="0"/>
              </a:rPr>
              <a:t>practice - often </a:t>
            </a:r>
            <a:r>
              <a:rPr lang="en-GB" sz="2400" dirty="0" smtClean="0">
                <a:latin typeface="Calibri" pitchFamily="34" charset="0"/>
              </a:rPr>
              <a:t>individual researchers with HV background </a:t>
            </a:r>
            <a:endParaRPr lang="en-GB" sz="2400" dirty="0" smtClean="0">
              <a:latin typeface="Calibri" pitchFamily="34" charset="0"/>
            </a:endParaRP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Few focused research </a:t>
            </a:r>
            <a:r>
              <a:rPr lang="en-GB" sz="2400" dirty="0" smtClean="0">
                <a:latin typeface="Calibri" pitchFamily="34" charset="0"/>
              </a:rPr>
              <a:t>studies or </a:t>
            </a:r>
            <a:r>
              <a:rPr lang="en-GB" sz="2400" dirty="0" smtClean="0">
                <a:latin typeface="Calibri" pitchFamily="34" charset="0"/>
              </a:rPr>
              <a:t> trials</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No coherent programme of research about health </a:t>
            </a:r>
            <a:r>
              <a:rPr lang="en-GB" sz="2400" dirty="0" smtClean="0">
                <a:latin typeface="Calibri" pitchFamily="34" charset="0"/>
              </a:rPr>
              <a:t>visiting</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Drive  to demonstrate  evidence based practice </a:t>
            </a:r>
            <a:r>
              <a:rPr lang="en-GB" sz="2400" dirty="0" smtClean="0">
                <a:latin typeface="Calibri" pitchFamily="34" charset="0"/>
              </a:rPr>
              <a:t> - difficulties </a:t>
            </a:r>
            <a:r>
              <a:rPr lang="en-GB" sz="2400" dirty="0" smtClean="0">
                <a:latin typeface="Calibri" pitchFamily="34" charset="0"/>
              </a:rPr>
              <a:t>for attributing outcomes to health visiting </a:t>
            </a:r>
            <a:r>
              <a:rPr lang="en-GB" sz="2400" dirty="0" smtClean="0">
                <a:latin typeface="Calibri" pitchFamily="34" charset="0"/>
              </a:rPr>
              <a:t>involvement</a:t>
            </a:r>
          </a:p>
          <a:p>
            <a:pPr>
              <a:lnSpc>
                <a:spcPct val="90000"/>
              </a:lnSpc>
            </a:pPr>
            <a:endParaRPr lang="en-GB" sz="2400" dirty="0" smtClean="0">
              <a:latin typeface="Calibri" pitchFamily="34" charset="0"/>
            </a:endParaRPr>
          </a:p>
          <a:p>
            <a:pPr>
              <a:lnSpc>
                <a:spcPct val="80000"/>
              </a:lnSpc>
            </a:pPr>
            <a:r>
              <a:rPr lang="en-GB" sz="2400" dirty="0" smtClean="0">
                <a:latin typeface="Calibri" pitchFamily="34" charset="0"/>
              </a:rPr>
              <a:t>Lack of ‘alternative scholarships’ </a:t>
            </a:r>
          </a:p>
          <a:p>
            <a:pPr lvl="1">
              <a:lnSpc>
                <a:spcPct val="80000"/>
              </a:lnSpc>
            </a:pPr>
            <a:r>
              <a:rPr lang="en-GB" sz="2000" dirty="0" smtClean="0">
                <a:latin typeface="Calibri" pitchFamily="34" charset="0"/>
              </a:rPr>
              <a:t>Ferguson – time and </a:t>
            </a:r>
            <a:r>
              <a:rPr lang="en-GB" sz="2000" dirty="0" err="1" smtClean="0">
                <a:latin typeface="Calibri" pitchFamily="34" charset="0"/>
              </a:rPr>
              <a:t>mobilities</a:t>
            </a:r>
            <a:r>
              <a:rPr lang="en-GB" sz="2000" dirty="0" smtClean="0">
                <a:latin typeface="Calibri" pitchFamily="34" charset="0"/>
              </a:rPr>
              <a:t>/space in </a:t>
            </a:r>
            <a:r>
              <a:rPr lang="en-GB" sz="2000" dirty="0" smtClean="0">
                <a:latin typeface="Calibri" pitchFamily="34" charset="0"/>
              </a:rPr>
              <a:t>social </a:t>
            </a:r>
            <a:r>
              <a:rPr lang="en-GB" sz="2000" dirty="0" smtClean="0">
                <a:latin typeface="Calibri" pitchFamily="34" charset="0"/>
              </a:rPr>
              <a:t>work</a:t>
            </a:r>
          </a:p>
          <a:p>
            <a:pPr lvl="1">
              <a:lnSpc>
                <a:spcPct val="80000"/>
              </a:lnSpc>
            </a:pPr>
            <a:r>
              <a:rPr lang="en-GB" sz="2000" dirty="0" smtClean="0">
                <a:latin typeface="Calibri" pitchFamily="34" charset="0"/>
              </a:rPr>
              <a:t>Postmodernism - health and welfare studies </a:t>
            </a:r>
          </a:p>
          <a:p>
            <a:pPr>
              <a:lnSpc>
                <a:spcPct val="90000"/>
              </a:lnSpc>
            </a:pPr>
            <a:endParaRPr lang="en-GB" sz="1800" dirty="0" smtClean="0">
              <a:latin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p:cNvSpPr>
            <a:spLocks noGrp="1"/>
          </p:cNvSpPr>
          <p:nvPr>
            <p:ph idx="1"/>
          </p:nvPr>
        </p:nvSpPr>
        <p:spPr/>
        <p:txBody>
          <a:bodyPr/>
          <a:lstStyle/>
          <a:p>
            <a:pPr>
              <a:buFont typeface="Wingdings 3" pitchFamily="18" charset="2"/>
              <a:buNone/>
            </a:pPr>
            <a:r>
              <a:rPr lang="en-GB" sz="2800" dirty="0" smtClean="0">
                <a:latin typeface="Calibri" pitchFamily="34" charset="0"/>
              </a:rPr>
              <a:t>Tensions in how </a:t>
            </a:r>
            <a:r>
              <a:rPr lang="en-GB" sz="2800" dirty="0" smtClean="0">
                <a:latin typeface="Calibri" pitchFamily="34" charset="0"/>
              </a:rPr>
              <a:t>HV </a:t>
            </a:r>
            <a:r>
              <a:rPr lang="en-GB" sz="2800" dirty="0" smtClean="0">
                <a:latin typeface="Calibri" pitchFamily="34" charset="0"/>
              </a:rPr>
              <a:t> </a:t>
            </a:r>
            <a:r>
              <a:rPr lang="en-GB" sz="2800" dirty="0" smtClean="0">
                <a:latin typeface="Calibri" pitchFamily="34" charset="0"/>
              </a:rPr>
              <a:t>is located and understood in policy, practice and research</a:t>
            </a:r>
          </a:p>
          <a:p>
            <a:r>
              <a:rPr lang="en-GB" sz="2800" dirty="0" smtClean="0">
                <a:latin typeface="Calibri" pitchFamily="34" charset="0"/>
              </a:rPr>
              <a:t>A</a:t>
            </a:r>
            <a:r>
              <a:rPr lang="en-GB" sz="2800" dirty="0" smtClean="0">
                <a:latin typeface="Calibri" pitchFamily="34" charset="0"/>
              </a:rPr>
              <a:t> </a:t>
            </a:r>
            <a:r>
              <a:rPr lang="en-GB" sz="2800" dirty="0" smtClean="0">
                <a:latin typeface="Calibri" pitchFamily="34" charset="0"/>
              </a:rPr>
              <a:t>strength?</a:t>
            </a:r>
          </a:p>
          <a:p>
            <a:r>
              <a:rPr lang="en-GB" sz="2800" dirty="0" smtClean="0">
                <a:latin typeface="Calibri" pitchFamily="34" charset="0"/>
              </a:rPr>
              <a:t>E</a:t>
            </a:r>
            <a:r>
              <a:rPr lang="en-GB" sz="2800" dirty="0" smtClean="0">
                <a:latin typeface="Calibri" pitchFamily="34" charset="0"/>
              </a:rPr>
              <a:t>nabling </a:t>
            </a:r>
            <a:r>
              <a:rPr lang="en-GB" sz="2800" dirty="0" smtClean="0">
                <a:latin typeface="Calibri" pitchFamily="34" charset="0"/>
              </a:rPr>
              <a:t>HV profession to adapt in response to policy and practice developments</a:t>
            </a:r>
          </a:p>
          <a:p>
            <a:pPr lvl="1"/>
            <a:r>
              <a:rPr lang="en-GB" sz="2400" dirty="0" smtClean="0">
                <a:latin typeface="Calibri" pitchFamily="34" charset="0"/>
                <a:cs typeface="Calibri" pitchFamily="34" charset="0"/>
              </a:rPr>
              <a:t>HV </a:t>
            </a:r>
            <a:r>
              <a:rPr lang="en-GB" sz="2400" dirty="0" smtClean="0">
                <a:latin typeface="Calibri" pitchFamily="34" charset="0"/>
                <a:cs typeface="Calibri" pitchFamily="34" charset="0"/>
              </a:rPr>
              <a:t>always </a:t>
            </a:r>
            <a:r>
              <a:rPr lang="en-GB" sz="2400" dirty="0" smtClean="0">
                <a:latin typeface="Calibri" pitchFamily="34" charset="0"/>
                <a:cs typeface="Calibri" pitchFamily="34" charset="0"/>
              </a:rPr>
              <a:t>meets a central policy objective?</a:t>
            </a:r>
          </a:p>
          <a:p>
            <a:pPr lvl="1"/>
            <a:r>
              <a:rPr lang="en-GB" sz="2400" dirty="0" smtClean="0">
                <a:latin typeface="Calibri" pitchFamily="34" charset="0"/>
                <a:cs typeface="Calibri" pitchFamily="34" charset="0"/>
              </a:rPr>
              <a:t>C</a:t>
            </a:r>
            <a:r>
              <a:rPr lang="en-GB" sz="2400" dirty="0" smtClean="0">
                <a:latin typeface="Calibri" pitchFamily="34" charset="0"/>
                <a:cs typeface="Calibri" pitchFamily="34" charset="0"/>
              </a:rPr>
              <a:t>hild </a:t>
            </a:r>
            <a:r>
              <a:rPr lang="en-GB" sz="2400" dirty="0" smtClean="0">
                <a:latin typeface="Calibri" pitchFamily="34" charset="0"/>
                <a:cs typeface="Calibri" pitchFamily="34" charset="0"/>
              </a:rPr>
              <a:t>protection/early intervention/public health </a:t>
            </a:r>
          </a:p>
          <a:p>
            <a:pPr lvl="1"/>
            <a:r>
              <a:rPr lang="en-GB" sz="2400" dirty="0" smtClean="0">
                <a:latin typeface="Calibri" pitchFamily="34" charset="0"/>
                <a:cs typeface="Calibri" pitchFamily="34" charset="0"/>
              </a:rPr>
              <a:t>this may shift</a:t>
            </a:r>
          </a:p>
          <a:p>
            <a:pPr>
              <a:buNone/>
            </a:pPr>
            <a:r>
              <a:rPr lang="en-GB" sz="2800" dirty="0" smtClean="0">
                <a:latin typeface="Calibri" pitchFamily="34" charset="0"/>
              </a:rPr>
              <a:t>Celebrate </a:t>
            </a:r>
            <a:r>
              <a:rPr lang="en-GB" sz="2800" dirty="0" smtClean="0">
                <a:latin typeface="Calibri" pitchFamily="34" charset="0"/>
              </a:rPr>
              <a:t>survival (and revival) of health visiting</a:t>
            </a:r>
          </a:p>
          <a:p>
            <a:pPr lvl="1">
              <a:buFont typeface="Verdana" pitchFamily="34" charset="0"/>
              <a:buNone/>
            </a:pPr>
            <a:endParaRPr lang="en-GB" dirty="0" smtClean="0"/>
          </a:p>
        </p:txBody>
      </p:sp>
      <p:sp>
        <p:nvSpPr>
          <p:cNvPr id="3" name="Title 2"/>
          <p:cNvSpPr>
            <a:spLocks noGrp="1"/>
          </p:cNvSpPr>
          <p:nvPr>
            <p:ph type="title"/>
          </p:nvPr>
        </p:nvSpPr>
        <p:spPr bwMode="auto"/>
        <p:txBody>
          <a:bodyPr wrap="square" lIns="91440" tIns="45720" rIns="91440" bIns="45720" numCol="1" anchorCtr="0" compatLnSpc="1">
            <a:prstTxWarp prst="textNoShape">
              <a:avLst/>
            </a:prstTxWarp>
            <a:normAutofit/>
          </a:bodyPr>
          <a:lstStyle/>
          <a:p>
            <a:pPr algn="ctr"/>
            <a:r>
              <a:rPr lang="en-GB" sz="3600" dirty="0" smtClean="0">
                <a:effectLst/>
                <a:latin typeface="Calibri" pitchFamily="34" charset="0"/>
                <a:cs typeface="Calibri" pitchFamily="34" charset="0"/>
              </a:rPr>
              <a:t>Final Thoughts</a:t>
            </a: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p:txBody>
          <a:bodyPr/>
          <a:lstStyle/>
          <a:p>
            <a:pPr algn="ctr">
              <a:buNone/>
            </a:pPr>
            <a:endParaRPr lang="en-GB" sz="2400" dirty="0" smtClean="0">
              <a:latin typeface="Calibri" pitchFamily="34" charset="0"/>
              <a:cs typeface="Calibri" pitchFamily="34" charset="0"/>
            </a:endParaRPr>
          </a:p>
          <a:p>
            <a:pPr algn="ctr">
              <a:buNone/>
            </a:pPr>
            <a:r>
              <a:rPr lang="en-GB" sz="2800" dirty="0" smtClean="0">
                <a:latin typeface="Calibri" pitchFamily="34" charset="0"/>
                <a:cs typeface="Calibri" pitchFamily="34" charset="0"/>
              </a:rPr>
              <a:t>Dr </a:t>
            </a:r>
            <a:r>
              <a:rPr lang="en-GB" sz="2800" dirty="0" smtClean="0">
                <a:latin typeface="Calibri" pitchFamily="34" charset="0"/>
                <a:cs typeface="Calibri" pitchFamily="34" charset="0"/>
              </a:rPr>
              <a:t>Sue </a:t>
            </a:r>
            <a:r>
              <a:rPr lang="en-GB" sz="2800" dirty="0" err="1" smtClean="0">
                <a:latin typeface="Calibri" pitchFamily="34" charset="0"/>
                <a:cs typeface="Calibri" pitchFamily="34" charset="0"/>
              </a:rPr>
              <a:t>Peckover</a:t>
            </a:r>
            <a:endParaRPr lang="en-GB" sz="2800" dirty="0" smtClean="0">
              <a:latin typeface="Calibri" pitchFamily="34" charset="0"/>
              <a:cs typeface="Calibri" pitchFamily="34" charset="0"/>
            </a:endParaRPr>
          </a:p>
          <a:p>
            <a:pPr algn="ctr">
              <a:buNone/>
            </a:pPr>
            <a:endParaRPr lang="en-GB" sz="2800" dirty="0" smtClean="0">
              <a:latin typeface="Calibri" pitchFamily="34" charset="0"/>
              <a:cs typeface="Calibri" pitchFamily="34" charset="0"/>
            </a:endParaRPr>
          </a:p>
          <a:p>
            <a:pPr algn="ctr">
              <a:buNone/>
            </a:pPr>
            <a:r>
              <a:rPr lang="en-GB" sz="2800" dirty="0" smtClean="0">
                <a:latin typeface="Calibri" pitchFamily="34" charset="0"/>
                <a:cs typeface="Calibri" pitchFamily="34" charset="0"/>
                <a:hlinkClick r:id="rId2"/>
              </a:rPr>
              <a:t>S.Peckover@hud.ac.uk</a:t>
            </a:r>
            <a:endParaRPr lang="en-GB" sz="2800" dirty="0" smtClean="0">
              <a:latin typeface="Calibri" pitchFamily="34" charset="0"/>
              <a:cs typeface="Calibri" pitchFamily="34" charset="0"/>
            </a:endParaRPr>
          </a:p>
          <a:p>
            <a:pPr marL="365125" lvl="1" indent="-255588">
              <a:spcBef>
                <a:spcPts val="400"/>
              </a:spcBef>
              <a:buSzPct val="68000"/>
              <a:buNone/>
            </a:pPr>
            <a:endParaRPr lang="en-GB" sz="2400" dirty="0" smtClean="0">
              <a:latin typeface="Calibri" pitchFamily="34" charset="0"/>
              <a:ea typeface="Calibri" pitchFamily="34" charset="0"/>
              <a:cs typeface="Calibri" pitchFamily="34" charset="0"/>
            </a:endParaRPr>
          </a:p>
          <a:p>
            <a:pPr marL="365125" lvl="1" indent="-255588">
              <a:spcBef>
                <a:spcPts val="400"/>
              </a:spcBef>
              <a:buSzPct val="68000"/>
              <a:buNone/>
            </a:pPr>
            <a:endParaRPr lang="en-GB" sz="2400" dirty="0" smtClean="0">
              <a:latin typeface="Calibri" pitchFamily="34" charset="0"/>
              <a:ea typeface="Calibri" pitchFamily="34" charset="0"/>
              <a:cs typeface="Calibri" pitchFamily="34" charset="0"/>
            </a:endParaRPr>
          </a:p>
          <a:p>
            <a:pPr marL="365125" lvl="1" indent="-255588">
              <a:spcBef>
                <a:spcPts val="400"/>
              </a:spcBef>
              <a:buSzPct val="68000"/>
              <a:buNone/>
            </a:pPr>
            <a:r>
              <a:rPr lang="en-GB" sz="2400" dirty="0" err="1" smtClean="0">
                <a:latin typeface="Calibri" pitchFamily="34" charset="0"/>
                <a:ea typeface="Calibri" pitchFamily="34" charset="0"/>
                <a:cs typeface="Calibri" pitchFamily="34" charset="0"/>
              </a:rPr>
              <a:t>Peckover</a:t>
            </a:r>
            <a:r>
              <a:rPr lang="en-GB" sz="2400" dirty="0" smtClean="0">
                <a:latin typeface="Calibri" pitchFamily="34" charset="0"/>
                <a:ea typeface="Calibri" pitchFamily="34" charset="0"/>
                <a:cs typeface="Calibri" pitchFamily="34" charset="0"/>
              </a:rPr>
              <a:t>  </a:t>
            </a:r>
            <a:r>
              <a:rPr lang="en-GB" sz="2400" dirty="0" smtClean="0">
                <a:latin typeface="Calibri" pitchFamily="34" charset="0"/>
                <a:ea typeface="Calibri" pitchFamily="34" charset="0"/>
                <a:cs typeface="Calibri" pitchFamily="34" charset="0"/>
              </a:rPr>
              <a:t>S. (2011</a:t>
            </a:r>
            <a:r>
              <a:rPr lang="en-GB" sz="2400" dirty="0" smtClean="0">
                <a:latin typeface="Calibri" pitchFamily="34" charset="0"/>
                <a:ea typeface="Calibri" pitchFamily="34" charset="0"/>
                <a:cs typeface="Calibri" pitchFamily="34" charset="0"/>
              </a:rPr>
              <a:t>).  From ‘public health’ to ‘safeguarding children: British health visiting in policy, practice and research. </a:t>
            </a:r>
            <a:r>
              <a:rPr lang="en-GB" sz="2400" dirty="0" smtClean="0">
                <a:solidFill>
                  <a:srgbClr val="000000"/>
                </a:solidFill>
                <a:latin typeface="Calibri" pitchFamily="34" charset="0"/>
                <a:ea typeface="Calibri" pitchFamily="34" charset="0"/>
                <a:cs typeface="Calibri" pitchFamily="34" charset="0"/>
              </a:rPr>
              <a:t> </a:t>
            </a:r>
            <a:r>
              <a:rPr lang="en-GB" sz="2400" i="1" dirty="0" smtClean="0">
                <a:latin typeface="Calibri" pitchFamily="34" charset="0"/>
                <a:ea typeface="Calibri" pitchFamily="34" charset="0"/>
                <a:cs typeface="Calibri" pitchFamily="34" charset="0"/>
              </a:rPr>
              <a:t>Children </a:t>
            </a:r>
            <a:r>
              <a:rPr lang="en-GB" sz="2400" i="1" dirty="0" smtClean="0">
                <a:latin typeface="Calibri" pitchFamily="34" charset="0"/>
                <a:ea typeface="Calibri" pitchFamily="34" charset="0"/>
                <a:cs typeface="Calibri" pitchFamily="34" charset="0"/>
              </a:rPr>
              <a:t>and Society.  </a:t>
            </a:r>
            <a:r>
              <a:rPr lang="en-GB" sz="1800" dirty="0" smtClean="0">
                <a:latin typeface="Calibri" pitchFamily="34" charset="0"/>
                <a:ea typeface="Calibri" pitchFamily="34" charset="0"/>
                <a:cs typeface="Calibri" pitchFamily="34" charset="0"/>
              </a:rPr>
              <a:t>Article first published online: 27 APR 2011 | DOI: 10.1111/j.1099-0860.2011.00370.x</a:t>
            </a:r>
          </a:p>
          <a:p>
            <a:endParaRPr lang="en-GB" dirty="0" smtClean="0"/>
          </a:p>
          <a:p>
            <a:endParaRPr lang="en-GB" dirty="0" smtClean="0"/>
          </a:p>
        </p:txBody>
      </p:sp>
      <p:sp>
        <p:nvSpPr>
          <p:cNvPr id="3" name="Title 2"/>
          <p:cNvSpPr>
            <a:spLocks noGrp="1"/>
          </p:cNvSpPr>
          <p:nvPr>
            <p:ph type="title"/>
          </p:nvPr>
        </p:nvSpPr>
        <p:spPr/>
        <p:txBody>
          <a:bodyPr>
            <a:normAutofit/>
          </a:bodyPr>
          <a:lstStyle/>
          <a:p>
            <a:pPr algn="ctr" fontAlgn="auto">
              <a:spcAft>
                <a:spcPts val="0"/>
              </a:spcAft>
              <a:defRPr/>
            </a:pPr>
            <a:r>
              <a:rPr lang="en-GB" sz="3600" dirty="0" smtClean="0">
                <a:effectLst/>
                <a:latin typeface="Calibri" pitchFamily="34" charset="0"/>
                <a:cs typeface="Calibri" pitchFamily="34" charset="0"/>
              </a:rPr>
              <a:t>Thank You</a:t>
            </a:r>
            <a:endParaRPr lang="en-GB" sz="3600" dirty="0">
              <a:effectLst/>
              <a:latin typeface="Calibri" pitchFamily="34" charset="0"/>
              <a:cs typeface="Calibri" pitchFamily="34" charset="0"/>
            </a:endParaRPr>
          </a:p>
        </p:txBody>
      </p:sp>
      <p:pic>
        <p:nvPicPr>
          <p:cNvPr id="4" name="Picture 4"/>
          <p:cNvPicPr>
            <a:picLocks noChangeAspect="1" noChangeArrowheads="1"/>
          </p:cNvPicPr>
          <p:nvPr/>
        </p:nvPicPr>
        <p:blipFill>
          <a:blip r:embed="rId3" cstate="print"/>
          <a:srcRect/>
          <a:stretch>
            <a:fillRect/>
          </a:stretch>
        </p:blipFill>
        <p:spPr bwMode="auto">
          <a:xfrm>
            <a:off x="6660232"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1438"/>
            <a:ext cx="8229600" cy="4665662"/>
          </a:xfrm>
        </p:spPr>
        <p:txBody>
          <a:bodyPr>
            <a:normAutofit fontScale="92500" lnSpcReduction="10000"/>
          </a:bodyPr>
          <a:lstStyle/>
          <a:p>
            <a:pPr>
              <a:lnSpc>
                <a:spcPct val="80000"/>
              </a:lnSpc>
              <a:buFont typeface="Wingdings 3" pitchFamily="18" charset="2"/>
              <a:buNone/>
            </a:pPr>
            <a:endParaRPr lang="en-GB" sz="2500" dirty="0" smtClean="0">
              <a:latin typeface="Calibri" pitchFamily="34" charset="0"/>
            </a:endParaRPr>
          </a:p>
          <a:p>
            <a:pPr>
              <a:lnSpc>
                <a:spcPct val="80000"/>
              </a:lnSpc>
              <a:buFont typeface="Wingdings 3" pitchFamily="18" charset="2"/>
              <a:buNone/>
            </a:pPr>
            <a:r>
              <a:rPr lang="en-GB" sz="2800" dirty="0" smtClean="0">
                <a:latin typeface="Calibri" pitchFamily="34" charset="0"/>
              </a:rPr>
              <a:t>Health visiting:</a:t>
            </a:r>
            <a:endParaRPr lang="en-GB" sz="2800" dirty="0" smtClean="0">
              <a:latin typeface="Calibri" pitchFamily="34" charset="0"/>
            </a:endParaRPr>
          </a:p>
          <a:p>
            <a:pPr>
              <a:lnSpc>
                <a:spcPct val="80000"/>
              </a:lnSpc>
            </a:pPr>
            <a:r>
              <a:rPr lang="en-GB" sz="2800" dirty="0" smtClean="0">
                <a:latin typeface="Calibri" pitchFamily="34" charset="0"/>
              </a:rPr>
              <a:t>important role in delivering services to children </a:t>
            </a:r>
            <a:r>
              <a:rPr lang="en-GB" sz="2800" dirty="0" smtClean="0">
                <a:latin typeface="Calibri" pitchFamily="34" charset="0"/>
              </a:rPr>
              <a:t>&amp; </a:t>
            </a:r>
            <a:r>
              <a:rPr lang="en-GB" sz="2800" dirty="0" smtClean="0">
                <a:latin typeface="Calibri" pitchFamily="34" charset="0"/>
              </a:rPr>
              <a:t>families </a:t>
            </a:r>
            <a:endParaRPr lang="en-GB" sz="2800" dirty="0" smtClean="0">
              <a:latin typeface="Calibri" pitchFamily="34" charset="0"/>
            </a:endParaRPr>
          </a:p>
          <a:p>
            <a:pPr>
              <a:lnSpc>
                <a:spcPct val="80000"/>
              </a:lnSpc>
            </a:pPr>
            <a:r>
              <a:rPr lang="en-GB" sz="2800" dirty="0" smtClean="0">
                <a:latin typeface="Calibri" pitchFamily="34" charset="0"/>
              </a:rPr>
              <a:t>often less visible in debates than other groups - social work</a:t>
            </a:r>
          </a:p>
          <a:p>
            <a:pPr>
              <a:lnSpc>
                <a:spcPct val="80000"/>
              </a:lnSpc>
            </a:pPr>
            <a:r>
              <a:rPr lang="en-GB" sz="2800" dirty="0" smtClean="0">
                <a:latin typeface="Calibri" pitchFamily="34" charset="0"/>
              </a:rPr>
              <a:t>narrative </a:t>
            </a:r>
            <a:r>
              <a:rPr lang="en-GB" sz="2800" dirty="0" smtClean="0">
                <a:latin typeface="Calibri" pitchFamily="34" charset="0"/>
              </a:rPr>
              <a:t>of professional uncertainty BUT </a:t>
            </a:r>
            <a:r>
              <a:rPr lang="en-GB" sz="2800" dirty="0" smtClean="0">
                <a:latin typeface="Calibri" pitchFamily="34" charset="0"/>
              </a:rPr>
              <a:t> </a:t>
            </a:r>
            <a:r>
              <a:rPr lang="en-GB" sz="2800" dirty="0" smtClean="0">
                <a:latin typeface="Calibri" pitchFamily="34" charset="0"/>
              </a:rPr>
              <a:t>survival </a:t>
            </a:r>
            <a:r>
              <a:rPr lang="en-GB" sz="2800" dirty="0" smtClean="0">
                <a:latin typeface="Calibri" pitchFamily="34" charset="0"/>
              </a:rPr>
              <a:t>and </a:t>
            </a:r>
            <a:r>
              <a:rPr lang="en-GB" sz="2800" dirty="0" smtClean="0">
                <a:latin typeface="Calibri" pitchFamily="34" charset="0"/>
              </a:rPr>
              <a:t>revival</a:t>
            </a:r>
            <a:endParaRPr lang="en-GB" sz="2800" dirty="0" smtClean="0">
              <a:latin typeface="Calibri" pitchFamily="34" charset="0"/>
            </a:endParaRPr>
          </a:p>
          <a:p>
            <a:pPr>
              <a:lnSpc>
                <a:spcPct val="80000"/>
              </a:lnSpc>
              <a:buFont typeface="Wingdings 3" pitchFamily="18" charset="2"/>
              <a:buNone/>
            </a:pPr>
            <a:r>
              <a:rPr lang="en-GB" sz="2800" dirty="0" smtClean="0">
                <a:latin typeface="Calibri" pitchFamily="34" charset="0"/>
              </a:rPr>
              <a:t> </a:t>
            </a:r>
          </a:p>
          <a:p>
            <a:pPr>
              <a:lnSpc>
                <a:spcPct val="80000"/>
              </a:lnSpc>
              <a:buFont typeface="Wingdings 3" pitchFamily="18" charset="2"/>
              <a:buNone/>
            </a:pPr>
            <a:endParaRPr lang="en-GB" sz="2800" dirty="0" smtClean="0">
              <a:latin typeface="Calibri" pitchFamily="34" charset="0"/>
            </a:endParaRPr>
          </a:p>
          <a:p>
            <a:pPr>
              <a:lnSpc>
                <a:spcPct val="80000"/>
              </a:lnSpc>
              <a:buFont typeface="Wingdings 3" pitchFamily="18" charset="2"/>
              <a:buNone/>
            </a:pPr>
            <a:r>
              <a:rPr lang="en-GB" sz="2800" dirty="0" smtClean="0">
                <a:latin typeface="Calibri" pitchFamily="34" charset="0"/>
              </a:rPr>
              <a:t>This </a:t>
            </a:r>
            <a:r>
              <a:rPr lang="en-GB" sz="2800" dirty="0" smtClean="0">
                <a:latin typeface="Calibri" pitchFamily="34" charset="0"/>
              </a:rPr>
              <a:t>paper:</a:t>
            </a:r>
          </a:p>
          <a:p>
            <a:pPr>
              <a:lnSpc>
                <a:spcPct val="80000"/>
              </a:lnSpc>
            </a:pPr>
            <a:r>
              <a:rPr lang="en-GB" sz="2800" dirty="0" smtClean="0">
                <a:latin typeface="Calibri" pitchFamily="34" charset="0"/>
              </a:rPr>
              <a:t>how health visiting is understood and ‘located’ in policy, practice, and research </a:t>
            </a:r>
          </a:p>
          <a:p>
            <a:pPr>
              <a:lnSpc>
                <a:spcPct val="80000"/>
              </a:lnSpc>
            </a:pPr>
            <a:r>
              <a:rPr lang="en-GB" sz="2800" dirty="0" smtClean="0">
                <a:latin typeface="Calibri" pitchFamily="34" charset="0"/>
              </a:rPr>
              <a:t>Thoughts  </a:t>
            </a:r>
            <a:r>
              <a:rPr lang="en-GB" sz="2800" dirty="0" smtClean="0">
                <a:latin typeface="Calibri" pitchFamily="34" charset="0"/>
              </a:rPr>
              <a:t> - rather </a:t>
            </a:r>
            <a:r>
              <a:rPr lang="en-GB" sz="2800" dirty="0" smtClean="0">
                <a:latin typeface="Calibri" pitchFamily="34" charset="0"/>
              </a:rPr>
              <a:t>than answers</a:t>
            </a:r>
          </a:p>
          <a:p>
            <a:pPr>
              <a:lnSpc>
                <a:spcPct val="80000"/>
              </a:lnSpc>
              <a:buFont typeface="Wingdings 3" pitchFamily="18" charset="2"/>
              <a:buNone/>
            </a:pPr>
            <a:endParaRPr lang="en-GB" sz="2500" dirty="0" smtClean="0"/>
          </a:p>
        </p:txBody>
      </p:sp>
      <p:sp>
        <p:nvSpPr>
          <p:cNvPr id="3" name="Title 2"/>
          <p:cNvSpPr>
            <a:spLocks noGrp="1"/>
          </p:cNvSpPr>
          <p:nvPr>
            <p:ph type="title"/>
          </p:nvPr>
        </p:nvSpPr>
        <p:spPr/>
        <p:txBody>
          <a:bodyPr>
            <a:normAutofit/>
          </a:bodyPr>
          <a:lstStyle/>
          <a:p>
            <a:pPr algn="ctr" fontAlgn="auto">
              <a:spcAft>
                <a:spcPts val="0"/>
              </a:spcAft>
              <a:defRPr/>
            </a:pPr>
            <a:r>
              <a:rPr lang="en-GB" sz="3600" dirty="0" smtClean="0">
                <a:effectLst/>
                <a:latin typeface="Calibri" pitchFamily="34" charset="0"/>
                <a:cs typeface="Calibri" pitchFamily="34" charset="0"/>
              </a:rPr>
              <a:t>Introduction </a:t>
            </a:r>
            <a:endParaRPr lang="en-GB" sz="3600" dirty="0">
              <a:effectLst/>
              <a:latin typeface="Calibri" pitchFamily="34" charset="0"/>
              <a:cs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pPr>
              <a:buFont typeface="Wingdings 3" pitchFamily="18" charset="2"/>
              <a:buNone/>
            </a:pPr>
            <a:r>
              <a:rPr lang="en-GB" sz="2400" dirty="0" smtClean="0">
                <a:latin typeface="Calibri" pitchFamily="34" charset="0"/>
              </a:rPr>
              <a:t>History </a:t>
            </a:r>
            <a:r>
              <a:rPr lang="en-GB" sz="2400" dirty="0" smtClean="0">
                <a:latin typeface="Calibri" pitchFamily="34" charset="0"/>
              </a:rPr>
              <a:t>and context for  HV is public health work:</a:t>
            </a:r>
          </a:p>
          <a:p>
            <a:r>
              <a:rPr lang="en-GB" sz="2400" dirty="0" smtClean="0">
                <a:latin typeface="Calibri" pitchFamily="34" charset="0"/>
              </a:rPr>
              <a:t>Long history – 19</a:t>
            </a:r>
            <a:r>
              <a:rPr lang="en-GB" sz="2400" baseline="30000" dirty="0" smtClean="0">
                <a:latin typeface="Calibri" pitchFamily="34" charset="0"/>
              </a:rPr>
              <a:t>th</a:t>
            </a:r>
            <a:r>
              <a:rPr lang="en-GB" sz="2400" dirty="0" smtClean="0">
                <a:latin typeface="Calibri" pitchFamily="34" charset="0"/>
              </a:rPr>
              <a:t> century roots</a:t>
            </a:r>
          </a:p>
          <a:p>
            <a:r>
              <a:rPr lang="en-GB" sz="2400" dirty="0" smtClean="0">
                <a:latin typeface="Calibri" pitchFamily="34" charset="0"/>
              </a:rPr>
              <a:t>Focused on mothers and children </a:t>
            </a:r>
          </a:p>
          <a:p>
            <a:r>
              <a:rPr lang="en-GB" sz="2400" dirty="0" smtClean="0">
                <a:latin typeface="Calibri" pitchFamily="34" charset="0"/>
              </a:rPr>
              <a:t>Shaped professional identity and orientation</a:t>
            </a:r>
          </a:p>
          <a:p>
            <a:pPr>
              <a:buFont typeface="Wingdings 3" pitchFamily="18" charset="2"/>
              <a:buNone/>
            </a:pPr>
            <a:endParaRPr lang="en-GB" sz="2400" dirty="0" smtClean="0">
              <a:latin typeface="Calibri" pitchFamily="34" charset="0"/>
            </a:endParaRPr>
          </a:p>
          <a:p>
            <a:pPr>
              <a:buFont typeface="Wingdings 3" pitchFamily="18" charset="2"/>
              <a:buNone/>
            </a:pPr>
            <a:r>
              <a:rPr lang="en-GB" sz="2400" dirty="0" smtClean="0">
                <a:latin typeface="Calibri" pitchFamily="34" charset="0"/>
              </a:rPr>
              <a:t>Contemporary </a:t>
            </a:r>
            <a:r>
              <a:rPr lang="en-GB" sz="2400" dirty="0" smtClean="0">
                <a:latin typeface="Calibri" pitchFamily="34" charset="0"/>
              </a:rPr>
              <a:t>context:</a:t>
            </a:r>
            <a:endParaRPr lang="en-GB" sz="2400" dirty="0" smtClean="0">
              <a:latin typeface="Calibri" pitchFamily="34" charset="0"/>
            </a:endParaRPr>
          </a:p>
          <a:p>
            <a:r>
              <a:rPr lang="en-GB" sz="2400" dirty="0" smtClean="0">
                <a:latin typeface="Calibri" pitchFamily="34" charset="0"/>
              </a:rPr>
              <a:t>Children’s public health - importance of early years </a:t>
            </a:r>
          </a:p>
          <a:p>
            <a:r>
              <a:rPr lang="en-GB" sz="2400" dirty="0" smtClean="0">
                <a:latin typeface="Calibri" pitchFamily="34" charset="0"/>
              </a:rPr>
              <a:t>Health inequalities and population changes</a:t>
            </a:r>
            <a:endParaRPr lang="en-GB" sz="2400" dirty="0" smtClean="0">
              <a:latin typeface="Calibri" pitchFamily="34" charset="0"/>
            </a:endParaRPr>
          </a:p>
          <a:p>
            <a:r>
              <a:rPr lang="en-GB" sz="2400" dirty="0" smtClean="0">
                <a:latin typeface="Calibri" pitchFamily="34" charset="0"/>
              </a:rPr>
              <a:t>New risks – </a:t>
            </a:r>
            <a:r>
              <a:rPr lang="en-GB" sz="2400" dirty="0" smtClean="0">
                <a:latin typeface="Calibri" pitchFamily="34" charset="0"/>
              </a:rPr>
              <a:t> </a:t>
            </a:r>
            <a:r>
              <a:rPr lang="en-GB" sz="2400" dirty="0" smtClean="0">
                <a:latin typeface="Calibri" pitchFamily="34" charset="0"/>
              </a:rPr>
              <a:t>obesity, </a:t>
            </a:r>
            <a:r>
              <a:rPr lang="en-GB" sz="2400" dirty="0" smtClean="0">
                <a:latin typeface="Calibri" pitchFamily="34" charset="0"/>
              </a:rPr>
              <a:t>domestic violence</a:t>
            </a:r>
            <a:endParaRPr lang="en-GB" sz="2400" dirty="0" smtClean="0">
              <a:latin typeface="Calibri" pitchFamily="34" charset="0"/>
            </a:endParaRPr>
          </a:p>
          <a:p>
            <a:r>
              <a:rPr lang="en-GB" sz="2400" dirty="0" smtClean="0">
                <a:latin typeface="Calibri" pitchFamily="34" charset="0"/>
              </a:rPr>
              <a:t>Emphasis on needs assessment </a:t>
            </a:r>
            <a:r>
              <a:rPr lang="en-GB" sz="2400" dirty="0" smtClean="0">
                <a:latin typeface="Calibri" pitchFamily="34" charset="0"/>
              </a:rPr>
              <a:t> </a:t>
            </a:r>
            <a:endParaRPr lang="en-GB" dirty="0" smtClean="0"/>
          </a:p>
        </p:txBody>
      </p:sp>
      <p:sp>
        <p:nvSpPr>
          <p:cNvPr id="3" name="Title 2"/>
          <p:cNvSpPr>
            <a:spLocks noGrp="1"/>
          </p:cNvSpPr>
          <p:nvPr>
            <p:ph type="title"/>
          </p:nvPr>
        </p:nvSpPr>
        <p:spPr>
          <a:xfrm>
            <a:off x="457200" y="274638"/>
            <a:ext cx="8229600" cy="1354162"/>
          </a:xfrm>
        </p:spPr>
        <p:txBody>
          <a:bodyPr>
            <a:normAutofit/>
          </a:bodyPr>
          <a:lstStyle/>
          <a:p>
            <a:pPr algn="ctr" fontAlgn="auto">
              <a:spcAft>
                <a:spcPts val="0"/>
              </a:spcAft>
              <a:defRPr/>
            </a:pPr>
            <a:r>
              <a:rPr lang="en-GB" sz="3600" dirty="0" smtClean="0">
                <a:effectLst/>
                <a:latin typeface="Calibri" pitchFamily="34" charset="0"/>
                <a:cs typeface="Calibri" pitchFamily="34" charset="0"/>
              </a:rPr>
              <a:t>Health Visiting in </a:t>
            </a:r>
            <a:r>
              <a:rPr lang="en-GB" sz="3600" dirty="0" smtClean="0">
                <a:effectLst/>
                <a:latin typeface="Calibri" pitchFamily="34" charset="0"/>
                <a:cs typeface="Calibri" pitchFamily="34" charset="0"/>
              </a:rPr>
              <a:t>Policy: Public </a:t>
            </a:r>
            <a:r>
              <a:rPr lang="en-GB" sz="3600" dirty="0" smtClean="0">
                <a:effectLst/>
                <a:latin typeface="Calibri" pitchFamily="34" charset="0"/>
                <a:cs typeface="Calibri" pitchFamily="34" charset="0"/>
              </a:rPr>
              <a:t>Health </a:t>
            </a:r>
            <a:endParaRPr lang="en-GB" sz="3600" dirty="0">
              <a:effectLst/>
              <a:latin typeface="Calibri" pitchFamily="34" charset="0"/>
              <a:cs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457200" y="1628775"/>
            <a:ext cx="8229600" cy="6840538"/>
          </a:xfrm>
        </p:spPr>
        <p:txBody>
          <a:bodyPr/>
          <a:lstStyle/>
          <a:p>
            <a:pPr>
              <a:buFont typeface="Wingdings 3" pitchFamily="18" charset="2"/>
              <a:buNone/>
            </a:pPr>
            <a:endParaRPr lang="en-GB" sz="2000" dirty="0" smtClean="0"/>
          </a:p>
          <a:p>
            <a:pPr>
              <a:buFont typeface="Wingdings 3" pitchFamily="18" charset="2"/>
              <a:buNone/>
            </a:pPr>
            <a:r>
              <a:rPr lang="en-GB" sz="2400" dirty="0" smtClean="0">
                <a:latin typeface="Calibri" pitchFamily="34" charset="0"/>
              </a:rPr>
              <a:t>Long history of working with families where children are vulnerable and at risk of harm</a:t>
            </a:r>
          </a:p>
          <a:p>
            <a:pPr>
              <a:buFont typeface="Wingdings 3" pitchFamily="18" charset="2"/>
              <a:buNone/>
            </a:pPr>
            <a:endParaRPr lang="en-GB" sz="2400" dirty="0" smtClean="0">
              <a:latin typeface="Calibri" pitchFamily="34" charset="0"/>
            </a:endParaRPr>
          </a:p>
          <a:p>
            <a:pPr>
              <a:buFont typeface="Wingdings 3" pitchFamily="18" charset="2"/>
              <a:buNone/>
            </a:pPr>
            <a:r>
              <a:rPr lang="en-GB" sz="2400" dirty="0" smtClean="0">
                <a:latin typeface="Calibri" pitchFamily="34" charset="0"/>
              </a:rPr>
              <a:t>Less visible </a:t>
            </a:r>
          </a:p>
          <a:p>
            <a:pPr>
              <a:buFont typeface="Wingdings 3" pitchFamily="18" charset="2"/>
              <a:buNone/>
            </a:pPr>
            <a:r>
              <a:rPr lang="en-GB" sz="2400" dirty="0" smtClean="0">
                <a:latin typeface="Calibri" pitchFamily="34" charset="0"/>
              </a:rPr>
              <a:t>Largely avoided public or media scrutiny </a:t>
            </a:r>
            <a:r>
              <a:rPr lang="en-GB" sz="2400" dirty="0" smtClean="0">
                <a:latin typeface="Calibri" pitchFamily="34" charset="0"/>
              </a:rPr>
              <a:t> - child </a:t>
            </a:r>
            <a:r>
              <a:rPr lang="en-GB" sz="2400" dirty="0" smtClean="0">
                <a:latin typeface="Calibri" pitchFamily="34" charset="0"/>
              </a:rPr>
              <a:t>deaths/serious incidents </a:t>
            </a:r>
            <a:endParaRPr lang="en-GB" sz="2400" dirty="0" smtClean="0">
              <a:latin typeface="Calibri" pitchFamily="34" charset="0"/>
            </a:endParaRPr>
          </a:p>
          <a:p>
            <a:r>
              <a:rPr lang="en-GB" sz="2400" dirty="0" smtClean="0">
                <a:latin typeface="Calibri" pitchFamily="34" charset="0"/>
              </a:rPr>
              <a:t>despite </a:t>
            </a:r>
            <a:r>
              <a:rPr lang="en-GB" sz="2400" dirty="0" smtClean="0">
                <a:latin typeface="Calibri" pitchFamily="34" charset="0"/>
              </a:rPr>
              <a:t>high incidence </a:t>
            </a:r>
            <a:r>
              <a:rPr lang="en-GB" sz="2400" dirty="0" smtClean="0">
                <a:latin typeface="Calibri" pitchFamily="34" charset="0"/>
              </a:rPr>
              <a:t>in </a:t>
            </a:r>
            <a:r>
              <a:rPr lang="en-GB" sz="2400" dirty="0" smtClean="0">
                <a:latin typeface="Calibri" pitchFamily="34" charset="0"/>
              </a:rPr>
              <a:t>infants and under 5s  </a:t>
            </a:r>
            <a:endParaRPr lang="en-GB" sz="2400" dirty="0" smtClean="0">
              <a:latin typeface="Calibri" pitchFamily="34" charset="0"/>
            </a:endParaRPr>
          </a:p>
          <a:p>
            <a:r>
              <a:rPr lang="en-GB" sz="2400" dirty="0" smtClean="0">
                <a:latin typeface="Calibri" pitchFamily="34" charset="0"/>
              </a:rPr>
              <a:t> </a:t>
            </a:r>
            <a:r>
              <a:rPr lang="en-GB" sz="2400" dirty="0" smtClean="0">
                <a:latin typeface="Calibri" pitchFamily="34" charset="0"/>
              </a:rPr>
              <a:t>universality of health visiting</a:t>
            </a:r>
          </a:p>
          <a:p>
            <a:endParaRPr lang="en-GB" sz="2400" dirty="0" smtClean="0">
              <a:latin typeface="Calibri" pitchFamily="34" charset="0"/>
            </a:endParaRPr>
          </a:p>
          <a:p>
            <a:pPr>
              <a:buFont typeface="Wingdings 3" pitchFamily="18" charset="2"/>
              <a:buNone/>
            </a:pPr>
            <a:endParaRPr lang="en-GB" sz="2000" i="1" dirty="0" smtClean="0"/>
          </a:p>
          <a:p>
            <a:pPr>
              <a:buFont typeface="Wingdings 3" pitchFamily="18" charset="2"/>
              <a:buNone/>
            </a:pPr>
            <a:endParaRPr lang="en-GB" sz="2000" dirty="0" smtClean="0"/>
          </a:p>
          <a:p>
            <a:pPr>
              <a:buFont typeface="Wingdings 3" pitchFamily="18" charset="2"/>
              <a:buNone/>
            </a:pPr>
            <a:endParaRPr lang="en-GB" sz="2000" i="1" dirty="0" smtClean="0"/>
          </a:p>
        </p:txBody>
      </p:sp>
      <p:sp>
        <p:nvSpPr>
          <p:cNvPr id="3" name="Title 2"/>
          <p:cNvSpPr>
            <a:spLocks noGrp="1"/>
          </p:cNvSpPr>
          <p:nvPr>
            <p:ph type="title"/>
          </p:nvPr>
        </p:nvSpPr>
        <p:spPr>
          <a:xfrm>
            <a:off x="457200" y="274638"/>
            <a:ext cx="8229600" cy="1426170"/>
          </a:xfrm>
        </p:spPr>
        <p:txBody>
          <a:bodyPr>
            <a:normAutofit/>
          </a:bodyPr>
          <a:lstStyle/>
          <a:p>
            <a:pPr algn="ctr" fontAlgn="auto">
              <a:spcAft>
                <a:spcPts val="0"/>
              </a:spcAft>
              <a:defRPr/>
            </a:pPr>
            <a:r>
              <a:rPr lang="en-GB" sz="3600" dirty="0" smtClean="0">
                <a:effectLst/>
                <a:latin typeface="Calibri" pitchFamily="34" charset="0"/>
                <a:cs typeface="Calibri" pitchFamily="34" charset="0"/>
              </a:rPr>
              <a:t>Health Visiting in </a:t>
            </a:r>
            <a:r>
              <a:rPr lang="en-GB" sz="3600" dirty="0" smtClean="0">
                <a:effectLst/>
                <a:latin typeface="Calibri" pitchFamily="34" charset="0"/>
                <a:cs typeface="Calibri" pitchFamily="34" charset="0"/>
              </a:rPr>
              <a:t>Policy: </a:t>
            </a:r>
            <a:br>
              <a:rPr lang="en-GB" sz="3600" dirty="0" smtClean="0">
                <a:effectLst/>
                <a:latin typeface="Calibri" pitchFamily="34" charset="0"/>
                <a:cs typeface="Calibri" pitchFamily="34" charset="0"/>
              </a:rPr>
            </a:br>
            <a:r>
              <a:rPr lang="en-GB" sz="3600" dirty="0" smtClean="0">
                <a:effectLst/>
                <a:latin typeface="Calibri" pitchFamily="34" charset="0"/>
                <a:cs typeface="Calibri" pitchFamily="34" charset="0"/>
              </a:rPr>
              <a:t>The Welfare and Protection of Children</a:t>
            </a:r>
            <a:endParaRPr lang="en-GB" sz="3600" dirty="0">
              <a:effectLst/>
              <a:latin typeface="Calibri" pitchFamily="34" charset="0"/>
              <a:cs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348"/>
          </a:xfrm>
        </p:spPr>
        <p:txBody>
          <a:bodyPr>
            <a:normAutofit/>
          </a:bodyPr>
          <a:lstStyle/>
          <a:p>
            <a:pPr marL="365760" indent="-256032" fontAlgn="auto">
              <a:spcAft>
                <a:spcPts val="0"/>
              </a:spcAft>
              <a:buFont typeface="Wingdings 3"/>
              <a:buNone/>
              <a:defRPr/>
            </a:pPr>
            <a:r>
              <a:rPr lang="en-GB" sz="2800" i="1" dirty="0" smtClean="0">
                <a:latin typeface="Calibri" pitchFamily="34" charset="0"/>
                <a:cs typeface="Calibri" pitchFamily="34" charset="0"/>
              </a:rPr>
              <a:t>In </a:t>
            </a:r>
            <a:r>
              <a:rPr lang="en-GB" sz="2800" i="1" dirty="0" smtClean="0">
                <a:latin typeface="Calibri" pitchFamily="34" charset="0"/>
                <a:cs typeface="Calibri" pitchFamily="34" charset="0"/>
              </a:rPr>
              <a:t>the last decade, there has been a dearth of research or papers commenting on the child protection functions of health visitors. This silence on the subject runs counter to the experience of most practising health visitors whose daily work is still taken up with much child welfare work. However, it reflects the official rhetoric, which is that child protection duties are primarily the concern of social, not health, </a:t>
            </a:r>
            <a:r>
              <a:rPr lang="en-GB" sz="2800" i="1" dirty="0" smtClean="0">
                <a:latin typeface="Calibri" pitchFamily="34" charset="0"/>
                <a:cs typeface="Calibri" pitchFamily="34" charset="0"/>
              </a:rPr>
              <a:t>services</a:t>
            </a:r>
            <a:r>
              <a:rPr lang="en-GB" sz="2800" i="1" dirty="0" smtClean="0">
                <a:latin typeface="Calibri" pitchFamily="34" charset="0"/>
                <a:cs typeface="Calibri" pitchFamily="34" charset="0"/>
              </a:rPr>
              <a:t> </a:t>
            </a:r>
            <a:r>
              <a:rPr lang="en-GB" sz="2800" i="1" dirty="0" smtClean="0">
                <a:latin typeface="Calibri" pitchFamily="34" charset="0"/>
                <a:cs typeface="Calibri" pitchFamily="34" charset="0"/>
              </a:rPr>
              <a:t>(</a:t>
            </a:r>
            <a:r>
              <a:rPr lang="en-GB" sz="2800" i="1" dirty="0" err="1" smtClean="0">
                <a:latin typeface="Calibri" pitchFamily="34" charset="0"/>
                <a:cs typeface="Calibri" pitchFamily="34" charset="0"/>
              </a:rPr>
              <a:t>Cowley</a:t>
            </a:r>
            <a:r>
              <a:rPr lang="en-GB" sz="2800" i="1" dirty="0" smtClean="0">
                <a:latin typeface="Calibri" pitchFamily="34" charset="0"/>
                <a:cs typeface="Calibri" pitchFamily="34" charset="0"/>
              </a:rPr>
              <a:t>  </a:t>
            </a:r>
            <a:r>
              <a:rPr lang="en-GB" sz="2800" i="1" dirty="0" smtClean="0">
                <a:latin typeface="Calibri" pitchFamily="34" charset="0"/>
                <a:cs typeface="Calibri" pitchFamily="34" charset="0"/>
              </a:rPr>
              <a:t>et al  2004, p. 506).</a:t>
            </a:r>
            <a:endParaRPr lang="en-GB" sz="2800" dirty="0" smtClean="0">
              <a:latin typeface="Calibri" pitchFamily="34" charset="0"/>
              <a:cs typeface="Calibri" pitchFamily="34" charset="0"/>
            </a:endParaRPr>
          </a:p>
        </p:txBody>
      </p:sp>
      <p:sp>
        <p:nvSpPr>
          <p:cNvPr id="3" name="Title 2"/>
          <p:cNvSpPr>
            <a:spLocks noGrp="1"/>
          </p:cNvSpPr>
          <p:nvPr>
            <p:ph type="title"/>
          </p:nvPr>
        </p:nvSpPr>
        <p:spPr/>
        <p:txBody>
          <a:bodyPr/>
          <a:lstStyle/>
          <a:p>
            <a:pPr fontAlgn="auto">
              <a:spcAft>
                <a:spcPts val="0"/>
              </a:spcAft>
              <a:defRPr/>
            </a:pPr>
            <a:endParaRPr lang="en-GB"/>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80000"/>
              </a:lnSpc>
              <a:buNone/>
            </a:pPr>
            <a:endParaRPr lang="en-GB" sz="2400" dirty="0" smtClean="0">
              <a:latin typeface="Calibri" pitchFamily="34" charset="0"/>
              <a:cs typeface="Calibri" pitchFamily="34" charset="0"/>
            </a:endParaRPr>
          </a:p>
          <a:p>
            <a:pPr>
              <a:lnSpc>
                <a:spcPct val="80000"/>
              </a:lnSpc>
              <a:buNone/>
            </a:pPr>
            <a:r>
              <a:rPr lang="en-GB" sz="2800" dirty="0" smtClean="0">
                <a:latin typeface="Calibri" pitchFamily="34" charset="0"/>
                <a:cs typeface="Calibri" pitchFamily="34" charset="0"/>
              </a:rPr>
              <a:t>Contemporary  Context: </a:t>
            </a:r>
          </a:p>
          <a:p>
            <a:pPr>
              <a:lnSpc>
                <a:spcPct val="80000"/>
              </a:lnSpc>
              <a:buNone/>
            </a:pPr>
            <a:endParaRPr lang="en-GB" sz="2000" dirty="0" smtClean="0">
              <a:latin typeface="Calibri" pitchFamily="34" charset="0"/>
              <a:cs typeface="Calibri" pitchFamily="34" charset="0"/>
            </a:endParaRPr>
          </a:p>
          <a:p>
            <a:pPr>
              <a:lnSpc>
                <a:spcPct val="80000"/>
              </a:lnSpc>
            </a:pPr>
            <a:r>
              <a:rPr lang="en-GB" sz="2400" dirty="0" smtClean="0">
                <a:latin typeface="Calibri" pitchFamily="34" charset="0"/>
              </a:rPr>
              <a:t>Expansive </a:t>
            </a:r>
            <a:r>
              <a:rPr lang="en-GB" sz="2400" dirty="0" smtClean="0">
                <a:latin typeface="Calibri" pitchFamily="34" charset="0"/>
              </a:rPr>
              <a:t>safeguarding children agenda  (ECM) </a:t>
            </a:r>
          </a:p>
          <a:p>
            <a:pPr lvl="1">
              <a:lnSpc>
                <a:spcPct val="80000"/>
              </a:lnSpc>
            </a:pPr>
            <a:r>
              <a:rPr lang="en-GB" sz="2400" dirty="0" smtClean="0">
                <a:latin typeface="Calibri" pitchFamily="34" charset="0"/>
              </a:rPr>
              <a:t>early intervention, multi-agency working </a:t>
            </a:r>
            <a:r>
              <a:rPr lang="en-GB" sz="2400" dirty="0" smtClean="0">
                <a:latin typeface="Calibri" pitchFamily="34" charset="0"/>
              </a:rPr>
              <a:t>&amp; </a:t>
            </a:r>
            <a:r>
              <a:rPr lang="en-GB" sz="2400" dirty="0" smtClean="0">
                <a:latin typeface="Calibri" pitchFamily="34" charset="0"/>
              </a:rPr>
              <a:t>information </a:t>
            </a:r>
            <a:r>
              <a:rPr lang="en-GB" sz="2400" dirty="0" smtClean="0">
                <a:latin typeface="Calibri" pitchFamily="34" charset="0"/>
              </a:rPr>
              <a:t>sharing</a:t>
            </a:r>
          </a:p>
          <a:p>
            <a:pPr lvl="1">
              <a:lnSpc>
                <a:spcPct val="80000"/>
              </a:lnSpc>
            </a:pPr>
            <a:r>
              <a:rPr lang="en-GB" sz="2400" dirty="0" smtClean="0">
                <a:latin typeface="Calibri" pitchFamily="34" charset="0"/>
              </a:rPr>
              <a:t>outcome based </a:t>
            </a:r>
          </a:p>
          <a:p>
            <a:pPr lvl="1">
              <a:lnSpc>
                <a:spcPct val="80000"/>
              </a:lnSpc>
            </a:pPr>
            <a:r>
              <a:rPr lang="en-GB" sz="2400" dirty="0" smtClean="0">
                <a:latin typeface="Calibri" pitchFamily="34" charset="0"/>
              </a:rPr>
              <a:t>broad risks and needs </a:t>
            </a:r>
          </a:p>
          <a:p>
            <a:pPr>
              <a:lnSpc>
                <a:spcPct val="80000"/>
              </a:lnSpc>
            </a:pPr>
            <a:r>
              <a:rPr lang="en-GB" sz="2400" dirty="0" smtClean="0">
                <a:latin typeface="Calibri" pitchFamily="34" charset="0"/>
              </a:rPr>
              <a:t>Post-Laming: </a:t>
            </a:r>
          </a:p>
          <a:p>
            <a:pPr lvl="1">
              <a:lnSpc>
                <a:spcPct val="80000"/>
              </a:lnSpc>
            </a:pPr>
            <a:r>
              <a:rPr lang="en-GB" sz="2400" dirty="0" smtClean="0">
                <a:latin typeface="Calibri" pitchFamily="34" charset="0"/>
              </a:rPr>
              <a:t>HV contribution to safeguarding and protecting children </a:t>
            </a:r>
            <a:r>
              <a:rPr lang="en-GB" sz="2400" dirty="0" smtClean="0">
                <a:latin typeface="Calibri" pitchFamily="34" charset="0"/>
              </a:rPr>
              <a:t>affirmed</a:t>
            </a:r>
            <a:endParaRPr lang="en-GB" sz="2400" dirty="0" smtClean="0">
              <a:latin typeface="Calibri" pitchFamily="34" charset="0"/>
            </a:endParaRPr>
          </a:p>
          <a:p>
            <a:pPr>
              <a:lnSpc>
                <a:spcPct val="80000"/>
              </a:lnSpc>
            </a:pPr>
            <a:r>
              <a:rPr lang="en-GB" sz="2400" dirty="0" smtClean="0">
                <a:latin typeface="Calibri" pitchFamily="34" charset="0"/>
              </a:rPr>
              <a:t>C</a:t>
            </a:r>
            <a:r>
              <a:rPr lang="en-GB" sz="2400" dirty="0" smtClean="0">
                <a:latin typeface="Calibri" pitchFamily="34" charset="0"/>
              </a:rPr>
              <a:t>hild </a:t>
            </a:r>
            <a:r>
              <a:rPr lang="en-GB" sz="2400" dirty="0" smtClean="0">
                <a:latin typeface="Calibri" pitchFamily="34" charset="0"/>
              </a:rPr>
              <a:t>maltreatment  -  a public health issue (see Gilbert et al  2009)</a:t>
            </a:r>
          </a:p>
          <a:p>
            <a:pPr>
              <a:lnSpc>
                <a:spcPct val="80000"/>
              </a:lnSpc>
            </a:pPr>
            <a:endParaRPr lang="en-GB" sz="1800" dirty="0" smtClean="0">
              <a:latin typeface="Calibri" pitchFamily="34" charset="0"/>
            </a:endParaRPr>
          </a:p>
          <a:p>
            <a:pPr>
              <a:lnSpc>
                <a:spcPct val="80000"/>
              </a:lnSpc>
              <a:buFont typeface="Wingdings 3" pitchFamily="18" charset="2"/>
              <a:buNone/>
            </a:pPr>
            <a:endParaRPr lang="en-GB" sz="1800" dirty="0" smtClean="0">
              <a:latin typeface="Calibri" pitchFamily="34" charset="0"/>
            </a:endParaRPr>
          </a:p>
        </p:txBody>
      </p:sp>
      <p:sp>
        <p:nvSpPr>
          <p:cNvPr id="3" name="Title 2"/>
          <p:cNvSpPr>
            <a:spLocks noGrp="1"/>
          </p:cNvSpPr>
          <p:nvPr>
            <p:ph type="title"/>
          </p:nvPr>
        </p:nvSpPr>
        <p:spPr/>
        <p:txBody>
          <a:bodyPr>
            <a:noAutofit/>
          </a:bodyPr>
          <a:lstStyle/>
          <a:p>
            <a:pPr algn="ctr" fontAlgn="auto">
              <a:spcAft>
                <a:spcPts val="0"/>
              </a:spcAft>
              <a:defRPr/>
            </a:pPr>
            <a:r>
              <a:rPr lang="en-GB" sz="3600" dirty="0" smtClean="0">
                <a:effectLst/>
                <a:latin typeface="Calibri" pitchFamily="34" charset="0"/>
                <a:cs typeface="Calibri" pitchFamily="34" charset="0"/>
              </a:rPr>
              <a:t>Health Visiting in Policy: </a:t>
            </a:r>
            <a:br>
              <a:rPr lang="en-GB" sz="3600" dirty="0" smtClean="0">
                <a:effectLst/>
                <a:latin typeface="Calibri" pitchFamily="34" charset="0"/>
                <a:cs typeface="Calibri" pitchFamily="34" charset="0"/>
              </a:rPr>
            </a:br>
            <a:r>
              <a:rPr lang="en-GB" sz="3600" dirty="0" smtClean="0">
                <a:effectLst/>
                <a:latin typeface="Calibri" pitchFamily="34" charset="0"/>
                <a:cs typeface="Calibri" pitchFamily="34" charset="0"/>
              </a:rPr>
              <a:t>The Welfare and Protection of Children</a:t>
            </a:r>
            <a:endParaRPr lang="en-GB" sz="3600" dirty="0">
              <a:effectLst/>
              <a:latin typeface="Calibri" pitchFamily="34" charset="0"/>
              <a:cs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buNone/>
            </a:pPr>
            <a:r>
              <a:rPr lang="en-GB" sz="2800" dirty="0" smtClean="0">
                <a:latin typeface="Calibri" pitchFamily="34" charset="0"/>
              </a:rPr>
              <a:t>Policies </a:t>
            </a:r>
            <a:r>
              <a:rPr lang="en-GB" sz="2800" dirty="0" smtClean="0">
                <a:latin typeface="Calibri" pitchFamily="34" charset="0"/>
              </a:rPr>
              <a:t>coincide (public health </a:t>
            </a:r>
            <a:r>
              <a:rPr lang="en-GB" sz="2800" dirty="0" smtClean="0">
                <a:latin typeface="Calibri" pitchFamily="34" charset="0"/>
              </a:rPr>
              <a:t>&amp; safeguarding </a:t>
            </a:r>
            <a:r>
              <a:rPr lang="en-GB" sz="2800" dirty="0" smtClean="0">
                <a:latin typeface="Calibri" pitchFamily="34" charset="0"/>
              </a:rPr>
              <a:t>children)</a:t>
            </a:r>
          </a:p>
          <a:p>
            <a:pPr>
              <a:lnSpc>
                <a:spcPct val="80000"/>
              </a:lnSpc>
              <a:buNone/>
            </a:pPr>
            <a:endParaRPr lang="en-GB" sz="2800" dirty="0" smtClean="0">
              <a:latin typeface="Calibri" pitchFamily="34" charset="0"/>
            </a:endParaRPr>
          </a:p>
          <a:p>
            <a:pPr>
              <a:lnSpc>
                <a:spcPct val="80000"/>
              </a:lnSpc>
              <a:buNone/>
            </a:pPr>
            <a:r>
              <a:rPr lang="en-GB" sz="2800" dirty="0" smtClean="0">
                <a:latin typeface="Calibri" pitchFamily="34" charset="0"/>
              </a:rPr>
              <a:t>How </a:t>
            </a:r>
            <a:r>
              <a:rPr lang="en-GB" sz="2800" dirty="0" smtClean="0">
                <a:latin typeface="Calibri" pitchFamily="34" charset="0"/>
              </a:rPr>
              <a:t>will  various </a:t>
            </a:r>
            <a:r>
              <a:rPr lang="en-GB" sz="2800" dirty="0" smtClean="0">
                <a:latin typeface="Calibri" pitchFamily="34" charset="0"/>
              </a:rPr>
              <a:t>demands impact </a:t>
            </a:r>
            <a:r>
              <a:rPr lang="en-GB" sz="2800" dirty="0" smtClean="0">
                <a:latin typeface="Calibri" pitchFamily="34" charset="0"/>
              </a:rPr>
              <a:t>upon service delivery at practice </a:t>
            </a:r>
            <a:r>
              <a:rPr lang="en-GB" sz="2800" dirty="0" smtClean="0">
                <a:latin typeface="Calibri" pitchFamily="34" charset="0"/>
              </a:rPr>
              <a:t>level?:</a:t>
            </a:r>
          </a:p>
          <a:p>
            <a:pPr>
              <a:lnSpc>
                <a:spcPct val="80000"/>
              </a:lnSpc>
              <a:buNone/>
            </a:pPr>
            <a:endParaRPr lang="en-GB" sz="2400" dirty="0" smtClean="0">
              <a:latin typeface="Calibri" pitchFamily="34" charset="0"/>
            </a:endParaRPr>
          </a:p>
          <a:p>
            <a:pPr>
              <a:lnSpc>
                <a:spcPct val="80000"/>
              </a:lnSpc>
            </a:pPr>
            <a:r>
              <a:rPr lang="en-GB" sz="2400" dirty="0" smtClean="0">
                <a:latin typeface="Calibri" pitchFamily="34" charset="0"/>
              </a:rPr>
              <a:t>target </a:t>
            </a:r>
            <a:r>
              <a:rPr lang="en-GB" sz="2400" dirty="0" smtClean="0">
                <a:latin typeface="Calibri" pitchFamily="34" charset="0"/>
              </a:rPr>
              <a:t>service provision within a universal framework </a:t>
            </a:r>
          </a:p>
          <a:p>
            <a:pPr>
              <a:lnSpc>
                <a:spcPct val="80000"/>
              </a:lnSpc>
            </a:pPr>
            <a:r>
              <a:rPr lang="en-GB" sz="2400" dirty="0" smtClean="0">
                <a:latin typeface="Calibri" pitchFamily="34" charset="0"/>
              </a:rPr>
              <a:t>b</a:t>
            </a:r>
            <a:r>
              <a:rPr lang="en-GB" sz="2400" dirty="0" smtClean="0">
                <a:latin typeface="Calibri" pitchFamily="34" charset="0"/>
              </a:rPr>
              <a:t>roader risks </a:t>
            </a:r>
            <a:r>
              <a:rPr lang="en-GB" sz="2400" dirty="0" smtClean="0">
                <a:latin typeface="Calibri" pitchFamily="34" charset="0"/>
              </a:rPr>
              <a:t>and emphasis on early </a:t>
            </a:r>
            <a:r>
              <a:rPr lang="en-GB" sz="2400" dirty="0" smtClean="0">
                <a:latin typeface="Calibri" pitchFamily="34" charset="0"/>
              </a:rPr>
              <a:t>intervention</a:t>
            </a:r>
          </a:p>
          <a:p>
            <a:pPr>
              <a:lnSpc>
                <a:spcPct val="80000"/>
              </a:lnSpc>
            </a:pPr>
            <a:r>
              <a:rPr lang="en-GB" sz="2400" dirty="0" smtClean="0">
                <a:latin typeface="Calibri" pitchFamily="34" charset="0"/>
              </a:rPr>
              <a:t>concerns </a:t>
            </a:r>
            <a:r>
              <a:rPr lang="en-GB" sz="2400" dirty="0" smtClean="0">
                <a:latin typeface="Calibri" pitchFamily="34" charset="0"/>
              </a:rPr>
              <a:t>about workforce numbers – and fiscal restraints </a:t>
            </a:r>
            <a:endParaRPr lang="en-GB" sz="2400" dirty="0" smtClean="0">
              <a:latin typeface="Calibri" pitchFamily="34" charset="0"/>
            </a:endParaRPr>
          </a:p>
          <a:p>
            <a:pPr>
              <a:lnSpc>
                <a:spcPct val="80000"/>
              </a:lnSpc>
            </a:pPr>
            <a:r>
              <a:rPr lang="en-GB" sz="2400" dirty="0" smtClean="0">
                <a:latin typeface="Calibri" pitchFamily="34" charset="0"/>
              </a:rPr>
              <a:t>importance </a:t>
            </a:r>
            <a:r>
              <a:rPr lang="en-GB" sz="2400" dirty="0" smtClean="0">
                <a:latin typeface="Calibri" pitchFamily="34" charset="0"/>
              </a:rPr>
              <a:t>of professional judgement and relationship based nature of HV  - </a:t>
            </a:r>
            <a:r>
              <a:rPr lang="en-GB" sz="2400" dirty="0" smtClean="0">
                <a:latin typeface="Calibri" pitchFamily="34" charset="0"/>
              </a:rPr>
              <a:t>limited </a:t>
            </a:r>
            <a:r>
              <a:rPr lang="en-GB" sz="2400" dirty="0" smtClean="0">
                <a:latin typeface="Calibri" pitchFamily="34" charset="0"/>
              </a:rPr>
              <a:t>professional contact </a:t>
            </a:r>
          </a:p>
          <a:p>
            <a:endParaRPr lang="en-GB" dirty="0"/>
          </a:p>
        </p:txBody>
      </p:sp>
      <p:sp>
        <p:nvSpPr>
          <p:cNvPr id="3" name="Title 2"/>
          <p:cNvSpPr>
            <a:spLocks noGrp="1"/>
          </p:cNvSpPr>
          <p:nvPr>
            <p:ph type="title"/>
          </p:nvPr>
        </p:nvSpPr>
        <p:spPr/>
        <p:txBody>
          <a:bodyPr>
            <a:normAutofit/>
          </a:bodyPr>
          <a:lstStyle/>
          <a:p>
            <a:pPr algn="ctr"/>
            <a:r>
              <a:rPr lang="en-GB" sz="3600" dirty="0" smtClean="0">
                <a:effectLst/>
                <a:latin typeface="Calibri" pitchFamily="34" charset="0"/>
                <a:cs typeface="Calibri" pitchFamily="34" charset="0"/>
              </a:rPr>
              <a:t>Opportunities and Challenges</a:t>
            </a:r>
            <a:endParaRPr lang="en-GB" sz="3600" dirty="0"/>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457200" y="1340768"/>
            <a:ext cx="8229600" cy="4666332"/>
          </a:xfrm>
        </p:spPr>
        <p:txBody>
          <a:bodyPr/>
          <a:lstStyle/>
          <a:p>
            <a:r>
              <a:rPr lang="en-GB" sz="2400" dirty="0" smtClean="0">
                <a:latin typeface="Calibri" pitchFamily="34" charset="0"/>
              </a:rPr>
              <a:t>Public health work in practice?</a:t>
            </a:r>
          </a:p>
          <a:p>
            <a:r>
              <a:rPr lang="en-GB" sz="2400" dirty="0" smtClean="0">
                <a:latin typeface="Calibri" pitchFamily="34" charset="0"/>
              </a:rPr>
              <a:t>Role </a:t>
            </a:r>
            <a:r>
              <a:rPr lang="en-GB" sz="2400" dirty="0" smtClean="0">
                <a:latin typeface="Calibri" pitchFamily="34" charset="0"/>
              </a:rPr>
              <a:t>identity/orientation: policing? mothers friend? </a:t>
            </a:r>
          </a:p>
          <a:p>
            <a:r>
              <a:rPr lang="en-GB" sz="2400" dirty="0" smtClean="0">
                <a:latin typeface="Calibri" pitchFamily="34" charset="0"/>
              </a:rPr>
              <a:t>Places </a:t>
            </a:r>
            <a:r>
              <a:rPr lang="en-GB" sz="2400" dirty="0" smtClean="0">
                <a:latin typeface="Calibri" pitchFamily="34" charset="0"/>
              </a:rPr>
              <a:t>and spaces of HV work – invisible, mobile </a:t>
            </a:r>
            <a:r>
              <a:rPr lang="en-GB" sz="2400" dirty="0" smtClean="0">
                <a:latin typeface="Calibri" pitchFamily="34" charset="0"/>
              </a:rPr>
              <a:t>, </a:t>
            </a:r>
            <a:r>
              <a:rPr lang="en-GB" sz="2400" dirty="0" smtClean="0">
                <a:latin typeface="Calibri" pitchFamily="34" charset="0"/>
              </a:rPr>
              <a:t>gendered</a:t>
            </a:r>
            <a:endParaRPr lang="en-GB" sz="2400" dirty="0" smtClean="0">
              <a:latin typeface="Calibri" pitchFamily="34" charset="0"/>
            </a:endParaRPr>
          </a:p>
          <a:p>
            <a:pPr lvl="1"/>
            <a:r>
              <a:rPr lang="en-GB" sz="2000" dirty="0" smtClean="0">
                <a:latin typeface="Calibri" pitchFamily="34" charset="0"/>
              </a:rPr>
              <a:t>Multiple: homes, health centres, community settings, </a:t>
            </a:r>
            <a:r>
              <a:rPr lang="en-GB" sz="2000" dirty="0" smtClean="0">
                <a:latin typeface="Calibri" pitchFamily="34" charset="0"/>
              </a:rPr>
              <a:t>offices</a:t>
            </a:r>
            <a:endParaRPr lang="en-GB" sz="2000" dirty="0" smtClean="0">
              <a:latin typeface="Calibri" pitchFamily="34" charset="0"/>
            </a:endParaRPr>
          </a:p>
          <a:p>
            <a:pPr lvl="1"/>
            <a:r>
              <a:rPr lang="en-GB" sz="2000" dirty="0" smtClean="0">
                <a:latin typeface="Calibri" pitchFamily="34" charset="0"/>
              </a:rPr>
              <a:t>Largely outside  public view: often </a:t>
            </a:r>
            <a:r>
              <a:rPr lang="en-GB" sz="2000" dirty="0" smtClean="0">
                <a:latin typeface="Calibri" pitchFamily="34" charset="0"/>
              </a:rPr>
              <a:t>private </a:t>
            </a:r>
            <a:r>
              <a:rPr lang="en-GB" sz="2000" dirty="0" smtClean="0">
                <a:latin typeface="Calibri" pitchFamily="34" charset="0"/>
              </a:rPr>
              <a:t>domain of home and family  </a:t>
            </a:r>
          </a:p>
          <a:p>
            <a:pPr lvl="1"/>
            <a:r>
              <a:rPr lang="en-GB" sz="2000" dirty="0" smtClean="0">
                <a:latin typeface="Calibri" pitchFamily="34" charset="0"/>
              </a:rPr>
              <a:t>Mobile: travelling between places</a:t>
            </a:r>
          </a:p>
          <a:p>
            <a:pPr lvl="1"/>
            <a:r>
              <a:rPr lang="en-GB" sz="2000" dirty="0" smtClean="0">
                <a:latin typeface="Calibri" pitchFamily="34" charset="0"/>
              </a:rPr>
              <a:t>Gendered: </a:t>
            </a:r>
            <a:r>
              <a:rPr lang="en-GB" sz="2000" dirty="0" smtClean="0">
                <a:latin typeface="Calibri" pitchFamily="34" charset="0"/>
              </a:rPr>
              <a:t>Largely </a:t>
            </a:r>
            <a:r>
              <a:rPr lang="en-GB" sz="2000" dirty="0" smtClean="0">
                <a:latin typeface="Calibri" pitchFamily="34" charset="0"/>
              </a:rPr>
              <a:t>women workers  and mediated through mothers  - until recently  largely invisible within policy </a:t>
            </a:r>
            <a:r>
              <a:rPr lang="en-GB" sz="2000" dirty="0" smtClean="0">
                <a:latin typeface="Calibri" pitchFamily="34" charset="0"/>
              </a:rPr>
              <a:t>discourses</a:t>
            </a:r>
            <a:endParaRPr lang="en-GB" sz="2000" dirty="0" smtClean="0">
              <a:latin typeface="Calibri" pitchFamily="34" charset="0"/>
            </a:endParaRPr>
          </a:p>
          <a:p>
            <a:pPr lvl="1"/>
            <a:r>
              <a:rPr lang="en-GB" sz="2000" dirty="0" smtClean="0">
                <a:latin typeface="Calibri" pitchFamily="34" charset="0"/>
              </a:rPr>
              <a:t>Changing/unstable: </a:t>
            </a:r>
            <a:r>
              <a:rPr lang="en-GB" sz="2000" dirty="0" smtClean="0">
                <a:latin typeface="Calibri" pitchFamily="34" charset="0"/>
              </a:rPr>
              <a:t>spatial </a:t>
            </a:r>
            <a:r>
              <a:rPr lang="en-GB" sz="2000" dirty="0" smtClean="0">
                <a:latin typeface="Calibri" pitchFamily="34" charset="0"/>
              </a:rPr>
              <a:t>and organisational reconfigurations</a:t>
            </a:r>
            <a:r>
              <a:rPr lang="en-GB" sz="1800" dirty="0" smtClean="0">
                <a:latin typeface="Calibri" pitchFamily="34" charset="0"/>
              </a:rPr>
              <a:t>. </a:t>
            </a:r>
          </a:p>
          <a:p>
            <a:pPr marL="1143000" lvl="2"/>
            <a:r>
              <a:rPr lang="en-GB" sz="1800" dirty="0" smtClean="0">
                <a:latin typeface="Calibri" pitchFamily="34" charset="0"/>
              </a:rPr>
              <a:t>HVs </a:t>
            </a:r>
            <a:r>
              <a:rPr lang="en-GB" sz="1800" i="1" dirty="0" smtClean="0">
                <a:latin typeface="Calibri" pitchFamily="34" charset="0"/>
              </a:rPr>
              <a:t>located</a:t>
            </a:r>
            <a:r>
              <a:rPr lang="en-GB" sz="1800" dirty="0" smtClean="0">
                <a:latin typeface="Calibri" pitchFamily="34" charset="0"/>
              </a:rPr>
              <a:t> in   clinics, GP surgeries and Children’s </a:t>
            </a:r>
            <a:r>
              <a:rPr lang="en-GB" sz="1800" dirty="0" smtClean="0">
                <a:latin typeface="Calibri" pitchFamily="34" charset="0"/>
              </a:rPr>
              <a:t>Centres</a:t>
            </a:r>
            <a:endParaRPr lang="en-GB" sz="1800" dirty="0" smtClean="0">
              <a:latin typeface="Calibri" pitchFamily="34" charset="0"/>
            </a:endParaRPr>
          </a:p>
          <a:p>
            <a:pPr marL="1143000" lvl="2"/>
            <a:r>
              <a:rPr lang="en-GB" sz="1800" i="1" dirty="0" smtClean="0">
                <a:latin typeface="Calibri" pitchFamily="34" charset="0"/>
              </a:rPr>
              <a:t>co-located</a:t>
            </a:r>
            <a:r>
              <a:rPr lang="en-GB" sz="1800" dirty="0" smtClean="0">
                <a:latin typeface="Calibri" pitchFamily="34" charset="0"/>
              </a:rPr>
              <a:t> with other professionals social workers, nursery nurses etc</a:t>
            </a:r>
          </a:p>
        </p:txBody>
      </p:sp>
      <p:sp>
        <p:nvSpPr>
          <p:cNvPr id="3" name="Title 2"/>
          <p:cNvSpPr>
            <a:spLocks noGrp="1"/>
          </p:cNvSpPr>
          <p:nvPr>
            <p:ph type="title"/>
          </p:nvPr>
        </p:nvSpPr>
        <p:spPr/>
        <p:txBody>
          <a:bodyPr>
            <a:normAutofit/>
          </a:bodyPr>
          <a:lstStyle/>
          <a:p>
            <a:pPr algn="ctr" fontAlgn="auto">
              <a:spcAft>
                <a:spcPts val="0"/>
              </a:spcAft>
              <a:defRPr/>
            </a:pPr>
            <a:r>
              <a:rPr lang="en-GB" sz="3600" dirty="0" smtClean="0">
                <a:effectLst/>
                <a:latin typeface="Calibri" pitchFamily="34" charset="0"/>
                <a:cs typeface="Calibri" pitchFamily="34" charset="0"/>
              </a:rPr>
              <a:t>Health </a:t>
            </a:r>
            <a:r>
              <a:rPr lang="en-GB" sz="3600" dirty="0" smtClean="0">
                <a:effectLst/>
                <a:latin typeface="Calibri" pitchFamily="34" charset="0"/>
                <a:cs typeface="Calibri" pitchFamily="34" charset="0"/>
              </a:rPr>
              <a:t>Visiting in Practice</a:t>
            </a:r>
            <a:endParaRPr lang="en-GB" sz="3600" dirty="0">
              <a:effectLst/>
              <a:latin typeface="Calibri" pitchFamily="34" charset="0"/>
              <a:cs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332"/>
          </a:xfrm>
        </p:spPr>
        <p:txBody>
          <a:bodyPr>
            <a:normAutofit/>
          </a:bodyPr>
          <a:lstStyle/>
          <a:p>
            <a:pPr>
              <a:lnSpc>
                <a:spcPct val="90000"/>
              </a:lnSpc>
            </a:pPr>
            <a:r>
              <a:rPr lang="en-GB" sz="2400" dirty="0" smtClean="0">
                <a:latin typeface="Calibri" pitchFamily="34" charset="0"/>
              </a:rPr>
              <a:t>Relatively weak position within academic </a:t>
            </a:r>
            <a:r>
              <a:rPr lang="en-GB" sz="2400" dirty="0" smtClean="0">
                <a:latin typeface="Calibri" pitchFamily="34" charset="0"/>
              </a:rPr>
              <a:t>world</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Caught </a:t>
            </a:r>
            <a:r>
              <a:rPr lang="en-GB" sz="2400" dirty="0" smtClean="0">
                <a:latin typeface="Calibri" pitchFamily="34" charset="0"/>
              </a:rPr>
              <a:t>between various </a:t>
            </a:r>
            <a:r>
              <a:rPr lang="en-GB" sz="2400" dirty="0" smtClean="0">
                <a:latin typeface="Calibri" pitchFamily="34" charset="0"/>
              </a:rPr>
              <a:t>disciplines: nursing</a:t>
            </a:r>
            <a:r>
              <a:rPr lang="en-GB" sz="2400" dirty="0" smtClean="0">
                <a:latin typeface="Calibri" pitchFamily="34" charset="0"/>
              </a:rPr>
              <a:t>, </a:t>
            </a:r>
            <a:r>
              <a:rPr lang="en-GB" sz="2400" dirty="0" smtClean="0">
                <a:latin typeface="Calibri" pitchFamily="34" charset="0"/>
              </a:rPr>
              <a:t>medicine, social work</a:t>
            </a:r>
          </a:p>
          <a:p>
            <a:pPr>
              <a:lnSpc>
                <a:spcPct val="80000"/>
              </a:lnSpc>
            </a:pPr>
            <a:endParaRPr lang="en-GB" sz="2400" dirty="0" smtClean="0">
              <a:latin typeface="Calibri" pitchFamily="34" charset="0"/>
            </a:endParaRPr>
          </a:p>
          <a:p>
            <a:pPr>
              <a:lnSpc>
                <a:spcPct val="80000"/>
              </a:lnSpc>
            </a:pPr>
            <a:r>
              <a:rPr lang="en-GB" sz="2400" dirty="0" smtClean="0">
                <a:latin typeface="Calibri" pitchFamily="34" charset="0"/>
              </a:rPr>
              <a:t>Focus upon ‘health’  - an abstract , diverse and socially constructed </a:t>
            </a:r>
            <a:r>
              <a:rPr lang="en-GB" sz="2400" dirty="0" smtClean="0">
                <a:latin typeface="Calibri" pitchFamily="34" charset="0"/>
              </a:rPr>
              <a:t>concept</a:t>
            </a:r>
          </a:p>
          <a:p>
            <a:pPr>
              <a:lnSpc>
                <a:spcPct val="80000"/>
              </a:lnSpc>
            </a:pPr>
            <a:endParaRPr lang="en-GB" sz="2400" dirty="0" smtClean="0">
              <a:latin typeface="Calibri" pitchFamily="34" charset="0"/>
            </a:endParaRPr>
          </a:p>
          <a:p>
            <a:pPr>
              <a:lnSpc>
                <a:spcPct val="80000"/>
              </a:lnSpc>
            </a:pPr>
            <a:r>
              <a:rPr lang="en-GB" sz="2400" dirty="0" smtClean="0">
                <a:latin typeface="Calibri" pitchFamily="34" charset="0"/>
              </a:rPr>
              <a:t>Struggle to </a:t>
            </a:r>
            <a:r>
              <a:rPr lang="en-GB" sz="2400" dirty="0" smtClean="0">
                <a:latin typeface="Calibri" pitchFamily="34" charset="0"/>
              </a:rPr>
              <a:t>establish </a:t>
            </a:r>
            <a:r>
              <a:rPr lang="en-GB" sz="2400" dirty="0" smtClean="0">
                <a:latin typeface="Calibri" pitchFamily="34" charset="0"/>
              </a:rPr>
              <a:t>HV </a:t>
            </a:r>
            <a:r>
              <a:rPr lang="en-GB" sz="2400" dirty="0" smtClean="0">
                <a:latin typeface="Calibri" pitchFamily="34" charset="0"/>
              </a:rPr>
              <a:t>as a discrete discipline underpinned by a scholarly body of </a:t>
            </a:r>
            <a:r>
              <a:rPr lang="en-GB" sz="2400" dirty="0" smtClean="0">
                <a:latin typeface="Calibri" pitchFamily="34" charset="0"/>
              </a:rPr>
              <a:t>work</a:t>
            </a:r>
          </a:p>
          <a:p>
            <a:pPr>
              <a:lnSpc>
                <a:spcPct val="80000"/>
              </a:lnSpc>
            </a:pPr>
            <a:endParaRPr lang="en-GB" sz="2400" dirty="0" smtClean="0">
              <a:latin typeface="Calibri" pitchFamily="34" charset="0"/>
            </a:endParaRPr>
          </a:p>
          <a:p>
            <a:pPr>
              <a:lnSpc>
                <a:spcPct val="80000"/>
              </a:lnSpc>
            </a:pPr>
            <a:r>
              <a:rPr lang="en-GB" sz="2400" dirty="0" smtClean="0">
                <a:latin typeface="Calibri" pitchFamily="34" charset="0"/>
              </a:rPr>
              <a:t>Limited </a:t>
            </a:r>
            <a:r>
              <a:rPr lang="en-GB" sz="2400" dirty="0" smtClean="0">
                <a:latin typeface="Calibri" pitchFamily="34" charset="0"/>
              </a:rPr>
              <a:t>foothold in universities particularly at professorial level</a:t>
            </a:r>
          </a:p>
          <a:p>
            <a:pPr>
              <a:lnSpc>
                <a:spcPct val="80000"/>
              </a:lnSpc>
              <a:buFont typeface="Wingdings 3" pitchFamily="18" charset="2"/>
              <a:buNone/>
            </a:pPr>
            <a:endParaRPr lang="en-GB" sz="1900" dirty="0" smtClean="0">
              <a:latin typeface="Calibri" pitchFamily="34" charset="0"/>
            </a:endParaRPr>
          </a:p>
          <a:p>
            <a:pPr>
              <a:lnSpc>
                <a:spcPct val="80000"/>
              </a:lnSpc>
              <a:buFont typeface="Wingdings 3" pitchFamily="18" charset="2"/>
              <a:buNone/>
            </a:pPr>
            <a:endParaRPr lang="en-GB" sz="1900" dirty="0" smtClean="0"/>
          </a:p>
        </p:txBody>
      </p:sp>
      <p:sp>
        <p:nvSpPr>
          <p:cNvPr id="3" name="Title 2"/>
          <p:cNvSpPr>
            <a:spLocks noGrp="1"/>
          </p:cNvSpPr>
          <p:nvPr>
            <p:ph type="title"/>
          </p:nvPr>
        </p:nvSpPr>
        <p:spPr/>
        <p:txBody>
          <a:bodyPr>
            <a:normAutofit/>
          </a:bodyPr>
          <a:lstStyle/>
          <a:p>
            <a:pPr algn="ctr" fontAlgn="auto">
              <a:spcAft>
                <a:spcPts val="0"/>
              </a:spcAft>
              <a:defRPr/>
            </a:pPr>
            <a:r>
              <a:rPr lang="en-GB" sz="3600" dirty="0" smtClean="0">
                <a:effectLst/>
                <a:latin typeface="Calibri" pitchFamily="34" charset="0"/>
                <a:cs typeface="Calibri" pitchFamily="34" charset="0"/>
              </a:rPr>
              <a:t>Health Visiting in the Academy </a:t>
            </a:r>
            <a:endParaRPr lang="en-GB" sz="3600" dirty="0">
              <a:effectLst/>
              <a:latin typeface="Calibri" pitchFamily="34" charset="0"/>
              <a:cs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6876256" y="5733256"/>
            <a:ext cx="1390650" cy="92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555</TotalTime>
  <Words>720</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Health visiting in policy, practice and research:  Central, marginal or invisible?</vt:lpstr>
      <vt:lpstr>Introduction </vt:lpstr>
      <vt:lpstr>Health Visiting in Policy: Public Health </vt:lpstr>
      <vt:lpstr>Health Visiting in Policy:  The Welfare and Protection of Children</vt:lpstr>
      <vt:lpstr>Slide 5</vt:lpstr>
      <vt:lpstr>Health Visiting in Policy:  The Welfare and Protection of Children</vt:lpstr>
      <vt:lpstr>Opportunities and Challenges</vt:lpstr>
      <vt:lpstr>Health Visiting in Practice</vt:lpstr>
      <vt:lpstr>Health Visiting in the Academy </vt:lpstr>
      <vt:lpstr>Health Visiting and Research </vt:lpstr>
      <vt:lpstr>Final Thoughts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health visiting in policy, practice and research: Central, marginal or invisible?   </dc:title>
  <dc:creator>Sue Peckover</dc:creator>
  <cp:lastModifiedBy>Sue Peckover</cp:lastModifiedBy>
  <cp:revision>168</cp:revision>
  <dcterms:created xsi:type="dcterms:W3CDTF">2011-09-21T15:55:58Z</dcterms:created>
  <dcterms:modified xsi:type="dcterms:W3CDTF">2011-10-14T09:23:13Z</dcterms:modified>
</cp:coreProperties>
</file>