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legacyDocTextInfo.bin" ContentType="application/vnd.ms-office.legacyDocTextInfo"/>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bin" ContentType="application/vnd.ms-office.legacyDiagramText"/>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handoutMasterIdLst>
    <p:handoutMasterId r:id="rId21"/>
  </p:handoutMasterIdLst>
  <p:sldIdLst>
    <p:sldId id="256" r:id="rId2"/>
    <p:sldId id="320" r:id="rId3"/>
    <p:sldId id="260" r:id="rId4"/>
    <p:sldId id="321" r:id="rId5"/>
    <p:sldId id="342" r:id="rId6"/>
    <p:sldId id="261" r:id="rId7"/>
    <p:sldId id="258" r:id="rId8"/>
    <p:sldId id="283" r:id="rId9"/>
    <p:sldId id="307" r:id="rId10"/>
    <p:sldId id="339" r:id="rId11"/>
    <p:sldId id="294" r:id="rId12"/>
    <p:sldId id="295" r:id="rId13"/>
    <p:sldId id="297" r:id="rId14"/>
    <p:sldId id="340" r:id="rId15"/>
    <p:sldId id="287" r:id="rId16"/>
    <p:sldId id="337" r:id="rId17"/>
    <p:sldId id="343" r:id="rId18"/>
    <p:sldId id="318"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720" autoAdjust="0"/>
  </p:normalViewPr>
  <p:slideViewPr>
    <p:cSldViewPr>
      <p:cViewPr varScale="1">
        <p:scale>
          <a:sx n="92" d="100"/>
          <a:sy n="92" d="100"/>
        </p:scale>
        <p:origin x="-154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06/relationships/legacyDocTextInfo" Target="legacyDocTextInfo.bin"/><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microsoft.com/office/2006/relationships/legacyDiagramText" Target="legacyDiagramText3.bin"/><Relationship Id="rId2" Type="http://schemas.microsoft.com/office/2006/relationships/legacyDiagramText" Target="legacyDiagramText2.bin"/><Relationship Id="rId1" Type="http://schemas.microsoft.com/office/2006/relationships/legacyDiagramText" Target="legacyDiagramText1.bin"/></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670F164-B506-4D35-8A5F-C2DDF8E57C3A}" type="datetimeFigureOut">
              <a:rPr lang="en-GB" smtClean="0"/>
              <a:pPr/>
              <a:t>18/06/2012</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38A0109-32C1-41B7-8032-76013855F0BD}" type="slidenum">
              <a:rPr lang="en-GB" smtClean="0"/>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4F6690-1EDE-4DD6-A580-4F0B8EDB666F}" type="datetimeFigureOut">
              <a:rPr lang="en-GB" smtClean="0"/>
              <a:pPr/>
              <a:t>18/06/2012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5CD1CD-E536-4A21-9662-A7700FAEFB72}"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a:buNone/>
            </a:pPr>
            <a:r>
              <a:rPr lang="en-GB" dirty="0" smtClean="0"/>
              <a:t>Providing a specialist or adapted service</a:t>
            </a:r>
          </a:p>
          <a:p>
            <a:pPr lvl="1"/>
            <a:r>
              <a:rPr lang="en-GB" dirty="0" smtClean="0"/>
              <a:t>Tailored timetable within school</a:t>
            </a:r>
          </a:p>
          <a:p>
            <a:pPr lvl="1"/>
            <a:r>
              <a:rPr lang="en-GB" dirty="0" smtClean="0"/>
              <a:t>Play therapy offered by Family Support workers</a:t>
            </a:r>
            <a:r>
              <a:rPr lang="en-GB" i="1" dirty="0" smtClean="0"/>
              <a:t> </a:t>
            </a:r>
          </a:p>
          <a:p>
            <a:pPr lvl="1"/>
            <a:r>
              <a:rPr lang="en-GB" dirty="0" smtClean="0"/>
              <a:t>Child care: HV??  And FSW (‘Two Steps Forward’ -government initiative providing </a:t>
            </a:r>
            <a:r>
              <a:rPr lang="en-GB" dirty="0" err="1" smtClean="0"/>
              <a:t>daycare</a:t>
            </a:r>
            <a:r>
              <a:rPr lang="en-GB" dirty="0" smtClean="0"/>
              <a:t> for vulnerable 2 year olds)</a:t>
            </a:r>
          </a:p>
          <a:p>
            <a:pPr lvl="1"/>
            <a:r>
              <a:rPr lang="en-GB" dirty="0" smtClean="0"/>
              <a:t>Targeted support  by specialist workers   IDVA or FIP</a:t>
            </a:r>
          </a:p>
          <a:p>
            <a:pPr lvl="1"/>
            <a:r>
              <a:rPr lang="en-GB" dirty="0" smtClean="0"/>
              <a:t>School based services counselling services</a:t>
            </a:r>
          </a:p>
          <a:p>
            <a:pPr lvl="1"/>
            <a:r>
              <a:rPr lang="en-GB" dirty="0" smtClean="0"/>
              <a:t>Talking with children and young people </a:t>
            </a:r>
          </a:p>
          <a:p>
            <a:pPr lvl="1"/>
            <a:endParaRPr lang="en-GB" dirty="0" smtClean="0"/>
          </a:p>
          <a:p>
            <a:pPr>
              <a:buNone/>
            </a:pPr>
            <a:endParaRPr lang="en-GB" dirty="0" smtClean="0"/>
          </a:p>
          <a:p>
            <a:pPr>
              <a:buNone/>
            </a:pPr>
            <a:endParaRPr lang="en-GB" dirty="0" smtClean="0"/>
          </a:p>
          <a:p>
            <a:pPr>
              <a:buNone/>
            </a:pPr>
            <a:endParaRPr lang="en-GB" dirty="0" smtClean="0"/>
          </a:p>
          <a:p>
            <a:pPr>
              <a:buNone/>
            </a:pPr>
            <a:r>
              <a:rPr lang="en-GB" dirty="0" smtClean="0"/>
              <a:t>‘Two Steps Forward’ -  government initiative providing </a:t>
            </a:r>
            <a:r>
              <a:rPr lang="en-GB" dirty="0" err="1" smtClean="0"/>
              <a:t>daycare</a:t>
            </a:r>
            <a:r>
              <a:rPr lang="en-GB" dirty="0" smtClean="0"/>
              <a:t> for vulnerable 2 year olds. </a:t>
            </a:r>
          </a:p>
          <a:p>
            <a:pPr>
              <a:buNone/>
            </a:pPr>
            <a:endParaRPr lang="en-GB" dirty="0" smtClean="0"/>
          </a:p>
          <a:p>
            <a:r>
              <a:rPr lang="en-GB" dirty="0" smtClean="0"/>
              <a:t>Specific support </a:t>
            </a:r>
          </a:p>
          <a:p>
            <a:r>
              <a:rPr lang="en-GB" dirty="0" smtClean="0"/>
              <a:t> Limited availability - often dependent upon individual school resources</a:t>
            </a:r>
          </a:p>
          <a:p>
            <a:endParaRPr lang="en-GB" i="1" dirty="0" smtClean="0"/>
          </a:p>
          <a:p>
            <a:pPr>
              <a:buNone/>
            </a:pPr>
            <a:r>
              <a:rPr lang="en-GB" i="1" dirty="0" smtClean="0"/>
              <a:t>We’ve got a primary mental health worker that works in our school and surrounding </a:t>
            </a:r>
            <a:r>
              <a:rPr lang="en-GB" i="1" dirty="0" err="1" smtClean="0"/>
              <a:t>primarys</a:t>
            </a:r>
            <a:r>
              <a:rPr lang="en-GB" i="1" dirty="0" smtClean="0"/>
              <a:t>. So she would be our first port of call for something like this. We would refer that child on. But again she’s got a big massive ALC and she’s just one person so that’s not ideal but it’s better than what a lot of other schools have got (Education Staff).</a:t>
            </a:r>
            <a:endParaRPr lang="en-GB" dirty="0" smtClean="0"/>
          </a:p>
          <a:p>
            <a:pPr>
              <a:buNone/>
            </a:pPr>
            <a:endParaRPr lang="en-GB" i="1" dirty="0" smtClean="0"/>
          </a:p>
          <a:p>
            <a:pPr>
              <a:buNone/>
            </a:pPr>
            <a:r>
              <a:rPr lang="en-GB" i="1" dirty="0" smtClean="0"/>
              <a:t>We have got thing’s in school and I mean I’m, I have done some counselling training and as a learning mentor we have got and pastoral care in school. We have got, as I said, people that children can talk to. So its not just a case of you know, oh we know there’s a problem, there’s been domestic violence in that family </a:t>
            </a:r>
            <a:r>
              <a:rPr lang="en-GB" i="1" dirty="0" err="1" smtClean="0"/>
              <a:t>erm</a:t>
            </a:r>
            <a:r>
              <a:rPr lang="en-GB" i="1" dirty="0" smtClean="0"/>
              <a:t> the support’s gone in for parents but you can’t talk to us because you’ve got to go to CAMHS you know. We have got people in school that these children can talk to who in the interim before we can get them onto. But its then getting them to speak to professional people which is, a waiting list (Education Staff). </a:t>
            </a:r>
            <a:endParaRPr lang="en-GB" dirty="0" smtClean="0"/>
          </a:p>
          <a:p>
            <a:pPr>
              <a:buNone/>
            </a:pPr>
            <a:endParaRPr lang="en-GB" dirty="0" smtClean="0"/>
          </a:p>
          <a:p>
            <a:pPr>
              <a:buNone/>
            </a:pPr>
            <a:endParaRPr lang="en-GB" i="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i="1" dirty="0" smtClean="0"/>
              <a:t>Now for domestic abuse that is really helpful because it brings the child out of the home and it gives chance then for the family to, you know, to go to pathways, sometimes pathways, come to children’s centre and do work individually with parents but like I say that’s only for two year olds and children (</a:t>
            </a:r>
            <a:r>
              <a:rPr lang="en-GB" dirty="0" smtClean="0"/>
              <a:t>Family Support Worker</a:t>
            </a:r>
            <a:r>
              <a:rPr lang="en-GB" i="1" dirty="0" smtClean="0"/>
              <a:t>).</a:t>
            </a:r>
            <a:endParaRPr lang="en-GB" dirty="0" smtClean="0"/>
          </a:p>
          <a:p>
            <a:pPr>
              <a:buNone/>
            </a:pPr>
            <a:endParaRPr lang="en-GB" dirty="0" smtClean="0"/>
          </a:p>
          <a:p>
            <a:pPr>
              <a:buNone/>
            </a:pPr>
            <a:endParaRPr lang="en-GB" dirty="0" smtClean="0"/>
          </a:p>
          <a:p>
            <a:pPr>
              <a:buNone/>
            </a:pPr>
            <a:endParaRPr lang="en-GB" dirty="0" smtClean="0"/>
          </a:p>
          <a:p>
            <a:pPr>
              <a:buNone/>
            </a:pPr>
            <a:r>
              <a:rPr lang="en-GB" dirty="0" smtClean="0"/>
              <a:t>Preventative work </a:t>
            </a:r>
          </a:p>
          <a:p>
            <a:pPr lvl="1"/>
            <a:r>
              <a:rPr lang="en-GB" dirty="0" smtClean="0"/>
              <a:t>a): School Nurse  - targeted local project for young people and PHSE </a:t>
            </a:r>
          </a:p>
          <a:p>
            <a:pPr>
              <a:buNone/>
            </a:pPr>
            <a:endParaRPr lang="en-GB" i="1" dirty="0" smtClean="0"/>
          </a:p>
          <a:p>
            <a:pPr>
              <a:buNone/>
            </a:pPr>
            <a:r>
              <a:rPr lang="en-GB" i="1" dirty="0" smtClean="0"/>
              <a:t>An area that I work in that we have been piloting well we have done a couple now is young people that are identified at risk from maybe domestic violence or alcohol or drugs. We have been doing the work with them over a 12 week period, and we have had representative from (name of addiction charity)  from ‘Safe at Last’ and myself and different agencies working with these young people to raise their awareness and their knowledge about what does put them at risk. And we do </a:t>
            </a:r>
            <a:r>
              <a:rPr lang="en-GB" i="1" dirty="0" err="1" smtClean="0"/>
              <a:t>do</a:t>
            </a:r>
            <a:r>
              <a:rPr lang="en-GB" i="1" dirty="0" smtClean="0"/>
              <a:t> work around domestic violence. But that’s only with a very small group who are vulnerable and I think we have done 3 sessions. And we are looking at doing a session with boys, because the others have all been girls, and we are looking at doing a session with boys to raise awareness around domestic violence and putting themselves at risk through alcohol or drugs (School Nurse). </a:t>
            </a:r>
            <a:endParaRPr lang="en-GB" dirty="0" smtClean="0"/>
          </a:p>
          <a:p>
            <a:pPr>
              <a:buNone/>
            </a:pPr>
            <a:endParaRPr lang="en-GB" b="1" i="1" dirty="0" smtClean="0"/>
          </a:p>
          <a:p>
            <a:pPr>
              <a:buNone/>
            </a:pPr>
            <a:r>
              <a:rPr lang="en-GB" i="1" dirty="0" smtClean="0"/>
              <a:t>I mean do the PHSE, the sex and relationship education And we do touch on it. But we don’t go into any because of the timing restraints. We talk about relationships and what’s a good relationship and what’s not a good relationship but that’s as far as we have time (School Nurse). </a:t>
            </a:r>
          </a:p>
          <a:p>
            <a:pPr>
              <a:buNone/>
            </a:pPr>
            <a:endParaRPr lang="en-GB"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457200" marR="0" lvl="2" indent="0" algn="l" defTabSz="914400" rtl="0" eaLnBrk="1" fontAlgn="auto" latinLnBrk="0" hangingPunct="1">
              <a:lnSpc>
                <a:spcPct val="100000"/>
              </a:lnSpc>
              <a:spcBef>
                <a:spcPts val="0"/>
              </a:spcBef>
              <a:spcAft>
                <a:spcPts val="0"/>
              </a:spcAft>
              <a:buClrTx/>
              <a:buSzTx/>
              <a:buFontTx/>
              <a:buNone/>
              <a:tabLst/>
              <a:defRPr/>
            </a:pPr>
            <a:r>
              <a:rPr lang="en-GB" dirty="0" smtClean="0"/>
              <a:t>b): Motivational interviewing techniques in talking with young people </a:t>
            </a:r>
          </a:p>
          <a:p>
            <a:pPr>
              <a:buNone/>
            </a:pPr>
            <a:endParaRPr lang="en-GB" i="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i="1" dirty="0" smtClean="0"/>
              <a:t>So for example I’ve had a young girl talking about her boyfriend and not happy with how he treats her. Not that it was violence but you know – with the other girls that kind of thing. So we’ve used a lot of, might use some motivational interviewing. What do you like about your boyfriend? What don’t you like and? In the hope that it triggers some things you know. And I think I’ve also had a young girl who was really, really cross with her mum who had got out of one relationship and then was in another violent relationship. She was about 14, 15. And really cross with her and frustrated that her mum couldn’t. Why was she doing that. They had escaped once and why couldn’t she again. And actually she in her relationships she wouldn’t stand for any man doing that. So again praising her for that and saying you know well done and saying I know it’s hard but actually you are willing to stand up for it (School Nurse). </a:t>
            </a:r>
            <a:endParaRPr lang="en-GB" dirty="0" smtClean="0"/>
          </a:p>
          <a:p>
            <a:endParaRPr lang="en-GB" dirty="0"/>
          </a:p>
        </p:txBody>
      </p:sp>
      <p:sp>
        <p:nvSpPr>
          <p:cNvPr id="4" name="Slide Number Placeholder 3"/>
          <p:cNvSpPr>
            <a:spLocks noGrp="1"/>
          </p:cNvSpPr>
          <p:nvPr>
            <p:ph type="sldNum" sz="quarter" idx="10"/>
          </p:nvPr>
        </p:nvSpPr>
        <p:spPr/>
        <p:txBody>
          <a:bodyPr/>
          <a:lstStyle/>
          <a:p>
            <a:fld id="{095CD1CD-E536-4A21-9662-A7700FAEFB72}" type="slidenum">
              <a:rPr lang="en-GB" smtClean="0"/>
              <a:pPr/>
              <a:t>9</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smtClean="0"/>
          </a:p>
          <a:p>
            <a:endParaRPr lang="en-GB" dirty="0" smtClean="0"/>
          </a:p>
          <a:p>
            <a:endParaRPr lang="en-GB" dirty="0" smtClean="0"/>
          </a:p>
          <a:p>
            <a:endParaRPr lang="en-GB" dirty="0" smtClean="0"/>
          </a:p>
          <a:p>
            <a:endParaRPr lang="en-GB" dirty="0" smtClean="0"/>
          </a:p>
          <a:p>
            <a:r>
              <a:rPr lang="en-GB" dirty="0" smtClean="0"/>
              <a:t>In depth work with a child suffering</a:t>
            </a:r>
            <a:r>
              <a:rPr lang="en-GB" baseline="0" dirty="0" smtClean="0"/>
              <a:t> from domestic violence who is clearly demonstrating signs of protracted psychological disturbance may warrant referral to specialist services however there is much that can be done with the child in terms of empowerment, promoting understanding of their experiences and responses to their situation. </a:t>
            </a:r>
          </a:p>
          <a:p>
            <a:r>
              <a:rPr lang="en-GB" baseline="0" dirty="0" smtClean="0"/>
              <a:t>Work with them to validate their experiences, enable them to achieve greater clarity in relation to the positives and negatives of their situation.</a:t>
            </a:r>
          </a:p>
          <a:p>
            <a:r>
              <a:rPr lang="en-GB" baseline="0" dirty="0" smtClean="0"/>
              <a:t>Complete questionnaires in relation to their home situation, provide information and access to on line resources which can be privacy protected – taking away the fear that they may be found out.</a:t>
            </a:r>
          </a:p>
          <a:p>
            <a:r>
              <a:rPr lang="en-GB" baseline="0" dirty="0" smtClean="0"/>
              <a:t>Provide access to specialist on line support services such as the National Domestic Violence Helpline; </a:t>
            </a:r>
            <a:r>
              <a:rPr lang="en-GB" baseline="0" dirty="0" err="1" smtClean="0"/>
              <a:t>Childline</a:t>
            </a:r>
            <a:r>
              <a:rPr lang="en-GB" baseline="0" dirty="0" smtClean="0"/>
              <a:t>; running away.</a:t>
            </a:r>
          </a:p>
          <a:p>
            <a:r>
              <a:rPr lang="en-GB" baseline="0" dirty="0" smtClean="0"/>
              <a:t>Provide opportunities for children to assess how they feel that they are personally coping or responding to the violence they are witnessing directly or indirectly in both positive and negative ways – here you need to enhance the positive strategies utilised and work with them to identify and understand negative patterns.</a:t>
            </a:r>
          </a:p>
          <a:p>
            <a:r>
              <a:rPr lang="en-GB" baseline="0" dirty="0" smtClean="0"/>
              <a:t>Address children’s fears – that mum or dad might be harmed, that they might be separated, that they will have no money – talk to the child about what the victims fears might be.</a:t>
            </a:r>
          </a:p>
          <a:p>
            <a:endParaRPr lang="en-GB" baseline="0" dirty="0" smtClean="0"/>
          </a:p>
          <a:p>
            <a:r>
              <a:rPr lang="en-GB" baseline="0" dirty="0" smtClean="0"/>
              <a:t>Be clear with the child that if you feel that they might be coming to any harm you will need to consider their welfare and refer to social care – however some of the things they tell you will remain confidential and the perpetrator will not find out.</a:t>
            </a:r>
            <a:endParaRPr lang="en-GB" dirty="0" smtClean="0"/>
          </a:p>
          <a:p>
            <a:endParaRPr lang="en-GB" dirty="0" smtClean="0"/>
          </a:p>
          <a:p>
            <a:endParaRPr lang="en-GB" dirty="0" smtClean="0"/>
          </a:p>
          <a:p>
            <a:endParaRPr lang="en-GB" dirty="0" smtClean="0"/>
          </a:p>
          <a:p>
            <a:r>
              <a:rPr lang="en-GB" dirty="0" smtClean="0"/>
              <a:t>Always bear</a:t>
            </a:r>
            <a:r>
              <a:rPr lang="en-GB" baseline="0" dirty="0" smtClean="0"/>
              <a:t> in mind the link between domestic abuse and safeguarding – and be clear with the child that if you feel that they are suffering harm you will have to pass on concerns to another. Study by </a:t>
            </a:r>
            <a:r>
              <a:rPr lang="en-GB" baseline="0" dirty="0" err="1" smtClean="0"/>
              <a:t>Cawson</a:t>
            </a:r>
            <a:r>
              <a:rPr lang="en-GB" baseline="0" dirty="0" smtClean="0"/>
              <a:t> (2002) with young people aged 18 – 24 revealed that of those who suffered physical abuse 80% said they were a victim of domestic abuse, intermediate physical abuse 50%; 44% of those who were smacked regularly also experienced domestic abuse.</a:t>
            </a:r>
          </a:p>
          <a:p>
            <a:endParaRPr lang="en-GB" baseline="0" dirty="0" smtClean="0"/>
          </a:p>
          <a:p>
            <a:r>
              <a:rPr lang="en-GB" baseline="0" dirty="0" smtClean="0"/>
              <a:t>Of young people who had a history of sexual abuse 2/3 also experienced domestic abuse.</a:t>
            </a:r>
          </a:p>
          <a:p>
            <a:endParaRPr lang="en-GB" baseline="0" dirty="0" smtClean="0"/>
          </a:p>
          <a:p>
            <a:r>
              <a:rPr lang="en-GB" baseline="0" dirty="0" smtClean="0"/>
              <a:t>88% of the young adults neglected in childhood reported domestic abuse in childhood.</a:t>
            </a:r>
            <a:endParaRPr lang="en-GB" dirty="0"/>
          </a:p>
        </p:txBody>
      </p:sp>
      <p:sp>
        <p:nvSpPr>
          <p:cNvPr id="4" name="Slide Number Placeholder 3"/>
          <p:cNvSpPr>
            <a:spLocks noGrp="1"/>
          </p:cNvSpPr>
          <p:nvPr>
            <p:ph type="sldNum" sz="quarter" idx="10"/>
          </p:nvPr>
        </p:nvSpPr>
        <p:spPr/>
        <p:txBody>
          <a:bodyPr/>
          <a:lstStyle/>
          <a:p>
            <a:fld id="{095CD1CD-E536-4A21-9662-A7700FAEFB72}" type="slidenum">
              <a:rPr lang="en-GB" smtClean="0"/>
              <a:pPr/>
              <a:t>17</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0202C43-29ED-4C58-8908-8A5FD84000D3}" type="datetimeFigureOut">
              <a:rPr lang="en-GB" smtClean="0"/>
              <a:pPr/>
              <a:t>18/06/2012</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5237E29-2357-4091-A28F-C97BDA0EE9AD}"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0202C43-29ED-4C58-8908-8A5FD84000D3}" type="datetimeFigureOut">
              <a:rPr lang="en-GB" smtClean="0"/>
              <a:pPr/>
              <a:t>18/06/2012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65237E29-2357-4091-A28F-C97BDA0EE9AD}"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0202C43-29ED-4C58-8908-8A5FD84000D3}" type="datetimeFigureOut">
              <a:rPr lang="en-GB" smtClean="0"/>
              <a:pPr/>
              <a:t>18/06/2012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65237E29-2357-4091-A28F-C97BDA0EE9AD}"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0202C43-29ED-4C58-8908-8A5FD84000D3}" type="datetimeFigureOut">
              <a:rPr lang="en-GB" smtClean="0"/>
              <a:pPr/>
              <a:t>18/06/2012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65237E29-2357-4091-A28F-C97BDA0EE9AD}" type="slidenum">
              <a:rPr lang="en-GB" smtClean="0"/>
              <a:pPr/>
              <a:t>‹#›</a:t>
            </a:fld>
            <a:endParaRPr lang="en-GB"/>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0202C43-29ED-4C58-8908-8A5FD84000D3}" type="datetimeFigureOut">
              <a:rPr lang="en-GB" smtClean="0"/>
              <a:pPr/>
              <a:t>18/06/2012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65237E29-2357-4091-A28F-C97BDA0EE9AD}" type="slidenum">
              <a:rPr lang="en-GB" smtClean="0"/>
              <a:pPr/>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0202C43-29ED-4C58-8908-8A5FD84000D3}" type="datetimeFigureOut">
              <a:rPr lang="en-GB" smtClean="0"/>
              <a:pPr/>
              <a:t>18/06/2012</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65237E29-2357-4091-A28F-C97BDA0EE9AD}" type="slidenum">
              <a:rPr lang="en-GB" smtClean="0"/>
              <a:pPr/>
              <a:t>‹#›</a:t>
            </a:fld>
            <a:endParaRPr lang="en-GB"/>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0202C43-29ED-4C58-8908-8A5FD84000D3}" type="datetimeFigureOut">
              <a:rPr lang="en-GB" smtClean="0"/>
              <a:pPr/>
              <a:t>18/06/2012</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65237E29-2357-4091-A28F-C97BDA0EE9AD}"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00202C43-29ED-4C58-8908-8A5FD84000D3}" type="datetimeFigureOut">
              <a:rPr lang="en-GB" smtClean="0"/>
              <a:pPr/>
              <a:t>18/06/2012</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65237E29-2357-4091-A28F-C97BDA0EE9AD}" type="slidenum">
              <a:rPr lang="en-GB" smtClean="0"/>
              <a:pPr/>
              <a:t>‹#›</a:t>
            </a:fld>
            <a:endParaRPr lang="en-GB"/>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0202C43-29ED-4C58-8908-8A5FD84000D3}" type="datetimeFigureOut">
              <a:rPr lang="en-GB" smtClean="0"/>
              <a:pPr/>
              <a:t>18/06/2012</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65237E29-2357-4091-A28F-C97BDA0EE9AD}"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0202C43-29ED-4C58-8908-8A5FD84000D3}" type="datetimeFigureOut">
              <a:rPr lang="en-GB" smtClean="0"/>
              <a:pPr/>
              <a:t>18/06/2012</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65237E29-2357-4091-A28F-C97BDA0EE9AD}"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0202C43-29ED-4C58-8908-8A5FD84000D3}" type="datetimeFigureOut">
              <a:rPr lang="en-GB" smtClean="0"/>
              <a:pPr/>
              <a:t>18/06/2012</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5237E29-2357-4091-A28F-C97BDA0EE9AD}" type="slidenum">
              <a:rPr lang="en-GB" smtClean="0"/>
              <a:pPr/>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0202C43-29ED-4C58-8908-8A5FD84000D3}" type="datetimeFigureOut">
              <a:rPr lang="en-GB" smtClean="0"/>
              <a:pPr/>
              <a:t>18/06/2012</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5237E29-2357-4091-A28F-C97BDA0EE9AD}"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vmlDrawing" Target="../drawings/vmlDrawing1.v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3600" dirty="0" smtClean="0"/>
              <a:t>Keeping the focus on children: the challenges of safeguarding children affected by domestic abuse</a:t>
            </a:r>
            <a:endParaRPr lang="en-GB" dirty="0"/>
          </a:p>
        </p:txBody>
      </p:sp>
      <p:sp>
        <p:nvSpPr>
          <p:cNvPr id="3" name="Subtitle 2"/>
          <p:cNvSpPr>
            <a:spLocks noGrp="1"/>
          </p:cNvSpPr>
          <p:nvPr>
            <p:ph type="subTitle" idx="1"/>
          </p:nvPr>
        </p:nvSpPr>
        <p:spPr/>
        <p:txBody>
          <a:bodyPr>
            <a:normAutofit fontScale="92500" lnSpcReduction="20000"/>
          </a:bodyPr>
          <a:lstStyle/>
          <a:p>
            <a:endParaRPr lang="en-GB" b="1" dirty="0" smtClean="0"/>
          </a:p>
          <a:p>
            <a:r>
              <a:rPr lang="en-GB" b="1" dirty="0" smtClean="0"/>
              <a:t>Sue </a:t>
            </a:r>
            <a:r>
              <a:rPr lang="en-GB" b="1" dirty="0" err="1" smtClean="0"/>
              <a:t>Peckover</a:t>
            </a:r>
            <a:r>
              <a:rPr lang="en-GB" b="1" dirty="0" smtClean="0"/>
              <a:t> &amp; Fiona Trotter</a:t>
            </a:r>
          </a:p>
          <a:p>
            <a:r>
              <a:rPr lang="en-GB" b="1" dirty="0" smtClean="0"/>
              <a:t>18</a:t>
            </a:r>
            <a:r>
              <a:rPr lang="en-GB" b="1" baseline="30000" dirty="0" smtClean="0"/>
              <a:t>th</a:t>
            </a:r>
            <a:r>
              <a:rPr lang="en-GB" b="1" dirty="0" smtClean="0"/>
              <a:t> June 2012 </a:t>
            </a:r>
            <a:endParaRPr lang="en-GB" dirty="0" smtClean="0"/>
          </a:p>
          <a:p>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GB" dirty="0" smtClean="0"/>
              <a:t>Skills, knowledge and confidence (and time): </a:t>
            </a:r>
          </a:p>
          <a:p>
            <a:pPr lvl="1"/>
            <a:r>
              <a:rPr lang="en-GB" dirty="0" smtClean="0"/>
              <a:t>about what working with children means and how they can contribute </a:t>
            </a:r>
          </a:p>
          <a:p>
            <a:pPr lvl="1"/>
            <a:r>
              <a:rPr lang="en-GB" dirty="0" smtClean="0"/>
              <a:t>talking  with CYP living with DV and  YP affected by abusive relationships </a:t>
            </a:r>
          </a:p>
          <a:p>
            <a:pPr lvl="1"/>
            <a:r>
              <a:rPr lang="en-GB" dirty="0" smtClean="0"/>
              <a:t>interventions: preventative and or targeted programmes </a:t>
            </a:r>
          </a:p>
          <a:p>
            <a:endParaRPr lang="en-GB" dirty="0" smtClean="0"/>
          </a:p>
          <a:p>
            <a:r>
              <a:rPr lang="en-GB" dirty="0" smtClean="0"/>
              <a:t>Shortage of specialist service provision (therapeutic services  and/or direct work): </a:t>
            </a:r>
          </a:p>
          <a:p>
            <a:pPr lvl="1"/>
            <a:r>
              <a:rPr lang="en-GB" dirty="0" smtClean="0"/>
              <a:t>service gaps, waiting lists, strict referral criteria</a:t>
            </a:r>
          </a:p>
          <a:p>
            <a:pPr lvl="1"/>
            <a:r>
              <a:rPr lang="en-GB" dirty="0" smtClean="0"/>
              <a:t>raises anxiety about how to work with children/respond to DV</a:t>
            </a:r>
          </a:p>
          <a:p>
            <a:pPr lvl="1"/>
            <a:r>
              <a:rPr lang="en-GB" dirty="0" smtClean="0"/>
              <a:t>talk of ‘passing the baton’</a:t>
            </a:r>
          </a:p>
          <a:p>
            <a:pPr lvl="1"/>
            <a:endParaRPr lang="en-GB" dirty="0" smtClean="0"/>
          </a:p>
          <a:p>
            <a:pPr lvl="1">
              <a:buNone/>
            </a:pPr>
            <a:endParaRPr lang="en-GB" dirty="0" smtClean="0"/>
          </a:p>
          <a:p>
            <a:pPr lvl="1">
              <a:buNone/>
            </a:pPr>
            <a:endParaRPr lang="en-GB" dirty="0" smtClean="0"/>
          </a:p>
          <a:p>
            <a:pPr lvl="1"/>
            <a:endParaRPr lang="en-GB" dirty="0" smtClean="0"/>
          </a:p>
          <a:p>
            <a:endParaRPr lang="en-GB" dirty="0"/>
          </a:p>
        </p:txBody>
      </p:sp>
      <p:sp>
        <p:nvSpPr>
          <p:cNvPr id="3" name="Title 2"/>
          <p:cNvSpPr>
            <a:spLocks noGrp="1"/>
          </p:cNvSpPr>
          <p:nvPr>
            <p:ph type="title"/>
          </p:nvPr>
        </p:nvSpPr>
        <p:spPr/>
        <p:txBody>
          <a:bodyPr/>
          <a:lstStyle/>
          <a:p>
            <a:r>
              <a:rPr lang="en-GB" dirty="0" smtClean="0"/>
              <a:t>Barriers/Constraints </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buNone/>
            </a:pPr>
            <a:endParaRPr lang="en-GB" dirty="0" smtClean="0"/>
          </a:p>
          <a:p>
            <a:pPr>
              <a:buNone/>
            </a:pPr>
            <a:r>
              <a:rPr lang="en-GB" dirty="0" smtClean="0"/>
              <a:t> </a:t>
            </a:r>
            <a:r>
              <a:rPr lang="en-GB" i="1" dirty="0" smtClean="0"/>
              <a:t>I deal predominantly with just one sole year group with nearly 300 pupils and there’s at least 5 cases that I am actually aware of, there’s probably a fair view more that I’m not aware of. And like you say the support isn’t there. There is now no services within the educational counselling that service has now been cut as well, because otherwise I would have referred there. But I’m then taking on the role whilst as a link tutor part of my role is to do some mentoring work but it’s a field that I’ve only touched on in parts and its not a specialist field of mine. But yet I am trying to support young people that are around domestic violence and I don’t have the equipment really to do that.</a:t>
            </a:r>
          </a:p>
          <a:p>
            <a:pPr>
              <a:buNone/>
            </a:pPr>
            <a:endParaRPr lang="en-GB" i="1" dirty="0" smtClean="0">
              <a:solidFill>
                <a:srgbClr val="FF0000"/>
              </a:solidFill>
            </a:endParaRPr>
          </a:p>
          <a:p>
            <a:pPr algn="r">
              <a:buNone/>
            </a:pPr>
            <a:r>
              <a:rPr lang="en-GB" i="1" dirty="0" smtClean="0">
                <a:solidFill>
                  <a:srgbClr val="FF0000"/>
                </a:solidFill>
              </a:rPr>
              <a:t> </a:t>
            </a:r>
            <a:r>
              <a:rPr lang="en-GB" i="1" dirty="0" smtClean="0"/>
              <a:t>(Link Tutor)</a:t>
            </a:r>
            <a:endParaRPr lang="en-GB" dirty="0" smtClean="0"/>
          </a:p>
          <a:p>
            <a:endParaRPr lang="en-GB" dirty="0"/>
          </a:p>
        </p:txBody>
      </p:sp>
      <p:sp>
        <p:nvSpPr>
          <p:cNvPr id="3" name="Title 2"/>
          <p:cNvSpPr>
            <a:spLocks noGrp="1"/>
          </p:cNvSpPr>
          <p:nvPr>
            <p:ph type="title"/>
          </p:nvPr>
        </p:nvSpPr>
        <p:spPr/>
        <p:txBody>
          <a:bodyPr>
            <a:normAutofit/>
          </a:bodyPr>
          <a:lstStyle/>
          <a:p>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endParaRPr lang="en-GB" i="1" dirty="0" smtClean="0"/>
          </a:p>
          <a:p>
            <a:pPr>
              <a:buNone/>
            </a:pPr>
            <a:r>
              <a:rPr lang="en-GB" i="1" dirty="0" smtClean="0"/>
              <a:t> And as school nurses I see quite a few children as well and you know as when they want it.  They can either come to a drop in, or we can set up some one to one meetings. But I mean I’m  not a counsellor. But I think sometimes just to be there and just caring and being there to listen sometimes helps. And assess them and refer on. If you can find a suitable agency to refer on to</a:t>
            </a:r>
          </a:p>
          <a:p>
            <a:pPr>
              <a:buNone/>
            </a:pPr>
            <a:r>
              <a:rPr lang="en-GB" i="1" dirty="0" smtClean="0">
                <a:solidFill>
                  <a:srgbClr val="C00000"/>
                </a:solidFill>
              </a:rPr>
              <a:t> </a:t>
            </a:r>
          </a:p>
          <a:p>
            <a:pPr algn="r">
              <a:buNone/>
            </a:pPr>
            <a:r>
              <a:rPr lang="en-GB" i="1" dirty="0" smtClean="0"/>
              <a:t>(</a:t>
            </a:r>
            <a:r>
              <a:rPr lang="en-GB" dirty="0" smtClean="0"/>
              <a:t>School Nurse</a:t>
            </a:r>
            <a:r>
              <a:rPr lang="en-GB" i="1" dirty="0" smtClean="0"/>
              <a:t>)</a:t>
            </a:r>
            <a:endParaRPr lang="en-GB" dirty="0" smtClean="0"/>
          </a:p>
          <a:p>
            <a:endParaRPr lang="en-GB" dirty="0"/>
          </a:p>
        </p:txBody>
      </p:sp>
      <p:sp>
        <p:nvSpPr>
          <p:cNvPr id="3" name="Title 2"/>
          <p:cNvSpPr>
            <a:spLocks noGrp="1"/>
          </p:cNvSpPr>
          <p:nvPr>
            <p:ph type="title"/>
          </p:nvPr>
        </p:nvSpPr>
        <p:spPr/>
        <p:txBody>
          <a:bodyPr>
            <a:normAutofit/>
          </a:bodyPr>
          <a:lstStyle/>
          <a:p>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buNone/>
            </a:pPr>
            <a:endParaRPr lang="en-GB" i="1" dirty="0" smtClean="0"/>
          </a:p>
          <a:p>
            <a:pPr>
              <a:buNone/>
            </a:pPr>
            <a:r>
              <a:rPr lang="en-GB" i="1" dirty="0" smtClean="0"/>
              <a:t>Well I have done a course but it was more about how to recognise the signs, what to look out for in a family and how it might affect women. But not actually then how to help them deal with it. Because we have got a family and the kids and they do go to CAMHS. We don’t know what they do at CAMHS though, we are not told anything. But that’s the only support that they actually get. So other than they talk to us in school. But as I say we are not actually trained to know how to – so we are just kind of talking to them from a commonsense point of view of how we would feel about it and what have you. But we have no training to actually support them</a:t>
            </a:r>
          </a:p>
          <a:p>
            <a:pPr>
              <a:buNone/>
            </a:pPr>
            <a:endParaRPr lang="en-GB" i="1" dirty="0" smtClean="0">
              <a:solidFill>
                <a:srgbClr val="C00000"/>
              </a:solidFill>
            </a:endParaRPr>
          </a:p>
          <a:p>
            <a:pPr algn="r">
              <a:buNone/>
            </a:pPr>
            <a:r>
              <a:rPr lang="en-GB" dirty="0" smtClean="0"/>
              <a:t>(Learning Mentor)</a:t>
            </a:r>
          </a:p>
          <a:p>
            <a:endParaRPr lang="en-GB" dirty="0"/>
          </a:p>
        </p:txBody>
      </p:sp>
      <p:sp>
        <p:nvSpPr>
          <p:cNvPr id="3" name="Title 2"/>
          <p:cNvSpPr>
            <a:spLocks noGrp="1"/>
          </p:cNvSpPr>
          <p:nvPr>
            <p:ph type="title"/>
          </p:nvPr>
        </p:nvSpPr>
        <p:spPr/>
        <p:txBody>
          <a:bodyPr>
            <a:normAutofit/>
          </a:bodyPr>
          <a:lstStyle/>
          <a:p>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68760"/>
            <a:ext cx="8229600" cy="4738531"/>
          </a:xfrm>
        </p:spPr>
        <p:txBody>
          <a:bodyPr>
            <a:noAutofit/>
          </a:bodyPr>
          <a:lstStyle/>
          <a:p>
            <a:r>
              <a:rPr lang="en-GB" sz="2400" dirty="0" smtClean="0"/>
              <a:t>Children’s perspectives  - what helps (Houghton 2008):</a:t>
            </a:r>
          </a:p>
          <a:p>
            <a:pPr marL="621157" lvl="1" indent="-255588">
              <a:lnSpc>
                <a:spcPct val="80000"/>
              </a:lnSpc>
              <a:defRPr/>
            </a:pPr>
            <a:r>
              <a:rPr lang="en-GB" sz="2400" dirty="0" smtClean="0">
                <a:cs typeface="Calibri" pitchFamily="34" charset="0"/>
              </a:rPr>
              <a:t>Feeling safe </a:t>
            </a:r>
          </a:p>
          <a:p>
            <a:pPr marL="621157" lvl="1" indent="-255588">
              <a:lnSpc>
                <a:spcPct val="80000"/>
              </a:lnSpc>
              <a:defRPr/>
            </a:pPr>
            <a:r>
              <a:rPr lang="en-GB" sz="2400" dirty="0" smtClean="0">
                <a:cs typeface="Calibri" pitchFamily="34" charset="0"/>
              </a:rPr>
              <a:t>Finding someone to trust </a:t>
            </a:r>
          </a:p>
          <a:p>
            <a:pPr marL="621157" lvl="1" indent="-255588">
              <a:lnSpc>
                <a:spcPct val="80000"/>
              </a:lnSpc>
              <a:defRPr/>
            </a:pPr>
            <a:r>
              <a:rPr lang="en-GB" sz="2400" dirty="0" smtClean="0">
                <a:cs typeface="Calibri" pitchFamily="34" charset="0"/>
              </a:rPr>
              <a:t>Confidentiality</a:t>
            </a:r>
          </a:p>
          <a:p>
            <a:pPr marL="621157" lvl="1" indent="-255588">
              <a:lnSpc>
                <a:spcPct val="80000"/>
              </a:lnSpc>
              <a:defRPr/>
            </a:pPr>
            <a:r>
              <a:rPr lang="en-GB" sz="2400" dirty="0" smtClean="0">
                <a:cs typeface="Calibri" pitchFamily="34" charset="0"/>
              </a:rPr>
              <a:t>Overcoming stigma and shame</a:t>
            </a:r>
          </a:p>
          <a:p>
            <a:pPr marL="621157" lvl="1" indent="-255588">
              <a:lnSpc>
                <a:spcPct val="80000"/>
              </a:lnSpc>
              <a:defRPr/>
            </a:pPr>
            <a:r>
              <a:rPr lang="en-GB" sz="2400" dirty="0" smtClean="0">
                <a:cs typeface="Calibri" pitchFamily="34" charset="0"/>
              </a:rPr>
              <a:t>Knowledge, understanding and ability</a:t>
            </a:r>
          </a:p>
          <a:p>
            <a:pPr marL="621157" lvl="1" indent="-255588">
              <a:lnSpc>
                <a:spcPct val="80000"/>
              </a:lnSpc>
              <a:defRPr/>
            </a:pPr>
            <a:r>
              <a:rPr lang="en-GB" sz="2400" dirty="0" smtClean="0">
                <a:cs typeface="Calibri" pitchFamily="34" charset="0"/>
              </a:rPr>
              <a:t>One-to-one support or </a:t>
            </a:r>
            <a:r>
              <a:rPr lang="en-GB" sz="2400" dirty="0" err="1" smtClean="0">
                <a:cs typeface="Calibri" pitchFamily="34" charset="0"/>
              </a:rPr>
              <a:t>groupwork</a:t>
            </a:r>
            <a:r>
              <a:rPr lang="en-GB" sz="2400" dirty="0" smtClean="0">
                <a:cs typeface="Calibri" pitchFamily="34" charset="0"/>
              </a:rPr>
              <a:t> with other children</a:t>
            </a:r>
          </a:p>
          <a:p>
            <a:pPr marL="621157" lvl="1" indent="-255588">
              <a:lnSpc>
                <a:spcPct val="80000"/>
              </a:lnSpc>
              <a:defRPr/>
            </a:pPr>
            <a:r>
              <a:rPr lang="en-GB" sz="2400" dirty="0" smtClean="0">
                <a:cs typeface="Calibri" pitchFamily="34" charset="0"/>
              </a:rPr>
              <a:t>More help available at school</a:t>
            </a:r>
          </a:p>
          <a:p>
            <a:pPr marL="621157" lvl="1" indent="-255588">
              <a:lnSpc>
                <a:spcPct val="80000"/>
              </a:lnSpc>
              <a:defRPr/>
            </a:pPr>
            <a:r>
              <a:rPr lang="en-GB" sz="2400" dirty="0" smtClean="0">
                <a:cs typeface="Calibri" pitchFamily="34" charset="0"/>
              </a:rPr>
              <a:t>Smoother transitions: moving home, school etc</a:t>
            </a:r>
          </a:p>
          <a:p>
            <a:pPr marL="365125" indent="-255588">
              <a:lnSpc>
                <a:spcPct val="80000"/>
              </a:lnSpc>
              <a:buNone/>
              <a:defRPr/>
            </a:pPr>
            <a:endParaRPr lang="en-GB" sz="2400" dirty="0" smtClean="0">
              <a:cs typeface="Calibri" pitchFamily="34" charset="0"/>
            </a:endParaRPr>
          </a:p>
          <a:p>
            <a:pPr marL="365125" indent="-255588">
              <a:lnSpc>
                <a:spcPct val="80000"/>
              </a:lnSpc>
              <a:defRPr/>
            </a:pPr>
            <a:r>
              <a:rPr lang="en-GB" sz="2400" dirty="0" smtClean="0"/>
              <a:t>NSPCC/Refuge study - London (Radford et al 2011):</a:t>
            </a:r>
          </a:p>
          <a:p>
            <a:pPr marL="621157" lvl="1" indent="-255588">
              <a:lnSpc>
                <a:spcPct val="80000"/>
              </a:lnSpc>
              <a:defRPr/>
            </a:pPr>
            <a:r>
              <a:rPr lang="en-GB" sz="2400" dirty="0" smtClean="0"/>
              <a:t>Professional reluctance  to engage children/young people, involve them in decisions etc</a:t>
            </a:r>
          </a:p>
          <a:p>
            <a:pPr marL="621157" lvl="1" indent="-255588">
              <a:lnSpc>
                <a:spcPct val="80000"/>
              </a:lnSpc>
              <a:defRPr/>
            </a:pPr>
            <a:r>
              <a:rPr lang="en-GB" sz="2400" dirty="0" smtClean="0"/>
              <a:t>Uncertainty about what working with children means </a:t>
            </a:r>
          </a:p>
        </p:txBody>
      </p:sp>
      <p:sp>
        <p:nvSpPr>
          <p:cNvPr id="3" name="Title 2"/>
          <p:cNvSpPr>
            <a:spLocks noGrp="1"/>
          </p:cNvSpPr>
          <p:nvPr>
            <p:ph type="title"/>
          </p:nvPr>
        </p:nvSpPr>
        <p:spPr/>
        <p:txBody>
          <a:bodyPr>
            <a:normAutofit/>
          </a:bodyPr>
          <a:lstStyle/>
          <a:p>
            <a:r>
              <a:rPr lang="en-GB" sz="3600" dirty="0" smtClean="0">
                <a:effectLst/>
              </a:rPr>
              <a:t>Wider Research </a:t>
            </a:r>
            <a:endParaRPr lang="en-GB" sz="3600" dirty="0">
              <a:effectLs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GB" sz="2400" dirty="0" smtClean="0"/>
              <a:t>There is clearly a need for better understanding among professionals and commissioners about what ‘work with children affected by domestic violence’ means. There has been a tendency to focus on </a:t>
            </a:r>
            <a:r>
              <a:rPr lang="en-GB" sz="2400" dirty="0" err="1" smtClean="0"/>
              <a:t>nonevaluated</a:t>
            </a:r>
            <a:r>
              <a:rPr lang="en-GB" sz="2400" dirty="0" smtClean="0"/>
              <a:t> ‘therapy’ and group work. Conversely, meeting basic developmental needs – such as access to safe play spaces, having fun, getting into school, making friends, maintaining safe contact with the wider family and the community and having stability – seems to have received less attention. ....</a:t>
            </a:r>
          </a:p>
          <a:p>
            <a:endParaRPr lang="en-GB" sz="2400" dirty="0" smtClean="0"/>
          </a:p>
          <a:p>
            <a:pPr lvl="1" algn="r">
              <a:buNone/>
            </a:pPr>
            <a:r>
              <a:rPr lang="en-GB" sz="2400" dirty="0" smtClean="0"/>
              <a:t>(Radford et al 2011, p 19) </a:t>
            </a:r>
            <a:endParaRPr lang="en-GB" sz="2400" dirty="0"/>
          </a:p>
        </p:txBody>
      </p:sp>
      <p:sp>
        <p:nvSpPr>
          <p:cNvPr id="3" name="Title 2"/>
          <p:cNvSpPr>
            <a:spLocks noGrp="1"/>
          </p:cNvSpPr>
          <p:nvPr>
            <p:ph type="title"/>
          </p:nvPr>
        </p:nvSpPr>
        <p:spPr/>
        <p:txBody>
          <a:bodyPr/>
          <a:lstStyle/>
          <a:p>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GB" dirty="0" smtClean="0"/>
              <a:t>I</a:t>
            </a:r>
            <a:r>
              <a:rPr lang="en-GB" dirty="0" smtClean="0"/>
              <a:t>mprove professional skills </a:t>
            </a:r>
            <a:r>
              <a:rPr lang="en-GB" dirty="0" smtClean="0"/>
              <a:t>and </a:t>
            </a:r>
            <a:r>
              <a:rPr lang="en-GB" dirty="0" smtClean="0"/>
              <a:t>confidence:</a:t>
            </a:r>
            <a:endParaRPr lang="en-GB" dirty="0" smtClean="0"/>
          </a:p>
          <a:p>
            <a:pPr marL="365760" lvl="1" indent="-256032">
              <a:spcBef>
                <a:spcPts val="400"/>
              </a:spcBef>
              <a:buSzPct val="68000"/>
              <a:buFont typeface="Wingdings 3"/>
              <a:buChar char=""/>
            </a:pPr>
            <a:r>
              <a:rPr lang="en-GB" dirty="0" smtClean="0"/>
              <a:t>talking with CYP affected by domestic abuse – safety &amp; support </a:t>
            </a:r>
          </a:p>
          <a:p>
            <a:pPr marL="365760" lvl="1" indent="-256032">
              <a:spcBef>
                <a:spcPts val="400"/>
              </a:spcBef>
              <a:buSzPct val="68000"/>
              <a:buFont typeface="Wingdings 3"/>
              <a:buChar char=""/>
            </a:pPr>
            <a:r>
              <a:rPr lang="en-GB" dirty="0" smtClean="0"/>
              <a:t>about what working with children means and how they can contribute </a:t>
            </a:r>
          </a:p>
          <a:p>
            <a:pPr marL="603504" lvl="2" indent="-256032">
              <a:spcBef>
                <a:spcPts val="400"/>
              </a:spcBef>
              <a:buSzPct val="68000"/>
              <a:buFont typeface="Wingdings 3"/>
              <a:buChar char=""/>
            </a:pPr>
            <a:r>
              <a:rPr lang="en-GB" dirty="0" smtClean="0"/>
              <a:t>maximise service offer – </a:t>
            </a:r>
            <a:r>
              <a:rPr lang="en-GB" dirty="0" err="1" smtClean="0"/>
              <a:t>eg</a:t>
            </a:r>
            <a:r>
              <a:rPr lang="en-GB" dirty="0" smtClean="0"/>
              <a:t> education, health, play etc</a:t>
            </a:r>
          </a:p>
          <a:p>
            <a:pPr marL="603504" lvl="2" indent="-256032">
              <a:spcBef>
                <a:spcPts val="400"/>
              </a:spcBef>
              <a:buSzPct val="68000"/>
              <a:buFont typeface="Wingdings 3"/>
              <a:buChar char=""/>
            </a:pPr>
            <a:r>
              <a:rPr lang="en-GB" dirty="0" smtClean="0"/>
              <a:t>‘do basic things very well’ </a:t>
            </a:r>
          </a:p>
          <a:p>
            <a:pPr marL="365760" lvl="1" indent="-256032">
              <a:spcBef>
                <a:spcPts val="400"/>
              </a:spcBef>
              <a:buSzPct val="68000"/>
              <a:buFont typeface="Wingdings 3"/>
              <a:buChar char=""/>
            </a:pPr>
            <a:r>
              <a:rPr lang="en-GB" dirty="0" smtClean="0"/>
              <a:t>delivering </a:t>
            </a:r>
            <a:r>
              <a:rPr lang="en-GB" dirty="0" smtClean="0"/>
              <a:t>targeted or preventative programmes to children and young people affected by domestic abuse</a:t>
            </a:r>
          </a:p>
          <a:p>
            <a:pPr marL="365760" lvl="1" indent="-256032">
              <a:spcBef>
                <a:spcPts val="400"/>
              </a:spcBef>
              <a:buSzPct val="68000"/>
              <a:buFont typeface="Wingdings 3"/>
              <a:buChar char=""/>
            </a:pPr>
            <a:r>
              <a:rPr lang="en-GB" dirty="0" smtClean="0"/>
              <a:t>training </a:t>
            </a:r>
            <a:r>
              <a:rPr lang="en-GB" dirty="0" smtClean="0"/>
              <a:t>focused </a:t>
            </a:r>
            <a:r>
              <a:rPr lang="en-GB" dirty="0" smtClean="0"/>
              <a:t>on responses rather than signs and symptoms</a:t>
            </a:r>
          </a:p>
          <a:p>
            <a:pPr marL="365760" lvl="1" indent="-256032">
              <a:spcBef>
                <a:spcPts val="400"/>
              </a:spcBef>
              <a:buSzPct val="68000"/>
              <a:buFont typeface="Wingdings 3"/>
              <a:buChar char=""/>
            </a:pPr>
            <a:r>
              <a:rPr lang="en-GB" dirty="0" smtClean="0"/>
              <a:t>central focus on children/young people</a:t>
            </a:r>
          </a:p>
          <a:p>
            <a:pPr marL="365760" lvl="1" indent="-256032">
              <a:spcBef>
                <a:spcPts val="400"/>
              </a:spcBef>
              <a:buSzPct val="68000"/>
              <a:buNone/>
            </a:pPr>
            <a:endParaRPr lang="en-GB" sz="2400" dirty="0" smtClean="0"/>
          </a:p>
          <a:p>
            <a:pPr marL="365760" lvl="1" indent="-256032">
              <a:spcBef>
                <a:spcPts val="400"/>
              </a:spcBef>
              <a:buSzPct val="68000"/>
              <a:buNone/>
            </a:pPr>
            <a:endParaRPr lang="en-GB" dirty="0" smtClean="0"/>
          </a:p>
          <a:p>
            <a:pPr>
              <a:buNone/>
            </a:pPr>
            <a:endParaRPr lang="en-GB" dirty="0" smtClean="0"/>
          </a:p>
        </p:txBody>
      </p:sp>
      <p:sp>
        <p:nvSpPr>
          <p:cNvPr id="3" name="Title 2"/>
          <p:cNvSpPr>
            <a:spLocks noGrp="1"/>
          </p:cNvSpPr>
          <p:nvPr>
            <p:ph type="title"/>
          </p:nvPr>
        </p:nvSpPr>
        <p:spPr/>
        <p:txBody>
          <a:bodyPr/>
          <a:lstStyle/>
          <a:p>
            <a:r>
              <a:rPr lang="en-GB" dirty="0" smtClean="0"/>
              <a:t>Implications </a:t>
            </a: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40768"/>
            <a:ext cx="8229600" cy="4824536"/>
          </a:xfrm>
        </p:spPr>
        <p:txBody>
          <a:bodyPr>
            <a:noAutofit/>
          </a:bodyPr>
          <a:lstStyle/>
          <a:p>
            <a:r>
              <a:rPr lang="en-GB" sz="2000" dirty="0" smtClean="0"/>
              <a:t>Promote </a:t>
            </a:r>
            <a:r>
              <a:rPr lang="en-GB" sz="2000" dirty="0" smtClean="0"/>
              <a:t>understanding </a:t>
            </a:r>
            <a:r>
              <a:rPr lang="en-GB" sz="2000" dirty="0" smtClean="0"/>
              <a:t> with the child – what is domestic abuse</a:t>
            </a:r>
          </a:p>
          <a:p>
            <a:r>
              <a:rPr lang="en-GB" sz="2000" dirty="0" smtClean="0"/>
              <a:t>Validation and acknowledgement of the child’s experience – they are not alone and NOT to blame</a:t>
            </a:r>
          </a:p>
          <a:p>
            <a:r>
              <a:rPr lang="en-GB" sz="2000" dirty="0" smtClean="0"/>
              <a:t>Find a vehicle whereby the child can express their feelings – depending on the age of the child this might be via direct one to one speech / or play if a young </a:t>
            </a:r>
            <a:r>
              <a:rPr lang="en-GB" sz="2000" smtClean="0"/>
              <a:t>chilzd</a:t>
            </a:r>
            <a:endParaRPr lang="en-GB" sz="2000" dirty="0" smtClean="0"/>
          </a:p>
          <a:p>
            <a:r>
              <a:rPr lang="en-GB" sz="2000" dirty="0" smtClean="0"/>
              <a:t>Awareness of resources</a:t>
            </a:r>
            <a:endParaRPr lang="en-GB" sz="2000" dirty="0" smtClean="0"/>
          </a:p>
          <a:p>
            <a:r>
              <a:rPr lang="en-GB" sz="2000" dirty="0" smtClean="0"/>
              <a:t>Develop a support plan</a:t>
            </a:r>
          </a:p>
          <a:p>
            <a:r>
              <a:rPr lang="en-GB" sz="2000" dirty="0" smtClean="0"/>
              <a:t>Ensure the </a:t>
            </a:r>
            <a:r>
              <a:rPr lang="en-GB" sz="2000" dirty="0" smtClean="0"/>
              <a:t>child knows when, where and how to contact you</a:t>
            </a:r>
          </a:p>
          <a:p>
            <a:r>
              <a:rPr lang="en-GB" sz="2000" dirty="0" smtClean="0"/>
              <a:t>Identification </a:t>
            </a:r>
            <a:r>
              <a:rPr lang="en-GB" sz="2000" dirty="0" smtClean="0"/>
              <a:t>of triggers with victim and also child</a:t>
            </a:r>
          </a:p>
          <a:p>
            <a:r>
              <a:rPr lang="en-GB" sz="2000" dirty="0" smtClean="0"/>
              <a:t>Develop </a:t>
            </a:r>
            <a:r>
              <a:rPr lang="en-GB" sz="2000" dirty="0" smtClean="0"/>
              <a:t>a safety plan for child and parent</a:t>
            </a:r>
          </a:p>
          <a:p>
            <a:r>
              <a:rPr lang="en-GB" sz="2000" dirty="0" smtClean="0"/>
              <a:t>Focus of work - empowerment</a:t>
            </a:r>
          </a:p>
          <a:p>
            <a:endParaRPr lang="en-GB" sz="2000" dirty="0" smtClean="0"/>
          </a:p>
        </p:txBody>
      </p:sp>
      <p:sp>
        <p:nvSpPr>
          <p:cNvPr id="3" name="Title 2"/>
          <p:cNvSpPr>
            <a:spLocks noGrp="1"/>
          </p:cNvSpPr>
          <p:nvPr>
            <p:ph type="title"/>
          </p:nvPr>
        </p:nvSpPr>
        <p:spPr/>
        <p:txBody>
          <a:bodyPr>
            <a:normAutofit/>
          </a:bodyPr>
          <a:lstStyle/>
          <a:p>
            <a:r>
              <a:rPr lang="en-GB" dirty="0" smtClean="0"/>
              <a:t>Small </a:t>
            </a:r>
            <a:r>
              <a:rPr lang="en-GB" dirty="0" smtClean="0"/>
              <a:t>Steps </a:t>
            </a:r>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buNone/>
            </a:pPr>
            <a:endParaRPr lang="en-GB" dirty="0" smtClean="0"/>
          </a:p>
          <a:p>
            <a:pPr algn="ctr">
              <a:buNone/>
            </a:pPr>
            <a:endParaRPr lang="en-GB" dirty="0" smtClean="0"/>
          </a:p>
          <a:p>
            <a:pPr algn="ctr">
              <a:buNone/>
            </a:pPr>
            <a:r>
              <a:rPr lang="en-GB" sz="3200" dirty="0" smtClean="0"/>
              <a:t>Sue </a:t>
            </a:r>
            <a:r>
              <a:rPr lang="en-GB" sz="3200" dirty="0" err="1" smtClean="0"/>
              <a:t>Peckover</a:t>
            </a:r>
            <a:r>
              <a:rPr lang="en-GB" sz="3200" dirty="0" smtClean="0"/>
              <a:t> and Fiona Trotter</a:t>
            </a:r>
          </a:p>
          <a:p>
            <a:pPr algn="ctr">
              <a:buNone/>
            </a:pPr>
            <a:endParaRPr lang="en-GB" sz="3200" dirty="0" smtClean="0"/>
          </a:p>
          <a:p>
            <a:pPr algn="ctr">
              <a:buNone/>
            </a:pPr>
            <a:r>
              <a:rPr lang="en-GB" sz="3200" dirty="0" smtClean="0"/>
              <a:t>18</a:t>
            </a:r>
            <a:r>
              <a:rPr lang="en-GB" sz="3200" baseline="30000" dirty="0" smtClean="0"/>
              <a:t>th</a:t>
            </a:r>
            <a:r>
              <a:rPr lang="en-GB" sz="3200" dirty="0" smtClean="0"/>
              <a:t> June 2012 </a:t>
            </a:r>
            <a:endParaRPr lang="en-GB" sz="3200" dirty="0"/>
          </a:p>
        </p:txBody>
      </p:sp>
      <p:sp>
        <p:nvSpPr>
          <p:cNvPr id="3" name="Title 2"/>
          <p:cNvSpPr>
            <a:spLocks noGrp="1"/>
          </p:cNvSpPr>
          <p:nvPr>
            <p:ph type="title"/>
          </p:nvPr>
        </p:nvSpPr>
        <p:spPr/>
        <p:txBody>
          <a:bodyPr/>
          <a:lstStyle/>
          <a:p>
            <a:pPr algn="ctr"/>
            <a:r>
              <a:rPr lang="en-GB" dirty="0" smtClean="0"/>
              <a:t>Thank You </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endParaRPr lang="en-GB" dirty="0" smtClean="0"/>
          </a:p>
          <a:p>
            <a:pPr>
              <a:buNone/>
            </a:pPr>
            <a:r>
              <a:rPr lang="en-GB" sz="2800" dirty="0" smtClean="0"/>
              <a:t>Safeguarding children affected by domestic abuse:</a:t>
            </a:r>
          </a:p>
          <a:p>
            <a:pPr>
              <a:buNone/>
            </a:pPr>
            <a:endParaRPr lang="en-GB" sz="2800" dirty="0" smtClean="0"/>
          </a:p>
          <a:p>
            <a:r>
              <a:rPr lang="en-GB" sz="2800" dirty="0" smtClean="0"/>
              <a:t>context for study</a:t>
            </a:r>
          </a:p>
          <a:p>
            <a:r>
              <a:rPr lang="en-GB" sz="2800" dirty="0" smtClean="0"/>
              <a:t>practice challenges </a:t>
            </a:r>
          </a:p>
          <a:p>
            <a:r>
              <a:rPr lang="en-GB" sz="2800" dirty="0" smtClean="0"/>
              <a:t>research design</a:t>
            </a:r>
          </a:p>
          <a:p>
            <a:r>
              <a:rPr lang="en-GB" sz="2800" dirty="0" smtClean="0"/>
              <a:t>findings: keeping the focus on children?</a:t>
            </a:r>
          </a:p>
          <a:p>
            <a:r>
              <a:rPr lang="en-GB" sz="2800" dirty="0" smtClean="0"/>
              <a:t>emerging issues</a:t>
            </a:r>
          </a:p>
          <a:p>
            <a:endParaRPr lang="en-GB" dirty="0" smtClean="0"/>
          </a:p>
          <a:p>
            <a:endParaRPr lang="en-GB" dirty="0" smtClean="0"/>
          </a:p>
        </p:txBody>
      </p:sp>
      <p:sp>
        <p:nvSpPr>
          <p:cNvPr id="3" name="Title 2"/>
          <p:cNvSpPr>
            <a:spLocks noGrp="1"/>
          </p:cNvSpPr>
          <p:nvPr>
            <p:ph type="title"/>
          </p:nvPr>
        </p:nvSpPr>
        <p:spPr/>
        <p:txBody>
          <a:bodyPr/>
          <a:lstStyle/>
          <a:p>
            <a:r>
              <a:rPr lang="en-GB" dirty="0" smtClean="0"/>
              <a:t>Introduction</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buNone/>
            </a:pPr>
            <a:endParaRPr lang="en-GB" dirty="0" smtClean="0"/>
          </a:p>
          <a:p>
            <a:pPr lvl="0">
              <a:buNone/>
            </a:pPr>
            <a:r>
              <a:rPr lang="en-GB" dirty="0" smtClean="0"/>
              <a:t>Domestic abuse </a:t>
            </a:r>
          </a:p>
          <a:p>
            <a:pPr lvl="0">
              <a:buNone/>
            </a:pPr>
            <a:endParaRPr lang="en-GB" dirty="0" smtClean="0"/>
          </a:p>
          <a:p>
            <a:pPr lvl="0">
              <a:buNone/>
            </a:pPr>
            <a:r>
              <a:rPr lang="en-GB" dirty="0" smtClean="0"/>
              <a:t> ‘any incident of threatening behaviour, violence or abuse (psychological, physical, sexual, financial or emotional) between adults who are or have been, intimate partners or family members, regardless of gender or sexuality‘ (Home Office 2007)</a:t>
            </a:r>
          </a:p>
          <a:p>
            <a:pPr lvl="0">
              <a:buNone/>
            </a:pPr>
            <a:endParaRPr lang="en-GB" dirty="0" smtClean="0"/>
          </a:p>
          <a:p>
            <a:pPr lvl="0">
              <a:buNone/>
            </a:pPr>
            <a:endParaRPr lang="en-GB" dirty="0" smtClean="0"/>
          </a:p>
          <a:p>
            <a:pPr lvl="0">
              <a:buNone/>
            </a:pPr>
            <a:endParaRPr lang="en-GB" dirty="0" smtClean="0"/>
          </a:p>
          <a:p>
            <a:endParaRPr lang="en-GB" dirty="0"/>
          </a:p>
        </p:txBody>
      </p:sp>
      <p:sp>
        <p:nvSpPr>
          <p:cNvPr id="3" name="Title 2"/>
          <p:cNvSpPr>
            <a:spLocks noGrp="1"/>
          </p:cNvSpPr>
          <p:nvPr>
            <p:ph type="title"/>
          </p:nvPr>
        </p:nvSpPr>
        <p:spPr/>
        <p:txBody>
          <a:bodyPr>
            <a:normAutofit fontScale="90000"/>
          </a:bodyPr>
          <a:lstStyle/>
          <a:p>
            <a:pPr algn="ctr"/>
            <a:r>
              <a:rPr lang="en-GB" dirty="0" smtClean="0"/>
              <a:t/>
            </a:r>
            <a:br>
              <a:rPr lang="en-GB" dirty="0" smtClean="0"/>
            </a:br>
            <a:r>
              <a:rPr lang="en-GB" sz="4000" dirty="0" smtClean="0"/>
              <a:t>Domestic Abuse &amp; Safeguarding Children </a:t>
            </a:r>
            <a:r>
              <a:rPr lang="en-GB" dirty="0" smtClean="0"/>
              <a:t/>
            </a:r>
            <a:br>
              <a:rPr lang="en-GB" dirty="0" smtClean="0"/>
            </a:b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lvl="0">
              <a:buNone/>
            </a:pPr>
            <a:r>
              <a:rPr lang="en-GB" dirty="0" smtClean="0"/>
              <a:t>Widespread problem:</a:t>
            </a:r>
          </a:p>
          <a:p>
            <a:r>
              <a:rPr lang="en-GB" smtClean="0"/>
              <a:t>1 </a:t>
            </a:r>
            <a:r>
              <a:rPr lang="en-GB" dirty="0" smtClean="0"/>
              <a:t>million children and young people in UK  are affected (UNICEF 2006)</a:t>
            </a:r>
          </a:p>
          <a:p>
            <a:r>
              <a:rPr lang="en-GB" dirty="0" smtClean="0"/>
              <a:t>young people and  abusive relationships (Barter et al 2009)</a:t>
            </a:r>
          </a:p>
          <a:p>
            <a:pPr lvl="0">
              <a:buNone/>
            </a:pPr>
            <a:endParaRPr lang="en-GB" dirty="0" smtClean="0"/>
          </a:p>
          <a:p>
            <a:pPr lvl="0">
              <a:buNone/>
            </a:pPr>
            <a:r>
              <a:rPr lang="en-GB" dirty="0" smtClean="0"/>
              <a:t>Impact on children and young people:</a:t>
            </a:r>
          </a:p>
          <a:p>
            <a:r>
              <a:rPr lang="en-GB" dirty="0" smtClean="0"/>
              <a:t>can be varied, serious, long term</a:t>
            </a:r>
          </a:p>
          <a:p>
            <a:r>
              <a:rPr lang="en-GB" dirty="0" smtClean="0"/>
              <a:t>individual risk and protective factors and resilience are important</a:t>
            </a:r>
          </a:p>
          <a:p>
            <a:pPr>
              <a:buNone/>
            </a:pPr>
            <a:endParaRPr lang="en-GB" dirty="0" smtClean="0"/>
          </a:p>
          <a:p>
            <a:pPr lvl="0">
              <a:buNone/>
            </a:pPr>
            <a:r>
              <a:rPr lang="en-GB" dirty="0" smtClean="0"/>
              <a:t>Policy initiatives:</a:t>
            </a:r>
          </a:p>
          <a:p>
            <a:r>
              <a:rPr lang="en-GB" dirty="0" smtClean="0"/>
              <a:t>awareness, support and protection for CYP affected by domestic abuse</a:t>
            </a:r>
          </a:p>
          <a:p>
            <a:r>
              <a:rPr lang="en-GB" dirty="0" smtClean="0"/>
              <a:t>has become a  safeguarding children issue </a:t>
            </a:r>
          </a:p>
          <a:p>
            <a:pPr lvl="0">
              <a:buNone/>
            </a:pPr>
            <a:endParaRPr lang="en-GB" dirty="0" smtClean="0"/>
          </a:p>
          <a:p>
            <a:pPr lvl="0">
              <a:buNone/>
            </a:pPr>
            <a:r>
              <a:rPr lang="en-GB" dirty="0" smtClean="0"/>
              <a:t>Practice challenges:</a:t>
            </a:r>
          </a:p>
          <a:p>
            <a:r>
              <a:rPr lang="en-GB" dirty="0" smtClean="0"/>
              <a:t>extent of problem, associated risks, overwhelmed services </a:t>
            </a:r>
          </a:p>
          <a:p>
            <a:endParaRPr lang="en-GB" dirty="0" smtClean="0"/>
          </a:p>
          <a:p>
            <a:endParaRPr lang="en-GB" dirty="0" smtClean="0"/>
          </a:p>
        </p:txBody>
      </p:sp>
      <p:sp>
        <p:nvSpPr>
          <p:cNvPr id="3" name="Title 2"/>
          <p:cNvSpPr>
            <a:spLocks noGrp="1"/>
          </p:cNvSpPr>
          <p:nvPr>
            <p:ph type="title"/>
          </p:nvPr>
        </p:nvSpPr>
        <p:spPr/>
        <p:txBody>
          <a:bodyPr>
            <a:normAutofit/>
          </a:bodyPr>
          <a:lstStyle/>
          <a:p>
            <a:r>
              <a:rPr lang="en-GB" sz="3600" dirty="0" smtClean="0"/>
              <a:t> Domestic Abuse &amp; Safeguarding Children </a:t>
            </a:r>
            <a:endParaRPr lang="en-GB" sz="3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GB" sz="3600" dirty="0" smtClean="0"/>
              <a:t>This Study </a:t>
            </a:r>
            <a:endParaRPr lang="en-GB" sz="3600" dirty="0"/>
          </a:p>
        </p:txBody>
      </p:sp>
      <p:sp>
        <p:nvSpPr>
          <p:cNvPr id="3" name="Text Placeholder 2"/>
          <p:cNvSpPr>
            <a:spLocks noGrp="1"/>
          </p:cNvSpPr>
          <p:nvPr>
            <p:ph type="body" idx="1"/>
          </p:nvPr>
        </p:nvSpPr>
        <p:spPr/>
        <p:txBody>
          <a:bodyPr/>
          <a:lstStyle/>
          <a:p>
            <a:endParaRPr lang="en-GB"/>
          </a:p>
        </p:txBody>
      </p:sp>
      <p:sp>
        <p:nvSpPr>
          <p:cNvPr id="4" name="Text Placeholder 3"/>
          <p:cNvSpPr>
            <a:spLocks noGrp="1"/>
          </p:cNvSpPr>
          <p:nvPr>
            <p:ph type="body" sz="half" idx="3"/>
          </p:nvPr>
        </p:nvSpPr>
        <p:spPr/>
        <p:txBody>
          <a:bodyPr>
            <a:normAutofit fontScale="62500" lnSpcReduction="20000"/>
          </a:bodyPr>
          <a:lstStyle/>
          <a:p>
            <a:pPr algn="ctr"/>
            <a:r>
              <a:rPr lang="en-GB" sz="3200" dirty="0" smtClean="0">
                <a:latin typeface="Book Antiqua" pitchFamily="18" charset="0"/>
              </a:rPr>
              <a:t>Tiers of Need and Intervention</a:t>
            </a:r>
          </a:p>
          <a:p>
            <a:pPr algn="ctr"/>
            <a:r>
              <a:rPr lang="en-GB" dirty="0" smtClean="0">
                <a:latin typeface="Book Antiqua" pitchFamily="18" charset="0"/>
              </a:rPr>
              <a:t>DH Toolkit (2009)</a:t>
            </a:r>
            <a:endParaRPr lang="en-GB" dirty="0"/>
          </a:p>
        </p:txBody>
      </p:sp>
      <p:sp>
        <p:nvSpPr>
          <p:cNvPr id="5" name="Content Placeholder 4"/>
          <p:cNvSpPr>
            <a:spLocks noGrp="1"/>
          </p:cNvSpPr>
          <p:nvPr>
            <p:ph sz="quarter" idx="2"/>
          </p:nvPr>
        </p:nvSpPr>
        <p:spPr/>
        <p:txBody>
          <a:bodyPr>
            <a:normAutofit/>
          </a:bodyPr>
          <a:lstStyle/>
          <a:p>
            <a:pPr>
              <a:buNone/>
            </a:pPr>
            <a:endParaRPr lang="en-GB" dirty="0" smtClean="0"/>
          </a:p>
          <a:p>
            <a:r>
              <a:rPr lang="en-GB" dirty="0" smtClean="0"/>
              <a:t>Child welfare professionals providing  universal and additional support services</a:t>
            </a:r>
          </a:p>
          <a:p>
            <a:pPr lvl="1"/>
            <a:r>
              <a:rPr lang="en-GB" dirty="0" smtClean="0"/>
              <a:t>health</a:t>
            </a:r>
          </a:p>
          <a:p>
            <a:pPr lvl="1"/>
            <a:r>
              <a:rPr lang="en-GB" dirty="0" smtClean="0"/>
              <a:t>education</a:t>
            </a:r>
          </a:p>
          <a:p>
            <a:pPr lvl="1"/>
            <a:r>
              <a:rPr lang="en-GB" dirty="0" smtClean="0"/>
              <a:t>early years</a:t>
            </a:r>
          </a:p>
          <a:p>
            <a:pPr lvl="1"/>
            <a:r>
              <a:rPr lang="en-GB" dirty="0" smtClean="0"/>
              <a:t>family support</a:t>
            </a:r>
          </a:p>
          <a:p>
            <a:pPr lvl="1"/>
            <a:r>
              <a:rPr lang="en-GB" dirty="0" smtClean="0"/>
              <a:t>youth services </a:t>
            </a:r>
          </a:p>
          <a:p>
            <a:r>
              <a:rPr lang="en-GB" dirty="0" smtClean="0"/>
              <a:t>Tier 1 &amp; 2 </a:t>
            </a:r>
          </a:p>
          <a:p>
            <a:pPr lvl="1"/>
            <a:endParaRPr lang="en-GB" dirty="0" smtClean="0"/>
          </a:p>
        </p:txBody>
      </p:sp>
      <p:graphicFrame>
        <p:nvGraphicFramePr>
          <p:cNvPr id="22530" name="Diagram 4"/>
          <p:cNvGraphicFramePr>
            <a:graphicFrameLocks/>
          </p:cNvGraphicFramePr>
          <p:nvPr>
            <p:ph sz="quarter" idx="4"/>
          </p:nvPr>
        </p:nvGraphicFramePr>
        <p:xfrm>
          <a:off x="4644008" y="1412776"/>
          <a:ext cx="4041775" cy="3941763"/>
        </p:xfrm>
        <a:graphic>
          <a:graphicData uri="http://schemas.openxmlformats.org/drawingml/2006/compatibility">
            <com:legacyDrawing xmlns:com="http://schemas.openxmlformats.org/drawingml/2006/compatibility" spid="_x0000_s22530"/>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4784"/>
            <a:ext cx="8229600" cy="4522507"/>
          </a:xfrm>
        </p:spPr>
        <p:txBody>
          <a:bodyPr>
            <a:normAutofit fontScale="62500" lnSpcReduction="20000"/>
          </a:bodyPr>
          <a:lstStyle/>
          <a:p>
            <a:pPr>
              <a:buNone/>
            </a:pPr>
            <a:r>
              <a:rPr lang="en-GB" sz="3400" b="1" dirty="0" smtClean="0"/>
              <a:t>Aim</a:t>
            </a:r>
            <a:r>
              <a:rPr lang="en-GB" sz="3400" dirty="0" smtClean="0"/>
              <a:t>: </a:t>
            </a:r>
          </a:p>
          <a:p>
            <a:r>
              <a:rPr lang="en-GB" sz="3400" dirty="0" smtClean="0"/>
              <a:t>To examine challenges facing professionals in safeguarding children who are vulnerable as a result of domestic abuse</a:t>
            </a:r>
          </a:p>
          <a:p>
            <a:pPr>
              <a:buNone/>
            </a:pPr>
            <a:endParaRPr lang="en-GB" sz="3400" dirty="0" smtClean="0"/>
          </a:p>
          <a:p>
            <a:pPr>
              <a:buNone/>
            </a:pPr>
            <a:r>
              <a:rPr lang="en-GB" sz="3400" b="1" dirty="0" smtClean="0"/>
              <a:t>Objectives</a:t>
            </a:r>
            <a:r>
              <a:rPr lang="en-GB" sz="3400" dirty="0" smtClean="0"/>
              <a:t>:</a:t>
            </a:r>
          </a:p>
          <a:p>
            <a:r>
              <a:rPr lang="en-GB" sz="3400" dirty="0" smtClean="0"/>
              <a:t>To examine if and how professionals working in universal and additional support services identify and meet the needs of children and/or young people who are vulnerable as a result of domestic abuse</a:t>
            </a:r>
          </a:p>
          <a:p>
            <a:endParaRPr lang="en-GB" sz="3400" dirty="0" smtClean="0"/>
          </a:p>
          <a:p>
            <a:r>
              <a:rPr lang="en-GB" sz="3400" dirty="0" smtClean="0"/>
              <a:t>To examine if, and how, professionals use the Common Assessment Framework to assess and meet the needs of children and/or young people who are vulnerable as a result of domestic abuse</a:t>
            </a:r>
          </a:p>
          <a:p>
            <a:endParaRPr lang="en-GB" sz="3400" dirty="0" smtClean="0"/>
          </a:p>
          <a:p>
            <a:r>
              <a:rPr lang="en-GB" sz="3400" dirty="0" smtClean="0"/>
              <a:t>To identify gaps in service provision and professional practice and make recommendations for improvement at local and national levels</a:t>
            </a:r>
          </a:p>
          <a:p>
            <a:endParaRPr lang="en-GB" dirty="0" smtClean="0"/>
          </a:p>
        </p:txBody>
      </p:sp>
      <p:sp>
        <p:nvSpPr>
          <p:cNvPr id="3" name="Title 2"/>
          <p:cNvSpPr>
            <a:spLocks noGrp="1"/>
          </p:cNvSpPr>
          <p:nvPr>
            <p:ph type="title"/>
          </p:nvPr>
        </p:nvSpPr>
        <p:spPr/>
        <p:txBody>
          <a:bodyPr>
            <a:normAutofit/>
          </a:bodyPr>
          <a:lstStyle/>
          <a:p>
            <a:r>
              <a:rPr lang="en-GB" sz="3600" dirty="0" smtClean="0"/>
              <a:t>Research Aims and Objectives</a:t>
            </a:r>
            <a:endParaRPr lang="en-GB" sz="3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2776"/>
            <a:ext cx="8229600" cy="4594515"/>
          </a:xfrm>
        </p:spPr>
        <p:txBody>
          <a:bodyPr>
            <a:normAutofit fontScale="85000" lnSpcReduction="10000"/>
          </a:bodyPr>
          <a:lstStyle/>
          <a:p>
            <a:r>
              <a:rPr lang="en-GB" sz="2600" dirty="0" smtClean="0"/>
              <a:t>Small study, north of England, funded by LA , undertaken in 2011</a:t>
            </a:r>
          </a:p>
          <a:p>
            <a:r>
              <a:rPr lang="en-GB" sz="2600" dirty="0" smtClean="0"/>
              <a:t>5 focus groups (n= 23) and  2 group discussions (n= 27)</a:t>
            </a:r>
          </a:p>
          <a:p>
            <a:r>
              <a:rPr lang="en-GB" sz="2600" dirty="0" smtClean="0"/>
              <a:t>Participants worked in universal and additional services: </a:t>
            </a:r>
          </a:p>
          <a:p>
            <a:pPr lvl="1"/>
            <a:r>
              <a:rPr lang="en-GB" sz="2600" dirty="0" smtClean="0"/>
              <a:t>health (school nurses, midwife, </a:t>
            </a:r>
            <a:r>
              <a:rPr lang="en-GB" sz="2600" dirty="0" err="1" smtClean="0"/>
              <a:t>hvs</a:t>
            </a:r>
            <a:r>
              <a:rPr lang="en-GB" sz="2600" dirty="0" smtClean="0"/>
              <a:t>), education (teachers,  learning mentors, parent support worker, EWO), family support and early years workers</a:t>
            </a:r>
          </a:p>
          <a:p>
            <a:pPr lvl="1"/>
            <a:r>
              <a:rPr lang="en-GB" sz="2600" dirty="0" smtClean="0"/>
              <a:t>specialist staff (FIP and IDVA)</a:t>
            </a:r>
          </a:p>
          <a:p>
            <a:r>
              <a:rPr lang="en-GB" sz="2600" dirty="0" smtClean="0"/>
              <a:t>Discuss views and experiences of safeguarding children who are vulnerable as a result of domestic abuse:</a:t>
            </a:r>
          </a:p>
          <a:p>
            <a:pPr lvl="1"/>
            <a:r>
              <a:rPr lang="en-GB" sz="2600" dirty="0" smtClean="0"/>
              <a:t>awareness, assessment and  responses, service provision/gaps, safeguarding processes</a:t>
            </a:r>
          </a:p>
          <a:p>
            <a:r>
              <a:rPr lang="en-GB" sz="2600" dirty="0" smtClean="0"/>
              <a:t>Qualitative data, recorded with consent, transcribed and analysed </a:t>
            </a:r>
          </a:p>
          <a:p>
            <a:r>
              <a:rPr lang="en-GB" sz="2600" dirty="0" smtClean="0"/>
              <a:t>Ethics approval </a:t>
            </a:r>
          </a:p>
          <a:p>
            <a:pPr>
              <a:buNone/>
            </a:pPr>
            <a:endParaRPr lang="en-GB" dirty="0" smtClean="0"/>
          </a:p>
        </p:txBody>
      </p:sp>
      <p:sp>
        <p:nvSpPr>
          <p:cNvPr id="2" name="Title 1"/>
          <p:cNvSpPr>
            <a:spLocks noGrp="1"/>
          </p:cNvSpPr>
          <p:nvPr>
            <p:ph type="title"/>
          </p:nvPr>
        </p:nvSpPr>
        <p:spPr/>
        <p:txBody>
          <a:bodyPr>
            <a:normAutofit/>
          </a:bodyPr>
          <a:lstStyle/>
          <a:p>
            <a:r>
              <a:rPr lang="en-GB" sz="3600" dirty="0" smtClean="0"/>
              <a:t>Research Design</a:t>
            </a:r>
            <a:endParaRPr lang="en-GB" sz="3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GB" dirty="0" smtClean="0"/>
              <a:t>Safeguarding Children</a:t>
            </a:r>
          </a:p>
          <a:p>
            <a:r>
              <a:rPr lang="en-GB" dirty="0" smtClean="0"/>
              <a:t>lots of ‘safeguarding’ (process and systems)</a:t>
            </a:r>
          </a:p>
          <a:p>
            <a:r>
              <a:rPr lang="en-GB" dirty="0" smtClean="0"/>
              <a:t>little about ‘children’ </a:t>
            </a:r>
          </a:p>
          <a:p>
            <a:pPr lvl="1"/>
            <a:r>
              <a:rPr lang="en-GB" dirty="0" smtClean="0"/>
              <a:t>recognition, more than responses</a:t>
            </a:r>
          </a:p>
          <a:p>
            <a:pPr>
              <a:buNone/>
            </a:pPr>
            <a:endParaRPr lang="en-GB" dirty="0" smtClean="0"/>
          </a:p>
          <a:p>
            <a:pPr>
              <a:buNone/>
            </a:pPr>
            <a:r>
              <a:rPr lang="en-GB" dirty="0" smtClean="0"/>
              <a:t>This paper about responses/working with children:</a:t>
            </a:r>
          </a:p>
          <a:p>
            <a:r>
              <a:rPr lang="en-GB" dirty="0" smtClean="0"/>
              <a:t>examples  </a:t>
            </a:r>
          </a:p>
          <a:p>
            <a:r>
              <a:rPr lang="en-GB" dirty="0" smtClean="0"/>
              <a:t>barriers and constraints</a:t>
            </a:r>
          </a:p>
          <a:p>
            <a:pPr lvl="1"/>
            <a:r>
              <a:rPr lang="en-GB" dirty="0" smtClean="0"/>
              <a:t>confidence, skills and time </a:t>
            </a:r>
          </a:p>
          <a:p>
            <a:pPr lvl="1"/>
            <a:r>
              <a:rPr lang="en-GB" dirty="0" smtClean="0"/>
              <a:t>whose responsibility?  </a:t>
            </a:r>
          </a:p>
          <a:p>
            <a:pPr>
              <a:buNone/>
            </a:pPr>
            <a:endParaRPr lang="en-GB" dirty="0" smtClean="0"/>
          </a:p>
          <a:p>
            <a:endParaRPr lang="en-GB" dirty="0"/>
          </a:p>
        </p:txBody>
      </p:sp>
      <p:sp>
        <p:nvSpPr>
          <p:cNvPr id="3" name="Title 2"/>
          <p:cNvSpPr>
            <a:spLocks noGrp="1"/>
          </p:cNvSpPr>
          <p:nvPr>
            <p:ph type="title"/>
          </p:nvPr>
        </p:nvSpPr>
        <p:spPr/>
        <p:txBody>
          <a:bodyPr>
            <a:normAutofit/>
          </a:bodyPr>
          <a:lstStyle/>
          <a:p>
            <a:r>
              <a:rPr lang="en-GB" sz="3600" dirty="0" smtClean="0"/>
              <a:t>Findings</a:t>
            </a:r>
            <a:endParaRPr lang="en-GB" sz="3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buNone/>
            </a:pPr>
            <a:r>
              <a:rPr lang="en-GB" dirty="0" smtClean="0"/>
              <a:t>Preventative work </a:t>
            </a:r>
          </a:p>
          <a:p>
            <a:pPr lvl="1"/>
            <a:r>
              <a:rPr lang="en-GB" dirty="0" smtClean="0"/>
              <a:t>School Nurse  - targeted local project for young people and PHSE </a:t>
            </a:r>
          </a:p>
          <a:p>
            <a:pPr lvl="1"/>
            <a:r>
              <a:rPr lang="en-GB" dirty="0" smtClean="0"/>
              <a:t>Motivational interviewing techniques in talking with young people </a:t>
            </a:r>
          </a:p>
          <a:p>
            <a:pPr>
              <a:buNone/>
            </a:pPr>
            <a:endParaRPr lang="en-GB" dirty="0" smtClean="0"/>
          </a:p>
          <a:p>
            <a:pPr>
              <a:buNone/>
            </a:pPr>
            <a:r>
              <a:rPr lang="en-GB" dirty="0" smtClean="0"/>
              <a:t>Keeping children safe</a:t>
            </a:r>
          </a:p>
          <a:p>
            <a:pPr lvl="1"/>
            <a:r>
              <a:rPr lang="en-GB" dirty="0" smtClean="0"/>
              <a:t>getting mum to take children to grandmas early in day rather than late at night when partner returns home late, drunk and  abusive</a:t>
            </a:r>
          </a:p>
          <a:p>
            <a:pPr>
              <a:buNone/>
            </a:pPr>
            <a:endParaRPr lang="en-GB" dirty="0" smtClean="0"/>
          </a:p>
          <a:p>
            <a:pPr>
              <a:buNone/>
            </a:pPr>
            <a:r>
              <a:rPr lang="en-GB" dirty="0" smtClean="0"/>
              <a:t>Providing a specialist or adapted service</a:t>
            </a:r>
          </a:p>
          <a:p>
            <a:pPr lvl="1"/>
            <a:r>
              <a:rPr lang="en-GB" dirty="0" smtClean="0"/>
              <a:t>Tailored timetable within school</a:t>
            </a:r>
          </a:p>
          <a:p>
            <a:pPr lvl="1"/>
            <a:r>
              <a:rPr lang="en-GB" dirty="0" smtClean="0"/>
              <a:t>Play therapy offered by Family Support workers</a:t>
            </a:r>
            <a:r>
              <a:rPr lang="en-GB" i="1" dirty="0" smtClean="0"/>
              <a:t> </a:t>
            </a:r>
          </a:p>
          <a:p>
            <a:pPr lvl="1"/>
            <a:r>
              <a:rPr lang="en-GB" dirty="0" smtClean="0"/>
              <a:t>Early years child care </a:t>
            </a:r>
          </a:p>
          <a:p>
            <a:pPr lvl="1"/>
            <a:r>
              <a:rPr lang="en-GB" dirty="0" smtClean="0"/>
              <a:t>School based counselling services</a:t>
            </a:r>
          </a:p>
          <a:p>
            <a:pPr lvl="1"/>
            <a:r>
              <a:rPr lang="en-GB" dirty="0" smtClean="0"/>
              <a:t>Talking with children and young people </a:t>
            </a:r>
          </a:p>
          <a:p>
            <a:pPr>
              <a:buNone/>
            </a:pPr>
            <a:endParaRPr lang="en-GB" dirty="0" smtClean="0"/>
          </a:p>
          <a:p>
            <a:pPr>
              <a:buNone/>
            </a:pPr>
            <a:endParaRPr lang="en-GB" dirty="0" smtClean="0"/>
          </a:p>
          <a:p>
            <a:endParaRPr lang="en-GB" dirty="0"/>
          </a:p>
        </p:txBody>
      </p:sp>
      <p:sp>
        <p:nvSpPr>
          <p:cNvPr id="3" name="Title 2"/>
          <p:cNvSpPr>
            <a:spLocks noGrp="1"/>
          </p:cNvSpPr>
          <p:nvPr>
            <p:ph type="title"/>
          </p:nvPr>
        </p:nvSpPr>
        <p:spPr>
          <a:xfrm>
            <a:off x="467544" y="332656"/>
            <a:ext cx="8229600" cy="1143000"/>
          </a:xfrm>
        </p:spPr>
        <p:txBody>
          <a:bodyPr>
            <a:noAutofit/>
          </a:bodyPr>
          <a:lstStyle/>
          <a:p>
            <a:r>
              <a:rPr lang="en-GB" sz="3600" dirty="0" smtClean="0"/>
              <a:t/>
            </a:r>
            <a:br>
              <a:rPr lang="en-GB" sz="3600" dirty="0" smtClean="0"/>
            </a:br>
            <a:r>
              <a:rPr lang="en-GB" sz="3600" dirty="0" smtClean="0">
                <a:effectLst/>
              </a:rPr>
              <a:t>Examples of Child Focused Work </a:t>
            </a:r>
            <a:r>
              <a:rPr lang="en-GB" sz="3600" dirty="0" smtClean="0"/>
              <a:t/>
            </a:r>
            <a:br>
              <a:rPr lang="en-GB" sz="3600" dirty="0" smtClean="0"/>
            </a:br>
            <a:endParaRPr lang="en-GB" sz="36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698</TotalTime>
  <Words>2630</Words>
  <Application>Microsoft Office PowerPoint</Application>
  <PresentationFormat>On-screen Show (4:3)</PresentationFormat>
  <Paragraphs>228</Paragraphs>
  <Slides>18</Slides>
  <Notes>2</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Concourse</vt:lpstr>
      <vt:lpstr>Keeping the focus on children: the challenges of safeguarding children affected by domestic abuse</vt:lpstr>
      <vt:lpstr>Introduction</vt:lpstr>
      <vt:lpstr> Domestic Abuse &amp; Safeguarding Children  </vt:lpstr>
      <vt:lpstr> Domestic Abuse &amp; Safeguarding Children </vt:lpstr>
      <vt:lpstr>This Study </vt:lpstr>
      <vt:lpstr>Research Aims and Objectives</vt:lpstr>
      <vt:lpstr>Research Design</vt:lpstr>
      <vt:lpstr>Findings</vt:lpstr>
      <vt:lpstr> Examples of Child Focused Work  </vt:lpstr>
      <vt:lpstr>Barriers/Constraints </vt:lpstr>
      <vt:lpstr>Slide 11</vt:lpstr>
      <vt:lpstr>Slide 12</vt:lpstr>
      <vt:lpstr>Slide 13</vt:lpstr>
      <vt:lpstr>Wider Research </vt:lpstr>
      <vt:lpstr>Slide 15</vt:lpstr>
      <vt:lpstr>Implications </vt:lpstr>
      <vt:lpstr>Small Steps </vt:lpstr>
      <vt:lpstr>Thank You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Sue Peckover</dc:creator>
  <cp:lastModifiedBy>shumsp3</cp:lastModifiedBy>
  <cp:revision>186</cp:revision>
  <dcterms:created xsi:type="dcterms:W3CDTF">2012-05-03T15:02:26Z</dcterms:created>
  <dcterms:modified xsi:type="dcterms:W3CDTF">2012-06-18T08:40:08Z</dcterms:modified>
</cp:coreProperties>
</file>