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0" r:id="rId1"/>
    <p:sldMasterId id="2147483652" r:id="rId2"/>
    <p:sldMasterId id="2147483654" r:id="rId3"/>
    <p:sldMasterId id="2147483656" r:id="rId4"/>
    <p:sldMasterId id="2147483657" r:id="rId5"/>
    <p:sldMasterId id="2147483658" r:id="rId6"/>
    <p:sldMasterId id="2147483659" r:id="rId7"/>
    <p:sldMasterId id="2147483660" r:id="rId8"/>
    <p:sldMasterId id="2147483661" r:id="rId9"/>
    <p:sldMasterId id="2147483662" r:id="rId10"/>
    <p:sldMasterId id="2147483663" r:id="rId11"/>
    <p:sldMasterId id="2147483664" r:id="rId12"/>
  </p:sldMasterIdLst>
  <p:notesMasterIdLst>
    <p:notesMasterId r:id="rId35"/>
  </p:notesMasterIdLst>
  <p:handoutMasterIdLst>
    <p:handoutMasterId r:id="rId36"/>
  </p:handoutMasterIdLst>
  <p:sldIdLst>
    <p:sldId id="384" r:id="rId13"/>
    <p:sldId id="877" r:id="rId14"/>
    <p:sldId id="788" r:id="rId15"/>
    <p:sldId id="856" r:id="rId16"/>
    <p:sldId id="858" r:id="rId17"/>
    <p:sldId id="857" r:id="rId18"/>
    <p:sldId id="865" r:id="rId19"/>
    <p:sldId id="875" r:id="rId20"/>
    <p:sldId id="859" r:id="rId21"/>
    <p:sldId id="864" r:id="rId22"/>
    <p:sldId id="863" r:id="rId23"/>
    <p:sldId id="876" r:id="rId24"/>
    <p:sldId id="878" r:id="rId25"/>
    <p:sldId id="867" r:id="rId26"/>
    <p:sldId id="868" r:id="rId27"/>
    <p:sldId id="866" r:id="rId28"/>
    <p:sldId id="869" r:id="rId29"/>
    <p:sldId id="873" r:id="rId30"/>
    <p:sldId id="870" r:id="rId31"/>
    <p:sldId id="871" r:id="rId32"/>
    <p:sldId id="872" r:id="rId33"/>
    <p:sldId id="879" r:id="rId34"/>
  </p:sldIdLst>
  <p:sldSz cx="9144000" cy="6858000" type="screen4x3"/>
  <p:notesSz cx="6669088" cy="9926638"/>
  <p:embeddedFontLst>
    <p:embeddedFont>
      <p:font typeface="Calibri" pitchFamily="34" charset="0"/>
      <p:regular r:id="rId37"/>
      <p:bold r:id="rId38"/>
      <p:italic r:id="rId39"/>
      <p:boldItalic r:id="rId40"/>
    </p:embeddedFont>
    <p:embeddedFont>
      <p:font typeface="Cambria" pitchFamily="18" charset="0"/>
      <p:regular r:id="rId41"/>
      <p:bold r:id="rId42"/>
      <p:italic r:id="rId43"/>
      <p:boldItalic r:id="rId44"/>
    </p:embeddedFont>
  </p:embeddedFontLst>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C5"/>
    <a:srgbClr val="FFAFAF"/>
    <a:srgbClr val="990033"/>
    <a:srgbClr val="DE8400"/>
    <a:srgbClr val="FFCF89"/>
    <a:srgbClr val="FF9900"/>
    <a:srgbClr val="FFD243"/>
    <a:srgbClr val="9FBFFF"/>
    <a:srgbClr val="69A12B"/>
    <a:srgbClr val="BEE3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3224" autoAdjust="0"/>
  </p:normalViewPr>
  <p:slideViewPr>
    <p:cSldViewPr>
      <p:cViewPr varScale="1">
        <p:scale>
          <a:sx n="100" d="100"/>
          <a:sy n="100" d="100"/>
        </p:scale>
        <p:origin x="-12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43EF1C45-81DA-4252-B821-C556EE61A35D}" type="datetimeFigureOut">
              <a:rPr lang="en-US" smtClean="0"/>
              <a:pPr/>
              <a:t>7/17/2012</a:t>
            </a:fld>
            <a:endParaRPr lang="en-GB"/>
          </a:p>
        </p:txBody>
      </p:sp>
      <p:sp>
        <p:nvSpPr>
          <p:cNvPr id="4" name="Footer Placeholder 3"/>
          <p:cNvSpPr>
            <a:spLocks noGrp="1"/>
          </p:cNvSpPr>
          <p:nvPr>
            <p:ph type="ftr" sz="quarter" idx="2"/>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4"/>
            <a:ext cx="2889250" cy="496886"/>
          </a:xfrm>
          <a:prstGeom prst="rect">
            <a:avLst/>
          </a:prstGeom>
        </p:spPr>
        <p:txBody>
          <a:bodyPr vert="horz" lIns="91440" tIns="45720" rIns="91440" bIns="45720" rtlCol="0" anchor="b"/>
          <a:lstStyle>
            <a:lvl1pPr algn="r">
              <a:defRPr sz="1200"/>
            </a:lvl1pPr>
          </a:lstStyle>
          <a:p>
            <a:fld id="{CEBD16C7-A912-4950-8055-9B03378022B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n-GB"/>
          </a:p>
        </p:txBody>
      </p:sp>
      <p:sp>
        <p:nvSpPr>
          <p:cNvPr id="4915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GB"/>
          </a:p>
        </p:txBody>
      </p:sp>
      <p:sp>
        <p:nvSpPr>
          <p:cNvPr id="71684"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66751" y="4714877"/>
            <a:ext cx="5335588" cy="446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9158" name="Rectangle 6"/>
          <p:cNvSpPr>
            <a:spLocks noGrp="1" noChangeArrowheads="1"/>
          </p:cNvSpPr>
          <p:nvPr>
            <p:ph type="ftr" sz="quarter" idx="4"/>
          </p:nvPr>
        </p:nvSpPr>
        <p:spPr bwMode="auto">
          <a:xfrm>
            <a:off x="0" y="9428164"/>
            <a:ext cx="2889250" cy="4968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n-GB"/>
          </a:p>
        </p:txBody>
      </p:sp>
      <p:sp>
        <p:nvSpPr>
          <p:cNvPr id="49159" name="Rectangle 7"/>
          <p:cNvSpPr>
            <a:spLocks noGrp="1" noChangeArrowheads="1"/>
          </p:cNvSpPr>
          <p:nvPr>
            <p:ph type="sldNum" sz="quarter" idx="5"/>
          </p:nvPr>
        </p:nvSpPr>
        <p:spPr bwMode="auto">
          <a:xfrm>
            <a:off x="3778250" y="9428164"/>
            <a:ext cx="2889250" cy="4968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A097DCA3-7A93-46E6-BCE7-A1A4C63B346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Judy Luther &amp; Maureen C. Kelly</a:t>
            </a:r>
          </a:p>
          <a:p>
            <a:r>
              <a:rPr lang="en-GB" dirty="0" smtClean="0"/>
              <a:t>http://www.libraryjournal.com/lj/ljinprintcurrentissue/889250-403/the_next_generation_of_discovery.html.csp</a:t>
            </a:r>
          </a:p>
          <a:p>
            <a:endParaRPr lang="en-GB" dirty="0" smtClean="0"/>
          </a:p>
          <a:p>
            <a:r>
              <a:rPr lang="en-GB" dirty="0" smtClean="0"/>
              <a:t>Via Ken Chad</a:t>
            </a:r>
            <a:r>
              <a:rPr lang="en-GB" baseline="0" dirty="0" smtClean="0"/>
              <a:t> http://www.kenchadconsulting.com/wp-content/uploads/2012/03/Transforming_LibrarySystems_Ken_Chad_UCISA_March2012.pdf</a:t>
            </a:r>
          </a:p>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http://en.wikipedia.org/wiki/Five_laws_of_library_science</a:t>
            </a:r>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400" dirty="0" smtClean="0">
                <a:solidFill>
                  <a:schemeClr val="bg1"/>
                </a:solidFill>
                <a:latin typeface="Cambria" pitchFamily="18" charset="0"/>
              </a:rPr>
              <a:t>Prof Michael </a:t>
            </a:r>
            <a:r>
              <a:rPr lang="en-GB" sz="1400" dirty="0" err="1" smtClean="0">
                <a:solidFill>
                  <a:schemeClr val="bg1"/>
                </a:solidFill>
                <a:latin typeface="Cambria" pitchFamily="18" charset="0"/>
              </a:rPr>
              <a:t>Wesch</a:t>
            </a:r>
            <a:r>
              <a:rPr lang="en-GB" sz="1400" dirty="0" smtClean="0">
                <a:solidFill>
                  <a:schemeClr val="bg1"/>
                </a:solidFill>
                <a:latin typeface="Cambria" pitchFamily="18" charset="0"/>
              </a:rPr>
              <a:t>, Kansas State University</a:t>
            </a:r>
            <a:br>
              <a:rPr lang="en-GB" sz="1400" dirty="0" smtClean="0">
                <a:solidFill>
                  <a:schemeClr val="bg1"/>
                </a:solidFill>
                <a:latin typeface="Cambria" pitchFamily="18" charset="0"/>
              </a:rPr>
            </a:br>
            <a:r>
              <a:rPr lang="en-GB" sz="1200" i="1" dirty="0" smtClean="0">
                <a:solidFill>
                  <a:srgbClr val="FFC000"/>
                </a:solidFill>
                <a:latin typeface="Cambria" pitchFamily="18" charset="0"/>
              </a:rPr>
              <a:t>“A Vision of Students Today” (2004)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i="1" dirty="0" smtClean="0">
              <a:solidFill>
                <a:srgbClr val="FFC000"/>
              </a:solidFill>
              <a:latin typeface="Cambria"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Carol </a:t>
            </a:r>
            <a:r>
              <a:rPr lang="en-GB" dirty="0" err="1" smtClean="0"/>
              <a:t>Tenopir</a:t>
            </a:r>
            <a:r>
              <a:rPr lang="en-GB" dirty="0" smtClean="0"/>
              <a:t> (University of Tennessee,</a:t>
            </a:r>
            <a:r>
              <a:rPr lang="en-GB" baseline="0" dirty="0" smtClean="0"/>
              <a:t> Knoxville)</a:t>
            </a:r>
            <a:endParaRPr lang="en-GB" dirty="0" smtClean="0"/>
          </a:p>
          <a:p>
            <a:r>
              <a:rPr lang="en-GB" dirty="0" smtClean="0"/>
              <a:t>http://www.libraryjournal.com/article/CA6639354.html?industryid=47130</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Via Ken Chad</a:t>
            </a:r>
            <a:r>
              <a:rPr lang="en-GB" baseline="0" dirty="0" smtClean="0"/>
              <a:t> http://www.kenchadconsulting.com/wp-content/uploads/2012/03/Transforming_LibrarySystems_Ken_Chad_UCISA_March2012.pdf</a:t>
            </a:r>
          </a:p>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Caroline </a:t>
            </a:r>
            <a:r>
              <a:rPr lang="en-GB" dirty="0" err="1" smtClean="0"/>
              <a:t>Gauld</a:t>
            </a:r>
            <a:endParaRPr lang="en-GB" dirty="0" smtClean="0"/>
          </a:p>
          <a:p>
            <a:r>
              <a:rPr lang="en-GB" dirty="0" smtClean="0"/>
              <a:t>http://carolbycomputerlight.wordpress.com/2012/06/04/library-search-tools-could-we-make-them-harder-to-use/</a:t>
            </a:r>
          </a:p>
          <a:p>
            <a:r>
              <a:rPr lang="en-GB" dirty="0" smtClean="0"/>
              <a:t>http://www.twitter.com/carolgauld</a:t>
            </a:r>
          </a:p>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ISBN: </a:t>
            </a:r>
            <a:r>
              <a:rPr lang="en-GB" sz="1200" kern="1200" dirty="0" smtClean="0">
                <a:solidFill>
                  <a:schemeClr val="tx1"/>
                </a:solidFill>
                <a:latin typeface="Arial" charset="0"/>
                <a:ea typeface="+mn-ea"/>
                <a:cs typeface="+mn-cs"/>
              </a:rPr>
              <a:t>0596007655</a:t>
            </a:r>
            <a:endParaRPr lang="en-GB" dirty="0" smtClean="0"/>
          </a:p>
          <a:p>
            <a:r>
              <a:rPr lang="en-GB" dirty="0" smtClean="0"/>
              <a:t>http://findability.org/</a:t>
            </a:r>
          </a:p>
          <a:p>
            <a:r>
              <a:rPr lang="en-GB" dirty="0" smtClean="0"/>
              <a:t>http://shop.oreilly.com/product/9780596007652.do</a:t>
            </a:r>
          </a:p>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“Factors Influencing Distance-Education Graduate Students' Use of Information Sources: A User Study”</a:t>
            </a:r>
          </a:p>
          <a:p>
            <a:r>
              <a:rPr lang="en-GB" dirty="0" err="1" smtClean="0"/>
              <a:t>Zao</a:t>
            </a:r>
            <a:r>
              <a:rPr lang="en-GB" dirty="0" smtClean="0"/>
              <a:t> Liu and</a:t>
            </a:r>
            <a:r>
              <a:rPr lang="en-GB" baseline="0" dirty="0" smtClean="0"/>
              <a:t> </a:t>
            </a:r>
            <a:r>
              <a:rPr lang="en-GB" dirty="0" err="1" smtClean="0"/>
              <a:t>Zheng</a:t>
            </a:r>
            <a:r>
              <a:rPr lang="en-GB" dirty="0" smtClean="0"/>
              <a:t> Ye (</a:t>
            </a:r>
            <a:r>
              <a:rPr lang="en-GB" dirty="0" err="1" smtClean="0"/>
              <a:t>Lan</a:t>
            </a:r>
            <a:r>
              <a:rPr lang="en-GB" dirty="0" smtClean="0"/>
              <a:t>) Yang </a:t>
            </a:r>
          </a:p>
          <a:p>
            <a:r>
              <a:rPr lang="en-GB" dirty="0" smtClean="0"/>
              <a:t>The Journal of Academic Librarianship</a:t>
            </a:r>
          </a:p>
          <a:p>
            <a:r>
              <a:rPr lang="en-GB" dirty="0" smtClean="0"/>
              <a:t>Volume 30, Issue 1, January 2004, Pages 24–35</a:t>
            </a:r>
          </a:p>
          <a:p>
            <a:r>
              <a:rPr lang="en-GB" dirty="0" smtClean="0"/>
              <a:t>http://dx.doi.org/10.1016/j.jal.2003.11.005</a:t>
            </a:r>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2010/11</a:t>
            </a:r>
            <a:r>
              <a:rPr lang="en-GB" baseline="0" dirty="0" smtClean="0"/>
              <a:t> graduates and their use of e-resources in the final year (as measured via </a:t>
            </a:r>
            <a:r>
              <a:rPr lang="en-GB" baseline="0" dirty="0" err="1" smtClean="0"/>
              <a:t>Ezproxy</a:t>
            </a:r>
            <a:r>
              <a:rPr lang="en-GB" baseline="0" smtClean="0"/>
              <a:t>)</a:t>
            </a:r>
            <a:endParaRPr lang="en-GB" baseline="0" dirty="0" smtClean="0"/>
          </a:p>
          <a:p>
            <a:r>
              <a:rPr lang="en-GB" baseline="0" dirty="0" smtClean="0"/>
              <a:t>http://library.hud.ac.uk/lidp</a:t>
            </a:r>
          </a:p>
          <a:p>
            <a:endParaRPr lang="en-GB" dirty="0"/>
          </a:p>
        </p:txBody>
      </p:sp>
      <p:sp>
        <p:nvSpPr>
          <p:cNvPr id="4" name="Slide Number Placeholder 3"/>
          <p:cNvSpPr>
            <a:spLocks noGrp="1"/>
          </p:cNvSpPr>
          <p:nvPr>
            <p:ph type="sldNum" sz="quarter" idx="10"/>
          </p:nvPr>
        </p:nvSpPr>
        <p:spPr/>
        <p:txBody>
          <a:bodyPr/>
          <a:lstStyle/>
          <a:p>
            <a:pPr>
              <a:defRPr/>
            </a:pPr>
            <a:fld id="{A097DCA3-7A93-46E6-BCE7-A1A4C63B346C}"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GB"/>
              <a:t>Click to edit Master title style</a:t>
            </a:r>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r>
              <a:rPr lang="en-GB"/>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33962F-C223-4DA6-9575-8543F320A348}" type="slidenum">
              <a:rPr lang="en-GB"/>
              <a:pPr>
                <a:defRPr/>
              </a:pPr>
              <a:t>‹#›</a:t>
            </a:fld>
            <a:endParaRPr lang="en-GB"/>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A4EEC9-474E-4F82-BB53-C7DD0031052B}" type="slidenum">
              <a:rPr lang="en-GB"/>
              <a:pPr>
                <a:defRPr/>
              </a:pPr>
              <a:t>‹#›</a:t>
            </a:fld>
            <a:endParaRPr lang="en-GB"/>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E374BEB-F6B0-4BAA-BC51-10E94B82AC92}" type="slidenum">
              <a:rPr lang="en-GB"/>
              <a:pPr>
                <a:defRPr/>
              </a:pPr>
              <a:t>‹#›</a:t>
            </a:fld>
            <a:endParaRPr lang="en-GB"/>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1C81B5-0C7F-45F8-BAF2-342E5C361AC5}" type="slidenum">
              <a:rPr lang="en-GB"/>
              <a:pPr>
                <a:defRPr/>
              </a:pPr>
              <a:t>‹#›</a:t>
            </a:fld>
            <a:endParaRPr lang="en-GB"/>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503FA0-BE70-428D-94B3-A4542CD29DDD}" type="slidenum">
              <a:rPr lang="en-GB"/>
              <a:pPr>
                <a:defRPr/>
              </a:pPr>
              <a:t>‹#›</a:t>
            </a:fld>
            <a:endParaRPr lang="en-GB"/>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E68020-24DC-41AA-BF04-85364D81457F}" type="slidenum">
              <a:rPr lang="en-GB"/>
              <a:pPr>
                <a:defRPr/>
              </a:pPr>
              <a:t>‹#›</a:t>
            </a:fld>
            <a:endParaRPr lang="en-GB"/>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D022D9-791E-4F5C-9A44-CA4AF194E3A1}" type="slidenum">
              <a:rPr lang="en-GB"/>
              <a:pPr>
                <a:defRPr/>
              </a:pPr>
              <a:t>‹#›</a:t>
            </a:fld>
            <a:endParaRPr lang="en-GB"/>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9A2A23-C6FC-4895-BFA4-FF097FF9F9B6}" type="slidenum">
              <a:rPr lang="en-GB"/>
              <a:pPr>
                <a:defRPr/>
              </a:pPr>
              <a:t>‹#›</a:t>
            </a:fld>
            <a:endParaRPr lang="en-GB"/>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1C20945-DB13-488B-8AF4-64131C5B1166}" type="slidenum">
              <a:rPr lang="en-GB"/>
              <a:pPr>
                <a:defRPr/>
              </a:pPr>
              <a:t>‹#›</a:t>
            </a:fld>
            <a:endParaRPr lang="en-GB"/>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7700C84-9C35-4DC5-A091-5D228D628D8C}" type="slidenum">
              <a:rPr lang="en-GB"/>
              <a:pPr>
                <a:defRPr/>
              </a:pPr>
              <a:t>‹#›</a:t>
            </a:fld>
            <a:endParaRPr lang="en-GB"/>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B3C7BD0-B37A-4BA4-881F-9A523FD22303}" type="slidenum">
              <a:rPr lang="en-GB"/>
              <a:pPr>
                <a:defRPr/>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511683-AD7D-4708-A932-F8D632AF8D56}" type="slidenum">
              <a:rPr lang="en-GB"/>
              <a:pPr>
                <a:defRPr/>
              </a:pPr>
              <a:t>‹#›</a:t>
            </a:fld>
            <a:endParaRPr lang="en-GB"/>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50B033-711A-4A28-A6F5-01CDAE134C35}" type="slidenum">
              <a:rPr lang="en-GB"/>
              <a:pPr>
                <a:defRPr/>
              </a:pPr>
              <a:t>‹#›</a:t>
            </a:fld>
            <a:endParaRPr lang="en-GB"/>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1B2393-E5CA-4592-ACC4-E4FAA5A0168A}" type="slidenum">
              <a:rPr lang="en-GB"/>
              <a:pPr>
                <a:defRPr/>
              </a:pPr>
              <a:t>‹#›</a:t>
            </a:fld>
            <a:endParaRPr lang="en-GB"/>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12DA69-8741-4781-B98B-C024B6200E07}" type="slidenum">
              <a:rPr lang="en-GB"/>
              <a:pPr>
                <a:defRPr/>
              </a:pPr>
              <a:t>‹#›</a:t>
            </a:fld>
            <a:endParaRPr lang="en-GB"/>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68DF1C-7264-43F9-BC23-B8364C12191F}" type="slidenum">
              <a:rPr lang="en-GB"/>
              <a:pPr>
                <a:defRPr/>
              </a:pPr>
              <a:t>‹#›</a:t>
            </a:fld>
            <a:endParaRPr lang="en-GB"/>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1B825C-8D56-4428-8972-9FDC9264631D}" type="slidenum">
              <a:rPr lang="en-GB"/>
              <a:pPr>
                <a:defRPr/>
              </a:pPr>
              <a:t>‹#›</a:t>
            </a:fld>
            <a:endParaRPr lang="en-GB"/>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810959-0294-4009-84E2-562497EF05BD}" type="slidenum">
              <a:rPr lang="en-GB"/>
              <a:pPr>
                <a:defRPr/>
              </a:pPr>
              <a:t>‹#›</a:t>
            </a:fld>
            <a:endParaRPr lang="en-GB"/>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8A44EF-B948-4674-938E-63B43CF14FA4}" type="slidenum">
              <a:rPr lang="en-GB"/>
              <a:pPr>
                <a:defRPr/>
              </a:pPr>
              <a:t>‹#›</a:t>
            </a:fld>
            <a:endParaRPr lang="en-GB"/>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ECFF3A1-12EC-4939-8F78-CB63DE99861B}" type="slidenum">
              <a:rPr lang="en-GB"/>
              <a:pPr>
                <a:defRPr/>
              </a:pPr>
              <a:t>‹#›</a:t>
            </a:fld>
            <a:endParaRPr lang="en-GB"/>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0BD763E-E8C2-448C-B13F-5F39D633521C}" type="slidenum">
              <a:rPr lang="en-GB"/>
              <a:pPr>
                <a:defRPr/>
              </a:pPr>
              <a:t>‹#›</a:t>
            </a:fld>
            <a:endParaRPr lang="en-GB"/>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F1BA6B6-F448-4540-B374-54D2A8328FC4}" type="slidenum">
              <a:rPr lang="en-GB"/>
              <a:pPr>
                <a:defRPr/>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GB"/>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C3805EC-686A-47BE-9674-F7D5E457053B}" type="slidenum">
              <a:rPr lang="en-GB"/>
              <a:pPr>
                <a:defRPr/>
              </a:pPr>
              <a:t>‹#›</a:t>
            </a:fld>
            <a:endParaRPr lang="en-GB"/>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F49109-53CA-4AC0-AC26-1F8086EA4974}" type="slidenum">
              <a:rPr lang="en-GB"/>
              <a:pPr>
                <a:defRPr/>
              </a:pPr>
              <a:t>‹#›</a:t>
            </a:fld>
            <a:endParaRPr lang="en-GB"/>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77A2F88-7766-42E9-9AE0-35BDAAEEB807}" type="slidenum">
              <a:rPr lang="en-GB"/>
              <a:pPr>
                <a:defRPr/>
              </a:pPr>
              <a:t>‹#›</a:t>
            </a:fld>
            <a:endParaRPr lang="en-GB"/>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250B57-5433-41CC-9347-CA5975851526}" type="slidenum">
              <a:rPr lang="en-GB"/>
              <a:pPr>
                <a:defRPr/>
              </a:pPr>
              <a:t>‹#›</a:t>
            </a:fld>
            <a:endParaRPr lang="en-GB"/>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4D35FA-443E-4FF3-8AC7-3045E472AC7D}" type="slidenum">
              <a:rPr lang="en-GB"/>
              <a:pPr>
                <a:defRPr/>
              </a:pPr>
              <a:t>‹#›</a:t>
            </a:fld>
            <a:endParaRPr lang="en-GB"/>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F84A2A-5358-4962-971B-3E76EA1A547D}" type="slidenum">
              <a:rPr lang="en-GB"/>
              <a:pPr>
                <a:defRPr/>
              </a:pPr>
              <a:t>‹#›</a:t>
            </a:fld>
            <a:endParaRPr lang="en-GB"/>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3BCE13-3E6A-4126-9E7E-3E8E8C29D501}" type="slidenum">
              <a:rPr lang="en-GB"/>
              <a:pPr>
                <a:defRPr/>
              </a:pPr>
              <a:t>‹#›</a:t>
            </a:fld>
            <a:endParaRPr lang="en-GB"/>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A115ED-B4AB-4A89-898A-830E4E2F4FF2}" type="slidenum">
              <a:rPr lang="en-GB"/>
              <a:pPr>
                <a:defRPr/>
              </a:pPr>
              <a:t>‹#›</a:t>
            </a:fld>
            <a:endParaRPr lang="en-GB"/>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34C85A-7DD1-4A75-A3CE-33906E463BC2}" type="slidenum">
              <a:rPr lang="en-GB"/>
              <a:pPr>
                <a:defRPr/>
              </a:pPr>
              <a:t>‹#›</a:t>
            </a:fld>
            <a:endParaRPr lang="en-GB"/>
          </a:p>
        </p:txBody>
      </p:sp>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9C3883A-00A9-425E-A73B-575FB6589046}" type="slidenum">
              <a:rPr lang="en-GB"/>
              <a:pPr>
                <a:defRPr/>
              </a:pPr>
              <a:t>‹#›</a:t>
            </a:fld>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1FE3F5-72BA-48F6-B1E6-730CC4C12A33}" type="slidenum">
              <a:rPr lang="en-GB"/>
              <a:pPr>
                <a:defRPr/>
              </a:pPr>
              <a:t>‹#›</a:t>
            </a:fld>
            <a:endParaRPr lang="en-GB"/>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A603E9C-700C-4F42-B451-06C62C446ADE}" type="slidenum">
              <a:rPr lang="en-GB"/>
              <a:pPr>
                <a:defRPr/>
              </a:pPr>
              <a:t>‹#›</a:t>
            </a:fld>
            <a:endParaRPr lang="en-GB"/>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779A849-21DA-47A6-A45F-5EE7574937B6}" type="slidenum">
              <a:rPr lang="en-GB"/>
              <a:pPr>
                <a:defRPr/>
              </a:pPr>
              <a:t>‹#›</a:t>
            </a:fld>
            <a:endParaRPr lang="en-GB"/>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E52D13-473E-4990-B612-33F0B5B8EC5F}" type="slidenum">
              <a:rPr lang="en-GB"/>
              <a:pPr>
                <a:defRPr/>
              </a:pPr>
              <a:t>‹#›</a:t>
            </a:fld>
            <a:endParaRPr lang="en-GB"/>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471A68C-DFFF-4262-BECE-058D0E1CB0BC}" type="slidenum">
              <a:rPr lang="en-GB"/>
              <a:pPr>
                <a:defRPr/>
              </a:pPr>
              <a:t>‹#›</a:t>
            </a:fld>
            <a:endParaRPr lang="en-GB"/>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AA8841-8E23-422F-AA4C-D4DBAD9A8F1A}" type="slidenum">
              <a:rPr lang="en-GB"/>
              <a:pPr>
                <a:defRPr/>
              </a:pPr>
              <a:t>‹#›</a:t>
            </a:fld>
            <a:endParaRPr lang="en-GB"/>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D11236-D06C-41BF-B9E2-F050CA62F30E}" type="slidenum">
              <a:rPr lang="en-GB"/>
              <a:pPr>
                <a:defRPr/>
              </a:pPr>
              <a:t>‹#›</a:t>
            </a:fld>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D4DFA8-0BEE-49E6-91E1-A676A067B72A}" type="slidenum">
              <a:rPr lang="en-GB"/>
              <a:pPr>
                <a:defRPr/>
              </a:pPr>
              <a:t>‹#›</a:t>
            </a:fld>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55C21C-F6B6-46BD-B6E1-F55AD4302803}" type="slidenum">
              <a:rPr lang="en-GB"/>
              <a:pPr>
                <a:defRPr/>
              </a:pPr>
              <a:t>‹#›</a:t>
            </a:fld>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F029E4E-7ACB-42CC-B736-4F07051E34B8}" type="slidenum">
              <a:rPr lang="en-GB"/>
              <a:pPr>
                <a:defRPr/>
              </a:pPr>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EF068CA-247B-4EFA-881B-63600AA873AE}" type="slidenum">
              <a:rPr lang="en-GB"/>
              <a:pPr>
                <a:defRPr/>
              </a:pPr>
              <a:t>‹#›</a:t>
            </a:fld>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56DB286-833B-4A32-99EA-FCCE0CCBCD26}" type="slidenum">
              <a:rPr lang="en-GB"/>
              <a:pPr>
                <a:defRPr/>
              </a:pPr>
              <a:t>‹#›</a:t>
            </a:fld>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9F049EB-8D99-4F2D-B273-EED75373D7E3}" type="slidenum">
              <a:rPr lang="en-GB"/>
              <a:pPr>
                <a:defRPr/>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C52F85-6FEB-4F20-8F70-D41D29C70E5E}" type="slidenum">
              <a:rPr lang="en-GB"/>
              <a:pPr>
                <a:defRPr/>
              </a:pPr>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4C8A41-B1B0-412F-ABE5-C9D6CB1E9323}" type="slidenum">
              <a:rPr lang="en-GB"/>
              <a:pPr>
                <a:defRPr/>
              </a:pPr>
              <a:t>‹#›</a:t>
            </a:fld>
            <a:endParaRPr lang="en-GB"/>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D02B28-8FF7-4EEE-A3AE-27738DE8F88D}" type="slidenum">
              <a:rPr lang="en-GB"/>
              <a:pPr>
                <a:defRPr/>
              </a:pPr>
              <a:t>‹#›</a:t>
            </a:fld>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F6BE33-5C25-4ECB-B4CD-13C1127516B2}" type="slidenum">
              <a:rPr lang="en-GB"/>
              <a:pPr>
                <a:defRPr/>
              </a:pPr>
              <a:t>‹#›</a:t>
            </a:fld>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r>
              <a:rPr lang="en-GB"/>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E7FFFB5-68B2-467F-90E0-62B6BBED3435}"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CF85CE-7896-4956-B6CF-92C7EB5F5150}"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20C8713D-15D9-4304-8A26-4976D09DD57F}"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E9AD1EB-B536-42B5-B59C-E4007615139F}" type="slidenum">
              <a:rPr lang="en-GB"/>
              <a:pPr>
                <a:defRPr/>
              </a:pPr>
              <a:t>‹#›</a:t>
            </a:fld>
            <a:endParaRPr lang="en-GB"/>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
        <p:nvSpPr>
          <p:cNvPr id="9"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2017264-52AE-4C46-A0E6-17890119DD06}" type="slidenum">
              <a:rPr lang="en-GB"/>
              <a:pPr>
                <a:defRPr/>
              </a:pPr>
              <a:t>‹#›</a:t>
            </a:fld>
            <a:endParaRPr lang="en-GB"/>
          </a:p>
        </p:txBody>
      </p:sp>
      <p:sp>
        <p:nvSpPr>
          <p:cNvPr id="4" name="Rectangle 11"/>
          <p:cNvSpPr>
            <a:spLocks noGrp="1" noChangeArrowheads="1"/>
          </p:cNvSpPr>
          <p:nvPr>
            <p:ph type="ftr" sz="quarter" idx="11"/>
          </p:nvPr>
        </p:nvSpPr>
        <p:spPr>
          <a:ln/>
        </p:spPr>
        <p:txBody>
          <a:bodyPr/>
          <a:lstStyle>
            <a:lvl1pPr>
              <a:defRPr/>
            </a:lvl1pPr>
          </a:lstStyle>
          <a:p>
            <a:pPr>
              <a:defRPr/>
            </a:pPr>
            <a:endParaRPr lang="en-GB"/>
          </a:p>
        </p:txBody>
      </p:sp>
      <p:sp>
        <p:nvSpPr>
          <p:cNvPr id="5"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E3AB97B-8F30-4BE6-9E89-E30114FDB4DE}" type="slidenum">
              <a:rPr lang="en-GB"/>
              <a:pPr>
                <a:defRPr/>
              </a:pPr>
              <a:t>‹#›</a:t>
            </a:fld>
            <a:endParaRPr lang="en-GB"/>
          </a:p>
        </p:txBody>
      </p:sp>
      <p:sp>
        <p:nvSpPr>
          <p:cNvPr id="3" name="Rectangle 11"/>
          <p:cNvSpPr>
            <a:spLocks noGrp="1" noChangeArrowheads="1"/>
          </p:cNvSpPr>
          <p:nvPr>
            <p:ph type="ftr" sz="quarter" idx="11"/>
          </p:nvPr>
        </p:nvSpPr>
        <p:spPr>
          <a:ln/>
        </p:spPr>
        <p:txBody>
          <a:bodyPr/>
          <a:lstStyle>
            <a:lvl1pPr>
              <a:defRPr/>
            </a:lvl1pPr>
          </a:lstStyle>
          <a:p>
            <a:pPr>
              <a:defRPr/>
            </a:pPr>
            <a:endParaRPr lang="en-GB"/>
          </a:p>
        </p:txBody>
      </p:sp>
      <p:sp>
        <p:nvSpPr>
          <p:cNvPr id="4"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23C488-2648-44BC-9B8D-72D344D86344}" type="slidenum">
              <a:rPr lang="en-GB"/>
              <a:pPr>
                <a:defRPr/>
              </a:pPr>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028C582-9B7F-4044-B765-725E024DF3AB}"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514F6C1-AB46-4C44-904A-1F070BA8DAB1}"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C2D03F9-24E7-4925-BDB4-5D654C43E406}"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0236A0A-3EB9-4492-9384-C65E0BA68C73}"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CAFE953-0753-4A60-8F9C-5BD9BA1D6DC7}" type="slidenum">
              <a:rPr lang="en-GB"/>
              <a:pPr>
                <a:defRPr/>
              </a:pPr>
              <a:t>‹#›</a:t>
            </a:fld>
            <a:endParaRPr lang="en-GB"/>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E71D33-D941-43A4-B1B8-944618C3BF34}" type="slidenum">
              <a:rPr lang="en-GB"/>
              <a:pPr>
                <a:defRPr/>
              </a:pPr>
              <a:t>‹#›</a:t>
            </a:fld>
            <a:endParaRPr lang="en-GB"/>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494844-A5DF-4247-AF3F-FD75247E1F48}" type="slidenum">
              <a:rPr lang="en-GB"/>
              <a:pPr>
                <a:defRPr/>
              </a:pPr>
              <a:t>‹#›</a:t>
            </a:fld>
            <a:endParaRPr lang="en-GB"/>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6DFF407-8DAD-496A-96D7-556511F7487F}" type="slidenum">
              <a:rPr lang="en-GB"/>
              <a:pPr>
                <a:defRPr/>
              </a:pPr>
              <a:t>‹#›</a:t>
            </a:fld>
            <a:endParaRPr lang="en-GB"/>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410F1D9-0375-4130-8A53-DC2E25AD71BC}" type="slidenum">
              <a:rPr lang="en-GB"/>
              <a:pPr>
                <a:defRPr/>
              </a:pPr>
              <a:t>‹#›</a:t>
            </a:fld>
            <a:endParaRPr lang="en-GB"/>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5DD6D50-96C2-4BB9-8956-FB0248DD2F0C}" type="slidenum">
              <a:rPr lang="en-GB"/>
              <a:pPr>
                <a:defRPr/>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7D42C5A-22E9-41C7-BCFA-6E51FD7EBAC4}" type="slidenum">
              <a:rPr lang="en-GB"/>
              <a:pPr>
                <a:defRPr/>
              </a:pPr>
              <a:t>‹#›</a:t>
            </a:fld>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35307F2-5F1A-421D-8312-A9889D4BC4B5}" type="slidenum">
              <a:rPr lang="en-GB"/>
              <a:pPr>
                <a:defRPr/>
              </a:pPr>
              <a:t>‹#›</a:t>
            </a:fld>
            <a:endParaRPr lang="en-GB"/>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98E2347-E96F-45AE-AE96-CF2943141098}" type="slidenum">
              <a:rPr lang="en-GB"/>
              <a:pPr>
                <a:defRPr/>
              </a:pPr>
              <a:t>‹#›</a:t>
            </a:fld>
            <a:endParaRPr lang="en-GB"/>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371DF3-7625-4BB6-A7B3-7EEABC703879}" type="slidenum">
              <a:rPr lang="en-GB"/>
              <a:pPr>
                <a:defRPr/>
              </a:pPr>
              <a:t>‹#›</a:t>
            </a:fld>
            <a:endParaRPr lang="en-GB"/>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043757-201C-49AE-942F-E939853BAFAC}" type="slidenum">
              <a:rPr lang="en-GB"/>
              <a:pPr>
                <a:defRPr/>
              </a:pPr>
              <a:t>‹#›</a:t>
            </a:fld>
            <a:endParaRPr lang="en-GB"/>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08927D-4F6B-4DB2-9A9B-6F6CD51D3EDD}" type="slidenum">
              <a:rPr lang="en-GB"/>
              <a:pPr>
                <a:defRPr/>
              </a:pPr>
              <a:t>‹#›</a:t>
            </a:fld>
            <a:endParaRPr lang="en-GB"/>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69601C8E-5F42-4827-85DE-2F457B676DFA}" type="slidenum">
              <a:rPr lang="en-GB"/>
              <a:pPr>
                <a:defRPr/>
              </a:pPr>
              <a:t>‹#›</a:t>
            </a:fld>
            <a:endParaRPr lang="en-GB"/>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02F9DFDD-33A1-49B6-B00C-49B088724870}" type="slidenum">
              <a:rPr lang="en-GB"/>
              <a:pPr>
                <a:defRPr/>
              </a:pPr>
              <a:t>‹#›</a:t>
            </a:fld>
            <a:endParaRPr lang="en-GB"/>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23BEEA1D-DBFA-4F44-8BFF-A452ED584316}" type="slidenum">
              <a:rPr lang="en-GB"/>
              <a:pPr>
                <a:defRPr/>
              </a:pPr>
              <a:t>‹#›</a:t>
            </a:fld>
            <a:endParaRPr lang="en-GB"/>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3F0F5B4A-3CEC-41EA-869B-9FF2DD64BFDC}" type="slidenum">
              <a:rPr lang="en-GB"/>
              <a:pPr>
                <a:defRPr/>
              </a:pPr>
              <a:t>‹#›</a:t>
            </a:fld>
            <a:endParaRPr lang="en-GB"/>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fld id="{064F0875-9BAD-49BE-AA37-B022D6BA1995}" type="slidenum">
              <a:rPr lang="en-GB"/>
              <a:pPr>
                <a:defRPr/>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F900D98-6F3D-4F39-8150-FC8D0DBD7E62}" type="slidenum">
              <a:rPr lang="en-GB"/>
              <a:pPr>
                <a:defRPr/>
              </a:pPr>
              <a:t>‹#›</a:t>
            </a:fld>
            <a:endParaRPr lang="en-GB"/>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fld id="{D471215E-3E9A-4EAE-B39B-69EDC342AF53}" type="slidenum">
              <a:rPr lang="en-GB"/>
              <a:pPr>
                <a:defRPr/>
              </a:pPr>
              <a:t>‹#›</a:t>
            </a:fld>
            <a:endParaRPr lang="en-GB"/>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fld id="{29B4A781-543D-47CD-93CF-50A0328686F9}" type="slidenum">
              <a:rPr lang="en-GB"/>
              <a:pPr>
                <a:defRPr/>
              </a:pPr>
              <a:t>‹#›</a:t>
            </a:fld>
            <a:endParaRPr lang="en-GB"/>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C2B3C223-2E36-47BA-8C2C-47963C0B871F}" type="slidenum">
              <a:rPr lang="en-GB"/>
              <a:pPr>
                <a:defRPr/>
              </a:pPr>
              <a:t>‹#›</a:t>
            </a:fld>
            <a:endParaRPr lang="en-GB"/>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D0C4F110-10CD-4924-A308-C38025BF2459}" type="slidenum">
              <a:rPr lang="en-GB"/>
              <a:pPr>
                <a:defRPr/>
              </a:pPr>
              <a:t>‹#›</a:t>
            </a:fld>
            <a:endParaRPr lang="en-GB"/>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5616A32C-BDD2-477E-9699-974424EDB6B8}" type="slidenum">
              <a:rPr lang="en-GB"/>
              <a:pPr>
                <a:defRPr/>
              </a:pPr>
              <a:t>‹#›</a:t>
            </a:fld>
            <a:endParaRPr lang="en-GB"/>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B11B7DA9-9D2A-425C-9C6F-F48F9EEEE505}" type="slidenum">
              <a:rPr lang="en-GB"/>
              <a:pPr>
                <a:defRPr/>
              </a:pPr>
              <a:t>‹#›</a:t>
            </a:fld>
            <a:endParaRPr lang="en-GB"/>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75B25A-C62F-4555-B283-56CDB15895AD}" type="slidenum">
              <a:rPr lang="en-GB"/>
              <a:pPr>
                <a:defRPr/>
              </a:pPr>
              <a:t>‹#›</a:t>
            </a:fld>
            <a:endParaRPr lang="en-GB"/>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286449-DACD-4560-9803-FF75F4010A6B}" type="slidenum">
              <a:rPr lang="en-GB"/>
              <a:pPr>
                <a:defRPr/>
              </a:pPr>
              <a:t>‹#›</a:t>
            </a:fld>
            <a:endParaRPr lang="en-GB"/>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E65D68-F3C5-45B9-8D5E-68E77221FBFF}" type="slidenum">
              <a:rPr lang="en-GB"/>
              <a:pPr>
                <a:defRPr/>
              </a:pPr>
              <a:t>‹#›</a:t>
            </a:fld>
            <a:endParaRPr lang="en-GB"/>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0BE1B8-29A5-4586-B422-5F4475998533}" type="slidenum">
              <a:rPr lang="en-GB"/>
              <a:pPr>
                <a:defRPr/>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A349C5C-E2EA-4905-99E7-48FAC2694CC5}" type="slidenum">
              <a:rPr lang="en-GB"/>
              <a:pPr>
                <a:defRPr/>
              </a:pPr>
              <a:t>‹#›</a:t>
            </a:fld>
            <a:endParaRPr lang="en-GB"/>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AE72ABF-6125-4A68-98C1-CC2D25566B0E}" type="slidenum">
              <a:rPr lang="en-GB"/>
              <a:pPr>
                <a:defRPr/>
              </a:pPr>
              <a:t>‹#›</a:t>
            </a:fld>
            <a:endParaRPr lang="en-GB"/>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5AC5702-546C-44BD-8961-CB7E89D7B87A}" type="slidenum">
              <a:rPr lang="en-GB"/>
              <a:pPr>
                <a:defRPr/>
              </a:pPr>
              <a:t>‹#›</a:t>
            </a:fld>
            <a:endParaRPr lang="en-GB"/>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B7427CA-4853-47A5-8DDD-B06CD26BA6BB}" type="slidenum">
              <a:rPr lang="en-GB"/>
              <a:pPr>
                <a:defRPr/>
              </a:pPr>
              <a:t>‹#›</a:t>
            </a:fld>
            <a:endParaRPr lang="en-GB"/>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E72909-E317-49A8-8651-652527A42A01}" type="slidenum">
              <a:rPr lang="en-GB"/>
              <a:pPr>
                <a:defRPr/>
              </a:pPr>
              <a:t>‹#›</a:t>
            </a:fld>
            <a:endParaRPr lang="en-GB"/>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2580EAD-758C-4718-879A-B4E1543AB1DE}" type="slidenum">
              <a:rPr lang="en-GB"/>
              <a:pPr>
                <a:defRPr/>
              </a:pPr>
              <a:t>‹#›</a:t>
            </a:fld>
            <a:endParaRPr lang="en-GB"/>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9A29A1-0AAE-45D1-BEFC-AF65B219C66E}" type="slidenum">
              <a:rPr lang="en-GB"/>
              <a:pPr>
                <a:defRPr/>
              </a:pPr>
              <a:t>‹#›</a:t>
            </a:fld>
            <a:endParaRPr lang="en-GB"/>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A134BA-A877-43D7-90E9-EAFC0FD67E59}" type="slidenum">
              <a:rPr lang="en-GB"/>
              <a:pPr>
                <a:defRPr/>
              </a:pPr>
              <a:t>‹#›</a:t>
            </a:fld>
            <a:endParaRPr lang="en-GB"/>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EC963E-CBB9-4502-9A3D-69D56622F59D}" type="slidenum">
              <a:rPr lang="en-GB"/>
              <a:pPr>
                <a:defRPr/>
              </a:pPr>
              <a:t>‹#›</a:t>
            </a:fld>
            <a:endParaRPr lang="en-GB"/>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DF4257-A677-4721-8BA0-FC5A34B06810}" type="slidenum">
              <a:rPr lang="en-GB"/>
              <a:pPr>
                <a:defRPr/>
              </a:pPr>
              <a:t>‹#›</a:t>
            </a:fld>
            <a:endParaRPr lang="en-GB"/>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C4B2D4-2B4E-4CC0-8EBB-97B34C073F04}" type="slidenum">
              <a:rPr lang="en-GB"/>
              <a:pPr>
                <a:defRPr/>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68838A0-89AF-4EC6-A298-33A090A47038}" type="slidenum">
              <a:rPr lang="en-GB"/>
              <a:pPr>
                <a:defRPr/>
              </a:pPr>
              <a:t>‹#›</a:t>
            </a:fld>
            <a:endParaRPr lang="en-GB"/>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BAEE26-9883-4CF3-8954-D2A71E4B7324}" type="slidenum">
              <a:rPr lang="en-GB"/>
              <a:pPr>
                <a:defRPr/>
              </a:pPr>
              <a:t>‹#›</a:t>
            </a:fld>
            <a:endParaRPr lang="en-GB"/>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D78A43D-1939-4363-89BD-31773904B318}" type="slidenum">
              <a:rPr lang="en-GB"/>
              <a:pPr>
                <a:defRPr/>
              </a:pPr>
              <a:t>‹#›</a:t>
            </a:fld>
            <a:endParaRPr lang="en-GB"/>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5D5EF55-D0DA-4E17-93C9-3126161DEB8C}" type="slidenum">
              <a:rPr lang="en-GB"/>
              <a:pPr>
                <a:defRPr/>
              </a:pPr>
              <a:t>‹#›</a:t>
            </a:fld>
            <a:endParaRPr lang="en-GB"/>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6075B17-5336-4C85-ABFE-2F719FCCCA7A}" type="slidenum">
              <a:rPr lang="en-GB"/>
              <a:pPr>
                <a:defRPr/>
              </a:pPr>
              <a:t>‹#›</a:t>
            </a:fld>
            <a:endParaRPr lang="en-GB"/>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40C48B-87CB-4CA1-92F2-63D18105204A}" type="slidenum">
              <a:rPr lang="en-GB"/>
              <a:pPr>
                <a:defRPr/>
              </a:pPr>
              <a:t>‹#›</a:t>
            </a:fld>
            <a:endParaRPr lang="en-GB"/>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D49953A-8455-458A-AD51-B76404E878F6}" type="slidenum">
              <a:rPr lang="en-GB"/>
              <a:pPr>
                <a:defRPr/>
              </a:pPr>
              <a:t>‹#›</a:t>
            </a:fld>
            <a:endParaRPr lang="en-GB"/>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64E372-C542-4DFD-B52C-CE2E07B93551}" type="slidenum">
              <a:rPr lang="en-GB"/>
              <a:pPr>
                <a:defRPr/>
              </a:pPr>
              <a:t>‹#›</a:t>
            </a:fld>
            <a:endParaRPr lang="en-GB"/>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5A98B3-0FFD-4A08-B834-15F07BED8BB5}" type="slidenum">
              <a:rPr lang="en-GB"/>
              <a:pPr>
                <a:defRPr/>
              </a:pPr>
              <a:t>‹#›</a:t>
            </a:fld>
            <a:endParaRPr lang="en-GB"/>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90BA436-2D1B-49A9-9F4C-A46A5000B5A4}" type="slidenum">
              <a:rPr lang="en-GB"/>
              <a:pPr>
                <a:defRPr/>
              </a:pPr>
              <a:t>‹#›</a:t>
            </a:fld>
            <a:endParaRPr lang="en-GB"/>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648"/>
            <a:ext cx="8229600" cy="1080119"/>
          </a:xfrm>
        </p:spPr>
        <p:txBody>
          <a:bodyPr anchor="t"/>
          <a:lstStyle>
            <a:lvl1pPr>
              <a:defRPr sz="3600" b="0">
                <a:latin typeface="Cambria"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3600"/>
            </a:lvl1pPr>
            <a:lvl2pPr>
              <a:spcBef>
                <a:spcPts val="0"/>
              </a:spcBef>
              <a:defRPr sz="3000" i="1"/>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pPr>
              <a:defRPr/>
            </a:pPr>
            <a:fld id="{DACF7660-38BF-4C31-9BC0-A60CF04CC393}" type="slidenum">
              <a:rPr lang="en-GB"/>
              <a:pPr>
                <a:defRPr/>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7DF3E4-2F6E-47C5-A659-06110C03E0A2}" type="slidenum">
              <a:rPr lang="en-GB"/>
              <a:pPr>
                <a:defRPr/>
              </a:pPr>
              <a:t>‹#›</a:t>
            </a:fld>
            <a:endParaRPr lang="en-GB"/>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996489-C7C7-425C-AA1A-2FA28808921A}" type="slidenum">
              <a:rPr lang="en-GB"/>
              <a:pPr>
                <a:defRPr/>
              </a:pPr>
              <a:t>‹#›</a:t>
            </a:fld>
            <a:endParaRPr lang="en-GB"/>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1773238"/>
            <a:ext cx="40386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773238"/>
            <a:ext cx="40386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0B4965-4558-42A3-9F2C-7EF91A7BE9E2}" type="slidenum">
              <a:rPr lang="en-GB"/>
              <a:pPr>
                <a:defRPr/>
              </a:pPr>
              <a:t>‹#›</a:t>
            </a:fld>
            <a:endParaRPr lang="en-GB"/>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F5A86BA-F617-46D8-ADDD-2A4FA17333AF}" type="slidenum">
              <a:rPr lang="en-GB"/>
              <a:pPr>
                <a:defRPr/>
              </a:pPr>
              <a:t>‹#›</a:t>
            </a:fld>
            <a:endParaRPr lang="en-GB"/>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CF27F0B-D897-44E8-9276-C9899B7EB390}" type="slidenum">
              <a:rPr lang="en-GB"/>
              <a:pPr>
                <a:defRPr/>
              </a:pPr>
              <a:t>‹#›</a:t>
            </a:fld>
            <a:endParaRPr lang="en-GB"/>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283251F-9C69-4784-B27E-FA9890C86FBC}" type="slidenum">
              <a:rPr lang="en-GB"/>
              <a:pPr>
                <a:defRPr/>
              </a:pPr>
              <a:t>‹#›</a:t>
            </a:fld>
            <a:endParaRPr lang="en-GB"/>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6AEA1B-30D8-4C47-BA26-D996F4878EB0}" type="slidenum">
              <a:rPr lang="en-GB"/>
              <a:pPr>
                <a:defRPr/>
              </a:pPr>
              <a:t>‹#›</a:t>
            </a:fld>
            <a:endParaRPr lang="en-GB"/>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1E370D6-FAFD-459E-A685-6222C9E41751}" type="slidenum">
              <a:rPr lang="en-GB"/>
              <a:pPr>
                <a:defRPr/>
              </a:pPr>
              <a:t>‹#›</a:t>
            </a:fld>
            <a:endParaRPr lang="en-GB"/>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C42C04-95B6-45E6-B980-6E5A095A2716}" type="slidenum">
              <a:rPr lang="en-GB"/>
              <a:pPr>
                <a:defRPr/>
              </a:pPr>
              <a:t>‹#›</a:t>
            </a:fld>
            <a:endParaRPr lang="en-GB"/>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085217-C72D-4F7A-A860-03C6BA0E3E88}" type="slidenum">
              <a:rPr lang="en-GB"/>
              <a:pPr>
                <a:defRPr/>
              </a:pPr>
              <a:t>‹#›</a:t>
            </a:fld>
            <a:endParaRPr lang="en-GB"/>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258763"/>
            <a:ext cx="8229600" cy="900112"/>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12750" y="1773238"/>
            <a:ext cx="4038600" cy="1938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03750" y="1773238"/>
            <a:ext cx="4038600" cy="1938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12750" y="3863975"/>
            <a:ext cx="4038600" cy="193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03750" y="3863975"/>
            <a:ext cx="4038600" cy="193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94D4ED-D51F-43D0-AE95-1822B80618E5}" type="slidenum">
              <a:rPr lang="en-GB"/>
              <a:pPr>
                <a:defRPr/>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275F14-C741-494F-AC8D-FC1F6E2D4A17}" type="slidenum">
              <a:rPr lang="en-GB"/>
              <a:pPr>
                <a:defRPr/>
              </a:pPr>
              <a:t>‹#›</a:t>
            </a:fld>
            <a:endParaRPr lang="en-GB"/>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8229600" cy="9001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2750" y="1773238"/>
            <a:ext cx="4038600" cy="4030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773238"/>
            <a:ext cx="4038600" cy="4030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185E11-D038-4436-A00C-AD1A27CAFD28}" type="slidenum">
              <a:rPr lang="en-GB"/>
              <a:pPr>
                <a:defRPr/>
              </a:pPr>
              <a:t>‹#›</a:t>
            </a:fld>
            <a:endParaRPr lang="en-GB"/>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8229600" cy="9001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1773238"/>
            <a:ext cx="4038600" cy="4030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03750" y="1773238"/>
            <a:ext cx="4038600" cy="1938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03750" y="3863975"/>
            <a:ext cx="4038600" cy="193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6C393C70-A923-40CA-86B5-17BAE156A68C}" type="slidenum">
              <a:rPr lang="en-GB"/>
              <a:pPr>
                <a:defRPr/>
              </a:pPr>
              <a:t>‹#›</a:t>
            </a:fld>
            <a:endParaRPr lang="en-GB"/>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9D1CE0-28FE-4911-8B30-CAFB7DA03219}" type="slidenum">
              <a:rPr lang="en-GB"/>
              <a:pPr>
                <a:defRPr/>
              </a:pPr>
              <a:t>‹#›</a:t>
            </a:fld>
            <a:endParaRPr lang="en-GB"/>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0F2164-0A7D-4ADC-951C-B99E8F0F700F}" type="slidenum">
              <a:rPr lang="en-GB"/>
              <a:pPr>
                <a:defRPr/>
              </a:pPr>
              <a:t>‹#›</a:t>
            </a:fld>
            <a:endParaRPr lang="en-GB"/>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66A558-E809-4184-997A-A8AF8D0364C3}" type="slidenum">
              <a:rPr lang="en-GB"/>
              <a:pPr>
                <a:defRPr/>
              </a:pPr>
              <a:t>‹#›</a:t>
            </a:fld>
            <a:endParaRPr lang="en-GB"/>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D08FC7-DC91-4328-B330-D638CCAB856A}" type="slidenum">
              <a:rPr lang="en-GB"/>
              <a:pPr>
                <a:defRPr/>
              </a:pPr>
              <a:t>‹#›</a:t>
            </a:fld>
            <a:endParaRPr lang="en-GB"/>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F7C6299-2C72-4C05-9872-45D5869FB49E}" type="slidenum">
              <a:rPr lang="en-GB"/>
              <a:pPr>
                <a:defRPr/>
              </a:pPr>
              <a:t>‹#›</a:t>
            </a:fld>
            <a:endParaRPr lang="en-GB"/>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486EC25-9981-4A56-8044-E11032A9B766}" type="slidenum">
              <a:rPr lang="en-GB"/>
              <a:pPr>
                <a:defRPr/>
              </a:pPr>
              <a:t>‹#›</a:t>
            </a:fld>
            <a:endParaRPr lang="en-GB"/>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D7210F-A95B-4D8E-8BD5-9FF6799B9622}" type="slidenum">
              <a:rPr lang="en-GB"/>
              <a:pPr>
                <a:defRPr/>
              </a:pPr>
              <a:t>‹#›</a:t>
            </a:fld>
            <a:endParaRPr lang="en-GB"/>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B43FE11-BCE9-4EB3-802A-D5DEC618712F}" type="slidenum">
              <a:rPr lang="en-GB"/>
              <a:pPr>
                <a:defRPr/>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2.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3.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4.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2.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5.png"/><Relationship Id="rId2" Type="http://schemas.openxmlformats.org/officeDocument/2006/relationships/slideLayout" Target="../slideLayouts/slideLayout79.xml"/><Relationship Id="rId16" Type="http://schemas.openxmlformats.org/officeDocument/2006/relationships/image" Target="../media/image10.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8.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2.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08E4B22B-8701-47DC-83D3-E5BCBD9836B2}" type="slidenum">
              <a:rPr lang="en-GB"/>
              <a:pPr>
                <a:defRPr/>
              </a:pPr>
              <a:t>‹#›</a:t>
            </a:fld>
            <a:endParaRPr lang="en-GB"/>
          </a:p>
        </p:txBody>
      </p:sp>
      <p:pic>
        <p:nvPicPr>
          <p:cNvPr id="3079" name="Picture 8"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7"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0" descr="pms151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229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4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4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01B65135-557F-43C3-B875-10C50EEE193C}" type="slidenum">
              <a:rPr lang="en-GB"/>
              <a:pPr>
                <a:defRPr/>
              </a:pPr>
              <a:t>‹#›</a:t>
            </a:fld>
            <a:endParaRPr lang="en-GB"/>
          </a:p>
        </p:txBody>
      </p:sp>
      <p:sp>
        <p:nvSpPr>
          <p:cNvPr id="1229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229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2297"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magenta"/>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3315"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6BF63ABA-45E5-445C-8829-996258C4A1E0}" type="slidenum">
              <a:rPr lang="en-GB"/>
              <a:pPr>
                <a:defRPr/>
              </a:pPr>
              <a:t>‹#›</a:t>
            </a:fld>
            <a:endParaRPr lang="en-GB"/>
          </a:p>
        </p:txBody>
      </p:sp>
      <p:sp>
        <p:nvSpPr>
          <p:cNvPr id="13319"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3320"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3321"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cyan"/>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4339"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6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6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3A96F869-5B95-4593-9F64-A5A7BCAC6F87}" type="slidenum">
              <a:rPr lang="en-GB"/>
              <a:pPr>
                <a:defRPr/>
              </a:pPr>
              <a:t>‹#›</a:t>
            </a:fld>
            <a:endParaRPr lang="en-GB"/>
          </a:p>
        </p:txBody>
      </p:sp>
      <p:sp>
        <p:nvSpPr>
          <p:cNvPr id="14343"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4344"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4345"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5AEB5838-3C34-4EA3-BB53-10A35E3420B8}" type="slidenum">
              <a:rPr lang="en-GB"/>
              <a:pPr>
                <a:defRPr/>
              </a:pPr>
              <a:t>‹#›</a:t>
            </a:fld>
            <a:endParaRPr lang="en-GB"/>
          </a:p>
        </p:txBody>
      </p:sp>
      <p:pic>
        <p:nvPicPr>
          <p:cNvPr id="4103" name="Picture 7"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8"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30455032-96D6-4EF9-8DB8-7D834870C369}" type="slidenum">
              <a:rPr lang="en-GB"/>
              <a:pPr>
                <a:defRPr/>
              </a:pPr>
              <a:t>‹#›</a:t>
            </a:fld>
            <a:endParaRPr lang="en-GB"/>
          </a:p>
        </p:txBody>
      </p:sp>
      <p:sp>
        <p:nvSpPr>
          <p:cNvPr id="5123" name="Rectangle 9"/>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4" name="Rectangle 10"/>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pic>
        <p:nvPicPr>
          <p:cNvPr id="5127" name="Picture 13"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9"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fade/>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1787571E-9E89-4B0C-BCF6-9AC8EBB52C05}" type="slidenum">
              <a:rPr lang="en-GB"/>
              <a:pPr>
                <a:defRPr/>
              </a:pPr>
              <a:t>‹#›</a:t>
            </a:fld>
            <a:endParaRPr lang="en-GB"/>
          </a:p>
        </p:txBody>
      </p:sp>
      <p:sp>
        <p:nvSpPr>
          <p:cNvPr id="6150"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51" name="Picture 9" descr="Inspiring tomorrows profs 400"/>
          <p:cNvPicPr>
            <a:picLocks noChangeAspect="1" noChangeArrowheads="1"/>
          </p:cNvPicPr>
          <p:nvPr/>
        </p:nvPicPr>
        <p:blipFill>
          <a:blip r:embed="rId13" cstate="print"/>
          <a:srcRect/>
          <a:stretch>
            <a:fillRect/>
          </a:stretch>
        </p:blipFill>
        <p:spPr bwMode="auto">
          <a:xfrm>
            <a:off x="0" y="5757863"/>
            <a:ext cx="3598863" cy="695325"/>
          </a:xfrm>
          <a:prstGeom prst="rect">
            <a:avLst/>
          </a:prstGeom>
          <a:noFill/>
          <a:ln w="9525">
            <a:noFill/>
            <a:miter lim="800000"/>
            <a:headEnd/>
            <a:tailEnd/>
          </a:ln>
        </p:spPr>
      </p:pic>
      <p:pic>
        <p:nvPicPr>
          <p:cNvPr id="6152" name="Picture 10" descr="UofH"/>
          <p:cNvPicPr>
            <a:picLocks noChangeAspect="1" noChangeArrowheads="1"/>
          </p:cNvPicPr>
          <p:nvPr/>
        </p:nvPicPr>
        <p:blipFill>
          <a:blip r:embed="rId14" cstate="print"/>
          <a:srcRect/>
          <a:stretch>
            <a:fillRect/>
          </a:stretch>
        </p:blipFill>
        <p:spPr bwMode="auto">
          <a:xfrm>
            <a:off x="7197725" y="358775"/>
            <a:ext cx="14859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fade/>
  </p:transition>
  <p:hf hdr="0" ftr="0" dt="0"/>
  <p:txStyles>
    <p:titleStyle>
      <a:lvl1pPr algn="l" rtl="0" eaLnBrk="0" fontAlgn="base" hangingPunct="0">
        <a:spcBef>
          <a:spcPct val="0"/>
        </a:spcBef>
        <a:spcAft>
          <a:spcPct val="0"/>
        </a:spcAft>
        <a:defRPr sz="3100">
          <a:solidFill>
            <a:srgbClr val="003772"/>
          </a:solidFill>
          <a:latin typeface="+mj-lt"/>
          <a:ea typeface="+mj-ea"/>
          <a:cs typeface="+mj-cs"/>
        </a:defRPr>
      </a:lvl1pPr>
      <a:lvl2pPr algn="l" rtl="0" eaLnBrk="0" fontAlgn="base" hangingPunct="0">
        <a:spcBef>
          <a:spcPct val="0"/>
        </a:spcBef>
        <a:spcAft>
          <a:spcPct val="0"/>
        </a:spcAft>
        <a:defRPr sz="3100">
          <a:solidFill>
            <a:srgbClr val="003772"/>
          </a:solidFill>
          <a:latin typeface="Arial" charset="0"/>
        </a:defRPr>
      </a:lvl2pPr>
      <a:lvl3pPr algn="l" rtl="0" eaLnBrk="0" fontAlgn="base" hangingPunct="0">
        <a:spcBef>
          <a:spcPct val="0"/>
        </a:spcBef>
        <a:spcAft>
          <a:spcPct val="0"/>
        </a:spcAft>
        <a:defRPr sz="3100">
          <a:solidFill>
            <a:srgbClr val="003772"/>
          </a:solidFill>
          <a:latin typeface="Arial" charset="0"/>
        </a:defRPr>
      </a:lvl3pPr>
      <a:lvl4pPr algn="l" rtl="0" eaLnBrk="0" fontAlgn="base" hangingPunct="0">
        <a:spcBef>
          <a:spcPct val="0"/>
        </a:spcBef>
        <a:spcAft>
          <a:spcPct val="0"/>
        </a:spcAft>
        <a:defRPr sz="3100">
          <a:solidFill>
            <a:srgbClr val="003772"/>
          </a:solidFill>
          <a:latin typeface="Arial" charset="0"/>
        </a:defRPr>
      </a:lvl4pPr>
      <a:lvl5pPr algn="l" rtl="0" eaLnBrk="0" fontAlgn="base" hangingPunct="0">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9" descr="pms2725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7171"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8979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8979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1B50D065-65EF-4E6B-B6FF-8F88BFC284E6}" type="slidenum">
              <a:rPr lang="en-GB"/>
              <a:pPr>
                <a:defRPr/>
              </a:pPr>
              <a:t>‹#›</a:t>
            </a:fld>
            <a:endParaRPr lang="en-GB"/>
          </a:p>
        </p:txBody>
      </p:sp>
      <p:sp>
        <p:nvSpPr>
          <p:cNvPr id="7175" name="Rectangle 6"/>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6" name="Picture 7"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7177" name="Picture 10"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0" descr="pms410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8195"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0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0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1C984927-FD6A-479D-901D-B59BC338EB00}" type="slidenum">
              <a:rPr lang="en-GB"/>
              <a:pPr>
                <a:defRPr/>
              </a:pPr>
              <a:t>‹#›</a:t>
            </a:fld>
            <a:endParaRPr lang="en-GB"/>
          </a:p>
        </p:txBody>
      </p:sp>
      <p:sp>
        <p:nvSpPr>
          <p:cNvPr id="8199"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200"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8201"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pms376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755F8AD3-9980-4AB4-9469-FEB0B8CE5971}" type="slidenum">
              <a:rPr lang="en-GB"/>
              <a:pPr>
                <a:defRPr/>
              </a:pPr>
              <a:t>‹#›</a:t>
            </a:fld>
            <a:endParaRPr lang="en-GB"/>
          </a:p>
        </p:txBody>
      </p:sp>
      <p:sp>
        <p:nvSpPr>
          <p:cNvPr id="9223"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9224"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9225"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0" descr="pms281 equiv"/>
          <p:cNvPicPr>
            <a:picLocks noChangeAspect="1" noChangeArrowheads="1"/>
          </p:cNvPicPr>
          <p:nvPr/>
        </p:nvPicPr>
        <p:blipFill>
          <a:blip r:embed="rId16" cstate="print"/>
          <a:srcRect/>
          <a:stretch>
            <a:fillRect/>
          </a:stretch>
        </p:blipFill>
        <p:spPr bwMode="auto">
          <a:xfrm>
            <a:off x="0" y="-26988"/>
            <a:ext cx="9140825" cy="1584326"/>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2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2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F181BD94-9FAB-4704-9A01-07F8FBF67363}" type="slidenum">
              <a:rPr lang="en-GB"/>
              <a:pPr>
                <a:defRPr/>
              </a:pPr>
              <a:t>‹#›</a:t>
            </a:fld>
            <a:endParaRPr lang="en-GB"/>
          </a:p>
        </p:txBody>
      </p:sp>
      <p:sp>
        <p:nvSpPr>
          <p:cNvPr id="10247" name="Rectangle 7"/>
          <p:cNvSpPr>
            <a:spLocks noGrp="1" noChangeArrowheads="1"/>
          </p:cNvSpPr>
          <p:nvPr>
            <p:ph type="body" idx="1"/>
          </p:nvPr>
        </p:nvSpPr>
        <p:spPr bwMode="auto">
          <a:xfrm>
            <a:off x="412750" y="1773238"/>
            <a:ext cx="8229600"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8" name="Picture 8" descr="Inspiring tomorrows profs 400"/>
          <p:cNvPicPr>
            <a:picLocks noChangeAspect="1" noChangeArrowheads="1"/>
          </p:cNvPicPr>
          <p:nvPr/>
        </p:nvPicPr>
        <p:blipFill>
          <a:blip r:embed="rId17" cstate="print"/>
          <a:srcRect/>
          <a:stretch>
            <a:fillRect/>
          </a:stretch>
        </p:blipFill>
        <p:spPr bwMode="auto">
          <a:xfrm>
            <a:off x="0" y="5757863"/>
            <a:ext cx="3598863" cy="695325"/>
          </a:xfrm>
          <a:prstGeom prst="rect">
            <a:avLst/>
          </a:prstGeom>
          <a:noFill/>
          <a:ln w="9525">
            <a:noFill/>
            <a:miter lim="800000"/>
            <a:headEnd/>
            <a:tailEnd/>
          </a:ln>
        </p:spPr>
      </p:pic>
      <p:pic>
        <p:nvPicPr>
          <p:cNvPr id="10249" name="Picture 9" descr="UofH wo"/>
          <p:cNvPicPr>
            <a:picLocks noChangeAspect="1" noChangeArrowheads="1"/>
          </p:cNvPicPr>
          <p:nvPr/>
        </p:nvPicPr>
        <p:blipFill>
          <a:blip r:embed="rId18"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0" r:id="rId1"/>
    <p:sldLayoutId id="214748422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Lst>
  <p:transition>
    <p:fade/>
  </p:transition>
  <p:hf hdr="0" ftr="0" dt="0"/>
  <p:txStyles>
    <p:titleStyle>
      <a:lvl1pPr algn="l" rtl="0" eaLnBrk="0" fontAlgn="base" hangingPunct="0">
        <a:spcBef>
          <a:spcPct val="0"/>
        </a:spcBef>
        <a:spcAft>
          <a:spcPct val="0"/>
        </a:spcAft>
        <a:defRPr sz="3100" b="1">
          <a:solidFill>
            <a:schemeClr val="bg1"/>
          </a:solidFill>
          <a:latin typeface="+mj-lt"/>
          <a:ea typeface="+mj-ea"/>
          <a:cs typeface="+mj-cs"/>
        </a:defRPr>
      </a:lvl1pPr>
      <a:lvl2pPr algn="l" rtl="0" eaLnBrk="0" fontAlgn="base" hangingPunct="0">
        <a:spcBef>
          <a:spcPct val="0"/>
        </a:spcBef>
        <a:spcAft>
          <a:spcPct val="0"/>
        </a:spcAft>
        <a:defRPr sz="3100" b="1">
          <a:solidFill>
            <a:schemeClr val="bg1"/>
          </a:solidFill>
          <a:latin typeface="Calibri" pitchFamily="34" charset="0"/>
        </a:defRPr>
      </a:lvl2pPr>
      <a:lvl3pPr algn="l" rtl="0" eaLnBrk="0" fontAlgn="base" hangingPunct="0">
        <a:spcBef>
          <a:spcPct val="0"/>
        </a:spcBef>
        <a:spcAft>
          <a:spcPct val="0"/>
        </a:spcAft>
        <a:defRPr sz="3100" b="1">
          <a:solidFill>
            <a:schemeClr val="bg1"/>
          </a:solidFill>
          <a:latin typeface="Calibri" pitchFamily="34" charset="0"/>
        </a:defRPr>
      </a:lvl3pPr>
      <a:lvl4pPr algn="l" rtl="0" eaLnBrk="0" fontAlgn="base" hangingPunct="0">
        <a:spcBef>
          <a:spcPct val="0"/>
        </a:spcBef>
        <a:spcAft>
          <a:spcPct val="0"/>
        </a:spcAft>
        <a:defRPr sz="3100" b="1">
          <a:solidFill>
            <a:schemeClr val="bg1"/>
          </a:solidFill>
          <a:latin typeface="Calibri" pitchFamily="34" charset="0"/>
        </a:defRPr>
      </a:lvl4pPr>
      <a:lvl5pPr algn="l" rtl="0" eaLnBrk="0" fontAlgn="base" hangingPunct="0">
        <a:spcBef>
          <a:spcPct val="0"/>
        </a:spcBef>
        <a:spcAft>
          <a:spcPct val="0"/>
        </a:spcAft>
        <a:defRPr sz="3100" b="1">
          <a:solidFill>
            <a:schemeClr val="bg1"/>
          </a:solidFill>
          <a:latin typeface="Calibri" pitchFamily="34" charset="0"/>
        </a:defRPr>
      </a:lvl5pPr>
      <a:lvl6pPr marL="457200" algn="l" rtl="0" fontAlgn="base">
        <a:spcBef>
          <a:spcPct val="0"/>
        </a:spcBef>
        <a:spcAft>
          <a:spcPct val="0"/>
        </a:spcAft>
        <a:defRPr sz="3100" b="1">
          <a:solidFill>
            <a:schemeClr val="bg1"/>
          </a:solidFill>
          <a:latin typeface="Arial" charset="0"/>
        </a:defRPr>
      </a:lvl6pPr>
      <a:lvl7pPr marL="914400" algn="l" rtl="0" fontAlgn="base">
        <a:spcBef>
          <a:spcPct val="0"/>
        </a:spcBef>
        <a:spcAft>
          <a:spcPct val="0"/>
        </a:spcAft>
        <a:defRPr sz="3100" b="1">
          <a:solidFill>
            <a:schemeClr val="bg1"/>
          </a:solidFill>
          <a:latin typeface="Arial" charset="0"/>
        </a:defRPr>
      </a:lvl7pPr>
      <a:lvl8pPr marL="1371600" algn="l" rtl="0" fontAlgn="base">
        <a:spcBef>
          <a:spcPct val="0"/>
        </a:spcBef>
        <a:spcAft>
          <a:spcPct val="0"/>
        </a:spcAft>
        <a:defRPr sz="3100" b="1">
          <a:solidFill>
            <a:schemeClr val="bg1"/>
          </a:solidFill>
          <a:latin typeface="Arial" charset="0"/>
        </a:defRPr>
      </a:lvl8pPr>
      <a:lvl9pPr marL="1828800" algn="l" rtl="0" fontAlgn="base">
        <a:spcBef>
          <a:spcPct val="0"/>
        </a:spcBef>
        <a:spcAft>
          <a:spcPct val="0"/>
        </a:spcAft>
        <a:defRPr sz="31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400">
          <a:solidFill>
            <a:srgbClr val="336699"/>
          </a:solidFill>
          <a:latin typeface="+mn-lt"/>
        </a:defRPr>
      </a:lvl2pPr>
      <a:lvl3pPr marL="1143000" indent="-228600" algn="l" rtl="0" eaLnBrk="0" fontAlgn="base" hangingPunct="0">
        <a:spcBef>
          <a:spcPct val="20000"/>
        </a:spcBef>
        <a:spcAft>
          <a:spcPct val="0"/>
        </a:spcAft>
        <a:buChar char="•"/>
        <a:defRPr sz="2000">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pms186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126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9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9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33C2B768-650C-4D04-A3B6-303566EA8EB5}" type="slidenum">
              <a:rPr lang="en-GB"/>
              <a:pPr>
                <a:defRPr/>
              </a:pPr>
              <a:t>‹#›</a:t>
            </a:fld>
            <a:endParaRPr lang="en-GB"/>
          </a:p>
        </p:txBody>
      </p:sp>
      <p:sp>
        <p:nvSpPr>
          <p:cNvPr id="1127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127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1273"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ransition>
    <p:fade/>
  </p:transition>
  <p:hf hdr="0" ftr="0" dt="0"/>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hyperlink" Target="http://www.libraryjournal.com/lj/ljinprintcurrentissue/889250-403/the_next_generation_of_discovery.html.csp" TargetMode="External"/><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hyperlink" Target="http://en.wikipedia.org/wiki/Five_laws_of_library_scie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hyperlink" Target="http://hud.summon.serialssolutions.com/search?s.q=The+literature+reveals+that+errors+of+drug+administration+are+a+widely+distributed+and+common+occurrence+The+frequency+of+errors+and+their+underlying+causes+are+discussed,+and+the+literature+is+surveyed+t" TargetMode="External"/><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9.xml"/><Relationship Id="rId4" Type="http://schemas.openxmlformats.org/officeDocument/2006/relationships/hyperlink" Target="http://www.youtube.com/watch?v=dGCJ46vyR9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ibraryjournal.com/article/CA6639354.html?industryid=47130" TargetMode="External"/><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9.xml"/><Relationship Id="rId5" Type="http://schemas.openxmlformats.org/officeDocument/2006/relationships/hyperlink" Target="https://twitter.com/" TargetMode="External"/><Relationship Id="rId4" Type="http://schemas.openxmlformats.org/officeDocument/2006/relationships/hyperlink" Target="http://carolbycomputerlight.wordpress.com/2012/06/04/library-search-tools-could-we-make-them-harder-to-u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hyperlink" Target="http://dx.doi.org/10.1016/j.jal.2003.11.00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Principle_of_least_effort" TargetMode="External"/><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9.xml"/><Relationship Id="rId4" Type="http://schemas.openxmlformats.org/officeDocument/2006/relationships/hyperlink" Target="http://library.hud.ac.uk/blogs/projects/lid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107504" y="4509120"/>
            <a:ext cx="8928992" cy="1368152"/>
          </a:xfrm>
        </p:spPr>
        <p:txBody>
          <a:bodyPr/>
          <a:lstStyle/>
          <a:p>
            <a:pPr eaLnBrk="1" hangingPunct="1">
              <a:spcBef>
                <a:spcPct val="0"/>
              </a:spcBef>
            </a:pPr>
            <a:r>
              <a:rPr lang="en-GB" sz="2200" dirty="0" smtClean="0">
                <a:solidFill>
                  <a:srgbClr val="0070C0"/>
                </a:solidFill>
              </a:rPr>
              <a:t>Dave Pattern </a:t>
            </a:r>
            <a:r>
              <a:rPr lang="en-GB" sz="2200" dirty="0" smtClean="0"/>
              <a:t>| </a:t>
            </a:r>
            <a:r>
              <a:rPr lang="en-GB" sz="2200" dirty="0" smtClean="0">
                <a:solidFill>
                  <a:srgbClr val="0070C0"/>
                </a:solidFill>
              </a:rPr>
              <a:t>Library Systems Manager </a:t>
            </a:r>
            <a:r>
              <a:rPr lang="en-GB" sz="2200" dirty="0" smtClean="0"/>
              <a:t>| </a:t>
            </a:r>
            <a:r>
              <a:rPr lang="en-GB" sz="2200" dirty="0" smtClean="0">
                <a:solidFill>
                  <a:srgbClr val="0070C0"/>
                </a:solidFill>
              </a:rPr>
              <a:t>University of Huddersfield</a:t>
            </a:r>
          </a:p>
          <a:p>
            <a:pPr eaLnBrk="1" hangingPunct="1">
              <a:spcBef>
                <a:spcPct val="0"/>
              </a:spcBef>
            </a:pPr>
            <a:r>
              <a:rPr lang="en-GB" sz="2200" dirty="0" smtClean="0">
                <a:solidFill>
                  <a:srgbClr val="0070C0"/>
                </a:solidFill>
              </a:rPr>
              <a:t>http://daveyp.com/blog</a:t>
            </a:r>
          </a:p>
          <a:p>
            <a:pPr eaLnBrk="1" hangingPunct="1">
              <a:spcBef>
                <a:spcPct val="0"/>
              </a:spcBef>
            </a:pPr>
            <a:r>
              <a:rPr lang="en-GB" sz="2200" dirty="0" smtClean="0">
                <a:solidFill>
                  <a:srgbClr val="0070C0"/>
                </a:solidFill>
              </a:rPr>
              <a:t>twitter </a:t>
            </a:r>
            <a:r>
              <a:rPr lang="en-GB" sz="2200" b="1" dirty="0" smtClean="0">
                <a:solidFill>
                  <a:srgbClr val="0070C0"/>
                </a:solidFill>
              </a:rPr>
              <a:t>@</a:t>
            </a:r>
            <a:r>
              <a:rPr lang="en-GB" sz="2200" b="1" dirty="0" err="1" smtClean="0">
                <a:solidFill>
                  <a:srgbClr val="0070C0"/>
                </a:solidFill>
              </a:rPr>
              <a:t>daveyp</a:t>
            </a:r>
            <a:endParaRPr lang="en-GB" sz="2200" b="1" dirty="0" smtClean="0">
              <a:solidFill>
                <a:srgbClr val="0070C0"/>
              </a:solidFill>
            </a:endParaRPr>
          </a:p>
        </p:txBody>
      </p:sp>
      <p:sp>
        <p:nvSpPr>
          <p:cNvPr id="4" name="Rectangle 3"/>
          <p:cNvSpPr txBox="1">
            <a:spLocks noChangeArrowheads="1"/>
          </p:cNvSpPr>
          <p:nvPr/>
        </p:nvSpPr>
        <p:spPr bwMode="auto">
          <a:xfrm>
            <a:off x="0" y="1916832"/>
            <a:ext cx="9144000" cy="108012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lvl="0" algn="ctr">
              <a:spcBef>
                <a:spcPct val="20000"/>
              </a:spcBef>
              <a:defRPr/>
            </a:pPr>
            <a:r>
              <a:rPr lang="en-GB" sz="4900" b="1" kern="0" dirty="0" smtClean="0">
                <a:solidFill>
                  <a:srgbClr val="003772"/>
                </a:solidFill>
                <a:latin typeface="+mn-lt"/>
              </a:rPr>
              <a:t>The Path of Least Resistance</a:t>
            </a:r>
            <a:endParaRPr kumimoji="0" lang="en-GB" sz="4900" u="none" strike="noStrike" kern="0" cap="none" spc="0" normalizeH="0" baseline="0" noProof="0" dirty="0" smtClean="0">
              <a:ln>
                <a:noFill/>
              </a:ln>
              <a:solidFill>
                <a:srgbClr val="003772"/>
              </a:solidFill>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p:txBody>
          <a:bodyPr/>
          <a:lstStyle/>
          <a:p>
            <a:pPr marL="0" indent="0">
              <a:buNone/>
            </a:pPr>
            <a:r>
              <a:rPr lang="en-GB" sz="4000" dirty="0" smtClean="0"/>
              <a:t>“The challenge for academic libraries</a:t>
            </a:r>
            <a:br>
              <a:rPr lang="en-GB" sz="4000" dirty="0" smtClean="0"/>
            </a:br>
            <a:r>
              <a:rPr lang="en-GB" sz="4000" dirty="0" smtClean="0"/>
              <a:t>  [...] is to offer an experience that has</a:t>
            </a:r>
            <a:br>
              <a:rPr lang="en-GB" sz="4000" dirty="0" smtClean="0"/>
            </a:br>
            <a:r>
              <a:rPr lang="en-GB" sz="4000" dirty="0" smtClean="0"/>
              <a:t>  the </a:t>
            </a:r>
            <a:r>
              <a:rPr lang="en-GB" sz="4000" b="1" dirty="0" smtClean="0"/>
              <a:t>simplicity of Google</a:t>
            </a:r>
            <a:r>
              <a:rPr lang="en-GB" sz="4000" dirty="0" smtClean="0"/>
              <a:t>...”</a:t>
            </a:r>
          </a:p>
          <a:p>
            <a:pPr lvl="1"/>
            <a:r>
              <a:rPr lang="en-GB" i="1" dirty="0" smtClean="0"/>
              <a:t>Judy Luther &amp; Maureen C. Kelly (Library Journal, 2011)</a:t>
            </a:r>
          </a:p>
          <a:p>
            <a:pPr lvl="1"/>
            <a:endParaRPr lang="en-GB" sz="3200" dirty="0" smtClean="0"/>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So, we need to make it easier for</a:t>
            </a:r>
            <a:br>
              <a:rPr lang="en-GB" sz="3400" dirty="0" smtClean="0">
                <a:solidFill>
                  <a:schemeClr val="bg1"/>
                </a:solidFill>
                <a:latin typeface="Cambria" pitchFamily="18" charset="0"/>
              </a:rPr>
            </a:br>
            <a:r>
              <a:rPr lang="en-GB" sz="3400" dirty="0" smtClean="0">
                <a:solidFill>
                  <a:schemeClr val="bg1"/>
                </a:solidFill>
                <a:latin typeface="Cambria" pitchFamily="18" charset="0"/>
              </a:rPr>
              <a:t>users to access our resources... </a:t>
            </a:r>
            <a:endParaRPr lang="en-GB" sz="3000" i="1" dirty="0">
              <a:solidFill>
                <a:srgbClr val="FFC000"/>
              </a:solidFill>
              <a:latin typeface="Cambria" pitchFamily="18" charset="0"/>
            </a:endParaRPr>
          </a:p>
        </p:txBody>
      </p:sp>
      <p:sp>
        <p:nvSpPr>
          <p:cNvPr id="5" name="TextBox 4">
            <a:hlinkClick r:id="rId3"/>
          </p:cNvPr>
          <p:cNvSpPr txBox="1"/>
          <p:nvPr/>
        </p:nvSpPr>
        <p:spPr>
          <a:xfrm>
            <a:off x="6351519" y="5445224"/>
            <a:ext cx="1964897"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libraryjournal.com</a:t>
            </a:r>
            <a:endParaRPr lang="en-GB" sz="1800" dirty="0">
              <a:latin typeface="+mj-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773238"/>
            <a:ext cx="7670750" cy="4030662"/>
          </a:xfrm>
        </p:spPr>
        <p:txBody>
          <a:bodyPr/>
          <a:lstStyle/>
          <a:p>
            <a:pPr>
              <a:buNone/>
            </a:pPr>
            <a:r>
              <a:rPr lang="en-GB" sz="7200" b="1" dirty="0" smtClean="0"/>
              <a:t>4</a:t>
            </a:r>
            <a:r>
              <a:rPr lang="en-GB" sz="7200" b="1" baseline="30000" dirty="0" smtClean="0"/>
              <a:t>th</a:t>
            </a:r>
            <a:r>
              <a:rPr lang="en-GB" sz="7200" b="1" dirty="0" smtClean="0"/>
              <a:t> Law...</a:t>
            </a:r>
          </a:p>
          <a:p>
            <a:pPr>
              <a:buNone/>
            </a:pPr>
            <a:endParaRPr lang="en-GB" sz="1100" b="1" dirty="0" smtClean="0"/>
          </a:p>
          <a:p>
            <a:pPr>
              <a:buNone/>
            </a:pPr>
            <a:r>
              <a:rPr lang="en-GB" sz="7200" b="1" dirty="0" smtClean="0"/>
              <a:t>  </a:t>
            </a:r>
            <a:r>
              <a:rPr lang="en-GB" sz="9600" b="1" dirty="0" smtClean="0"/>
              <a:t> </a:t>
            </a:r>
          </a:p>
        </p:txBody>
      </p:sp>
      <p:sp>
        <p:nvSpPr>
          <p:cNvPr id="4" name="Slide Number Placeholder 3"/>
          <p:cNvSpPr>
            <a:spLocks noGrp="1"/>
          </p:cNvSpPr>
          <p:nvPr>
            <p:ph type="sldNum" sz="quarter" idx="12"/>
          </p:nvPr>
        </p:nvSpPr>
        <p:spPr/>
        <p:txBody>
          <a:bodyPr/>
          <a:lstStyle/>
          <a:p>
            <a:pPr>
              <a:defRPr/>
            </a:pPr>
            <a:fld id="{DACF7660-38BF-4C31-9BC0-A60CF04CC393}" type="slidenum">
              <a:rPr lang="en-GB" smtClean="0"/>
              <a:pPr>
                <a:defRPr/>
              </a:pPr>
              <a:t>11</a:t>
            </a:fld>
            <a:endParaRPr lang="en-GB" dirty="0"/>
          </a:p>
        </p:txBody>
      </p:sp>
      <p:pic>
        <p:nvPicPr>
          <p:cNvPr id="9219" name="Picture 3"/>
          <p:cNvPicPr>
            <a:picLocks noChangeAspect="1" noChangeArrowheads="1"/>
          </p:cNvPicPr>
          <p:nvPr/>
        </p:nvPicPr>
        <p:blipFill>
          <a:blip r:embed="rId3" cstate="print"/>
          <a:srcRect/>
          <a:stretch>
            <a:fillRect/>
          </a:stretch>
        </p:blipFill>
        <p:spPr bwMode="auto">
          <a:xfrm>
            <a:off x="5724128" y="1772816"/>
            <a:ext cx="3209627" cy="4867934"/>
          </a:xfrm>
          <a:prstGeom prst="rect">
            <a:avLst/>
          </a:prstGeom>
          <a:noFill/>
          <a:ln w="9525">
            <a:solidFill>
              <a:schemeClr val="tx1"/>
            </a:solidFill>
            <a:miter lim="800000"/>
            <a:headEnd/>
            <a:tailEnd/>
          </a:ln>
        </p:spPr>
      </p:pic>
      <p:sp>
        <p:nvSpPr>
          <p:cNvPr id="9"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...and we need to help free up</a:t>
            </a:r>
            <a:br>
              <a:rPr lang="en-GB" sz="3400" dirty="0" smtClean="0">
                <a:solidFill>
                  <a:schemeClr val="bg1"/>
                </a:solidFill>
                <a:latin typeface="Cambria" pitchFamily="18" charset="0"/>
              </a:rPr>
            </a:br>
            <a:r>
              <a:rPr lang="en-GB" sz="3400" dirty="0" smtClean="0">
                <a:solidFill>
                  <a:schemeClr val="bg1"/>
                </a:solidFill>
                <a:latin typeface="Cambria" pitchFamily="18" charset="0"/>
              </a:rPr>
              <a:t>their time to do other stuff</a:t>
            </a:r>
            <a:br>
              <a:rPr lang="en-GB" sz="3400" dirty="0" smtClean="0">
                <a:solidFill>
                  <a:schemeClr val="bg1"/>
                </a:solidFill>
                <a:latin typeface="Cambria" pitchFamily="18" charset="0"/>
              </a:rPr>
            </a:br>
            <a:r>
              <a:rPr lang="en-GB" sz="3400" dirty="0" smtClean="0">
                <a:solidFill>
                  <a:schemeClr val="bg1"/>
                </a:solidFill>
                <a:latin typeface="Cambria" pitchFamily="18" charset="0"/>
              </a:rPr>
              <a:t>  </a:t>
            </a:r>
            <a:r>
              <a:rPr lang="en-GB" sz="3600" dirty="0">
                <a:solidFill>
                  <a:schemeClr val="bg1"/>
                </a:solidFill>
                <a:latin typeface="Cambria" pitchFamily="18" charset="0"/>
              </a:rPr>
              <a:t/>
            </a:r>
            <a:br>
              <a:rPr lang="en-GB" sz="3600" dirty="0">
                <a:solidFill>
                  <a:schemeClr val="bg1"/>
                </a:solidFill>
                <a:latin typeface="Cambria" pitchFamily="18" charset="0"/>
              </a:rPr>
            </a:br>
            <a:endParaRPr lang="en-GB" sz="3000" i="1" dirty="0">
              <a:solidFill>
                <a:srgbClr val="FFC000"/>
              </a:solidFill>
              <a:latin typeface="Cambria" pitchFamily="18" charset="0"/>
            </a:endParaRPr>
          </a:p>
        </p:txBody>
      </p:sp>
      <p:sp>
        <p:nvSpPr>
          <p:cNvPr id="10" name="TextBox 9">
            <a:hlinkClick r:id="rId4"/>
          </p:cNvPr>
          <p:cNvSpPr txBox="1"/>
          <p:nvPr/>
        </p:nvSpPr>
        <p:spPr>
          <a:xfrm>
            <a:off x="7020272" y="6165304"/>
            <a:ext cx="1800200"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800" dirty="0" smtClean="0">
                <a:latin typeface="+mj-lt"/>
              </a:rPr>
              <a:t>en.wikipedia.org</a:t>
            </a:r>
            <a:endParaRPr lang="en-GB" sz="1800" dirty="0">
              <a:latin typeface="+mj-lt"/>
            </a:endParaRPr>
          </a:p>
        </p:txBody>
      </p:sp>
      <p:sp>
        <p:nvSpPr>
          <p:cNvPr id="8" name="TextBox 7"/>
          <p:cNvSpPr txBox="1"/>
          <p:nvPr/>
        </p:nvSpPr>
        <p:spPr bwMode="auto">
          <a:xfrm>
            <a:off x="611560" y="3284984"/>
            <a:ext cx="4392488" cy="2025509"/>
          </a:xfrm>
          <a:prstGeom prst="rect">
            <a:avLst/>
          </a:prstGeom>
          <a:solidFill>
            <a:schemeClr val="accent1"/>
          </a:solidFill>
          <a:ln w="63500" cmpd="sng">
            <a:solidFill>
              <a:srgbClr val="0070C0"/>
            </a:solidFill>
          </a:ln>
          <a:effectLst>
            <a:outerShdw blurRad="63500" dist="152400" dir="2700000" algn="tl" rotWithShape="0">
              <a:prstClr val="black">
                <a:alpha val="40000"/>
              </a:prstClr>
            </a:outerShdw>
          </a:effectLst>
        </p:spPr>
        <p:txBody>
          <a:bodyPr wrap="square" lIns="180000" tIns="180000" rIns="180000" bIns="180000">
            <a:spAutoFit/>
          </a:bodyPr>
          <a:lstStyle/>
          <a:p>
            <a:pPr algn="ctr">
              <a:defRPr/>
            </a:pPr>
            <a:r>
              <a:rPr lang="en-GB" sz="5400" b="1" dirty="0" smtClean="0">
                <a:latin typeface="+mj-lt"/>
              </a:rPr>
              <a:t>save the time of the reader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p:txBody>
          <a:bodyPr/>
          <a:lstStyle/>
          <a:p>
            <a:r>
              <a:rPr lang="en-GB" sz="3600" dirty="0" smtClean="0"/>
              <a:t>Watching “El </a:t>
            </a:r>
            <a:r>
              <a:rPr lang="en-GB" sz="3600" dirty="0" err="1" smtClean="0"/>
              <a:t>Nombre</a:t>
            </a:r>
            <a:r>
              <a:rPr lang="en-GB" sz="3600" dirty="0" smtClean="0"/>
              <a:t>”</a:t>
            </a:r>
          </a:p>
          <a:p>
            <a:r>
              <a:rPr lang="en-GB" sz="3600" dirty="0" smtClean="0"/>
              <a:t>Going to the pub</a:t>
            </a:r>
          </a:p>
          <a:p>
            <a:r>
              <a:rPr lang="en-GB" sz="3600" dirty="0" smtClean="0"/>
              <a:t>Looking at </a:t>
            </a:r>
            <a:r>
              <a:rPr lang="en-GB" sz="3600" dirty="0" err="1" smtClean="0"/>
              <a:t>Facebook</a:t>
            </a:r>
            <a:endParaRPr lang="en-GB" sz="3600" dirty="0" smtClean="0"/>
          </a:p>
          <a:p>
            <a:r>
              <a:rPr lang="en-GB" sz="3600" dirty="0" smtClean="0"/>
              <a:t>Maybe even evaluating</a:t>
            </a:r>
            <a:br>
              <a:rPr lang="en-GB" sz="3600" dirty="0" smtClean="0"/>
            </a:br>
            <a:r>
              <a:rPr lang="en-GB" sz="3600" dirty="0" smtClean="0"/>
              <a:t>the articles they’ve</a:t>
            </a:r>
            <a:br>
              <a:rPr lang="en-GB" sz="3600" dirty="0" smtClean="0"/>
            </a:br>
            <a:r>
              <a:rPr lang="en-GB" sz="3600" dirty="0" smtClean="0"/>
              <a:t>found on Summon? </a:t>
            </a:r>
            <a:r>
              <a:rPr lang="en-GB" sz="3600" dirty="0" smtClean="0">
                <a:sym typeface="Wingdings" pitchFamily="2" charset="2"/>
              </a:rPr>
              <a:t></a:t>
            </a:r>
            <a:endParaRPr lang="en-GB" sz="3600" dirty="0" smtClean="0"/>
          </a:p>
          <a:p>
            <a:endParaRPr lang="en-GB" sz="3600" dirty="0" smtClean="0"/>
          </a:p>
          <a:p>
            <a:pPr lvl="1"/>
            <a:endParaRPr lang="en-GB" sz="2800" dirty="0" smtClean="0"/>
          </a:p>
          <a:p>
            <a:endParaRPr lang="en-GB" sz="3600" dirty="0" smtClean="0"/>
          </a:p>
          <a:p>
            <a:endParaRPr lang="en-GB" sz="3200" i="1" dirty="0" smtClean="0"/>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More time to do stuff like...</a:t>
            </a:r>
            <a:r>
              <a:rPr lang="en-GB" sz="3600" dirty="0">
                <a:solidFill>
                  <a:schemeClr val="bg1"/>
                </a:solidFill>
                <a:latin typeface="Cambria" pitchFamily="18" charset="0"/>
              </a:rPr>
              <a:t/>
            </a:r>
            <a:br>
              <a:rPr lang="en-GB" sz="3600" dirty="0">
                <a:solidFill>
                  <a:schemeClr val="bg1"/>
                </a:solidFill>
                <a:latin typeface="Cambria" pitchFamily="18" charset="0"/>
              </a:rPr>
            </a:br>
            <a:endParaRPr lang="en-GB" sz="2800" i="1" dirty="0">
              <a:solidFill>
                <a:srgbClr val="FFC000"/>
              </a:solidFill>
              <a:latin typeface="Cambria" pitchFamily="18" charset="0"/>
            </a:endParaRPr>
          </a:p>
        </p:txBody>
      </p:sp>
      <p:pic>
        <p:nvPicPr>
          <p:cNvPr id="2050" name="Picture 2" descr="http://covers.openlibrary.org/b/id/2520092-L.jpg"/>
          <p:cNvPicPr>
            <a:picLocks noChangeAspect="1" noChangeArrowheads="1"/>
          </p:cNvPicPr>
          <p:nvPr/>
        </p:nvPicPr>
        <p:blipFill>
          <a:blip r:embed="rId3" cstate="print"/>
          <a:srcRect/>
          <a:stretch>
            <a:fillRect/>
          </a:stretch>
        </p:blipFill>
        <p:spPr bwMode="auto">
          <a:xfrm>
            <a:off x="5615781" y="1772817"/>
            <a:ext cx="3264570" cy="316835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xEl>
                                              <p:pRg st="3" end="3"/>
                                            </p:txEl>
                                          </p:spTgt>
                                        </p:tgtEl>
                                        <p:attrNameLst>
                                          <p:attrName>style.visibility</p:attrName>
                                        </p:attrNameLst>
                                      </p:cBhvr>
                                      <p:to>
                                        <p:strVal val="visible"/>
                                      </p:to>
                                    </p:set>
                                    <p:animEffect transition="in" filter="fade">
                                      <p:cBhvr>
                                        <p:cTn id="1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How to students use Summon?</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 clicks per position of result</a:t>
            </a:r>
            <a:endParaRPr lang="en-GB" sz="2800" i="1" dirty="0">
              <a:solidFill>
                <a:srgbClr val="FFC000"/>
              </a:solidFill>
              <a:latin typeface="Cambria"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0" y="1597868"/>
            <a:ext cx="9144000" cy="5143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1597868"/>
            <a:ext cx="9144000" cy="5143500"/>
          </a:xfrm>
          <a:prstGeom prst="rect">
            <a:avLst/>
          </a:prstGeom>
          <a:noFill/>
          <a:ln w="9525">
            <a:noFill/>
            <a:miter lim="800000"/>
            <a:headEnd/>
            <a:tailEnd/>
          </a:ln>
        </p:spPr>
      </p:pic>
      <p:sp>
        <p:nvSpPr>
          <p:cNvPr id="5"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How to students use Summon?</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 clicks per position of result</a:t>
            </a:r>
            <a:endParaRPr lang="en-GB" sz="2800" i="1" dirty="0">
              <a:solidFill>
                <a:srgbClr val="FFC000"/>
              </a:solidFill>
              <a:latin typeface="Cambria" pitchFamily="18" charset="0"/>
            </a:endParaRPr>
          </a:p>
        </p:txBody>
      </p:sp>
      <p:grpSp>
        <p:nvGrpSpPr>
          <p:cNvPr id="2" name="Group 9"/>
          <p:cNvGrpSpPr>
            <a:grpSpLocks/>
          </p:cNvGrpSpPr>
          <p:nvPr/>
        </p:nvGrpSpPr>
        <p:grpSpPr bwMode="auto">
          <a:xfrm>
            <a:off x="683568" y="2276872"/>
            <a:ext cx="4968552" cy="830997"/>
            <a:chOff x="-37563" y="3986297"/>
            <a:chExt cx="4968295" cy="580622"/>
          </a:xfrm>
          <a:solidFill>
            <a:schemeClr val="accent1">
              <a:lumMod val="75000"/>
              <a:alpha val="30000"/>
            </a:schemeClr>
          </a:solidFill>
          <a:effectLst>
            <a:outerShdw blurRad="50800" dist="38100" dir="2700000" algn="tl" rotWithShape="0">
              <a:prstClr val="black">
                <a:alpha val="40000"/>
              </a:prstClr>
            </a:outerShdw>
          </a:effectLst>
        </p:grpSpPr>
        <p:sp>
          <p:nvSpPr>
            <p:cNvPr id="7" name="TextBox 6"/>
            <p:cNvSpPr txBox="1"/>
            <p:nvPr/>
          </p:nvSpPr>
          <p:spPr>
            <a:xfrm>
              <a:off x="1330518" y="3986297"/>
              <a:ext cx="3600214" cy="580622"/>
            </a:xfrm>
            <a:prstGeom prst="rect">
              <a:avLst/>
            </a:prstGeom>
            <a:solidFill>
              <a:srgbClr val="BEE395"/>
            </a:solidFill>
            <a:ln w="38100" cmpd="sng">
              <a:solidFill>
                <a:srgbClr val="69A12B"/>
              </a:solidFill>
            </a:ln>
          </p:spPr>
          <p:txBody>
            <a:bodyPr wrap="square">
              <a:spAutoFit/>
            </a:bodyPr>
            <a:lstStyle/>
            <a:p>
              <a:pPr algn="ctr">
                <a:defRPr/>
              </a:pPr>
              <a:r>
                <a:rPr lang="en-GB" sz="2400" b="1" dirty="0" smtClean="0">
                  <a:latin typeface="+mj-lt"/>
                </a:rPr>
                <a:t>24.9% of clicks are on</a:t>
              </a:r>
              <a:br>
                <a:rPr lang="en-GB" sz="2400" b="1" dirty="0" smtClean="0">
                  <a:latin typeface="+mj-lt"/>
                </a:rPr>
              </a:br>
              <a:r>
                <a:rPr lang="en-GB" sz="2400" b="1" dirty="0" smtClean="0">
                  <a:latin typeface="+mj-lt"/>
                </a:rPr>
                <a:t>the first result on page 1</a:t>
              </a:r>
            </a:p>
          </p:txBody>
        </p:sp>
        <p:cxnSp>
          <p:nvCxnSpPr>
            <p:cNvPr id="8" name="Straight Arrow Connector 11"/>
            <p:cNvCxnSpPr>
              <a:cxnSpLocks noChangeShapeType="1"/>
            </p:cNvCxnSpPr>
            <p:nvPr/>
          </p:nvCxnSpPr>
          <p:spPr bwMode="auto">
            <a:xfrm flipH="1" flipV="1">
              <a:off x="-37563" y="4288171"/>
              <a:ext cx="1368081" cy="1"/>
            </a:xfrm>
            <a:prstGeom prst="straightConnector1">
              <a:avLst/>
            </a:prstGeom>
            <a:grpFill/>
            <a:ln w="38100" algn="ctr">
              <a:solidFill>
                <a:srgbClr val="69A12B"/>
              </a:solidFill>
              <a:round/>
              <a:headEnd/>
              <a:tailEnd type="arrow"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0" y="1604417"/>
            <a:ext cx="9144000" cy="5143500"/>
          </a:xfrm>
          <a:prstGeom prst="rect">
            <a:avLst/>
          </a:prstGeom>
          <a:noFill/>
          <a:ln w="9525">
            <a:noFill/>
            <a:miter lim="800000"/>
            <a:headEnd/>
            <a:tailEnd/>
          </a:ln>
        </p:spPr>
      </p:pic>
      <p:sp>
        <p:nvSpPr>
          <p:cNvPr id="6"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How to students use Summon?</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 clicks per position of result</a:t>
            </a:r>
            <a:endParaRPr lang="en-GB" sz="2800" i="1" dirty="0">
              <a:solidFill>
                <a:srgbClr val="FFC000"/>
              </a:solidFill>
              <a:latin typeface="Cambria" pitchFamily="18" charset="0"/>
            </a:endParaRPr>
          </a:p>
        </p:txBody>
      </p:sp>
      <p:grpSp>
        <p:nvGrpSpPr>
          <p:cNvPr id="2" name="Group 9"/>
          <p:cNvGrpSpPr>
            <a:grpSpLocks/>
          </p:cNvGrpSpPr>
          <p:nvPr/>
        </p:nvGrpSpPr>
        <p:grpSpPr bwMode="auto">
          <a:xfrm>
            <a:off x="755576" y="3174066"/>
            <a:ext cx="4968552" cy="830997"/>
            <a:chOff x="-37563" y="3986296"/>
            <a:chExt cx="4968295" cy="580622"/>
          </a:xfrm>
          <a:solidFill>
            <a:schemeClr val="accent1">
              <a:lumMod val="75000"/>
              <a:alpha val="30000"/>
            </a:schemeClr>
          </a:solidFill>
          <a:effectLst>
            <a:outerShdw blurRad="50800" dist="38100" dir="2700000" algn="tl" rotWithShape="0">
              <a:prstClr val="black">
                <a:alpha val="40000"/>
              </a:prstClr>
            </a:outerShdw>
          </a:effectLst>
        </p:grpSpPr>
        <p:sp>
          <p:nvSpPr>
            <p:cNvPr id="15" name="TextBox 14"/>
            <p:cNvSpPr txBox="1"/>
            <p:nvPr/>
          </p:nvSpPr>
          <p:spPr>
            <a:xfrm>
              <a:off x="1330518" y="3986296"/>
              <a:ext cx="3600214" cy="580622"/>
            </a:xfrm>
            <a:prstGeom prst="rect">
              <a:avLst/>
            </a:prstGeom>
            <a:solidFill>
              <a:srgbClr val="BEE395"/>
            </a:solidFill>
            <a:ln w="38100" cmpd="sng">
              <a:solidFill>
                <a:srgbClr val="69A12B"/>
              </a:solidFill>
            </a:ln>
          </p:spPr>
          <p:txBody>
            <a:bodyPr wrap="square">
              <a:spAutoFit/>
            </a:bodyPr>
            <a:lstStyle/>
            <a:p>
              <a:pPr algn="ctr">
                <a:defRPr/>
              </a:pPr>
              <a:r>
                <a:rPr lang="en-GB" sz="2400" b="1" dirty="0" smtClean="0">
                  <a:latin typeface="+mj-lt"/>
                </a:rPr>
                <a:t>52.6% of clicks are on the first 5 results on page 1</a:t>
              </a:r>
            </a:p>
          </p:txBody>
        </p:sp>
        <p:cxnSp>
          <p:nvCxnSpPr>
            <p:cNvPr id="16" name="Straight Arrow Connector 11"/>
            <p:cNvCxnSpPr>
              <a:cxnSpLocks noChangeShapeType="1"/>
            </p:cNvCxnSpPr>
            <p:nvPr/>
          </p:nvCxnSpPr>
          <p:spPr bwMode="auto">
            <a:xfrm flipH="1" flipV="1">
              <a:off x="-37563" y="4288171"/>
              <a:ext cx="1368081" cy="1"/>
            </a:xfrm>
            <a:prstGeom prst="straightConnector1">
              <a:avLst/>
            </a:prstGeom>
            <a:grpFill/>
            <a:ln w="38100" algn="ctr">
              <a:solidFill>
                <a:srgbClr val="69A12B"/>
              </a:solidFill>
              <a:round/>
              <a:headEnd/>
              <a:tailEnd type="arrow"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How to students use Summon?</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 clicks per position of result</a:t>
            </a:r>
            <a:endParaRPr lang="en-GB" sz="2800" i="1" dirty="0">
              <a:solidFill>
                <a:srgbClr val="FFC000"/>
              </a:solidFill>
              <a:latin typeface="Cambria" pitchFamily="18" charset="0"/>
            </a:endParaRPr>
          </a:p>
        </p:txBody>
      </p:sp>
      <p:pic>
        <p:nvPicPr>
          <p:cNvPr id="9218" name="Picture 2"/>
          <p:cNvPicPr>
            <a:picLocks noChangeAspect="1" noChangeArrowheads="1"/>
          </p:cNvPicPr>
          <p:nvPr/>
        </p:nvPicPr>
        <p:blipFill>
          <a:blip r:embed="rId3" cstate="print"/>
          <a:srcRect/>
          <a:stretch>
            <a:fillRect/>
          </a:stretch>
        </p:blipFill>
        <p:spPr bwMode="auto">
          <a:xfrm>
            <a:off x="0" y="1597868"/>
            <a:ext cx="9144000" cy="5143500"/>
          </a:xfrm>
          <a:prstGeom prst="rect">
            <a:avLst/>
          </a:prstGeom>
          <a:noFill/>
          <a:ln w="9525">
            <a:noFill/>
            <a:miter lim="800000"/>
            <a:headEnd/>
            <a:tailEnd/>
          </a:ln>
        </p:spPr>
      </p:pic>
      <p:grpSp>
        <p:nvGrpSpPr>
          <p:cNvPr id="2" name="Group 9"/>
          <p:cNvGrpSpPr>
            <a:grpSpLocks/>
          </p:cNvGrpSpPr>
          <p:nvPr/>
        </p:nvGrpSpPr>
        <p:grpSpPr bwMode="auto">
          <a:xfrm>
            <a:off x="2771802" y="2155286"/>
            <a:ext cx="3960438" cy="3770188"/>
            <a:chOff x="2050562" y="3986297"/>
            <a:chExt cx="3960231" cy="2634249"/>
          </a:xfrm>
          <a:solidFill>
            <a:schemeClr val="accent1">
              <a:lumMod val="75000"/>
              <a:alpha val="30000"/>
            </a:schemeClr>
          </a:solidFill>
          <a:effectLst>
            <a:outerShdw blurRad="50800" dist="38100" dir="2700000" algn="tl" rotWithShape="0">
              <a:prstClr val="black">
                <a:alpha val="40000"/>
              </a:prstClr>
            </a:outerShdw>
          </a:effectLst>
        </p:grpSpPr>
        <p:sp>
          <p:nvSpPr>
            <p:cNvPr id="6" name="TextBox 5"/>
            <p:cNvSpPr txBox="1"/>
            <p:nvPr/>
          </p:nvSpPr>
          <p:spPr>
            <a:xfrm>
              <a:off x="2050562" y="3986297"/>
              <a:ext cx="3960231" cy="1191825"/>
            </a:xfrm>
            <a:prstGeom prst="rect">
              <a:avLst/>
            </a:prstGeom>
            <a:solidFill>
              <a:srgbClr val="BEE395"/>
            </a:solidFill>
            <a:ln w="38100" cmpd="sng">
              <a:solidFill>
                <a:srgbClr val="69A12B"/>
              </a:solidFill>
            </a:ln>
          </p:spPr>
          <p:txBody>
            <a:bodyPr wrap="square">
              <a:spAutoFit/>
            </a:bodyPr>
            <a:lstStyle/>
            <a:p>
              <a:pPr algn="ctr">
                <a:defRPr/>
              </a:pPr>
              <a:r>
                <a:rPr lang="en-GB" sz="2400" b="1" dirty="0" smtClean="0">
                  <a:latin typeface="+mj-lt"/>
                </a:rPr>
                <a:t>users tend not to go beyond</a:t>
              </a:r>
              <a:br>
                <a:rPr lang="en-GB" sz="2400" b="1" dirty="0" smtClean="0">
                  <a:latin typeface="+mj-lt"/>
                </a:rPr>
              </a:br>
              <a:r>
                <a:rPr lang="en-GB" sz="2400" b="1" dirty="0" smtClean="0">
                  <a:latin typeface="+mj-lt"/>
                </a:rPr>
                <a:t>the first page of results</a:t>
              </a:r>
            </a:p>
            <a:p>
              <a:pPr algn="ctr">
                <a:spcBef>
                  <a:spcPts val="600"/>
                </a:spcBef>
                <a:defRPr/>
              </a:pPr>
              <a:r>
                <a:rPr lang="en-GB" sz="2400" b="1" dirty="0" smtClean="0">
                  <a:latin typeface="+mj-lt"/>
                </a:rPr>
                <a:t>#25 = 0.99%</a:t>
              </a:r>
            </a:p>
            <a:p>
              <a:pPr algn="ctr">
                <a:defRPr/>
              </a:pPr>
              <a:r>
                <a:rPr lang="en-GB" sz="2400" b="1" dirty="0" smtClean="0">
                  <a:latin typeface="+mj-lt"/>
                </a:rPr>
                <a:t>#26 = 0.52%</a:t>
              </a:r>
            </a:p>
          </p:txBody>
        </p:sp>
        <p:cxnSp>
          <p:nvCxnSpPr>
            <p:cNvPr id="7" name="Straight Arrow Connector 11"/>
            <p:cNvCxnSpPr>
              <a:cxnSpLocks noChangeShapeType="1"/>
            </p:cNvCxnSpPr>
            <p:nvPr/>
          </p:nvCxnSpPr>
          <p:spPr bwMode="auto">
            <a:xfrm>
              <a:off x="3994674" y="5180172"/>
              <a:ext cx="0" cy="1440374"/>
            </a:xfrm>
            <a:prstGeom prst="straightConnector1">
              <a:avLst/>
            </a:prstGeom>
            <a:grpFill/>
            <a:ln w="38100" algn="ctr">
              <a:solidFill>
                <a:srgbClr val="69A12B"/>
              </a:solidFill>
              <a:round/>
              <a:headEnd/>
              <a:tailEnd type="arrow"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How to students use Summon?</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 clicks per result page</a:t>
            </a:r>
            <a:endParaRPr lang="en-GB" sz="2800" i="1" dirty="0">
              <a:solidFill>
                <a:srgbClr val="FFC000"/>
              </a:solidFill>
              <a:latin typeface="Cambria" pitchFamily="18" charset="0"/>
            </a:endParaRPr>
          </a:p>
        </p:txBody>
      </p:sp>
      <p:pic>
        <p:nvPicPr>
          <p:cNvPr id="12290" name="Picture 2"/>
          <p:cNvPicPr>
            <a:picLocks noChangeAspect="1" noChangeArrowheads="1"/>
          </p:cNvPicPr>
          <p:nvPr/>
        </p:nvPicPr>
        <p:blipFill>
          <a:blip r:embed="rId3" cstate="print"/>
          <a:srcRect/>
          <a:stretch>
            <a:fillRect/>
          </a:stretch>
        </p:blipFill>
        <p:spPr bwMode="auto">
          <a:xfrm>
            <a:off x="0" y="1628800"/>
            <a:ext cx="9144000" cy="5143500"/>
          </a:xfrm>
          <a:prstGeom prst="rect">
            <a:avLst/>
          </a:prstGeom>
          <a:noFill/>
          <a:ln w="9525">
            <a:noFill/>
            <a:miter lim="800000"/>
            <a:headEnd/>
            <a:tailEnd/>
          </a:ln>
        </p:spPr>
      </p:pic>
      <p:grpSp>
        <p:nvGrpSpPr>
          <p:cNvPr id="2" name="Group 9"/>
          <p:cNvGrpSpPr>
            <a:grpSpLocks/>
          </p:cNvGrpSpPr>
          <p:nvPr/>
        </p:nvGrpSpPr>
        <p:grpSpPr bwMode="auto">
          <a:xfrm>
            <a:off x="1043608" y="2276872"/>
            <a:ext cx="4104455" cy="830997"/>
            <a:chOff x="-37563" y="3986296"/>
            <a:chExt cx="4104243" cy="580622"/>
          </a:xfrm>
          <a:solidFill>
            <a:schemeClr val="accent1">
              <a:lumMod val="75000"/>
              <a:alpha val="30000"/>
            </a:schemeClr>
          </a:solidFill>
          <a:effectLst>
            <a:outerShdw blurRad="50800" dist="38100" dir="2700000" algn="tl" rotWithShape="0">
              <a:prstClr val="black">
                <a:alpha val="40000"/>
              </a:prstClr>
            </a:outerShdw>
          </a:effectLst>
        </p:grpSpPr>
        <p:sp>
          <p:nvSpPr>
            <p:cNvPr id="15" name="TextBox 14"/>
            <p:cNvSpPr txBox="1"/>
            <p:nvPr/>
          </p:nvSpPr>
          <p:spPr>
            <a:xfrm>
              <a:off x="1330518" y="3986296"/>
              <a:ext cx="2736162" cy="580622"/>
            </a:xfrm>
            <a:prstGeom prst="rect">
              <a:avLst/>
            </a:prstGeom>
            <a:solidFill>
              <a:srgbClr val="BEE395"/>
            </a:solidFill>
            <a:ln w="38100" cmpd="sng">
              <a:solidFill>
                <a:srgbClr val="69A12B"/>
              </a:solidFill>
            </a:ln>
          </p:spPr>
          <p:txBody>
            <a:bodyPr wrap="square">
              <a:spAutoFit/>
            </a:bodyPr>
            <a:lstStyle/>
            <a:p>
              <a:pPr algn="ctr">
                <a:defRPr/>
              </a:pPr>
              <a:r>
                <a:rPr lang="en-GB" sz="2400" b="1" dirty="0" smtClean="0">
                  <a:latin typeface="+mj-lt"/>
                </a:rPr>
                <a:t>86.8% of clicks are</a:t>
              </a:r>
            </a:p>
            <a:p>
              <a:pPr algn="ctr">
                <a:defRPr/>
              </a:pPr>
              <a:r>
                <a:rPr lang="en-GB" sz="2400" b="1" dirty="0" smtClean="0">
                  <a:latin typeface="+mj-lt"/>
                </a:rPr>
                <a:t>on page 1 results</a:t>
              </a:r>
            </a:p>
          </p:txBody>
        </p:sp>
        <p:cxnSp>
          <p:nvCxnSpPr>
            <p:cNvPr id="16" name="Straight Arrow Connector 11"/>
            <p:cNvCxnSpPr>
              <a:cxnSpLocks noChangeShapeType="1"/>
            </p:cNvCxnSpPr>
            <p:nvPr/>
          </p:nvCxnSpPr>
          <p:spPr bwMode="auto">
            <a:xfrm flipH="1" flipV="1">
              <a:off x="-37563" y="4288171"/>
              <a:ext cx="1368081" cy="1"/>
            </a:xfrm>
            <a:prstGeom prst="straightConnector1">
              <a:avLst/>
            </a:prstGeom>
            <a:grpFill/>
            <a:ln w="38100" algn="ctr">
              <a:solidFill>
                <a:srgbClr val="69A12B"/>
              </a:solidFill>
              <a:round/>
              <a:headEnd/>
              <a:tailEnd type="arrow"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p:txBody>
          <a:bodyPr/>
          <a:lstStyle/>
          <a:p>
            <a:r>
              <a:rPr lang="en-GB" sz="3600" dirty="0" smtClean="0"/>
              <a:t>28.1% of searches used at least 1 facet</a:t>
            </a:r>
          </a:p>
          <a:p>
            <a:pPr lvl="1"/>
            <a:r>
              <a:rPr lang="en-GB" sz="2800" dirty="0" smtClean="0"/>
              <a:t>content type		9.4%</a:t>
            </a:r>
          </a:p>
          <a:p>
            <a:pPr lvl="1"/>
            <a:r>
              <a:rPr lang="en-GB" sz="2800" dirty="0" smtClean="0"/>
              <a:t>publication date	8.4%</a:t>
            </a:r>
          </a:p>
          <a:p>
            <a:pPr lvl="1"/>
            <a:r>
              <a:rPr lang="en-GB" sz="2800" dirty="0" smtClean="0"/>
              <a:t>full text only		7.0%</a:t>
            </a:r>
          </a:p>
          <a:p>
            <a:pPr lvl="1"/>
            <a:r>
              <a:rPr lang="en-GB" sz="2800" dirty="0" smtClean="0"/>
              <a:t>scholarly only		5.2%</a:t>
            </a:r>
          </a:p>
          <a:p>
            <a:pPr lvl="1"/>
            <a:r>
              <a:rPr lang="en-GB" sz="2800" dirty="0" smtClean="0"/>
              <a:t>language		2.9%</a:t>
            </a:r>
          </a:p>
          <a:p>
            <a:pPr lvl="1"/>
            <a:r>
              <a:rPr lang="en-GB" sz="2800" dirty="0" smtClean="0"/>
              <a:t>subject terms		2.1%</a:t>
            </a:r>
          </a:p>
          <a:p>
            <a:endParaRPr lang="en-GB" sz="3600" dirty="0" smtClean="0"/>
          </a:p>
          <a:p>
            <a:endParaRPr lang="en-GB" sz="3200" i="1" dirty="0" smtClean="0"/>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Search strategies</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using facets to refine the result set</a:t>
            </a:r>
            <a:endParaRPr lang="en-GB" sz="2800" i="1" dirty="0">
              <a:solidFill>
                <a:srgbClr val="FFC000"/>
              </a:solidFill>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p:txBody>
          <a:bodyPr/>
          <a:lstStyle/>
          <a:p>
            <a:r>
              <a:rPr lang="en-GB" sz="3600" dirty="0" smtClean="0"/>
              <a:t>average number of keywords	</a:t>
            </a:r>
            <a:r>
              <a:rPr lang="en-GB" sz="3600" b="1" dirty="0" smtClean="0"/>
              <a:t>4.6</a:t>
            </a:r>
          </a:p>
          <a:p>
            <a:r>
              <a:rPr lang="en-GB" sz="3600" dirty="0" smtClean="0"/>
              <a:t>searches containing Boolean	</a:t>
            </a:r>
            <a:r>
              <a:rPr lang="en-GB" sz="3600" b="1" dirty="0" smtClean="0"/>
              <a:t>2.57%</a:t>
            </a:r>
          </a:p>
          <a:p>
            <a:pPr lvl="1"/>
            <a:r>
              <a:rPr lang="en-GB" dirty="0" smtClean="0"/>
              <a:t>AND </a:t>
            </a:r>
            <a:r>
              <a:rPr lang="en-GB" b="1" dirty="0" smtClean="0"/>
              <a:t>2.47%</a:t>
            </a:r>
            <a:r>
              <a:rPr lang="en-GB" dirty="0" smtClean="0"/>
              <a:t>     </a:t>
            </a:r>
          </a:p>
          <a:p>
            <a:pPr lvl="1"/>
            <a:r>
              <a:rPr lang="en-GB" dirty="0" smtClean="0"/>
              <a:t>OR </a:t>
            </a:r>
            <a:r>
              <a:rPr lang="en-GB" b="1" dirty="0" smtClean="0"/>
              <a:t>0.20%</a:t>
            </a:r>
            <a:r>
              <a:rPr lang="en-GB" dirty="0" smtClean="0"/>
              <a:t>     </a:t>
            </a:r>
          </a:p>
          <a:p>
            <a:pPr lvl="1"/>
            <a:r>
              <a:rPr lang="en-GB" dirty="0" smtClean="0"/>
              <a:t>NOT </a:t>
            </a:r>
            <a:r>
              <a:rPr lang="en-GB" b="1" dirty="0" smtClean="0"/>
              <a:t>0.03%</a:t>
            </a:r>
          </a:p>
          <a:p>
            <a:pPr marL="457200" lvl="1" indent="0">
              <a:buNone/>
            </a:pPr>
            <a:r>
              <a:rPr lang="en-GB" sz="2800" dirty="0" smtClean="0"/>
              <a:t>Human &amp; Health Sciences Librarians tell their students to always put an AND between each keyword</a:t>
            </a:r>
          </a:p>
          <a:p>
            <a:pPr lvl="1"/>
            <a:endParaRPr lang="en-GB" sz="2400" i="1" dirty="0" smtClean="0"/>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Search strategies</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based on 78,274 searches</a:t>
            </a:r>
            <a:endParaRPr lang="en-GB" sz="2800" i="1" dirty="0">
              <a:solidFill>
                <a:srgbClr val="FFC000"/>
              </a:solidFill>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xEl>
                                              <p:pRg st="5" end="5"/>
                                            </p:txEl>
                                          </p:spTgt>
                                        </p:tgtEl>
                                        <p:attrNameLst>
                                          <p:attrName>style.visibility</p:attrName>
                                        </p:attrNameLst>
                                      </p:cBhvr>
                                      <p:to>
                                        <p:strVal val="visible"/>
                                      </p:to>
                                    </p:set>
                                    <p:animEffect transition="in" filter="fade">
                                      <p:cBhvr>
                                        <p:cTn id="7"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Dave’s Law...</a:t>
            </a:r>
            <a:endParaRPr lang="en-GB" sz="2800" i="1" dirty="0">
              <a:solidFill>
                <a:srgbClr val="FFC000"/>
              </a:solidFill>
              <a:latin typeface="Cambria" pitchFamily="18" charset="0"/>
            </a:endParaRPr>
          </a:p>
        </p:txBody>
      </p:sp>
      <p:sp>
        <p:nvSpPr>
          <p:cNvPr id="9" name="Rectangle 8"/>
          <p:cNvSpPr/>
          <p:nvPr/>
        </p:nvSpPr>
        <p:spPr bwMode="auto">
          <a:xfrm>
            <a:off x="0" y="2132856"/>
            <a:ext cx="9144000" cy="47251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97776" y="1648256"/>
            <a:ext cx="8948448" cy="5112568"/>
          </a:xfrm>
          <a:prstGeom prst="rect">
            <a:avLst/>
          </a:prstGeom>
          <a:solidFill>
            <a:srgbClr val="FFAFAF"/>
          </a:solidFill>
          <a:ln w="190500" cap="flat" cmpd="sng" algn="ctr">
            <a:solidFill>
              <a:srgbClr val="C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7" name="TextBox 6"/>
          <p:cNvSpPr txBox="1"/>
          <p:nvPr/>
        </p:nvSpPr>
        <p:spPr bwMode="auto">
          <a:xfrm>
            <a:off x="395536" y="1955162"/>
            <a:ext cx="8352928" cy="4426166"/>
          </a:xfrm>
          <a:prstGeom prst="rect">
            <a:avLst/>
          </a:prstGeom>
          <a:noFill/>
          <a:ln w="63500" cmpd="sng">
            <a:noFill/>
          </a:ln>
          <a:effectLst/>
        </p:spPr>
        <p:txBody>
          <a:bodyPr wrap="square" lIns="180000" tIns="180000" rIns="180000" bIns="180000">
            <a:spAutoFit/>
          </a:bodyPr>
          <a:lstStyle/>
          <a:p>
            <a:pPr algn="ctr">
              <a:defRPr/>
            </a:pPr>
            <a:r>
              <a:rPr lang="en-GB" sz="6600" b="1" dirty="0" smtClean="0">
                <a:latin typeface="+mj-lt"/>
              </a:rPr>
              <a:t>Users should not have to become mini-librarians in order to use the library.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1628800"/>
            <a:ext cx="9144000" cy="4924425"/>
          </a:xfrm>
          <a:prstGeom prst="rect">
            <a:avLst/>
          </a:prstGeom>
          <a:noFill/>
          <a:ln w="9525">
            <a:noFill/>
            <a:miter lim="800000"/>
            <a:headEnd/>
            <a:tailEnd/>
          </a:ln>
        </p:spPr>
      </p:pic>
      <p:sp>
        <p:nvSpPr>
          <p:cNvPr id="7"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Search strategies</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based on 78,274 searches</a:t>
            </a:r>
            <a:endParaRPr lang="en-GB" sz="2800" i="1" dirty="0">
              <a:solidFill>
                <a:srgbClr val="FFC000"/>
              </a:solidFill>
              <a:latin typeface="Cambria" pitchFamily="18" charset="0"/>
            </a:endParaRPr>
          </a:p>
        </p:txBody>
      </p:sp>
      <p:sp>
        <p:nvSpPr>
          <p:cNvPr id="4" name="TextBox 3"/>
          <p:cNvSpPr txBox="1"/>
          <p:nvPr/>
        </p:nvSpPr>
        <p:spPr>
          <a:xfrm>
            <a:off x="5364024" y="1916832"/>
            <a:ext cx="3053336" cy="523220"/>
          </a:xfrm>
          <a:prstGeom prst="rect">
            <a:avLst/>
          </a:prstGeom>
          <a:noFill/>
        </p:spPr>
        <p:txBody>
          <a:bodyPr wrap="none" rtlCol="0">
            <a:spAutoFit/>
          </a:bodyPr>
          <a:lstStyle/>
          <a:p>
            <a:pPr algn="ctr"/>
            <a:r>
              <a:rPr lang="en-GB" sz="2800" b="1" dirty="0" smtClean="0">
                <a:solidFill>
                  <a:srgbClr val="002060"/>
                </a:solidFill>
                <a:latin typeface="+mj-lt"/>
              </a:rPr>
              <a:t># of keywords used</a:t>
            </a:r>
            <a:endParaRPr lang="en-GB" sz="2800" b="1" dirty="0">
              <a:solidFill>
                <a:srgbClr val="00206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Search strategies</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based on 78,274 searches</a:t>
            </a:r>
            <a:endParaRPr lang="en-GB" sz="2800" i="1" dirty="0">
              <a:solidFill>
                <a:srgbClr val="FFC000"/>
              </a:solidFill>
              <a:latin typeface="Cambria"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0" y="1628800"/>
            <a:ext cx="9144000" cy="4924425"/>
          </a:xfrm>
          <a:prstGeom prst="rect">
            <a:avLst/>
          </a:prstGeom>
          <a:noFill/>
          <a:ln w="9525">
            <a:noFill/>
            <a:miter lim="800000"/>
            <a:headEnd/>
            <a:tailEnd/>
          </a:ln>
        </p:spPr>
      </p:pic>
      <p:sp>
        <p:nvSpPr>
          <p:cNvPr id="5" name="TextBox 4"/>
          <p:cNvSpPr txBox="1"/>
          <p:nvPr/>
        </p:nvSpPr>
        <p:spPr bwMode="auto">
          <a:xfrm>
            <a:off x="4283968" y="2132856"/>
            <a:ext cx="3456384" cy="830997"/>
          </a:xfrm>
          <a:prstGeom prst="rect">
            <a:avLst/>
          </a:prstGeom>
          <a:solidFill>
            <a:srgbClr val="FFC5C5"/>
          </a:solidFill>
          <a:ln w="38100" cmpd="sng">
            <a:solidFill>
              <a:srgbClr val="C00000"/>
            </a:solidFill>
          </a:ln>
        </p:spPr>
        <p:txBody>
          <a:bodyPr wrap="square">
            <a:spAutoFit/>
          </a:bodyPr>
          <a:lstStyle/>
          <a:p>
            <a:pPr algn="ctr">
              <a:defRPr/>
            </a:pPr>
            <a:r>
              <a:rPr lang="en-GB" sz="2400" b="1" dirty="0" smtClean="0">
                <a:latin typeface="+mj-lt"/>
              </a:rPr>
              <a:t>4.9% of searches</a:t>
            </a:r>
            <a:br>
              <a:rPr lang="en-GB" sz="2400" b="1" dirty="0" smtClean="0">
                <a:latin typeface="+mj-lt"/>
              </a:rPr>
            </a:br>
            <a:r>
              <a:rPr lang="en-GB" sz="2400" b="1" dirty="0" smtClean="0">
                <a:latin typeface="+mj-lt"/>
              </a:rPr>
              <a:t>used only 1 keyword</a:t>
            </a:r>
          </a:p>
        </p:txBody>
      </p:sp>
      <p:sp>
        <p:nvSpPr>
          <p:cNvPr id="6" name="TextBox 5"/>
          <p:cNvSpPr txBox="1"/>
          <p:nvPr/>
        </p:nvSpPr>
        <p:spPr bwMode="auto">
          <a:xfrm>
            <a:off x="4283968" y="3212976"/>
            <a:ext cx="3456384" cy="830997"/>
          </a:xfrm>
          <a:prstGeom prst="rect">
            <a:avLst/>
          </a:prstGeom>
          <a:solidFill>
            <a:srgbClr val="BEE395"/>
          </a:solidFill>
          <a:ln w="38100" cmpd="sng">
            <a:solidFill>
              <a:srgbClr val="69A12B"/>
            </a:solidFill>
          </a:ln>
        </p:spPr>
        <p:txBody>
          <a:bodyPr wrap="square">
            <a:spAutoFit/>
          </a:bodyPr>
          <a:lstStyle/>
          <a:p>
            <a:pPr algn="ctr">
              <a:defRPr/>
            </a:pPr>
            <a:r>
              <a:rPr lang="en-GB" sz="2400" b="1" dirty="0" smtClean="0">
                <a:latin typeface="+mj-lt"/>
              </a:rPr>
              <a:t>58.7% of searches</a:t>
            </a:r>
            <a:br>
              <a:rPr lang="en-GB" sz="2400" b="1" dirty="0" smtClean="0">
                <a:latin typeface="+mj-lt"/>
              </a:rPr>
            </a:br>
            <a:r>
              <a:rPr lang="en-GB" sz="2400" b="1" dirty="0" smtClean="0">
                <a:latin typeface="+mj-lt"/>
              </a:rPr>
              <a:t>contain 2 to 4 keywords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162620" y="1773238"/>
            <a:ext cx="8729860" cy="4030662"/>
          </a:xfrm>
        </p:spPr>
        <p:txBody>
          <a:bodyPr/>
          <a:lstStyle/>
          <a:p>
            <a:pPr marL="0" lvl="1" indent="0" algn="ctr">
              <a:buNone/>
            </a:pPr>
            <a:r>
              <a:rPr lang="en-GB" sz="1800" i="1" dirty="0" smtClean="0"/>
              <a:t>The literature reveals that errors of drug administration are a widely distributed and common occurrence The frequency of errors and their underlying causes are discussed, and the literature is surveyed to determine reasons for mistakes and possible remedial measures Ideas are drawn from industrial sources to describe a model of preventing mistakes at source, by making errors impossible The ideas of Crosby and Shingo are discussed and a zero defects philosophy is described and developed This paper attempts to determine if this quality model developed and used in industry can be transferred to the health service, and concludes that it needs adaptation and cautious application Recommendations are made for improved practices and improvements, both clinical and managerial The author recommends a multidisciplinary review of all practices and systems to develop a radically different procedure with no drug errors as its aim It is questioned whether this is possible in the present health service environment, as this would require sustained management commitment to both the idea and the quality system However, the author believes that some of the principles can be applied as individual quality initiatives</a:t>
            </a:r>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600" dirty="0" smtClean="0">
                <a:solidFill>
                  <a:schemeClr val="bg1"/>
                </a:solidFill>
                <a:latin typeface="Cambria" pitchFamily="18" charset="0"/>
              </a:rPr>
              <a:t>Search strategies</a:t>
            </a:r>
            <a:r>
              <a:rPr lang="en-GB" sz="3600" dirty="0">
                <a:solidFill>
                  <a:schemeClr val="bg1"/>
                </a:solidFill>
                <a:latin typeface="Cambria" pitchFamily="18" charset="0"/>
              </a:rPr>
              <a:t/>
            </a:r>
            <a:br>
              <a:rPr lang="en-GB" sz="3600" dirty="0">
                <a:solidFill>
                  <a:schemeClr val="bg1"/>
                </a:solidFill>
                <a:latin typeface="Cambria" pitchFamily="18" charset="0"/>
              </a:rPr>
            </a:br>
            <a:r>
              <a:rPr lang="en-GB" sz="2800" i="1" dirty="0" smtClean="0">
                <a:solidFill>
                  <a:srgbClr val="FFC000"/>
                </a:solidFill>
                <a:latin typeface="Cambria" pitchFamily="18" charset="0"/>
              </a:rPr>
              <a:t>most search keywords: 185</a:t>
            </a:r>
            <a:endParaRPr lang="en-GB" sz="2800" i="1" dirty="0">
              <a:solidFill>
                <a:srgbClr val="FFC000"/>
              </a:solidFill>
              <a:latin typeface="Cambria" pitchFamily="18" charset="0"/>
            </a:endParaRPr>
          </a:p>
        </p:txBody>
      </p:sp>
      <p:sp>
        <p:nvSpPr>
          <p:cNvPr id="5" name="TextBox 4">
            <a:hlinkClick r:id="rId3"/>
          </p:cNvPr>
          <p:cNvSpPr txBox="1"/>
          <p:nvPr/>
        </p:nvSpPr>
        <p:spPr>
          <a:xfrm>
            <a:off x="6864042" y="5877272"/>
            <a:ext cx="1701300"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Summon results</a:t>
            </a:r>
            <a:endParaRPr lang="en-GB" sz="1800" dirty="0">
              <a:latin typeface="+mj-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0" y="1556792"/>
            <a:ext cx="9144000" cy="5920383"/>
          </a:xfrm>
          <a:prstGeom prst="rect">
            <a:avLst/>
          </a:prstGeom>
          <a:noFill/>
          <a:ln w="9525">
            <a:noFill/>
            <a:miter lim="800000"/>
            <a:headEnd/>
            <a:tailEnd/>
          </a:ln>
        </p:spPr>
      </p:pic>
      <p:sp>
        <p:nvSpPr>
          <p:cNvPr id="7"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Time is a precious commodity...</a:t>
            </a:r>
            <a:endParaRPr lang="en-GB" sz="3000" i="1" dirty="0">
              <a:solidFill>
                <a:srgbClr val="FFC000"/>
              </a:solidFill>
              <a:latin typeface="Cambria" pitchFamily="18" charset="0"/>
            </a:endParaRPr>
          </a:p>
        </p:txBody>
      </p:sp>
      <p:sp>
        <p:nvSpPr>
          <p:cNvPr id="4" name="TextBox 3">
            <a:hlinkClick r:id="rId4"/>
          </p:cNvPr>
          <p:cNvSpPr txBox="1"/>
          <p:nvPr/>
        </p:nvSpPr>
        <p:spPr>
          <a:xfrm>
            <a:off x="7452320" y="5445224"/>
            <a:ext cx="1425583"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youtube.com</a:t>
            </a:r>
            <a:endParaRPr lang="en-GB" sz="18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p:txBody>
          <a:bodyPr/>
          <a:lstStyle/>
          <a:p>
            <a:pPr marL="0" indent="0">
              <a:buNone/>
            </a:pPr>
            <a:r>
              <a:rPr lang="en-GB" sz="4000" dirty="0" smtClean="0"/>
              <a:t>“As early as 2004, in a focus group for</a:t>
            </a:r>
            <a:br>
              <a:rPr lang="en-GB" sz="4000" dirty="0" smtClean="0"/>
            </a:br>
            <a:r>
              <a:rPr lang="en-GB" sz="4000" dirty="0" smtClean="0"/>
              <a:t>  one of my research studies, a college</a:t>
            </a:r>
            <a:br>
              <a:rPr lang="en-GB" sz="4000" dirty="0" smtClean="0"/>
            </a:br>
            <a:r>
              <a:rPr lang="en-GB" sz="4000" dirty="0" smtClean="0"/>
              <a:t>  freshman bemoaned, ‘</a:t>
            </a:r>
            <a:r>
              <a:rPr lang="en-GB" sz="4000" b="1" dirty="0" smtClean="0"/>
              <a:t>Why is Google</a:t>
            </a:r>
            <a:br>
              <a:rPr lang="en-GB" sz="4000" b="1" dirty="0" smtClean="0"/>
            </a:br>
            <a:r>
              <a:rPr lang="en-GB" sz="4000" b="1" dirty="0" smtClean="0"/>
              <a:t>  so easy and the library so hard?</a:t>
            </a:r>
            <a:r>
              <a:rPr lang="en-GB" sz="4000" dirty="0" smtClean="0"/>
              <a:t>’”</a:t>
            </a:r>
          </a:p>
          <a:p>
            <a:pPr lvl="1"/>
            <a:r>
              <a:rPr lang="en-GB" i="1" dirty="0" smtClean="0"/>
              <a:t>Carol </a:t>
            </a:r>
            <a:r>
              <a:rPr lang="en-GB" i="1" dirty="0" err="1" smtClean="0"/>
              <a:t>Tenopir</a:t>
            </a:r>
            <a:r>
              <a:rPr lang="en-GB" i="1" dirty="0" smtClean="0"/>
              <a:t>, University of Tennessee, Knoxville (“Visualize the Perfect Search”, Library Journal, 2009)</a:t>
            </a:r>
          </a:p>
          <a:p>
            <a:pPr lvl="1"/>
            <a:endParaRPr lang="en-GB" sz="3200" dirty="0" smtClean="0"/>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Libraries are too hard...</a:t>
            </a:r>
            <a:endParaRPr lang="en-GB" sz="3000" i="1" dirty="0">
              <a:solidFill>
                <a:srgbClr val="FFC000"/>
              </a:solidFill>
              <a:latin typeface="Cambria" pitchFamily="18" charset="0"/>
            </a:endParaRPr>
          </a:p>
        </p:txBody>
      </p:sp>
      <p:sp>
        <p:nvSpPr>
          <p:cNvPr id="5" name="TextBox 4">
            <a:hlinkClick r:id="rId3"/>
          </p:cNvPr>
          <p:cNvSpPr txBox="1"/>
          <p:nvPr/>
        </p:nvSpPr>
        <p:spPr>
          <a:xfrm>
            <a:off x="6351519" y="5445224"/>
            <a:ext cx="1964897"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libraryjournal.com</a:t>
            </a:r>
            <a:endParaRPr lang="en-GB" sz="18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0" y="1556792"/>
            <a:ext cx="9144000" cy="5382359"/>
          </a:xfrm>
          <a:prstGeom prst="rect">
            <a:avLst/>
          </a:prstGeom>
          <a:noFill/>
          <a:ln w="9525">
            <a:noFill/>
            <a:miter lim="800000"/>
            <a:headEnd/>
            <a:tailEnd/>
          </a:ln>
        </p:spPr>
      </p:pic>
      <p:sp>
        <p:nvSpPr>
          <p:cNvPr id="5" name="TextBox 4">
            <a:hlinkClick r:id="rId4"/>
          </p:cNvPr>
          <p:cNvSpPr txBox="1"/>
          <p:nvPr/>
        </p:nvSpPr>
        <p:spPr>
          <a:xfrm>
            <a:off x="5148064" y="6228020"/>
            <a:ext cx="3678699"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carolbycomputerlight.wordpress.com</a:t>
            </a:r>
            <a:endParaRPr lang="en-GB" sz="1800" dirty="0">
              <a:latin typeface="+mj-lt"/>
            </a:endParaRPr>
          </a:p>
        </p:txBody>
      </p:sp>
      <p:sp>
        <p:nvSpPr>
          <p:cNvPr id="7"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Librarians scare students...</a:t>
            </a:r>
            <a:r>
              <a:rPr lang="en-GB" sz="3600" dirty="0">
                <a:solidFill>
                  <a:schemeClr val="bg1"/>
                </a:solidFill>
                <a:latin typeface="Cambria" pitchFamily="18" charset="0"/>
              </a:rPr>
              <a:t/>
            </a:r>
            <a:br>
              <a:rPr lang="en-GB" sz="3600" dirty="0">
                <a:solidFill>
                  <a:schemeClr val="bg1"/>
                </a:solidFill>
                <a:latin typeface="Cambria" pitchFamily="18" charset="0"/>
              </a:rPr>
            </a:br>
            <a:endParaRPr lang="en-GB" sz="3000" i="1" dirty="0">
              <a:solidFill>
                <a:srgbClr val="FFC000"/>
              </a:solidFill>
              <a:latin typeface="Cambria" pitchFamily="18" charset="0"/>
            </a:endParaRPr>
          </a:p>
        </p:txBody>
      </p:sp>
      <p:sp>
        <p:nvSpPr>
          <p:cNvPr id="10" name="TextBox 9">
            <a:hlinkClick r:id="rId5"/>
          </p:cNvPr>
          <p:cNvSpPr txBox="1"/>
          <p:nvPr/>
        </p:nvSpPr>
        <p:spPr>
          <a:xfrm>
            <a:off x="323528" y="6237312"/>
            <a:ext cx="1360950"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a:t>
            </a:r>
            <a:r>
              <a:rPr lang="en-GB" sz="1800" dirty="0" err="1" smtClean="0">
                <a:latin typeface="+mj-lt"/>
              </a:rPr>
              <a:t>carolgauld</a:t>
            </a:r>
            <a:endParaRPr lang="en-GB" sz="1800" dirty="0">
              <a:latin typeface="+mj-lt"/>
            </a:endParaRPr>
          </a:p>
        </p:txBody>
      </p:sp>
      <p:sp>
        <p:nvSpPr>
          <p:cNvPr id="11" name="TextBox 10"/>
          <p:cNvSpPr txBox="1"/>
          <p:nvPr/>
        </p:nvSpPr>
        <p:spPr bwMode="auto">
          <a:xfrm>
            <a:off x="539552" y="2492896"/>
            <a:ext cx="7937648" cy="3318171"/>
          </a:xfrm>
          <a:prstGeom prst="rect">
            <a:avLst/>
          </a:prstGeom>
          <a:solidFill>
            <a:srgbClr val="FFAFAF"/>
          </a:solidFill>
          <a:ln w="63500" cmpd="sng">
            <a:solidFill>
              <a:srgbClr val="C00000"/>
            </a:solidFill>
          </a:ln>
          <a:effectLst>
            <a:outerShdw blurRad="63500" dist="190500" dir="2700000" algn="tl" rotWithShape="0">
              <a:prstClr val="black">
                <a:alpha val="40000"/>
              </a:prstClr>
            </a:outerShdw>
          </a:effectLst>
        </p:spPr>
        <p:txBody>
          <a:bodyPr wrap="square" lIns="180000" tIns="180000" rIns="180000" bIns="180000">
            <a:spAutoFit/>
          </a:bodyPr>
          <a:lstStyle/>
          <a:p>
            <a:pPr algn="ctr">
              <a:defRPr/>
            </a:pPr>
            <a:r>
              <a:rPr lang="en-GB" sz="3200" b="1" dirty="0" smtClean="0">
                <a:latin typeface="+mj-lt"/>
              </a:rPr>
              <a:t>Dear fellow librarians, ... if you make them feel stupid or scare them off the first time they hear about you they are unlikely to ever come back because they have plenty of other ways to get just enough information that is just good enough for their purposes.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p:txBody>
          <a:bodyPr/>
          <a:lstStyle/>
          <a:p>
            <a:pPr marL="0" indent="0">
              <a:buNone/>
            </a:pPr>
            <a:r>
              <a:rPr lang="en-GB" sz="3400" dirty="0" smtClean="0"/>
              <a:t>“...numerous studies have shown users are</a:t>
            </a:r>
            <a:br>
              <a:rPr lang="en-GB" sz="3400" dirty="0" smtClean="0"/>
            </a:br>
            <a:r>
              <a:rPr lang="en-GB" sz="3400" dirty="0" smtClean="0"/>
              <a:t>  often willing to sacrifice information quality</a:t>
            </a:r>
            <a:br>
              <a:rPr lang="en-GB" sz="3400" dirty="0" smtClean="0"/>
            </a:br>
            <a:r>
              <a:rPr lang="en-GB" sz="3400" dirty="0" smtClean="0"/>
              <a:t>  for accessibility.  This fast food approach to</a:t>
            </a:r>
            <a:br>
              <a:rPr lang="en-GB" sz="3400" dirty="0" smtClean="0"/>
            </a:br>
            <a:r>
              <a:rPr lang="en-GB" sz="3400" dirty="0" smtClean="0"/>
              <a:t>  information consumption drives librarians</a:t>
            </a:r>
            <a:br>
              <a:rPr lang="en-GB" sz="3400" dirty="0" smtClean="0"/>
            </a:br>
            <a:r>
              <a:rPr lang="en-GB" sz="3400" dirty="0" smtClean="0"/>
              <a:t>  crazy.  ‘</a:t>
            </a:r>
            <a:r>
              <a:rPr lang="en-GB" sz="3400" b="1" dirty="0" smtClean="0"/>
              <a:t>Our information is healthier</a:t>
            </a:r>
            <a:br>
              <a:rPr lang="en-GB" sz="3400" b="1" dirty="0" smtClean="0"/>
            </a:br>
            <a:r>
              <a:rPr lang="en-GB" sz="3400" b="1" dirty="0" smtClean="0"/>
              <a:t>  and tastes better too</a:t>
            </a:r>
            <a:r>
              <a:rPr lang="en-GB" sz="3400" dirty="0" smtClean="0"/>
              <a:t>’ they shout.”</a:t>
            </a:r>
          </a:p>
          <a:p>
            <a:pPr lvl="1"/>
            <a:r>
              <a:rPr lang="en-GB" i="1" dirty="0" smtClean="0"/>
              <a:t>Peter </a:t>
            </a:r>
            <a:r>
              <a:rPr lang="en-GB" i="1" dirty="0" err="1" smtClean="0"/>
              <a:t>Morville</a:t>
            </a:r>
            <a:r>
              <a:rPr lang="en-GB" i="1" dirty="0" smtClean="0"/>
              <a:t> (“Ambient </a:t>
            </a:r>
            <a:r>
              <a:rPr lang="en-GB" i="1" dirty="0" err="1" smtClean="0"/>
              <a:t>Findability</a:t>
            </a:r>
            <a:r>
              <a:rPr lang="en-GB" i="1" dirty="0" smtClean="0"/>
              <a:t>”, 2005)</a:t>
            </a:r>
          </a:p>
          <a:p>
            <a:pPr lvl="1"/>
            <a:endParaRPr lang="en-GB" sz="3200" dirty="0" smtClean="0"/>
          </a:p>
        </p:txBody>
      </p:sp>
      <p:sp>
        <p:nvSpPr>
          <p:cNvPr id="4"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So, students choose to bypass the</a:t>
            </a:r>
            <a:br>
              <a:rPr lang="en-GB" sz="3400" dirty="0" smtClean="0">
                <a:solidFill>
                  <a:schemeClr val="bg1"/>
                </a:solidFill>
                <a:latin typeface="Cambria" pitchFamily="18" charset="0"/>
              </a:rPr>
            </a:br>
            <a:r>
              <a:rPr lang="en-GB" sz="3400" dirty="0" smtClean="0">
                <a:solidFill>
                  <a:schemeClr val="bg1"/>
                </a:solidFill>
                <a:latin typeface="Cambria" pitchFamily="18" charset="0"/>
              </a:rPr>
              <a:t>library and use Google instead...</a:t>
            </a:r>
            <a:r>
              <a:rPr lang="en-GB" sz="3600" dirty="0">
                <a:solidFill>
                  <a:schemeClr val="bg1"/>
                </a:solidFill>
                <a:latin typeface="Cambria" pitchFamily="18" charset="0"/>
              </a:rPr>
              <a:t/>
            </a:r>
            <a:br>
              <a:rPr lang="en-GB" sz="3600" dirty="0">
                <a:solidFill>
                  <a:schemeClr val="bg1"/>
                </a:solidFill>
                <a:latin typeface="Cambria" pitchFamily="18" charset="0"/>
              </a:rPr>
            </a:br>
            <a:endParaRPr lang="en-GB" sz="3000" i="1" dirty="0">
              <a:solidFill>
                <a:srgbClr val="FFC000"/>
              </a:solidFill>
              <a:latin typeface="Cambria" pitchFamily="18" charset="0"/>
            </a:endParaRPr>
          </a:p>
        </p:txBody>
      </p:sp>
      <p:pic>
        <p:nvPicPr>
          <p:cNvPr id="5" name="Picture 4" descr="http://img.docstoccdn.com/thumb/orig/1578656.png"/>
          <p:cNvPicPr>
            <a:picLocks noChangeAspect="1" noChangeArrowheads="1"/>
          </p:cNvPicPr>
          <p:nvPr/>
        </p:nvPicPr>
        <p:blipFill>
          <a:blip r:embed="rId3" cstate="print"/>
          <a:srcRect/>
          <a:stretch>
            <a:fillRect/>
          </a:stretch>
        </p:blipFill>
        <p:spPr bwMode="auto">
          <a:xfrm>
            <a:off x="7308304" y="4221088"/>
            <a:ext cx="1440936" cy="2160240"/>
          </a:xfrm>
          <a:prstGeom prst="rect">
            <a:avLst/>
          </a:prstGeom>
          <a:noFill/>
          <a:ln w="25400">
            <a:solidFill>
              <a:schemeClr val="tx1"/>
            </a:solidFill>
          </a:ln>
          <a:effectLst>
            <a:outerShdw blurRad="165100" dist="1143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Because they prefer the path of</a:t>
            </a:r>
            <a:br>
              <a:rPr lang="en-GB" sz="3400" dirty="0" smtClean="0">
                <a:solidFill>
                  <a:schemeClr val="bg1"/>
                </a:solidFill>
                <a:latin typeface="Cambria" pitchFamily="18" charset="0"/>
              </a:rPr>
            </a:br>
            <a:r>
              <a:rPr lang="en-GB" sz="3400" dirty="0" smtClean="0">
                <a:solidFill>
                  <a:schemeClr val="bg1"/>
                </a:solidFill>
                <a:latin typeface="Cambria" pitchFamily="18" charset="0"/>
              </a:rPr>
              <a:t>least resistance to information...</a:t>
            </a:r>
            <a:endParaRPr lang="en-GB" sz="3000" i="1" dirty="0">
              <a:solidFill>
                <a:srgbClr val="FFC000"/>
              </a:solidFill>
              <a:latin typeface="Cambria" pitchFamily="18" charset="0"/>
            </a:endParaRPr>
          </a:p>
        </p:txBody>
      </p:sp>
      <p:pic>
        <p:nvPicPr>
          <p:cNvPr id="558086" name="Picture 6"/>
          <p:cNvPicPr>
            <a:picLocks noChangeAspect="1" noChangeArrowheads="1"/>
          </p:cNvPicPr>
          <p:nvPr/>
        </p:nvPicPr>
        <p:blipFill>
          <a:blip r:embed="rId3" cstate="print"/>
          <a:srcRect/>
          <a:stretch>
            <a:fillRect/>
          </a:stretch>
        </p:blipFill>
        <p:spPr bwMode="auto">
          <a:xfrm>
            <a:off x="0" y="1556792"/>
            <a:ext cx="9144000" cy="5301208"/>
          </a:xfrm>
          <a:prstGeom prst="rect">
            <a:avLst/>
          </a:prstGeom>
          <a:noFill/>
          <a:ln w="9525">
            <a:noFill/>
            <a:miter lim="800000"/>
            <a:headEnd/>
            <a:tailEnd/>
          </a:ln>
        </p:spPr>
      </p:pic>
      <p:sp>
        <p:nvSpPr>
          <p:cNvPr id="9" name="TextBox 8">
            <a:hlinkClick r:id="rId4"/>
          </p:cNvPr>
          <p:cNvSpPr txBox="1"/>
          <p:nvPr/>
        </p:nvSpPr>
        <p:spPr>
          <a:xfrm>
            <a:off x="179512" y="6237312"/>
            <a:ext cx="3058851"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GB" sz="1800" dirty="0" smtClean="0">
                <a:latin typeface="+mj-lt"/>
              </a:rPr>
              <a:t>DOI: 10.1016/j.jal.2003.11.005</a:t>
            </a:r>
            <a:endParaRPr lang="en-GB" sz="18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412750" y="1773238"/>
            <a:ext cx="8335714" cy="4030662"/>
          </a:xfrm>
        </p:spPr>
        <p:txBody>
          <a:bodyPr/>
          <a:lstStyle/>
          <a:p>
            <a:pPr marL="0" indent="0">
              <a:buNone/>
            </a:pPr>
            <a:r>
              <a:rPr lang="en-GB" sz="4000" dirty="0" smtClean="0"/>
              <a:t>“...an information [seeker] will tend to</a:t>
            </a:r>
            <a:br>
              <a:rPr lang="en-GB" sz="4000" dirty="0" smtClean="0"/>
            </a:br>
            <a:r>
              <a:rPr lang="en-GB" sz="4000" dirty="0" smtClean="0"/>
              <a:t>  use the </a:t>
            </a:r>
            <a:r>
              <a:rPr lang="en-GB" sz="4000" b="1" dirty="0" smtClean="0"/>
              <a:t>most convenient search</a:t>
            </a:r>
            <a:br>
              <a:rPr lang="en-GB" sz="4000" b="1" dirty="0" smtClean="0"/>
            </a:br>
            <a:r>
              <a:rPr lang="en-GB" sz="4000" b="1" dirty="0" smtClean="0"/>
              <a:t>  method</a:t>
            </a:r>
            <a:r>
              <a:rPr lang="en-GB" sz="4000" dirty="0" smtClean="0"/>
              <a:t>, in the least exacting mode</a:t>
            </a:r>
            <a:br>
              <a:rPr lang="en-GB" sz="4000" dirty="0" smtClean="0"/>
            </a:br>
            <a:r>
              <a:rPr lang="en-GB" sz="4000" dirty="0" smtClean="0"/>
              <a:t>  available.  Information seeking</a:t>
            </a:r>
            <a:br>
              <a:rPr lang="en-GB" sz="4000" dirty="0" smtClean="0"/>
            </a:br>
            <a:r>
              <a:rPr lang="en-GB" sz="4000" dirty="0" smtClean="0"/>
              <a:t>  behaviour stops as soon as </a:t>
            </a:r>
            <a:r>
              <a:rPr lang="en-GB" sz="4000" b="1" dirty="0" smtClean="0"/>
              <a:t>minimally</a:t>
            </a:r>
            <a:br>
              <a:rPr lang="en-GB" sz="4000" b="1" dirty="0" smtClean="0"/>
            </a:br>
            <a:r>
              <a:rPr lang="en-GB" sz="4000" b="1" dirty="0" smtClean="0"/>
              <a:t>  acceptable results</a:t>
            </a:r>
            <a:r>
              <a:rPr lang="en-GB" sz="4000" dirty="0" smtClean="0"/>
              <a:t> are found.”</a:t>
            </a:r>
            <a:r>
              <a:rPr lang="en-GB" sz="3600" dirty="0" smtClean="0"/>
              <a:t/>
            </a:r>
            <a:br>
              <a:rPr lang="en-GB" sz="3600" dirty="0" smtClean="0"/>
            </a:br>
            <a:endParaRPr lang="en-GB" sz="2400" i="1" dirty="0" smtClean="0"/>
          </a:p>
          <a:p>
            <a:pPr marL="0" indent="0"/>
            <a:endParaRPr lang="en-GB" sz="3200" i="1" dirty="0" smtClean="0"/>
          </a:p>
          <a:p>
            <a:pPr marL="0" lvl="1" indent="0"/>
            <a:endParaRPr lang="en-GB" sz="3200" dirty="0" smtClean="0"/>
          </a:p>
        </p:txBody>
      </p:sp>
      <p:sp>
        <p:nvSpPr>
          <p:cNvPr id="38915"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...and this is well understood</a:t>
            </a:r>
            <a:br>
              <a:rPr lang="en-GB" sz="3400" dirty="0" smtClean="0">
                <a:solidFill>
                  <a:schemeClr val="bg1"/>
                </a:solidFill>
                <a:latin typeface="Cambria" pitchFamily="18" charset="0"/>
              </a:rPr>
            </a:br>
            <a:r>
              <a:rPr lang="en-GB" sz="3400" dirty="0" smtClean="0">
                <a:solidFill>
                  <a:schemeClr val="bg1"/>
                </a:solidFill>
                <a:latin typeface="Cambria" pitchFamily="18" charset="0"/>
              </a:rPr>
              <a:t>and documented behaviour</a:t>
            </a:r>
            <a:r>
              <a:rPr lang="en-GB" sz="3600" dirty="0">
                <a:solidFill>
                  <a:schemeClr val="bg1"/>
                </a:solidFill>
                <a:latin typeface="Cambria" pitchFamily="18" charset="0"/>
              </a:rPr>
              <a:t/>
            </a:r>
            <a:br>
              <a:rPr lang="en-GB" sz="3600" dirty="0">
                <a:solidFill>
                  <a:schemeClr val="bg1"/>
                </a:solidFill>
                <a:latin typeface="Cambria" pitchFamily="18" charset="0"/>
              </a:rPr>
            </a:br>
            <a:endParaRPr lang="en-GB" sz="3000" i="1" dirty="0">
              <a:solidFill>
                <a:srgbClr val="FFC000"/>
              </a:solidFill>
              <a:latin typeface="Cambria" pitchFamily="18" charset="0"/>
            </a:endParaRPr>
          </a:p>
        </p:txBody>
      </p:sp>
      <p:sp>
        <p:nvSpPr>
          <p:cNvPr id="4" name="TextBox 3">
            <a:hlinkClick r:id="rId3"/>
          </p:cNvPr>
          <p:cNvSpPr txBox="1"/>
          <p:nvPr/>
        </p:nvSpPr>
        <p:spPr>
          <a:xfrm>
            <a:off x="6876256" y="5661248"/>
            <a:ext cx="1800199"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800" dirty="0" smtClean="0">
                <a:latin typeface="+mj-lt"/>
              </a:rPr>
              <a:t>en.wikipedia.org</a:t>
            </a:r>
            <a:endParaRPr lang="en-GB" sz="18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556792"/>
            <a:ext cx="9144000" cy="5246557"/>
          </a:xfrm>
          <a:prstGeom prst="rect">
            <a:avLst/>
          </a:prstGeom>
          <a:noFill/>
          <a:ln w="9525">
            <a:noFill/>
            <a:miter lim="800000"/>
            <a:headEnd/>
            <a:tailEnd/>
          </a:ln>
        </p:spPr>
      </p:pic>
      <p:sp>
        <p:nvSpPr>
          <p:cNvPr id="38915" name="Title 1"/>
          <p:cNvSpPr>
            <a:spLocks/>
          </p:cNvSpPr>
          <p:nvPr/>
        </p:nvSpPr>
        <p:spPr bwMode="auto">
          <a:xfrm>
            <a:off x="395288" y="260350"/>
            <a:ext cx="8229600" cy="1081088"/>
          </a:xfrm>
          <a:prstGeom prst="rect">
            <a:avLst/>
          </a:prstGeom>
          <a:noFill/>
          <a:ln w="9525">
            <a:noFill/>
            <a:miter lim="800000"/>
            <a:headEnd/>
            <a:tailEnd/>
          </a:ln>
        </p:spPr>
        <p:txBody>
          <a:bodyPr/>
          <a:lstStyle/>
          <a:p>
            <a:pPr eaLnBrk="0" hangingPunct="0"/>
            <a:r>
              <a:rPr lang="en-GB" sz="3400" dirty="0" smtClean="0">
                <a:solidFill>
                  <a:schemeClr val="bg1"/>
                </a:solidFill>
                <a:latin typeface="Cambria" pitchFamily="18" charset="0"/>
              </a:rPr>
              <a:t>But the library </a:t>
            </a:r>
            <a:r>
              <a:rPr lang="en-GB" sz="3400" u="sng" dirty="0" smtClean="0">
                <a:solidFill>
                  <a:schemeClr val="bg1"/>
                </a:solidFill>
                <a:latin typeface="Cambria" pitchFamily="18" charset="0"/>
              </a:rPr>
              <a:t>is</a:t>
            </a:r>
            <a:r>
              <a:rPr lang="en-GB" sz="3400" dirty="0" smtClean="0">
                <a:solidFill>
                  <a:schemeClr val="bg1"/>
                </a:solidFill>
                <a:latin typeface="Cambria" pitchFamily="18" charset="0"/>
              </a:rPr>
              <a:t> important...</a:t>
            </a:r>
            <a:r>
              <a:rPr lang="en-GB" sz="3600" dirty="0">
                <a:solidFill>
                  <a:schemeClr val="bg1"/>
                </a:solidFill>
                <a:latin typeface="Cambria" pitchFamily="18" charset="0"/>
              </a:rPr>
              <a:t/>
            </a:r>
            <a:br>
              <a:rPr lang="en-GB" sz="3600" dirty="0">
                <a:solidFill>
                  <a:schemeClr val="bg1"/>
                </a:solidFill>
                <a:latin typeface="Cambria" pitchFamily="18" charset="0"/>
              </a:rPr>
            </a:br>
            <a:endParaRPr lang="en-GB" sz="3000" i="1" dirty="0">
              <a:solidFill>
                <a:srgbClr val="FFC000"/>
              </a:solidFill>
              <a:latin typeface="Cambria" pitchFamily="18" charset="0"/>
            </a:endParaRPr>
          </a:p>
        </p:txBody>
      </p:sp>
      <p:sp>
        <p:nvSpPr>
          <p:cNvPr id="10" name="TextBox 9"/>
          <p:cNvSpPr txBox="1"/>
          <p:nvPr/>
        </p:nvSpPr>
        <p:spPr>
          <a:xfrm>
            <a:off x="5940152" y="6093296"/>
            <a:ext cx="2501006" cy="523220"/>
          </a:xfrm>
          <a:prstGeom prst="rect">
            <a:avLst/>
          </a:prstGeom>
          <a:noFill/>
        </p:spPr>
        <p:txBody>
          <a:bodyPr wrap="none" rtlCol="0">
            <a:spAutoFit/>
          </a:bodyPr>
          <a:lstStyle/>
          <a:p>
            <a:r>
              <a:rPr lang="en-GB" sz="2800" i="1" dirty="0" smtClean="0">
                <a:solidFill>
                  <a:srgbClr val="0070C0"/>
                </a:solidFill>
                <a:latin typeface="+mj-lt"/>
              </a:rPr>
              <a:t>final % grade </a:t>
            </a:r>
            <a:r>
              <a:rPr lang="en-GB" sz="2800" i="1" dirty="0" smtClean="0">
                <a:solidFill>
                  <a:srgbClr val="0070C0"/>
                </a:solidFill>
                <a:latin typeface="+mj-lt"/>
                <a:cs typeface="Arial"/>
              </a:rPr>
              <a:t>→</a:t>
            </a:r>
            <a:endParaRPr lang="en-GB" sz="2800" i="1" dirty="0">
              <a:solidFill>
                <a:srgbClr val="0070C0"/>
              </a:solidFill>
              <a:latin typeface="+mj-lt"/>
            </a:endParaRPr>
          </a:p>
        </p:txBody>
      </p:sp>
      <p:sp>
        <p:nvSpPr>
          <p:cNvPr id="11" name="TextBox 10"/>
          <p:cNvSpPr txBox="1"/>
          <p:nvPr/>
        </p:nvSpPr>
        <p:spPr>
          <a:xfrm>
            <a:off x="366500" y="1772816"/>
            <a:ext cx="615553" cy="3493905"/>
          </a:xfrm>
          <a:prstGeom prst="rect">
            <a:avLst/>
          </a:prstGeom>
          <a:noFill/>
        </p:spPr>
        <p:txBody>
          <a:bodyPr vert="vert270" wrap="none" rtlCol="0">
            <a:spAutoFit/>
          </a:bodyPr>
          <a:lstStyle/>
          <a:p>
            <a:r>
              <a:rPr lang="en-GB" sz="2800" i="1" dirty="0" smtClean="0">
                <a:solidFill>
                  <a:srgbClr val="0070C0"/>
                </a:solidFill>
                <a:latin typeface="+mj-lt"/>
              </a:rPr>
              <a:t>average no. of hours </a:t>
            </a:r>
            <a:r>
              <a:rPr lang="en-GB" sz="2800" i="1" dirty="0" smtClean="0">
                <a:solidFill>
                  <a:srgbClr val="0070C0"/>
                </a:solidFill>
                <a:latin typeface="+mj-lt"/>
                <a:cs typeface="Arial"/>
              </a:rPr>
              <a:t>→</a:t>
            </a:r>
            <a:endParaRPr lang="en-GB" sz="2800" i="1" dirty="0">
              <a:solidFill>
                <a:srgbClr val="0070C0"/>
              </a:solidFill>
              <a:latin typeface="+mj-lt"/>
            </a:endParaRPr>
          </a:p>
        </p:txBody>
      </p:sp>
      <p:sp>
        <p:nvSpPr>
          <p:cNvPr id="12" name="TextBox 11"/>
          <p:cNvSpPr txBox="1"/>
          <p:nvPr/>
        </p:nvSpPr>
        <p:spPr>
          <a:xfrm>
            <a:off x="1177879" y="2132856"/>
            <a:ext cx="3485249" cy="954107"/>
          </a:xfrm>
          <a:prstGeom prst="rect">
            <a:avLst/>
          </a:prstGeom>
          <a:noFill/>
        </p:spPr>
        <p:txBody>
          <a:bodyPr wrap="none" rtlCol="0">
            <a:spAutoFit/>
          </a:bodyPr>
          <a:lstStyle/>
          <a:p>
            <a:pPr algn="ctr"/>
            <a:r>
              <a:rPr lang="en-GB" sz="2800" b="1" dirty="0" smtClean="0">
                <a:solidFill>
                  <a:srgbClr val="002060"/>
                </a:solidFill>
                <a:latin typeface="+mj-lt"/>
              </a:rPr>
              <a:t>  Spearman </a:t>
            </a:r>
            <a:r>
              <a:rPr lang="el-GR" sz="2800" b="1" i="1" dirty="0" smtClean="0">
                <a:solidFill>
                  <a:srgbClr val="002060"/>
                </a:solidFill>
                <a:latin typeface="+mj-lt"/>
              </a:rPr>
              <a:t>ρ</a:t>
            </a:r>
            <a:r>
              <a:rPr lang="en-GB" sz="2800" b="1" dirty="0" smtClean="0">
                <a:solidFill>
                  <a:srgbClr val="002060"/>
                </a:solidFill>
                <a:latin typeface="+mj-lt"/>
              </a:rPr>
              <a:t> = 0.8943</a:t>
            </a:r>
            <a:br>
              <a:rPr lang="en-GB" sz="2800" b="1" dirty="0" smtClean="0">
                <a:solidFill>
                  <a:srgbClr val="002060"/>
                </a:solidFill>
                <a:latin typeface="+mj-lt"/>
              </a:rPr>
            </a:br>
            <a:r>
              <a:rPr lang="en-GB" sz="2800" b="1" dirty="0" smtClean="0">
                <a:solidFill>
                  <a:srgbClr val="002060"/>
                </a:solidFill>
                <a:latin typeface="+mj-lt"/>
              </a:rPr>
              <a:t>p-value = 0</a:t>
            </a:r>
            <a:endParaRPr lang="en-GB" sz="2800" b="1" dirty="0">
              <a:solidFill>
                <a:srgbClr val="002060"/>
              </a:solidFill>
              <a:latin typeface="+mj-lt"/>
            </a:endParaRPr>
          </a:p>
        </p:txBody>
      </p:sp>
      <p:sp>
        <p:nvSpPr>
          <p:cNvPr id="7" name="TextBox 6">
            <a:hlinkClick r:id="rId4"/>
          </p:cNvPr>
          <p:cNvSpPr txBox="1"/>
          <p:nvPr/>
        </p:nvSpPr>
        <p:spPr>
          <a:xfrm>
            <a:off x="5937693" y="4725144"/>
            <a:ext cx="2738763" cy="369332"/>
          </a:xfrm>
          <a:prstGeom prst="rect">
            <a:avLst/>
          </a:prstGeom>
          <a:solidFill>
            <a:srgbClr val="FFFF00">
              <a:alpha val="70000"/>
            </a:srgb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GB" sz="1800" dirty="0" smtClean="0">
                <a:latin typeface="+mj-lt"/>
              </a:rPr>
              <a:t>Library Impact Data Project</a:t>
            </a:r>
            <a:endParaRPr lang="en-GB" sz="18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animBg="1"/>
    </p:bldLst>
  </p:timing>
</p:sld>
</file>

<file path=ppt/theme/theme1.xml><?xml version="1.0" encoding="utf-8"?>
<a:theme xmlns:a="http://schemas.openxmlformats.org/drawingml/2006/main" name="University of Huddersfield">
  <a:themeElements>
    <a:clrScheme name="University of Huddersfi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ersity of Huddersfie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University of Huddersfi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ersity of Huddersfie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ersity of Huddersfie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ersity of Huddersfie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ersity of Huddersfie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ersity of Huddersfie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ersity of Huddersfie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ersity of Huddersfie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ersity of Huddersfie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ersity of Huddersfie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ersity of Huddersfie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ersity of Huddersfie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niversity of Huddersfield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University of Huddersfield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6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7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8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i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Pink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Gre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1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2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3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White">
  <a:themeElements>
    <a:clrScheme name="4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4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5_Whi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772"/>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University of Huddersfield</Template>
  <TotalTime>5936</TotalTime>
  <Words>684</Words>
  <Application>Microsoft Office PowerPoint</Application>
  <PresentationFormat>On-screen Show (4:3)</PresentationFormat>
  <Paragraphs>127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22</vt:i4>
      </vt:variant>
    </vt:vector>
  </HeadingPairs>
  <TitlesOfParts>
    <vt:vector size="38" baseType="lpstr">
      <vt:lpstr>Arial</vt:lpstr>
      <vt:lpstr>Calibri</vt:lpstr>
      <vt:lpstr>Cambria</vt:lpstr>
      <vt:lpstr>Wingdings</vt:lpstr>
      <vt:lpstr>University of Huddersfield</vt:lpstr>
      <vt:lpstr>Pink</vt:lpstr>
      <vt:lpstr>Green</vt:lpstr>
      <vt:lpstr>White</vt:lpstr>
      <vt:lpstr>1_White</vt:lpstr>
      <vt:lpstr>2_White</vt:lpstr>
      <vt:lpstr>3_White</vt:lpstr>
      <vt:lpstr>4_White</vt:lpstr>
      <vt:lpstr>5_White</vt:lpstr>
      <vt:lpstr>6_White</vt:lpstr>
      <vt:lpstr>7_White</vt:lpstr>
      <vt:lpstr>8_White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David Pattern (cmsxdcp)</dc:creator>
  <cp:lastModifiedBy>cmsxdcp</cp:lastModifiedBy>
  <cp:revision>631</cp:revision>
  <dcterms:created xsi:type="dcterms:W3CDTF">2009-09-16T11:38:02Z</dcterms:created>
  <dcterms:modified xsi:type="dcterms:W3CDTF">2012-07-17T16:41:04Z</dcterms:modified>
</cp:coreProperties>
</file>