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theme/theme19.xml" ContentType="application/vnd.openxmlformats-officedocument.theme+xml"/>
  <Override PartName="/ppt/slideLayouts/slideLayout192.xml" ContentType="application/vnd.openxmlformats-officedocument.presentationml.slideLayout+xml"/>
  <Override PartName="/ppt/theme/theme20.xml" ContentType="application/vnd.openxmlformats-officedocument.theme+xml"/>
  <Override PartName="/ppt/slideLayouts/slideLayout193.xml" ContentType="application/vnd.openxmlformats-officedocument.presentationml.slideLayout+xml"/>
  <Override PartName="/ppt/theme/theme21.xml" ContentType="application/vnd.openxmlformats-officedocument.theme+xml"/>
  <Override PartName="/ppt/slideLayouts/slideLayout194.xml" ContentType="application/vnd.openxmlformats-officedocument.presentationml.slideLayout+xml"/>
  <Override PartName="/ppt/theme/theme22.xml" ContentType="application/vnd.openxmlformats-officedocument.theme+xml"/>
  <Override PartName="/ppt/slideLayouts/slideLayout195.xml" ContentType="application/vnd.openxmlformats-officedocument.presentationml.slideLayout+xml"/>
  <Override PartName="/ppt/theme/theme23.xml" ContentType="application/vnd.openxmlformats-officedocument.theme+xml"/>
  <Override PartName="/ppt/slideLayouts/slideLayout196.xml" ContentType="application/vnd.openxmlformats-officedocument.presentationml.slideLayout+xml"/>
  <Override PartName="/ppt/theme/theme24.xml" ContentType="application/vnd.openxmlformats-officedocument.theme+xml"/>
  <Override PartName="/ppt/slideLayouts/slideLayout197.xml" ContentType="application/vnd.openxmlformats-officedocument.presentationml.slideLayout+xml"/>
  <Override PartName="/ppt/theme/theme25.xml" ContentType="application/vnd.openxmlformats-officedocument.theme+xml"/>
  <Override PartName="/ppt/slideLayouts/slideLayout198.xml" ContentType="application/vnd.openxmlformats-officedocument.presentationml.slideLayout+xml"/>
  <Override PartName="/ppt/theme/theme26.xml" ContentType="application/vnd.openxmlformats-officedocument.theme+xml"/>
  <Override PartName="/ppt/slideLayouts/slideLayout199.xml" ContentType="application/vnd.openxmlformats-officedocument.presentationml.slideLayout+xml"/>
  <Override PartName="/ppt/theme/theme27.xml" ContentType="application/vnd.openxmlformats-officedocument.theme+xml"/>
  <Override PartName="/ppt/slideLayouts/slideLayout200.xml" ContentType="application/vnd.openxmlformats-officedocument.presentationml.slideLayout+xml"/>
  <Override PartName="/ppt/theme/theme28.xml" ContentType="application/vnd.openxmlformats-officedocument.theme+xml"/>
  <Override PartName="/ppt/slideLayouts/slideLayout201.xml" ContentType="application/vnd.openxmlformats-officedocument.presentationml.slideLayout+xml"/>
  <Override PartName="/ppt/theme/theme29.xml" ContentType="application/vnd.openxmlformats-officedocument.theme+xml"/>
  <Override PartName="/ppt/slideLayouts/slideLayout202.xml" ContentType="application/vnd.openxmlformats-officedocument.presentationml.slideLayout+xml"/>
  <Override PartName="/ppt/theme/theme30.xml" ContentType="application/vnd.openxmlformats-officedocument.theme+xml"/>
  <Override PartName="/ppt/slideLayouts/slideLayout203.xml" ContentType="application/vnd.openxmlformats-officedocument.presentationml.slideLayout+xml"/>
  <Override PartName="/ppt/theme/theme31.xml" ContentType="application/vnd.openxmlformats-officedocument.theme+xml"/>
  <Override PartName="/ppt/slideLayouts/slideLayout204.xml" ContentType="application/vnd.openxmlformats-officedocument.presentationml.slideLayout+xml"/>
  <Override PartName="/ppt/theme/theme32.xml" ContentType="application/vnd.openxmlformats-officedocument.theme+xml"/>
  <Override PartName="/ppt/slideLayouts/slideLayout205.xml" ContentType="application/vnd.openxmlformats-officedocument.presentationml.slideLayout+xml"/>
  <Override PartName="/ppt/theme/theme33.xml" ContentType="application/vnd.openxmlformats-officedocument.theme+xml"/>
  <Override PartName="/ppt/slideLayouts/slideLayout206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4011" r:id="rId3"/>
    <p:sldMasterId id="2147483665" r:id="rId4"/>
    <p:sldMasterId id="2147483654" r:id="rId5"/>
    <p:sldMasterId id="2147483806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662" r:id="rId13"/>
    <p:sldMasterId id="2147483663" r:id="rId14"/>
    <p:sldMasterId id="2147483664" r:id="rId15"/>
    <p:sldMasterId id="2147483818" r:id="rId16"/>
    <p:sldMasterId id="2147484023" r:id="rId17"/>
    <p:sldMasterId id="2147484243" r:id="rId18"/>
    <p:sldMasterId id="2147484245" r:id="rId19"/>
    <p:sldMasterId id="2147484247" r:id="rId20"/>
    <p:sldMasterId id="2147484249" r:id="rId21"/>
    <p:sldMasterId id="2147484251" r:id="rId22"/>
    <p:sldMasterId id="2147484253" r:id="rId23"/>
    <p:sldMasterId id="2147484255" r:id="rId24"/>
    <p:sldMasterId id="2147484257" r:id="rId25"/>
    <p:sldMasterId id="2147484259" r:id="rId26"/>
    <p:sldMasterId id="2147484261" r:id="rId27"/>
    <p:sldMasterId id="2147484263" r:id="rId28"/>
    <p:sldMasterId id="2147484265" r:id="rId29"/>
    <p:sldMasterId id="2147484267" r:id="rId30"/>
    <p:sldMasterId id="2147484269" r:id="rId31"/>
    <p:sldMasterId id="2147484271" r:id="rId32"/>
    <p:sldMasterId id="2147484273" r:id="rId33"/>
    <p:sldMasterId id="2147484275" r:id="rId34"/>
  </p:sldMasterIdLst>
  <p:notesMasterIdLst>
    <p:notesMasterId r:id="rId57"/>
  </p:notesMasterIdLst>
  <p:handoutMasterIdLst>
    <p:handoutMasterId r:id="rId58"/>
  </p:handoutMasterIdLst>
  <p:sldIdLst>
    <p:sldId id="261" r:id="rId35"/>
    <p:sldId id="278" r:id="rId36"/>
    <p:sldId id="276" r:id="rId37"/>
    <p:sldId id="274" r:id="rId38"/>
    <p:sldId id="262" r:id="rId39"/>
    <p:sldId id="263" r:id="rId40"/>
    <p:sldId id="279" r:id="rId41"/>
    <p:sldId id="271" r:id="rId42"/>
    <p:sldId id="280" r:id="rId43"/>
    <p:sldId id="281" r:id="rId44"/>
    <p:sldId id="282" r:id="rId45"/>
    <p:sldId id="269" r:id="rId46"/>
    <p:sldId id="283" r:id="rId47"/>
    <p:sldId id="266" r:id="rId48"/>
    <p:sldId id="273" r:id="rId49"/>
    <p:sldId id="264" r:id="rId50"/>
    <p:sldId id="275" r:id="rId51"/>
    <p:sldId id="277" r:id="rId52"/>
    <p:sldId id="268" r:id="rId53"/>
    <p:sldId id="270" r:id="rId54"/>
    <p:sldId id="272" r:id="rId55"/>
    <p:sldId id="267" r:id="rId56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C9D48BB-6829-C443-8872-6A8CD66EC24F}">
          <p14:sldIdLst>
            <p14:sldId id="261"/>
            <p14:sldId id="278"/>
            <p14:sldId id="276"/>
            <p14:sldId id="274"/>
            <p14:sldId id="262"/>
            <p14:sldId id="263"/>
            <p14:sldId id="279"/>
            <p14:sldId id="271"/>
            <p14:sldId id="280"/>
            <p14:sldId id="281"/>
            <p14:sldId id="282"/>
            <p14:sldId id="269"/>
            <p14:sldId id="283"/>
            <p14:sldId id="266"/>
            <p14:sldId id="273"/>
            <p14:sldId id="264"/>
            <p14:sldId id="275"/>
            <p14:sldId id="277"/>
            <p14:sldId id="268"/>
            <p14:sldId id="270"/>
            <p14:sldId id="272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4C"/>
    <a:srgbClr val="003772"/>
    <a:srgbClr val="002650"/>
    <a:srgbClr val="110C7E"/>
    <a:srgbClr val="150CCA"/>
    <a:srgbClr val="4D25B1"/>
    <a:srgbClr val="4C0D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99" autoAdjust="0"/>
    <p:restoredTop sz="94709" autoAdjust="0"/>
  </p:normalViewPr>
  <p:slideViewPr>
    <p:cSldViewPr>
      <p:cViewPr>
        <p:scale>
          <a:sx n="114" d="100"/>
          <a:sy n="114" d="100"/>
        </p:scale>
        <p:origin x="-1422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956" y="-90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50" Type="http://schemas.openxmlformats.org/officeDocument/2006/relationships/slide" Target="slides/slide16.xml"/><Relationship Id="rId55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7.xml"/><Relationship Id="rId54" Type="http://schemas.openxmlformats.org/officeDocument/2006/relationships/slide" Target="slides/slide2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53" Type="http://schemas.openxmlformats.org/officeDocument/2006/relationships/slide" Target="slides/slide19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slide" Target="slides/slide1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56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4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A2339C6D-62AF-4B52-8370-934C65CC1A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8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207A55E7-00BC-4E7A-82FF-F0B416E3D2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751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8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9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0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UofH w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41233-9885-4D48-990D-554C88193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1B71-28FA-45FD-8EBD-48428BAA04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428C6-7A6E-4355-94AB-251FBB9625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14B9-B102-45A3-AD3B-AFB3F8FBE9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29A70-1E05-4D1C-906A-305BF77ABD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06350-950C-42F5-ADEB-03ABA6F927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28C8A-9AA6-43AB-A3E8-78C17AE06E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1789F-9D32-43DF-89FA-BBF00987A2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48DC2-22EE-4277-AC92-FEC1B46801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A8836-5E0B-4C3F-AAF9-FEFAF56FBB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B8302-5C77-48F9-91D8-34519DE8A6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72D71-08F5-4068-AF0E-AE236D49F9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4D25C-13DF-4EFC-B89F-A3A750A50A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09D73-D5EC-4D9D-AF5A-F87DAA2E81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C4A9A-58EA-48C7-9A26-3A41391B48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B216B-1B80-45AC-8927-C4A1AD5652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37E4F-9A41-4B3D-907C-121C057671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CD0AF-BC5E-4D14-B8F0-9A0F724ED2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B58DF-9270-4E16-94D8-8DD0A7337E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A7AB0-7AF4-4008-971D-8E3BC04BF7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D1BAE-E2F6-444C-A949-70E39613EB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8AD4-45A4-4F78-A359-5048BCAA02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UofH w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A7A34-D5E1-4E21-8C70-8A0FDC6162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42DC-FA41-4398-B110-0CBB2DBB76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8CC6E-D71E-4DD1-B998-0F6A8DAB5B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311AE-3ADC-4A35-A6F3-CF8424FF3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40FF4-C56A-474A-AACD-1FD3D30F19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BD016-50BE-4FC4-A6C7-67EA5545B0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CBEB5-FC97-4C77-83BE-66E4FB8E18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F9747-B3EF-4317-B9C9-783ABFC562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0B635-CF06-433B-977C-7483CF99A2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3D63B-8960-46BD-B943-8C75943589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130C1-AE19-48A1-B9CE-592CD236A3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86C61-24FE-4A7E-918D-E5B295BD7A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34DFA-ED7F-44C1-A864-1DFF2AA8AA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68BA2-7BA3-4366-B6FB-ABE90F17FF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C1AB7-CD76-4AD1-B1C7-F8C88A8C1F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21910-E7F4-4E88-BB53-3F430F8A47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0E9E-E793-4557-9E7C-1285BDBBC3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2F549-4963-42E5-9696-47481618C0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E9554-23DF-4A2F-87DD-3E7E0AAF5E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2E3BB-B745-4B6C-AA4E-E5DC73CAFD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36539-48DF-45AB-A61E-4640FA1E04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C2C9-6D0C-41F3-A188-169256F8D4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304C4-6E5D-4A32-A9F2-B61460678E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A8EC9-1190-412D-A867-3123FA0FD1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B81E3-1850-4ADF-A283-7053DF3533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3B8E3-8086-42D3-B2D0-F31FBE32D5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2E249-1AE2-4469-981C-3D2E216F3A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71C31-AC80-4FC9-BE47-28B48B03BD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6377F-A8AD-4576-917E-02404391BE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8803A-EC60-48A8-B39B-4B03FB7C00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EDFD1-F7D8-420E-A405-51B19966D6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56887-960C-4832-A93C-E21C03F67B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53800-1335-42D5-B66F-E0A2E7B36D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3414D-3266-476C-86AF-FADF5FF3C4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1A5FF-3DF3-47DB-B400-858C4D76EB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08033-A23E-43B2-99B1-BDB8545DE8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EA36E-0C38-414D-A182-1168ABBACE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64BA8-4C81-4B59-8A1E-5781B34B78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32BC7-8D6F-428E-AAB7-90FF787FDE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605E0-7641-42B4-AE0B-E39E5FBB4B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C7160-847E-434C-ACF9-4BB5EE5EFA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F7996-ED4C-4067-A5E1-C1A1C1A03C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365F2-E752-4065-B56C-C1903AB7DC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3E4C3-798C-4424-A493-7417F36A24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DADA0-30BC-4777-9A94-FB8D862BD8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00068-9F91-46EA-ABC5-ED4D9E22C1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EEE6B-A415-4DF8-ABD4-DA66CC5659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877BF-CEE1-4C9F-B828-67D32DE7B4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E34B3-B7CC-42BE-9173-916D1942C5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26831-8859-4509-9F26-CB3AC62F7D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F288-71A5-4DD9-97AE-27AF2C8972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B7281-10C9-4326-A617-C2E7CAA852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6E3B9-A414-4BB3-A80F-C811C5969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7039C-4C1C-4C02-809F-C8575A569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C21CE-7598-45B1-8F04-B4FF6A529D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7A002-F615-4B7F-8B14-8F2304D39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A7F23-E217-4D11-8435-71CEEAEA9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EDB1C-CE04-434F-B3FD-F30A0BA10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645C6-65F6-4BBC-AE53-E10D8C15C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B32B-98D8-47F0-92B6-B2877AB92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2A576-FBDA-4E5D-9D8A-DBD19417D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3D9B4-E53E-4D36-BD8C-582D8960D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6BC1A-E4E7-403D-8BD9-E6670BEEE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A8EC7-3057-4A57-9933-BDB7BF598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3A1A5-B30E-498F-B8EF-869100CF7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095C-20E0-4985-9090-99DE03B4E7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669A-5675-4430-9B46-7D18821D6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648B0-5DD6-4DBD-92DB-5E35DDF8B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ADBC-ECA3-4220-8BB5-5A341592D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D6AD5-5D88-4584-A322-B7D85C0F2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A6FDF-FA25-4B2D-A702-3282328E7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4A2A5-286D-4C15-9798-FAFF624E5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D2ED-6923-4E88-B510-EDC447D70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A24C5-4E8A-4A69-B8B1-C8C35E43E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A77A4-294A-493C-B31B-227FA14EE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E204A-BE10-4A32-8B2C-2150FECDA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1D20E-91D5-4516-8D5F-4271C77680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over_Alexand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6883095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725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over_Christi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6883095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8606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over_Stell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6883095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7142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over_Sufyan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6883095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2623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Cover_Theres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6883095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751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Cover_Aaro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6534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Cover_Babajid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692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Cover_Nazmi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6410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Cover_Shafali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0125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Cover_Stacey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0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E4F1F-5729-4865-BF91-FB0B5C292A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23159-B988-411E-A94E-1861DFC46D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Cover_Zakar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6478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Cover_Beau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977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Cover_Elli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828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Cover_Jami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8871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Cover_Keely_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970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Cover_Leonard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2242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Cover_Vijay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81193" y="230783"/>
            <a:ext cx="8539279" cy="147002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30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531E-11ED-4509-89B8-59A480478E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B914D-F53B-4B28-8DF6-F66C58120D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D0464-DFF7-4B37-8F7D-6C1BAEFBD62A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5E6AF-DD73-4AF9-A89A-5CA6BC6916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CED5E-3CE7-4277-AC5B-A9A218BA7791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A3F0E-6940-4305-928F-439081E544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0873D-572E-46DD-A124-5CA34D284DF4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CEF1-5776-4B15-A6F2-89B5495689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7681C-BB07-4208-8DE6-2C1CA5EC8693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929BE-6760-4591-9242-345732989B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C26A-C7C2-4367-83D3-C09940CEEE05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3B593-51C4-4BE5-AE9A-FE8D97EB53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9A49C-0940-44EF-98BC-F520A089C56E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99A5E-A1E0-4BCE-BB60-0B60031F13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FB202-677C-4296-B731-893D38EA7D26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D1EC2-4FBE-4EA5-97A0-854E1E42AC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5DC36-989F-4CE6-9085-37B194FC88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38ACA-1CB2-4777-99D8-B51144472909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B8A3C-B3C8-4B93-87C9-C27E5A06C1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C87A9-1ADC-400C-8ED0-37DC870997BA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109AE-802A-4CF7-93A6-127E22934A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B6A3D-586B-4DE7-9700-01AA880F80F4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CC615-F700-4AEB-ADEE-90086687C9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907D4-037D-4126-B149-DA6F3D82760D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6142D-2677-4D02-93D2-EE99E92EFD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ofH w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96F9F-E9E8-4A61-ACD9-0F6B3CF093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D0E7B-2973-4927-9677-F88169D3D3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39353-B675-47DD-9F7B-89D11F95CC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7AA2F-8A3A-4FB8-A5CD-296857E91A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14C0A-EF97-4E96-B406-0B0B28AAB2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03830-58BA-4158-9254-CA8C769027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B639A-BBF9-4390-8E17-6735866FB3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7D651-536D-47AB-87FD-224C553950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CE460-D7D9-49AA-AA9E-95456FA710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E3BFD-C505-4FBB-9A24-8D19B5F4F2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ACEAC-42A8-430B-8A19-1772758A73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UofH w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258763"/>
            <a:ext cx="7772400" cy="900112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118B4-2079-48EA-B073-A41C3A4E35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3150B-C499-4C06-BD39-C8EE52E92A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481C4-8B58-4BCE-B80A-5CBB798072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CFD6A-BA76-4127-AC8D-9127C458A2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EA887-7B90-49E4-B840-480A567534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0582D-6887-4B6E-8EAB-536F3BC456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14EC-9B66-4BC2-9B88-D0B2D152E1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72ED2-65C8-4DAB-8F98-93E638C4E4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66C6-6437-402F-8370-A6C3603D6C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A939E-B20E-486C-94BD-214DDB9BA7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39DC3-5D82-4265-89B6-A682616E95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1FB44-9C2C-4194-86F8-51C8584FA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47546-5FB2-47CD-8651-475C067F2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337C6-C6E1-4128-B5E4-0AA08048D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EF02B-8743-402E-B948-11EE60FB9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6B6F1-4C0C-4EC0-8DDE-1E199D3DA6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8361A-8A51-4AB0-84EB-48DA8CA34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ADB9A-D4C0-474F-A13A-FFD8792AD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F683D-B798-4A56-803D-3A6053C3A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9525F-359E-4282-9C22-909F8E760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97B70-657A-4848-B4CC-31D1D5A38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45A53-473C-432B-B6CF-414F61707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C5145-76C5-4D3A-9A53-DD094A47B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75AF1-034D-4210-9B29-1B7EEC6270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DD924-D856-4417-B2AC-8779C0F314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EA199-0E9C-41AD-87EE-C3657C10A3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79E96-DEC9-436D-9320-F9A71B26A9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DA8D-9F52-4B8E-B62F-CF7FF60863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EFC0C-0B1B-42C3-BA0A-A934ED3D85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257D0-341C-4ACA-99BA-F857D2664F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74D5A-5763-41AE-8BE0-3FE669F6B7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4E629-AB91-4495-BDBD-1BB7634FD0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A29F2-5B80-4E64-A7A6-C1912FFF90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922C9-6CDA-4AF5-B265-1F3C191DDD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AAEF6-6568-4EE3-B627-288429700A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3B452-42B0-4FDF-B804-C9AECA3465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BE0A4-6288-4825-A22D-84D118C25D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B7ADF-2B6C-405B-84FD-49099CE2F0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F56D5-CF71-4586-8193-28B3D5781E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495D8-4F76-4A7F-9A92-58EAB32E88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1BCB8-70A1-4ECC-9F35-1D5C701F91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CE436-A80C-416B-86F4-E00759B9FE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13A30-9A04-4B65-B89F-20121DEB0E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04FAC-4A93-4578-8B56-C0F42312A0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B6E2B-2841-4B36-AF56-9322FA6549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2C45B-52EB-47E1-8F3A-1BEBAD6D23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D0E47-5C2E-4E53-803A-54AB3064A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6A4CC12-793B-4284-AF65-4B8821D6FE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6E043-44B8-49DB-868C-CA28C4492E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7E38097-FB21-4EE2-A0DB-A1E94D4215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9C738-1447-4467-AA54-C317B550DF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91298-5699-4F2A-A26E-93B36D012D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E6C68-658D-4BDD-9D76-2C8D9CA529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E8148-48F1-4698-9CFB-4EF462F006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C4E8-466F-460F-91EF-2120608D80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292CE-460A-4884-83B4-AA586E4869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2A0C-E1D7-4F43-B066-53D60C5815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43365-8C68-4C27-BC7E-7B5EB6BB09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F7257-4B3A-4C2A-984A-10F0182140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6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6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90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92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193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194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195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196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197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198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199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00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0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202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203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204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205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20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A84DC263-4CC6-4E78-B464-85A0498CCB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8" descr="UofH w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pms376 equiv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1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47A2A9F6-9946-4A70-BD17-06CBC017E4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48" name="Picture 8" descr="Inspiring tomorrows profs 400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UofH w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pms281 equiv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75367BA8-6A37-4FFE-A909-D6921AF2C7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1272" name="Picture 8" descr="Inspiring tomorrows profs 400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UofH w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pms186 equiv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02BB0B2-1E37-4148-ACE0-1702DEA058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2296" name="Picture 8" descr="Inspiring tomorrows profs 400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UofH w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pms151 equiv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4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3A639AB-A5BD-48D7-A02C-B72A743D4E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3320" name="Picture 8" descr="Inspiring tomorrows profs 400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 descr="UofH w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magenta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5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D34BBD02-32C1-4A53-92AE-A85B0AFFCC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4344" name="Picture 8" descr="Inspiring tomorrows profs 400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 descr="UofH w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cya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630C1950-4DCA-4D65-997E-351DFCAFF3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5368" name="Picture 8" descr="Inspiring tomorrows profs 400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UofH w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BF28F6B-9E5A-4918-812D-3B1F21505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86F3B11-F1AC-47B3-8911-7F7F2383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04F4B-DA2C-E140-BC4F-D58AB18A0886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6D95-EBD0-F64E-9A7C-28480E090B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4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4B444-0E9A-A344-9544-CCF4FEB06919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0AACD-CBD3-B142-9B50-CEADC6086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6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C5C8E1A-EC1D-4479-8167-AF17BB87B9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055" name="Picture 7" descr="UofH w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6A6C4-4F64-C242-99E2-AB65B1EB8CBD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C3853-1CE5-4044-9E89-4C0AE8CD9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08C60-AB58-7440-A340-1E170E1E6CBE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5498-3578-7947-82AD-8B7A67440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098A7-781B-2E4C-A94A-F7CB5E5DD06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EB895-66AB-6548-B181-FB089AC717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8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86138-49F9-8246-B1BE-8075B20CFF16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5A09A-6F96-224A-AEF7-86A6F8AA7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3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ECE22-E21F-6440-87C2-C7A7E38C6FC3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0E9D6-842B-A448-B9C6-6663F7E8E3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CB090-D05C-874F-A933-E83828B9F55A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EAE7-1784-1349-82CA-5ECC1B03DE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6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4AF34-0B34-F645-A4C3-75C16B6B3E39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EAE5-D618-C742-AB74-500789A1BC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1AC51-801B-FC42-AA9E-2F64CE0873A0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F41C5-982D-1840-932F-E198333AE1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8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3BA25-512A-734F-A648-4C7FFF43CFFC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14A3D-632C-FE40-8EE9-28CA5DDC94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2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8768D-DA72-B442-AB76-9E26997BC47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F24E8-F32A-4140-B5F3-170F7BFD00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94A83D-B7EB-489A-993A-60258A1C05CE}" type="datetimeFigureOut">
              <a:rPr lang="en-GB"/>
              <a:pPr>
                <a:defRPr/>
              </a:pPr>
              <a:t>05/04/2012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35C5AA-8173-412B-A2D6-E0B14B54A0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F2C6-171E-8D40-841F-24CE1B42363F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263AB-0A49-6B4B-8F8E-BEB34313F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4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5481A-61AD-5F4C-B3F1-A4240084A716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E2A2B-7A83-D44A-9482-F164D2625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0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2960B-C669-DE42-93EE-31E9E372123D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319BD-6AC1-9046-A78D-E5C3F888B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CB589-3133-4948-9407-539851F72DD7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5DEBA-6C42-1145-8184-E1E23FA968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9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C39B0-9968-394C-8705-57A586F1FDA7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4BFF5-A09F-4B48-9D35-3719CB285F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1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46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6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6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72EDFA78-4EB4-402B-BEC8-44EA010F5B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4103" name="Picture 7" descr="UofH w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B7C2770E-BCA9-494C-823A-3B0CBFF1BE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pic>
        <p:nvPicPr>
          <p:cNvPr id="5127" name="Picture 13" descr="UofH w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BC9499D-D4F1-4F39-867B-333E4D55F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E1CD09C-7F6F-4AAD-9DBD-1C611A65DB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17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7175" name="Picture 9" descr="Inspiring tomorrows profs 400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0" descr="UofH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pms2725 equiv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834BC617-0D4A-4AC5-9E48-1429A25C02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19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8200" name="Picture 7" descr="Inspiring tomorrows profs 400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0" descr="UofH wo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277" r:id="rId12"/>
    <p:sldLayoutId id="214748427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ms410 equiv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0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42EA672B-B32D-48FA-AEE9-5F9C868EEC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9224" name="Picture 8" descr="Inspiring tomorrows profs 400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UofH w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The Academy for British and Irish Studies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1800" dirty="0" smtClean="0"/>
              <a:t>Developing Research and Teaching Excellence</a:t>
            </a:r>
          </a:p>
          <a:p>
            <a:endParaRPr lang="en-GB" sz="1800" dirty="0" smtClean="0"/>
          </a:p>
          <a:p>
            <a:pPr>
              <a:buNone/>
            </a:pPr>
            <a:endParaRPr lang="en-GB" sz="1800" dirty="0" smtClean="0"/>
          </a:p>
          <a:p>
            <a:pPr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Domestic impact of empire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sz="2000"/>
              <a:t>Narratives told about empire as it was ending</a:t>
            </a:r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r>
              <a:rPr lang="en-GB" sz="2000"/>
              <a:t>History and media</a:t>
            </a:r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r>
              <a:rPr lang="en-GB" sz="2000"/>
              <a:t>Transnational encounters and traffics</a:t>
            </a:r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r>
              <a:rPr lang="en-GB" sz="2000"/>
              <a:t>Impact of end of empire on English identity and culture</a:t>
            </a:r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000"/>
          </a:p>
        </p:txBody>
      </p:sp>
      <p:pic>
        <p:nvPicPr>
          <p:cNvPr id="4100" name="Picture 4" descr="webs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86380" y="1857364"/>
            <a:ext cx="3276600" cy="4572000"/>
          </a:xfrm>
          <a:noFill/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Gender and Migration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800"/>
              <a:t>Focus on post-1945 migration to Britain</a:t>
            </a:r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r>
              <a:rPr lang="en-GB" sz="2800"/>
              <a:t>Impact of migration on men as well as women, male as well as female roles. </a:t>
            </a:r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800"/>
          </a:p>
          <a:p>
            <a:pPr>
              <a:buFontTx/>
              <a:buNone/>
            </a:pPr>
            <a:endParaRPr lang="en-GB" sz="2800"/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000"/>
          </a:p>
          <a:p>
            <a:pPr>
              <a:buFontTx/>
              <a:buNone/>
            </a:pPr>
            <a:endParaRPr lang="en-GB" sz="2000"/>
          </a:p>
        </p:txBody>
      </p:sp>
      <p:pic>
        <p:nvPicPr>
          <p:cNvPr id="7172" name="Picture 4" descr="C:\Documents and Settings\Wendy\Application Data\Microsoft\Media Catalog\GenderingMigration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35563" y="1981200"/>
            <a:ext cx="2835275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6748480" cy="900112"/>
          </a:xfrm>
        </p:spPr>
        <p:txBody>
          <a:bodyPr/>
          <a:lstStyle/>
          <a:p>
            <a:r>
              <a:rPr lang="en-GB" sz="2400" i="1" dirty="0" smtClean="0"/>
              <a:t>Abandoning Historical Conflict?</a:t>
            </a:r>
            <a:r>
              <a:rPr lang="en-GB" sz="2400" dirty="0" smtClean="0"/>
              <a:t> By Peter </a:t>
            </a:r>
            <a:r>
              <a:rPr lang="en-GB" sz="2400" dirty="0" err="1" smtClean="0"/>
              <a:t>Shirlow</a:t>
            </a:r>
            <a:r>
              <a:rPr lang="en-GB" sz="2400" dirty="0" smtClean="0"/>
              <a:t>, Jon </a:t>
            </a:r>
            <a:r>
              <a:rPr lang="en-GB" sz="2400" dirty="0" err="1" smtClean="0"/>
              <a:t>Tonge</a:t>
            </a:r>
            <a:r>
              <a:rPr lang="en-GB" sz="2400" dirty="0" smtClean="0"/>
              <a:t>, Jim </a:t>
            </a:r>
            <a:r>
              <a:rPr lang="en-GB" sz="2400" dirty="0" err="1" smtClean="0"/>
              <a:t>McAuley</a:t>
            </a:r>
            <a:r>
              <a:rPr lang="en-GB" sz="2400" dirty="0" smtClean="0"/>
              <a:t> and Catherine </a:t>
            </a:r>
            <a:r>
              <a:rPr lang="en-GB" sz="2400" dirty="0" err="1" smtClean="0"/>
              <a:t>McGlynn</a:t>
            </a:r>
            <a:endParaRPr lang="en-GB" sz="2400" i="1" dirty="0"/>
          </a:p>
        </p:txBody>
      </p:sp>
      <p:pic>
        <p:nvPicPr>
          <p:cNvPr id="4" name="Content Placeholder 3" descr="Abandoning Historical Conflict?: Former Political Prisoners and Reconciliation in Northern Irelan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44824"/>
            <a:ext cx="3973530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529" y="3097576"/>
            <a:ext cx="2319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244C"/>
                </a:solidFill>
              </a:rPr>
              <a:t>Winner Brian Farrell Prize for Best Book on Irish Politics 2010 </a:t>
            </a:r>
            <a:endParaRPr lang="en-US" sz="1800" b="1" dirty="0">
              <a:solidFill>
                <a:srgbClr val="00244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6605604" cy="900112"/>
          </a:xfrm>
        </p:spPr>
        <p:txBody>
          <a:bodyPr/>
          <a:lstStyle/>
          <a:p>
            <a:r>
              <a:rPr lang="en-GB" sz="2400" i="1" dirty="0" smtClean="0"/>
              <a:t>Ulster’s Last Stand? Reconstructing Unionism after the Peace Process</a:t>
            </a:r>
            <a:r>
              <a:rPr lang="en-GB" sz="2400" dirty="0" smtClean="0"/>
              <a:t> by Jim McAuley</a:t>
            </a:r>
            <a:endParaRPr lang="en-GB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://sluggerotoole.com/wp-content/uploads/2011/01/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0" y="2428868"/>
            <a:ext cx="3429024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6605604" cy="900112"/>
          </a:xfrm>
        </p:spPr>
        <p:txBody>
          <a:bodyPr/>
          <a:lstStyle/>
          <a:p>
            <a:r>
              <a:rPr lang="en-GB" sz="2800" i="1" dirty="0" smtClean="0"/>
              <a:t>Ulster </a:t>
            </a:r>
            <a:r>
              <a:rPr lang="en-GB" sz="2800" i="1" dirty="0" err="1" smtClean="0"/>
              <a:t>Loyalism</a:t>
            </a:r>
            <a:r>
              <a:rPr lang="en-GB" sz="2800" i="1" dirty="0" smtClean="0"/>
              <a:t> after the Good Friday Agreement</a:t>
            </a:r>
            <a:r>
              <a:rPr lang="en-GB" sz="2800" dirty="0" smtClean="0"/>
              <a:t> ed. by Jim </a:t>
            </a:r>
            <a:r>
              <a:rPr lang="en-GB" sz="2800" dirty="0" err="1" smtClean="0"/>
              <a:t>McAuley</a:t>
            </a:r>
            <a:r>
              <a:rPr lang="en-GB" sz="2800" dirty="0" smtClean="0"/>
              <a:t> and Graham Spencer</a:t>
            </a:r>
            <a:endParaRPr lang="en-GB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51906" name="Picture 2" descr="http://ecx.images-amazon.com/images/I/41Eu6pGj9SL._SS5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72816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6819918" cy="900112"/>
          </a:xfrm>
        </p:spPr>
        <p:txBody>
          <a:bodyPr/>
          <a:lstStyle/>
          <a:p>
            <a:r>
              <a:rPr lang="en-GB" sz="2400" i="1" dirty="0" smtClean="0"/>
              <a:t>Loyal to the Core? </a:t>
            </a:r>
            <a:r>
              <a:rPr lang="en-GB" sz="2400" i="1" dirty="0" err="1" smtClean="0"/>
              <a:t>Orangeism</a:t>
            </a:r>
            <a:r>
              <a:rPr lang="en-GB" sz="2400" i="1" dirty="0" smtClean="0"/>
              <a:t> and </a:t>
            </a:r>
            <a:r>
              <a:rPr lang="en-GB" sz="2400" i="1" dirty="0" err="1" smtClean="0"/>
              <a:t>Britishness</a:t>
            </a:r>
            <a:r>
              <a:rPr lang="en-GB" sz="2400" i="1" dirty="0" smtClean="0"/>
              <a:t> in Northern Ireland </a:t>
            </a:r>
            <a:r>
              <a:rPr lang="en-GB" sz="2400" dirty="0" smtClean="0"/>
              <a:t>by Jim </a:t>
            </a:r>
            <a:r>
              <a:rPr lang="en-GB" sz="2400" dirty="0" err="1" smtClean="0"/>
              <a:t>McAuley</a:t>
            </a:r>
            <a:r>
              <a:rPr lang="en-GB" sz="2400" dirty="0" smtClean="0"/>
              <a:t>, Jon </a:t>
            </a:r>
            <a:r>
              <a:rPr lang="en-GB" sz="2400" dirty="0" err="1" smtClean="0"/>
              <a:t>Tonge</a:t>
            </a:r>
            <a:r>
              <a:rPr lang="en-GB" sz="2400" dirty="0" smtClean="0"/>
              <a:t> and Andy </a:t>
            </a:r>
            <a:r>
              <a:rPr lang="en-GB" sz="2400" dirty="0" err="1" smtClean="0"/>
              <a:t>Mycock</a:t>
            </a:r>
            <a:r>
              <a:rPr lang="en-GB" sz="2400" dirty="0" smtClean="0"/>
              <a:t> </a:t>
            </a:r>
            <a:endParaRPr lang="en-GB" sz="2400" i="1" dirty="0"/>
          </a:p>
        </p:txBody>
      </p:sp>
      <p:pic>
        <p:nvPicPr>
          <p:cNvPr id="4" name="Content Placeholder 3" descr="Loyal to the Core?: Orangeism and Britishness in Northern Irelan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857364"/>
            <a:ext cx="3687778" cy="414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58" y="2000240"/>
            <a:ext cx="3714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Widespread Media Coverage in Northern Ireland, including all main daily newspapers, (4 pages in </a:t>
            </a:r>
            <a:r>
              <a:rPr lang="en-US" i="1" dirty="0" smtClean="0"/>
              <a:t>Newsletter</a:t>
            </a:r>
            <a:r>
              <a:rPr lang="en-US" dirty="0" smtClean="0"/>
              <a:t>), BBC Spotlight (current affairs </a:t>
            </a:r>
            <a:r>
              <a:rPr lang="en-US" dirty="0" err="1" smtClean="0"/>
              <a:t>programme</a:t>
            </a:r>
            <a:r>
              <a:rPr lang="en-US" dirty="0" smtClean="0"/>
              <a:t>); BBC radio ‘Talkback’ (current affairs) and lead story on Ulster Television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6819918" cy="900112"/>
          </a:xfrm>
        </p:spPr>
        <p:txBody>
          <a:bodyPr/>
          <a:lstStyle/>
          <a:p>
            <a:r>
              <a:rPr lang="en-GB" i="1" dirty="0" err="1" smtClean="0"/>
              <a:t>Huw</a:t>
            </a:r>
            <a:r>
              <a:rPr lang="en-GB" i="1" dirty="0" smtClean="0"/>
              <a:t> T. Edwards: British Labour and Welsh Socialism</a:t>
            </a:r>
            <a:r>
              <a:rPr lang="en-GB" dirty="0" smtClean="0"/>
              <a:t> by Paul Ward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772816"/>
            <a:ext cx="3159848" cy="48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i="1" dirty="0" smtClean="0"/>
              <a:t>Red Flag and Union Jack </a:t>
            </a:r>
            <a:r>
              <a:rPr lang="en-GB" sz="2800" dirty="0" smtClean="0"/>
              <a:t>by Paul Ward</a:t>
            </a:r>
            <a:endParaRPr lang="en-GB" sz="28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714488"/>
            <a:ext cx="3289871" cy="49455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6677042" cy="900112"/>
          </a:xfrm>
        </p:spPr>
        <p:txBody>
          <a:bodyPr/>
          <a:lstStyle/>
          <a:p>
            <a:r>
              <a:rPr lang="en-GB" sz="2400" i="1" dirty="0" smtClean="0"/>
              <a:t/>
            </a:r>
            <a:br>
              <a:rPr lang="en-GB" sz="2400" i="1" dirty="0" smtClean="0"/>
            </a:br>
            <a:r>
              <a:rPr lang="en-GB" sz="2400" i="1" dirty="0" smtClean="0"/>
              <a:t>Parliamentary Affairs</a:t>
            </a:r>
            <a:r>
              <a:rPr lang="en-GB" sz="2400" dirty="0" smtClean="0"/>
              <a:t>: </a:t>
            </a:r>
            <a:r>
              <a:rPr lang="en-GB" sz="2400" dirty="0" err="1" smtClean="0"/>
              <a:t>Britishness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special edition (2010) by Andy </a:t>
            </a:r>
            <a:r>
              <a:rPr lang="en-GB" sz="2400" dirty="0" err="1" smtClean="0"/>
              <a:t>Mycock</a:t>
            </a:r>
            <a:r>
              <a:rPr lang="en-GB" sz="2400" dirty="0" smtClean="0"/>
              <a:t> and Catherine McGlynn, 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 descr="http://www.hud.ac.uk/media/universityofhuddersfield/content/image/courses/subjects/soc/newsevents/midsize/400x300_00006286_00000314_00000317_00000315---018---Parliamentary-affai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060848"/>
            <a:ext cx="4320000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6677042" cy="900112"/>
          </a:xfrm>
        </p:spPr>
        <p:txBody>
          <a:bodyPr/>
          <a:lstStyle/>
          <a:p>
            <a:r>
              <a:rPr lang="en-GB" sz="2400" i="1" dirty="0" err="1" smtClean="0"/>
              <a:t>Britishness</a:t>
            </a:r>
            <a:r>
              <a:rPr lang="en-GB" sz="2400" i="1" dirty="0" smtClean="0"/>
              <a:t>, Identity and Citizenship: The View from Abroad</a:t>
            </a:r>
            <a:r>
              <a:rPr lang="en-GB" sz="2400" dirty="0" smtClean="0"/>
              <a:t> ed. by Catherine </a:t>
            </a:r>
            <a:r>
              <a:rPr lang="en-GB" sz="2400" dirty="0" err="1" smtClean="0"/>
              <a:t>McGlynn</a:t>
            </a:r>
            <a:r>
              <a:rPr lang="en-GB" sz="2400" dirty="0" smtClean="0"/>
              <a:t>, Andy </a:t>
            </a:r>
            <a:r>
              <a:rPr lang="en-GB" sz="2400" dirty="0" err="1" smtClean="0"/>
              <a:t>Mycock</a:t>
            </a:r>
            <a:r>
              <a:rPr lang="en-GB" sz="2400" dirty="0" smtClean="0"/>
              <a:t> and Jim </a:t>
            </a:r>
            <a:r>
              <a:rPr lang="en-GB" sz="2400" dirty="0" err="1" smtClean="0"/>
              <a:t>McAuley</a:t>
            </a:r>
            <a:r>
              <a:rPr lang="en-GB" sz="2400" dirty="0" smtClean="0"/>
              <a:t> </a:t>
            </a:r>
            <a:endParaRPr lang="en-GB" sz="2400" i="1" dirty="0"/>
          </a:p>
        </p:txBody>
      </p:sp>
      <p:pic>
        <p:nvPicPr>
          <p:cNvPr id="4" name="Content Placeholder 3" descr="http://ecx.images-amazon.com/images/I/51Kg-gvL-8L._SS500_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72816"/>
            <a:ext cx="491571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Academy for British and Irish Studies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031084"/>
          </a:xfrm>
        </p:spPr>
        <p:txBody>
          <a:bodyPr/>
          <a:lstStyle/>
          <a:p>
            <a:r>
              <a:rPr lang="en-GB" dirty="0" smtClean="0"/>
              <a:t>Founding Aims and Objectives of the Academy for the Study of </a:t>
            </a:r>
            <a:r>
              <a:rPr lang="en-GB" dirty="0" err="1" smtClean="0"/>
              <a:t>Britishness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To integrate the wide-range of current research, networking and teaching agendas across the University of Huddersfield</a:t>
            </a:r>
          </a:p>
          <a:p>
            <a:pPr lvl="1"/>
            <a:r>
              <a:rPr lang="en-GB" dirty="0" smtClean="0"/>
              <a:t>to initiate original research, conference and teaching activities across the UK and beyond.</a:t>
            </a:r>
          </a:p>
          <a:p>
            <a:pPr lvl="1"/>
            <a:r>
              <a:rPr lang="en-GB" dirty="0" smtClean="0"/>
              <a:t>To inform local, regional and national policy-makers and practitioners on the implications of debates about identities and their implications in Britain, Ireland and any part of the world which has/had a relationship with Britain. </a:t>
            </a:r>
          </a:p>
          <a:p>
            <a:r>
              <a:rPr lang="en-GB" dirty="0" smtClean="0"/>
              <a:t>Why change our name?</a:t>
            </a:r>
          </a:p>
          <a:p>
            <a:pPr lvl="1"/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Youth, Multiculturalism and Community Cohesion</a:t>
            </a:r>
            <a:r>
              <a:rPr lang="en-GB" dirty="0" smtClean="0"/>
              <a:t> by Paul Thomas</a:t>
            </a:r>
            <a:endParaRPr lang="en-GB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772816"/>
            <a:ext cx="3071834" cy="479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Responding to the Threat of Violent Extremism </a:t>
            </a:r>
            <a:r>
              <a:rPr lang="en-GB" dirty="0" smtClean="0"/>
              <a:t>by Paul Thomas</a:t>
            </a:r>
            <a:endParaRPr lang="en-GB" i="1" dirty="0"/>
          </a:p>
        </p:txBody>
      </p:sp>
      <p:pic>
        <p:nvPicPr>
          <p:cNvPr id="4" name="Content Placeholder 3" descr="Responding to the Threat of Violent Extremism: Failing to Prevent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72816"/>
            <a:ext cx="435771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6677042" cy="900112"/>
          </a:xfrm>
        </p:spPr>
        <p:txBody>
          <a:bodyPr/>
          <a:lstStyle/>
          <a:p>
            <a:r>
              <a:rPr lang="en-GB" dirty="0" smtClean="0"/>
              <a:t> </a:t>
            </a:r>
            <a:r>
              <a:rPr lang="en-GB" sz="2800" dirty="0" smtClean="0"/>
              <a:t>Forthcoming next year 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 smtClean="0"/>
              <a:t>Post-imperial citizenship, national identity and education: Britain and post-Soviet Russia </a:t>
            </a:r>
            <a:r>
              <a:rPr lang="en-GB" dirty="0" smtClean="0"/>
              <a:t>by Andy Mycock</a:t>
            </a:r>
          </a:p>
          <a:p>
            <a:r>
              <a:rPr lang="en-GB" i="1" dirty="0" smtClean="0"/>
              <a:t>Islands and Britishness: A Global Perspective</a:t>
            </a:r>
            <a:r>
              <a:rPr lang="en-GB" dirty="0" smtClean="0"/>
              <a:t>, ed. by Jodie Matthews and Daniel Travers</a:t>
            </a:r>
          </a:p>
          <a:p>
            <a:r>
              <a:rPr lang="en-GB" i="1" dirty="0" smtClean="0"/>
              <a:t>Party Politics of Identity, </a:t>
            </a:r>
            <a:r>
              <a:rPr lang="en-GB" dirty="0" smtClean="0"/>
              <a:t>Special Section of British Journal of Politics and International Relations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Major research achievements since 2008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844824"/>
            <a:ext cx="4038600" cy="3959076"/>
          </a:xfrm>
        </p:spPr>
        <p:txBody>
          <a:bodyPr/>
          <a:lstStyle/>
          <a:p>
            <a:r>
              <a:rPr lang="en-GB" sz="1600" dirty="0" smtClean="0"/>
              <a:t>Enriching research : publications listed in top-ranked journals and award winning books</a:t>
            </a:r>
          </a:p>
          <a:p>
            <a:r>
              <a:rPr lang="en-GB" sz="1600" dirty="0" smtClean="0"/>
              <a:t>Developing networks and internationally-recognised  conferences: Britishness - The View from Abroad; Identity and the Other British Isles, Labour Orators (</a:t>
            </a:r>
            <a:r>
              <a:rPr lang="en-GB" sz="1600" u="sng" dirty="0" smtClean="0"/>
              <a:t>all</a:t>
            </a:r>
            <a:r>
              <a:rPr lang="en-GB" sz="1600" dirty="0" smtClean="0"/>
              <a:t> leading to edited collections and excellent feedback from participants)</a:t>
            </a:r>
          </a:p>
          <a:p>
            <a:r>
              <a:rPr lang="en-GB" sz="1600" dirty="0" smtClean="0"/>
              <a:t>Developing the next generation of researchers: 9 research students successfully supervised to completion by members of the ABIS (17 in progress)</a:t>
            </a:r>
          </a:p>
          <a:p>
            <a:pPr>
              <a:buNone/>
            </a:pPr>
            <a:r>
              <a:rPr lang="en-GB" sz="1600" dirty="0" smtClean="0"/>
              <a:t>	</a:t>
            </a:r>
            <a:endParaRPr lang="en-GB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050" name="Picture 2" descr="Graphic title: Britishness, Identity and Citizenship, The View From Abr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92896"/>
            <a:ext cx="4314825" cy="2743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Public engagement and impact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916832"/>
            <a:ext cx="4038600" cy="4031084"/>
          </a:xfrm>
        </p:spPr>
        <p:txBody>
          <a:bodyPr/>
          <a:lstStyle/>
          <a:p>
            <a:r>
              <a:rPr lang="en-GB" sz="1400" dirty="0" smtClean="0"/>
              <a:t>New Perspectives on Britishness (2009/10), including Chris </a:t>
            </a:r>
            <a:r>
              <a:rPr lang="en-GB" sz="1400" dirty="0" err="1" smtClean="0"/>
              <a:t>Harvie</a:t>
            </a:r>
            <a:r>
              <a:rPr lang="en-GB" sz="1400" dirty="0" smtClean="0"/>
              <a:t> MSP, Adam Price MP, Dr David Hume, </a:t>
            </a:r>
            <a:r>
              <a:rPr lang="en-GB" sz="1400" dirty="0" err="1" smtClean="0"/>
              <a:t>Bernardine</a:t>
            </a:r>
            <a:r>
              <a:rPr lang="en-GB" sz="1400" dirty="0" smtClean="0"/>
              <a:t> Evaristo. </a:t>
            </a:r>
          </a:p>
          <a:p>
            <a:r>
              <a:rPr lang="en-GB" sz="1400" dirty="0" smtClean="0"/>
              <a:t>Community Cohesion seminars </a:t>
            </a:r>
          </a:p>
          <a:p>
            <a:r>
              <a:rPr lang="en-GB" sz="1400" dirty="0" smtClean="0"/>
              <a:t>Public lectures:		</a:t>
            </a:r>
          </a:p>
          <a:p>
            <a:pPr lvl="1"/>
            <a:r>
              <a:rPr lang="en-GB" sz="1000" dirty="0" smtClean="0"/>
              <a:t>Paul Ward: James Mason film screening and lecture</a:t>
            </a:r>
          </a:p>
          <a:p>
            <a:pPr lvl="1"/>
            <a:r>
              <a:rPr lang="en-GB" sz="1000" dirty="0" smtClean="0"/>
              <a:t>Andy </a:t>
            </a:r>
            <a:r>
              <a:rPr lang="en-GB" sz="1000" dirty="0" err="1" smtClean="0"/>
              <a:t>Mycock</a:t>
            </a:r>
            <a:r>
              <a:rPr lang="en-GB" sz="1000" dirty="0" smtClean="0"/>
              <a:t>: In Defence of the Union</a:t>
            </a:r>
          </a:p>
          <a:p>
            <a:r>
              <a:rPr lang="en-GB" sz="1400" dirty="0" smtClean="0"/>
              <a:t>Public surveys and public seminars on St. George and Englishness</a:t>
            </a:r>
          </a:p>
          <a:p>
            <a:r>
              <a:rPr lang="en-GB" sz="1400" dirty="0" smtClean="0"/>
              <a:t>Regular contributions from Academy members to local, national and international media. </a:t>
            </a:r>
          </a:p>
          <a:p>
            <a:r>
              <a:rPr lang="en-GB" sz="1400" dirty="0" smtClean="0"/>
              <a:t>Government policy-making</a:t>
            </a:r>
          </a:p>
          <a:p>
            <a:pPr lvl="1"/>
            <a:r>
              <a:rPr lang="en-GB" sz="1400" dirty="0" smtClean="0"/>
              <a:t>Ministry of Justice Youth Citizenship Commission in 2008-9</a:t>
            </a:r>
          </a:p>
          <a:p>
            <a:pPr lvl="1"/>
            <a:r>
              <a:rPr lang="en-GB" sz="1400" dirty="0" smtClean="0"/>
              <a:t>DCLG Select Committee Inquiry into Prevent at the House of Commons in 2009</a:t>
            </a:r>
            <a:endParaRPr lang="en-GB" sz="1400" dirty="0"/>
          </a:p>
        </p:txBody>
      </p:sp>
      <p:pic>
        <p:nvPicPr>
          <p:cNvPr id="5" name="Content Placeholder 4" descr="Academy James Mason 0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03750" y="248999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 in 2011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" y="1785926"/>
            <a:ext cx="8229600" cy="4017974"/>
          </a:xfrm>
        </p:spPr>
        <p:txBody>
          <a:bodyPr/>
          <a:lstStyle/>
          <a:p>
            <a:pPr>
              <a:buNone/>
            </a:pPr>
            <a:r>
              <a:rPr lang="en-GB" sz="1600" dirty="0" smtClean="0"/>
              <a:t>Varied activities across and combining disciplines</a:t>
            </a:r>
          </a:p>
          <a:p>
            <a:r>
              <a:rPr lang="en-GB" sz="1600" dirty="0" smtClean="0"/>
              <a:t>External funding success from diverse range of funders, including </a:t>
            </a:r>
            <a:r>
              <a:rPr lang="en-GB" sz="1600" dirty="0" err="1" smtClean="0"/>
              <a:t>Société</a:t>
            </a:r>
            <a:r>
              <a:rPr lang="en-GB" sz="1600" dirty="0" smtClean="0"/>
              <a:t> </a:t>
            </a:r>
            <a:r>
              <a:rPr lang="en-GB" sz="1600" dirty="0" err="1" smtClean="0"/>
              <a:t>Jersiaise</a:t>
            </a:r>
            <a:r>
              <a:rPr lang="en-GB" sz="1600" dirty="0" smtClean="0"/>
              <a:t>, Scouloudi Foundation (IHR), Royal Historical Society, ESRC, European Science Foundation, Political Studies Association.</a:t>
            </a:r>
            <a:endParaRPr lang="en-GB" sz="1600" dirty="0" smtClean="0">
              <a:solidFill>
                <a:srgbClr val="FF0000"/>
              </a:solidFill>
            </a:endParaRPr>
          </a:p>
          <a:p>
            <a:r>
              <a:rPr lang="en-GB" sz="1600" dirty="0" smtClean="0"/>
              <a:t>ESF ‘Teaching the post-empire nation-state’ workshop.</a:t>
            </a:r>
          </a:p>
          <a:p>
            <a:r>
              <a:rPr lang="en-GB" sz="1600" dirty="0" smtClean="0"/>
              <a:t>PSA sponsored ‘Party Politics of Identity’ workshop and roundtable on ‘English Questions under the Coalition’.</a:t>
            </a:r>
          </a:p>
          <a:p>
            <a:r>
              <a:rPr lang="en-GB" sz="1600" dirty="0" smtClean="0"/>
              <a:t>Public debates with Jon </a:t>
            </a:r>
            <a:r>
              <a:rPr lang="en-GB" sz="1600" dirty="0" err="1" smtClean="0"/>
              <a:t>Cruddas</a:t>
            </a:r>
            <a:r>
              <a:rPr lang="en-GB" sz="1600" dirty="0" smtClean="0"/>
              <a:t>, Lisa </a:t>
            </a:r>
            <a:r>
              <a:rPr lang="en-GB" sz="1600" dirty="0" err="1" smtClean="0"/>
              <a:t>Nandy</a:t>
            </a:r>
            <a:r>
              <a:rPr lang="en-GB" sz="1600" dirty="0" smtClean="0"/>
              <a:t>, Jason McCartney, Lord Jim Knight.</a:t>
            </a:r>
          </a:p>
          <a:p>
            <a:r>
              <a:rPr lang="en-GB" sz="1600" dirty="0" smtClean="0"/>
              <a:t>Paul Ward made series editor of 'British Identities since 1707' by Peter Lang - 4 books published so far. </a:t>
            </a:r>
          </a:p>
          <a:p>
            <a:r>
              <a:rPr lang="en-GB" sz="1600" dirty="0" smtClean="0"/>
              <a:t>The Academy is now home to the </a:t>
            </a:r>
            <a:r>
              <a:rPr lang="en-GB" sz="1600" i="1" dirty="0" smtClean="0"/>
              <a:t>North American Journal of Welsh Studies</a:t>
            </a:r>
            <a:r>
              <a:rPr lang="en-GB" sz="1600" dirty="0" smtClean="0"/>
              <a:t>.</a:t>
            </a:r>
          </a:p>
          <a:p>
            <a:r>
              <a:rPr lang="en-GB" sz="1600" dirty="0" smtClean="0"/>
              <a:t>Richard Hayton is series editor for MUP’s ‘New Perspectives on the Right’, and is convenor of the PSA’s specialist group on Conservative Studies.  </a:t>
            </a:r>
          </a:p>
          <a:p>
            <a:r>
              <a:rPr lang="en-GB" sz="1600" dirty="0" smtClean="0"/>
              <a:t>‘Understanding British Society’ induction sessions for international PGRs</a:t>
            </a:r>
          </a:p>
          <a:p>
            <a:r>
              <a:rPr lang="en-GB" sz="1600" dirty="0" smtClean="0"/>
              <a:t>Research-led undergraduate and postgraduate teaching by ABIS members </a:t>
            </a:r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2012 and beyond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214554"/>
            <a:ext cx="7715304" cy="3589346"/>
          </a:xfrm>
        </p:spPr>
        <p:txBody>
          <a:bodyPr/>
          <a:lstStyle/>
          <a:p>
            <a:pPr>
              <a:buNone/>
            </a:pPr>
            <a:r>
              <a:rPr lang="en-GB" sz="1600" dirty="0" smtClean="0"/>
              <a:t>Members of ABIS have several grant applications pending, the results of which will be announced in 2012:</a:t>
            </a:r>
          </a:p>
          <a:p>
            <a:pPr lvl="1"/>
            <a:r>
              <a:rPr lang="en-GB" sz="1600" dirty="0" err="1" smtClean="0"/>
              <a:t>Leverhulme</a:t>
            </a:r>
            <a:r>
              <a:rPr lang="en-GB" sz="1600" dirty="0" smtClean="0"/>
              <a:t>, Beefeaters project (Paul Ward) £62,517 – following successful outline bid</a:t>
            </a:r>
          </a:p>
          <a:p>
            <a:pPr lvl="1"/>
            <a:r>
              <a:rPr lang="en-GB" sz="1600" dirty="0" smtClean="0"/>
              <a:t>British Academy bid on the British History Wars (Andy </a:t>
            </a:r>
            <a:r>
              <a:rPr lang="en-GB" sz="1600" dirty="0" err="1" smtClean="0"/>
              <a:t>Mycock</a:t>
            </a:r>
            <a:r>
              <a:rPr lang="en-GB" sz="1600" dirty="0" smtClean="0">
                <a:solidFill>
                  <a:schemeClr val="tx1"/>
                </a:solidFill>
              </a:rPr>
              <a:t>) </a:t>
            </a:r>
            <a:r>
              <a:rPr lang="en-GB" sz="1600" dirty="0" smtClean="0"/>
              <a:t>£65,000</a:t>
            </a:r>
          </a:p>
          <a:p>
            <a:pPr lvl="1"/>
            <a:r>
              <a:rPr lang="en-GB" sz="1600" dirty="0" smtClean="0"/>
              <a:t>AHRC Connecting Communities (Jodie Matthews) £22,874</a:t>
            </a:r>
          </a:p>
          <a:p>
            <a:pPr lvl="1"/>
            <a:r>
              <a:rPr lang="en-US" sz="1600" dirty="0" smtClean="0"/>
              <a:t>ESRC(with Jon </a:t>
            </a:r>
            <a:r>
              <a:rPr lang="en-US" sz="1600" dirty="0" err="1" smtClean="0"/>
              <a:t>Tonge</a:t>
            </a:r>
            <a:r>
              <a:rPr lang="en-US" sz="1600" dirty="0" smtClean="0"/>
              <a:t>) - £98,000 on the Democratic Unionist Party: an analysis of the social perspectives and political attitudes of its leadership, activists and members. [Submitted October 2011].</a:t>
            </a:r>
            <a:endParaRPr lang="en-GB" sz="1600" dirty="0" smtClean="0"/>
          </a:p>
          <a:p>
            <a:pPr lvl="1"/>
            <a:r>
              <a:rPr lang="en-US" sz="1600" dirty="0" smtClean="0"/>
              <a:t>The Leverhulme Trust:</a:t>
            </a:r>
            <a:r>
              <a:rPr lang="en-US" sz="1600" b="1" dirty="0" smtClean="0"/>
              <a:t> </a:t>
            </a:r>
            <a:r>
              <a:rPr lang="en-US" sz="1600" dirty="0" smtClean="0"/>
              <a:t>The Possibility of Justice in Northern Ireland - An Intergenerational Perspective (Jim McAuley) £450,000 [Submitted October 2011].</a:t>
            </a:r>
            <a:endParaRPr lang="en-GB" sz="1600" dirty="0" smtClean="0"/>
          </a:p>
          <a:p>
            <a:pPr lvl="1"/>
            <a:r>
              <a:rPr lang="en-US" sz="1600" dirty="0" smtClean="0"/>
              <a:t>‘Under a Different Banner’: </a:t>
            </a:r>
            <a:r>
              <a:rPr lang="en-US" sz="1600" dirty="0" err="1" smtClean="0"/>
              <a:t>Orangeism</a:t>
            </a:r>
            <a:r>
              <a:rPr lang="en-US" sz="1600" dirty="0" smtClean="0"/>
              <a:t>, Ulster Protestantism and the Diaspora – to be submitted to the AHRC, £350,000 [under preparation]</a:t>
            </a:r>
            <a:endParaRPr lang="en-GB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2012 and beyond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3598862"/>
          </a:xfrm>
        </p:spPr>
        <p:txBody>
          <a:bodyPr/>
          <a:lstStyle/>
          <a:p>
            <a:r>
              <a:rPr lang="en-GB" sz="1600" dirty="0" smtClean="0"/>
              <a:t>Developing connections</a:t>
            </a:r>
          </a:p>
          <a:p>
            <a:pPr lvl="1"/>
            <a:r>
              <a:rPr lang="en-GB" sz="1600" dirty="0" smtClean="0"/>
              <a:t>AHRC network and networking workshop; PSA Britishness group; IPPR</a:t>
            </a:r>
          </a:p>
          <a:p>
            <a:pPr lvl="1"/>
            <a:r>
              <a:rPr lang="en-GB" sz="1600" dirty="0" smtClean="0"/>
              <a:t>Internationalization: Institute of Irish Studies at Rennes</a:t>
            </a:r>
          </a:p>
          <a:p>
            <a:pPr lvl="1"/>
            <a:endParaRPr lang="en-GB" sz="1600" dirty="0" smtClean="0"/>
          </a:p>
          <a:p>
            <a:r>
              <a:rPr lang="en-GB" sz="1600" dirty="0" smtClean="0"/>
              <a:t>Networking and engagement:</a:t>
            </a:r>
          </a:p>
          <a:p>
            <a:pPr lvl="1"/>
            <a:r>
              <a:rPr lang="en-GB" sz="1600" dirty="0" smtClean="0"/>
              <a:t>PSA History-teaching conference</a:t>
            </a:r>
          </a:p>
          <a:p>
            <a:pPr lvl="1"/>
            <a:r>
              <a:rPr lang="en-GB" sz="1600" dirty="0" smtClean="0"/>
              <a:t>‘Solving the English Questions’ public debate</a:t>
            </a:r>
          </a:p>
          <a:p>
            <a:pPr lvl="1"/>
            <a:r>
              <a:rPr lang="en-GB" sz="1600" dirty="0" smtClean="0"/>
              <a:t>Peter Hennessey (historian of government) speaking February 9</a:t>
            </a:r>
            <a:r>
              <a:rPr lang="en-GB" sz="1600" baseline="30000" dirty="0" smtClean="0"/>
              <a:t>th</a:t>
            </a:r>
            <a:endParaRPr lang="en-GB" sz="1600" dirty="0" smtClean="0"/>
          </a:p>
          <a:p>
            <a:pPr lvl="1"/>
            <a:r>
              <a:rPr lang="en-GB" sz="1600" dirty="0" smtClean="0"/>
              <a:t>Roy </a:t>
            </a:r>
            <a:r>
              <a:rPr lang="en-GB" sz="1600" dirty="0" err="1" smtClean="0"/>
              <a:t>Hattersley</a:t>
            </a:r>
            <a:r>
              <a:rPr lang="en-GB" sz="1600" dirty="0" smtClean="0"/>
              <a:t> visiting March 8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</a:t>
            </a:r>
          </a:p>
          <a:p>
            <a:pPr lvl="1"/>
            <a:endParaRPr lang="en-GB" sz="1600" dirty="0" smtClean="0"/>
          </a:p>
          <a:p>
            <a:r>
              <a:rPr lang="en-GB" sz="1600" dirty="0" smtClean="0"/>
              <a:t>Profiling Research Excellence: </a:t>
            </a:r>
          </a:p>
          <a:p>
            <a:pPr lvl="1"/>
            <a:r>
              <a:rPr lang="en-GB" sz="1600" dirty="0" smtClean="0"/>
              <a:t>9 members of ABIS entering the REF across 2/3 </a:t>
            </a:r>
            <a:r>
              <a:rPr lang="en-GB" sz="1600" dirty="0" err="1" smtClean="0"/>
              <a:t>UoAs</a:t>
            </a:r>
            <a:endParaRPr lang="en-GB" sz="1600" dirty="0" smtClean="0">
              <a:solidFill>
                <a:srgbClr val="FF0000"/>
              </a:solidFill>
            </a:endParaRPr>
          </a:p>
          <a:p>
            <a:pPr lvl="1"/>
            <a:r>
              <a:rPr lang="en-GB" sz="1600" dirty="0" smtClean="0"/>
              <a:t>MA by Research in British and Irish Studies, modelled on the ERASMUS intensive programme and recruitment of PGRs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Wendy Webster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Migration histories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sz="2400"/>
              <a:t>Vision of domestic stability at heart of post-war reconstruction</a:t>
            </a:r>
          </a:p>
          <a:p>
            <a:pPr>
              <a:buFontTx/>
              <a:buNone/>
            </a:pPr>
            <a:endParaRPr lang="en-GB" sz="2400"/>
          </a:p>
          <a:p>
            <a:pPr>
              <a:buFontTx/>
              <a:buNone/>
            </a:pPr>
            <a:r>
              <a:rPr lang="en-GB" sz="2400"/>
              <a:t>Complex connections between white and black women’s lives</a:t>
            </a:r>
          </a:p>
          <a:p>
            <a:pPr>
              <a:buFontTx/>
              <a:buNone/>
            </a:pPr>
            <a:endParaRPr lang="en-GB" sz="2800"/>
          </a:p>
          <a:p>
            <a:pPr>
              <a:buFontTx/>
              <a:buNone/>
            </a:pPr>
            <a:r>
              <a:rPr lang="en-GB" sz="2400"/>
              <a:t>Importance of empire in shaping Englishness</a:t>
            </a:r>
          </a:p>
          <a:p>
            <a:pPr>
              <a:buFontTx/>
              <a:buNone/>
            </a:pPr>
            <a:endParaRPr lang="en-GB" sz="2400"/>
          </a:p>
          <a:p>
            <a:pPr>
              <a:buFontTx/>
              <a:buNone/>
            </a:pPr>
            <a:endParaRPr lang="en-GB" sz="2400"/>
          </a:p>
        </p:txBody>
      </p:sp>
      <p:pic>
        <p:nvPicPr>
          <p:cNvPr id="3076" name="Picture 4" descr="Imagining hom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29190" y="1785926"/>
            <a:ext cx="3276600" cy="4876800"/>
          </a:xfrm>
          <a:noFill/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ctemplate1">
  <a:themeElements>
    <a:clrScheme name="dectemplate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ctemplat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ctemplat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ctemplate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ctemplate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ctemplate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ctemplate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ctemplate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White">
  <a:themeElements>
    <a:clrScheme name="3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White">
  <a:themeElements>
    <a:clrScheme name="4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White">
  <a:themeElements>
    <a:clrScheme name="5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White">
  <a:themeElements>
    <a:clrScheme name="6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White">
  <a:themeElements>
    <a:clrScheme name="7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White">
  <a:themeElements>
    <a:clrScheme name="8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ink">
  <a:themeElements>
    <a:clrScheme name="Pi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4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ink">
  <a:themeElements>
    <a:clrScheme name="1_Pi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i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reen">
  <a:themeElements>
    <a:clrScheme name="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White">
  <a:themeElements>
    <a:clrScheme name="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White">
  <a:themeElements>
    <a:clrScheme name="1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White">
  <a:themeElements>
    <a:clrScheme name="2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1943</TotalTime>
  <Words>917</Words>
  <Application>Microsoft Office PowerPoint</Application>
  <PresentationFormat>On-screen Show (4:3)</PresentationFormat>
  <Paragraphs>111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34</vt:i4>
      </vt:variant>
      <vt:variant>
        <vt:lpstr>Slide Titles</vt:lpstr>
      </vt:variant>
      <vt:variant>
        <vt:i4>22</vt:i4>
      </vt:variant>
    </vt:vector>
  </HeadingPairs>
  <TitlesOfParts>
    <vt:vector size="56" baseType="lpstr">
      <vt:lpstr>dectemplate1</vt:lpstr>
      <vt:lpstr>Pink</vt:lpstr>
      <vt:lpstr>Custom Design</vt:lpstr>
      <vt:lpstr>1_Pink</vt:lpstr>
      <vt:lpstr>Green</vt:lpstr>
      <vt:lpstr>Blank Presentation</vt:lpstr>
      <vt:lpstr>White</vt:lpstr>
      <vt:lpstr>1_White</vt:lpstr>
      <vt:lpstr>2_White</vt:lpstr>
      <vt:lpstr>3_White</vt:lpstr>
      <vt:lpstr>4_White</vt:lpstr>
      <vt:lpstr>5_White</vt:lpstr>
      <vt:lpstr>6_White</vt:lpstr>
      <vt:lpstr>7_White</vt:lpstr>
      <vt:lpstr>8_White</vt:lpstr>
      <vt:lpstr>1_Blank Presentation</vt:lpstr>
      <vt:lpstr>3_Blank Presentation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15_Custom Design</vt:lpstr>
      <vt:lpstr>16_Custom Design</vt:lpstr>
      <vt:lpstr>17_Custom Design</vt:lpstr>
      <vt:lpstr>The Academy for British and Irish Studies</vt:lpstr>
      <vt:lpstr>Academy for British and Irish Studies</vt:lpstr>
      <vt:lpstr> Major research achievements since 2008</vt:lpstr>
      <vt:lpstr>Public engagement and impact</vt:lpstr>
      <vt:lpstr>Success in 2011</vt:lpstr>
      <vt:lpstr>2012 and beyond</vt:lpstr>
      <vt:lpstr>2012 and beyond</vt:lpstr>
      <vt:lpstr>Wendy Webster</vt:lpstr>
      <vt:lpstr>Migration histories</vt:lpstr>
      <vt:lpstr>Domestic impact of empire</vt:lpstr>
      <vt:lpstr>Gender and Migration</vt:lpstr>
      <vt:lpstr>Abandoning Historical Conflict? By Peter Shirlow, Jon Tonge, Jim McAuley and Catherine McGlynn</vt:lpstr>
      <vt:lpstr>Ulster’s Last Stand? Reconstructing Unionism after the Peace Process by Jim McAuley</vt:lpstr>
      <vt:lpstr>Ulster Loyalism after the Good Friday Agreement ed. by Jim McAuley and Graham Spencer</vt:lpstr>
      <vt:lpstr>Loyal to the Core? Orangeism and Britishness in Northern Ireland by Jim McAuley, Jon Tonge and Andy Mycock </vt:lpstr>
      <vt:lpstr>Huw T. Edwards: British Labour and Welsh Socialism by Paul Ward</vt:lpstr>
      <vt:lpstr>Red Flag and Union Jack by Paul Ward</vt:lpstr>
      <vt:lpstr> Parliamentary Affairs: Britishness special edition (2010) by Andy Mycock and Catherine McGlynn, </vt:lpstr>
      <vt:lpstr>Britishness, Identity and Citizenship: The View from Abroad ed. by Catherine McGlynn, Andy Mycock and Jim McAuley </vt:lpstr>
      <vt:lpstr>Youth, Multiculturalism and Community Cohesion by Paul Thomas</vt:lpstr>
      <vt:lpstr>Responding to the Threat of Violent Extremism by Paul Thomas</vt:lpstr>
      <vt:lpstr> Forthcoming next year </vt:lpstr>
    </vt:vector>
  </TitlesOfParts>
  <Company>Brahm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A.Jackson</dc:creator>
  <cp:lastModifiedBy>Jodie Matthews</cp:lastModifiedBy>
  <cp:revision>200</cp:revision>
  <dcterms:created xsi:type="dcterms:W3CDTF">2009-01-21T14:22:17Z</dcterms:created>
  <dcterms:modified xsi:type="dcterms:W3CDTF">2012-04-05T09:58:15Z</dcterms:modified>
</cp:coreProperties>
</file>