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  <p:sldMasterId id="2147483652" r:id="rId2"/>
    <p:sldMasterId id="2147483654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</p:sldMasterIdLst>
  <p:notesMasterIdLst>
    <p:notesMasterId r:id="rId35"/>
  </p:notesMasterIdLst>
  <p:handoutMasterIdLst>
    <p:handoutMasterId r:id="rId36"/>
  </p:handoutMasterIdLst>
  <p:sldIdLst>
    <p:sldId id="384" r:id="rId13"/>
    <p:sldId id="473" r:id="rId14"/>
    <p:sldId id="488" r:id="rId15"/>
    <p:sldId id="544" r:id="rId16"/>
    <p:sldId id="548" r:id="rId17"/>
    <p:sldId id="545" r:id="rId18"/>
    <p:sldId id="546" r:id="rId19"/>
    <p:sldId id="547" r:id="rId20"/>
    <p:sldId id="549" r:id="rId21"/>
    <p:sldId id="551" r:id="rId22"/>
    <p:sldId id="550" r:id="rId23"/>
    <p:sldId id="552" r:id="rId24"/>
    <p:sldId id="559" r:id="rId25"/>
    <p:sldId id="516" r:id="rId26"/>
    <p:sldId id="517" r:id="rId27"/>
    <p:sldId id="518" r:id="rId28"/>
    <p:sldId id="558" r:id="rId29"/>
    <p:sldId id="519" r:id="rId30"/>
    <p:sldId id="520" r:id="rId31"/>
    <p:sldId id="553" r:id="rId32"/>
    <p:sldId id="522" r:id="rId33"/>
    <p:sldId id="523" r:id="rId34"/>
  </p:sldIdLst>
  <p:sldSz cx="9144000" cy="6858000" type="screen4x3"/>
  <p:notesSz cx="9926638" cy="6669088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Cambria" pitchFamily="18" charset="0"/>
      <p:regular r:id="rId41"/>
      <p:bold r:id="rId42"/>
      <p:italic r:id="rId43"/>
      <p:boldItalic r:id="rId44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2"/>
    <a:srgbClr val="33CCCC"/>
    <a:srgbClr val="0058B8"/>
    <a:srgbClr val="993366"/>
    <a:srgbClr val="990033"/>
    <a:srgbClr val="A50021"/>
    <a:srgbClr val="FF0000"/>
    <a:srgbClr val="336699"/>
    <a:srgbClr val="0099CC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42" autoAdjust="0"/>
    <p:restoredTop sz="89619" autoAdjust="0"/>
  </p:normalViewPr>
  <p:slideViewPr>
    <p:cSldViewPr>
      <p:cViewPr varScale="1">
        <p:scale>
          <a:sx n="72" d="100"/>
          <a:sy n="72" d="100"/>
        </p:scale>
        <p:origin x="-90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755" y="0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F1C45-81DA-4252-B821-C556EE61A35D}" type="datetimeFigureOut">
              <a:rPr lang="en-US" smtClean="0"/>
              <a:pPr/>
              <a:t>10/11/2011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34194"/>
            <a:ext cx="4300519" cy="333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755" y="6334194"/>
            <a:ext cx="4300519" cy="333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D16C7-A912-4950-8055-9B03378022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19" cy="3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55" y="0"/>
            <a:ext cx="4300519" cy="3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5650" y="500063"/>
            <a:ext cx="3335338" cy="250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28" y="3167631"/>
            <a:ext cx="7941783" cy="300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4194"/>
            <a:ext cx="4300519" cy="33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55" y="6334194"/>
            <a:ext cx="4300519" cy="33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A097DCA3-7A93-46E6-BCE7-A1A4C63B3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97DCA3-7A93-46E6-BCE7-A1A4C63B346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Average number of books borrowed by students graduating with an honour for the last 5 years.  For each student, 3 years worth of book loans are including in the average.</a:t>
            </a:r>
          </a:p>
          <a:p>
            <a:r>
              <a:rPr lang="en-GB" smtClean="0"/>
              <a:t>http://library.hud.ac.uk/blogs/projects/lidp/2011/04/12/5-years-of-book-loans-and-grades-at-huddersfield/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97DCA3-7A93-46E6-BCE7-A1A4C63B346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Total</a:t>
            </a:r>
            <a:r>
              <a:rPr lang="en-GB" baseline="0" dirty="0" smtClean="0"/>
              <a:t> combined e-resource access from all institutions providing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97DCA3-7A93-46E6-BCE7-A1A4C63B346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FOR SLIDE http://www.flickr.com/photos/paige_eliz/6164526883/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97DCA3-7A93-46E6-BCE7-A1A4C63B346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Would be good to have some kind</a:t>
            </a:r>
            <a:r>
              <a:rPr lang="en-GB" baseline="0" dirty="0" smtClean="0"/>
              <a:t> of image here but not found a good one yet </a:t>
            </a:r>
            <a:r>
              <a:rPr lang="en-GB" baseline="0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97DCA3-7A93-46E6-BCE7-A1A4C63B346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Photo</a:t>
            </a:r>
            <a:r>
              <a:rPr lang="en-GB" baseline="0" dirty="0" smtClean="0"/>
              <a:t> http://www.flickr.com/photos/nicholasngkw/5512321874/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97DCA3-7A93-46E6-BCE7-A1A4C63B346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962F-C223-4DA6-9575-8543F320A3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EEC9-474E-4F82-BB53-C7DD003105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4BEB-F6B0-4BAA-BC51-10E94B82A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81B5-0C7F-45F8-BAF2-342E5C361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3FA0-BE70-428D-94B3-A4542CD29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8020-24DC-41AA-BF04-85364D814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22D9-791E-4F5C-9A44-CA4AF194E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2A23-C6FC-4895-BFA4-FF097FF9F9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0945-DB13-488B-8AF4-64131C5B11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0C84-9C35-4DC5-A091-5D228D628D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C7BD0-B37A-4BA4-881F-9A523FD223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11683-AD7D-4708-A932-F8D632AF8D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0B033-711A-4A28-A6F5-01CDAE134C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2393-E5CA-4592-ACC4-E4FAA5A016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DA69-8741-4781-B98B-C024B6200E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F1C-7264-43F9-BC23-B8364C121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B825C-8D56-4428-8972-9FDC926463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10959-0294-4009-84E2-562497EF05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A44EF-B948-4674-938E-63B43CF14F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FF3A1-12EC-4939-8F78-CB63DE9986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763E-E8C2-448C-B13F-5F39D63352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BA6B6-F448-4540-B374-54D2A8328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05EC-686A-47BE-9674-F7D5E45705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49109-53CA-4AC0-AC26-1F8086EA4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A2F88-7766-42E9-9AE0-35BDAAEEB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0B57-5433-41CC-9347-CA59758515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D35FA-443E-4FF3-8AC7-3045E472A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84A2A-5358-4962-971B-3E76EA1A54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BCE13-3E6A-4126-9E7E-3E8E8C29D5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15ED-B4AB-4A89-898A-830E4E2F4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4C85A-7DD1-4A75-A3CE-33906E463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883A-00A9-425E-A73B-575FB6589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E3F5-72BA-48F6-B1E6-730CC4C12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03E9C-700C-4F42-B451-06C62C446A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A849-21DA-47A6-A45F-5EE757493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2D13-473E-4990-B612-33F0B5B8E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A68C-DFFF-4262-BECE-058D0E1CB0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8841-8E23-422F-AA4C-D4DBAD9A8F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11236-D06C-41BF-B9E2-F050CA62F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4DFA8-0BEE-49E6-91E1-A676A067B7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C21C-F6B6-46BD-B6E1-F55AD43028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9E4E-7ACB-42CC-B736-4F07051E34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68CA-247B-4EFA-881B-63600AA873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DB286-833B-4A32-99EA-FCCE0CCBCD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049EB-8D99-4F2D-B273-EED75373D7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2F85-6FEB-4F20-8F70-D41D29C70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8A41-B1B0-412F-ABE5-C9D6CB1E93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2B28-8FF7-4EEE-A3AE-27738DE8F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BE33-5C25-4ECB-B4CD-13C1127516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FFFB5-68B2-467F-90E0-62B6BBED34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85CE-7896-4956-B6CF-92C7EB5F5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8713D-15D9-4304-8A26-4976D09DD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AD1EB-B536-42B5-B59C-E400761513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7264-52AE-4C46-A0E6-17890119D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B97B-8F30-4BE6-9E89-E30114FDB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3C488-2648-44BC-9B8D-72D344D863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C582-9B7F-4044-B765-725E024DF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4F6C1-AB46-4C44-904A-1F070BA8DA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D03F9-24E7-4925-BDB4-5D654C43E4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6A0A-3EB9-4492-9384-C65E0BA68C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E953-0753-4A60-8F9C-5BD9BA1D6D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71D33-D941-43A4-B1B8-944618C3B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94844-A5DF-4247-AF3F-FD75247E1F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FF407-8DAD-496A-96D7-556511F748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F1D9-0375-4130-8A53-DC2E25AD71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6D50-96C2-4BB9-8956-FB0248DD2F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42C5A-22E9-41C7-BCFA-6E51FD7EBA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307F2-5F1A-421D-8312-A9889D4BC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E2347-E96F-45AE-AE96-CF2943141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71DF3-7625-4BB6-A7B3-7EEABC7038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43757-201C-49AE-942F-E939853BA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927D-4F6B-4DB2-9A9B-6F6CD51D3E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1C8E-5F42-4827-85DE-2F457B676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9DFDD-33A1-49B6-B00C-49B08872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EA1D-DBFA-4F44-8BFF-A452ED5843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F5B4A-3CEC-41EA-869B-9FF2DD64BF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0875-9BAD-49BE-AA37-B022D6BA19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00D98-6F3D-4F39-8150-FC8D0DBD7E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215E-3E9A-4EAE-B39B-69EDC342AF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A781-543D-47CD-93CF-50A032868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3C223-2E36-47BA-8C2C-47963C0B8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F110-10CD-4924-A308-C38025BF24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6A32C-BDD2-477E-9699-974424EDB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B7DA9-9D2A-425C-9C6F-F48F9EEEE5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B25A-C62F-4555-B283-56CDB15895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6449-DACD-4560-9803-FF75F4010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65D68-F3C5-45B9-8D5E-68E77221FB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E1B8-29A5-4586-B422-5F44759985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9C5C-E2EA-4905-99E7-48FAC2694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2ABF-6125-4A68-98C1-CC2D25566B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C5702-546C-44BD-8961-CB7E89D7B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427CA-4853-47A5-8DDD-B06CD26BA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2909-E317-49A8-8651-652527A42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0EAD-758C-4718-879A-B4E1543AB1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A29A1-0AAE-45D1-BEFC-AF65B219C6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134BA-A877-43D7-90E9-EAFC0FD67E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C963E-CBB9-4502-9A3D-69D56622F5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4257-A677-4721-8BA0-FC5A34B068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B2D4-2B4E-4CC0-8EBB-97B34C073F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38A0-89AF-4EC6-A298-33A090A47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EE26-9883-4CF3-8954-D2A71E4B73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A43D-1939-4363-89BD-31773904B3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EF55-D0DA-4E17-93C9-3126161DE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75B17-5336-4C85-ABFE-2F719FCCCA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0C48B-87CB-4CA1-92F2-63D181052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953A-8455-458A-AD51-B76404E878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4E372-C542-4DFD-B52C-CE2E07B93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98B3-0FFD-4A08-B834-15F07BED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A436-2D1B-49A9-9F4C-A46A5000B5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229600" cy="1080119"/>
          </a:xfrm>
        </p:spPr>
        <p:txBody>
          <a:bodyPr anchor="t"/>
          <a:lstStyle>
            <a:lvl1pPr>
              <a:defRPr sz="3600" b="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spcBef>
                <a:spcPts val="0"/>
              </a:spcBef>
              <a:defRPr sz="3000" i="1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ACF7660-38BF-4C31-9BC0-A60CF04CC3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F3E4-2F6E-47C5-A659-06110C03E0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96489-C7C7-425C-AA1A-2FA288089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773238"/>
            <a:ext cx="4038600" cy="403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773238"/>
            <a:ext cx="4038600" cy="403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4965-4558-42A3-9F2C-7EF91A7BE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86BA-F617-46D8-ADDD-2A4FA1733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7F0B-D897-44E8-9276-C9899B7EB3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3251F-9C69-4784-B27E-FA9890C86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EA1B-30D8-4C47-BA26-D996F4878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70D6-FAFD-459E-A685-6222C9E417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42C04-95B6-45E6-B980-6E5A095A27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5217-C72D-4F7A-A860-03C6BA0E3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2750" y="1773238"/>
            <a:ext cx="4038600" cy="1938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3750" y="1773238"/>
            <a:ext cx="4038600" cy="1938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2750" y="3863975"/>
            <a:ext cx="4038600" cy="193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3750" y="3863975"/>
            <a:ext cx="4038600" cy="193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4D4ED-D51F-43D0-AE95-1822B80618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5F14-C741-494F-AC8D-FC1F6E2D4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773238"/>
            <a:ext cx="4038600" cy="4030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773238"/>
            <a:ext cx="4038600" cy="4030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5E11-D038-4436-A00C-AD1A27CAFD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773238"/>
            <a:ext cx="4038600" cy="4030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3750" y="1773238"/>
            <a:ext cx="4038600" cy="1938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3750" y="3863975"/>
            <a:ext cx="4038600" cy="193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93C70-A923-40CA-86B5-17BAE156A6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1CE0-28FE-4911-8B30-CAFB7DA03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2164-0A7D-4ADC-951C-B99E8F0F7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A558-E809-4184-997A-A8AF8D0364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08FC7-DC91-4328-B330-D638CCAB85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6299-2C72-4C05-9872-45D5869FB4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EC25-9981-4A56-8044-E11032A9B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7210F-A95B-4D8E-8BD5-9FF6799B9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FE11-BCE9-4EB3-802A-D5DEC61871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08E4B22B-8701-47DC-83D3-E5BCBD9836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79" name="Picture 8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pms15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01B65135-557F-43C3-B875-10C50EEE19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22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magen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6BF63ABA-45E5-445C-8829-996258C4A1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33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cy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3A96F869-5B95-4593-9F64-A5A7BCAC6F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43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AEB5838-3C34-4EA3-BB53-10A35E3420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103" name="Picture 7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30455032-96D6-4EF9-8DB8-7D834870C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5127" name="Picture 13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1787571E-9E89-4B0C-BCF6-9AC8EBB52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15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Uof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pms2725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1B50D065-65EF-4E6B-B6FF-8F88BFC284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1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176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ms410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1C984927-FD6A-479D-901D-B59BC338EB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820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ms37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55F8AD3-9980-4AB4-9469-FEB0B8CE59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92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ms281 equiv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6988"/>
            <a:ext cx="9140825" cy="15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F181BD94-9FAB-4704-9A01-07F8FBF673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773238"/>
            <a:ext cx="82296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48" name="Picture 8" descr="Inspiring tomorrows profs 4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UofH w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22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pms18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33C2B768-650C-4D04-A3B6-303566EA8E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12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lidp-opendat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3" y="4365104"/>
            <a:ext cx="8424738" cy="1800746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GB" sz="2200" dirty="0" smtClean="0"/>
              <a:t>Bryony </a:t>
            </a:r>
            <a:r>
              <a:rPr lang="en-GB" sz="2200" dirty="0" err="1" smtClean="0"/>
              <a:t>Ramsden</a:t>
            </a:r>
            <a:r>
              <a:rPr lang="en-GB" sz="2200" dirty="0" smtClean="0"/>
              <a:t> (Subject Librarian)</a:t>
            </a:r>
            <a:br>
              <a:rPr lang="en-GB" sz="2200" dirty="0" smtClean="0"/>
            </a:br>
            <a:r>
              <a:rPr lang="en-GB" sz="2200" dirty="0" smtClean="0"/>
              <a:t>Dave Pattern (Library Systems Manager)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2200" dirty="0" smtClean="0"/>
              <a:t>University of Huddersfield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2200" dirty="0" smtClean="0"/>
              <a:t>b.j.ramsden@hud.ac.uk | d.c.pattern@hud.ac.uk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8864" y="1844824"/>
            <a:ext cx="8229600" cy="29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7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Library Impact </a:t>
            </a:r>
            <a:br>
              <a:rPr kumimoji="0" lang="en-GB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7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7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Project</a:t>
            </a:r>
          </a:p>
        </p:txBody>
      </p:sp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19885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sz="3100" dirty="0" smtClean="0"/>
              <a:t>University of Bradford </a:t>
            </a:r>
          </a:p>
          <a:p>
            <a:pPr>
              <a:spcBef>
                <a:spcPct val="0"/>
              </a:spcBef>
            </a:pPr>
            <a:r>
              <a:rPr lang="en-GB" sz="3100" dirty="0" smtClean="0"/>
              <a:t>De Montfort University </a:t>
            </a:r>
          </a:p>
          <a:p>
            <a:pPr>
              <a:spcBef>
                <a:spcPct val="0"/>
              </a:spcBef>
            </a:pPr>
            <a:r>
              <a:rPr lang="en-GB" sz="3100" dirty="0" smtClean="0"/>
              <a:t>University of Exeter </a:t>
            </a:r>
          </a:p>
          <a:p>
            <a:pPr>
              <a:spcBef>
                <a:spcPct val="0"/>
              </a:spcBef>
            </a:pPr>
            <a:r>
              <a:rPr lang="en-GB" sz="3100" dirty="0" smtClean="0"/>
              <a:t>University of Huddersfield (lead partner)</a:t>
            </a:r>
          </a:p>
          <a:p>
            <a:pPr>
              <a:spcBef>
                <a:spcPct val="0"/>
              </a:spcBef>
            </a:pPr>
            <a:r>
              <a:rPr lang="en-GB" sz="3100" dirty="0" smtClean="0"/>
              <a:t>University of Lincoln </a:t>
            </a:r>
          </a:p>
          <a:p>
            <a:pPr>
              <a:spcBef>
                <a:spcPct val="0"/>
              </a:spcBef>
            </a:pPr>
            <a:r>
              <a:rPr lang="en-GB" sz="3100" dirty="0" smtClean="0"/>
              <a:t>Liverpool John </a:t>
            </a:r>
            <a:r>
              <a:rPr lang="en-GB" sz="3100" dirty="0" err="1" smtClean="0"/>
              <a:t>Moores</a:t>
            </a:r>
            <a:r>
              <a:rPr lang="en-GB" sz="3100" dirty="0" smtClean="0"/>
              <a:t> University </a:t>
            </a:r>
          </a:p>
          <a:p>
            <a:pPr>
              <a:spcBef>
                <a:spcPct val="0"/>
              </a:spcBef>
            </a:pPr>
            <a:r>
              <a:rPr lang="en-GB" sz="3100" dirty="0" smtClean="0"/>
              <a:t>University of Salford </a:t>
            </a:r>
          </a:p>
          <a:p>
            <a:pPr>
              <a:spcBef>
                <a:spcPct val="0"/>
              </a:spcBef>
            </a:pPr>
            <a:r>
              <a:rPr lang="en-GB" sz="3100" dirty="0" smtClean="0"/>
              <a:t>Teesside University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03AE4B6-A2E7-46E4-B3D6-27913D993632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10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348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>Library Impact Data Project</a:t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smtClean="0">
                <a:solidFill>
                  <a:srgbClr val="FFC000"/>
                </a:solidFill>
                <a:latin typeface="Cambria" pitchFamily="18" charset="0"/>
              </a:rPr>
              <a:t>project partners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“There is a statistically significant</a:t>
            </a:r>
            <a:br>
              <a:rPr lang="en-GB" dirty="0" smtClean="0"/>
            </a:br>
            <a:r>
              <a:rPr lang="en-GB" dirty="0" smtClean="0"/>
              <a:t>  correlation across a number of</a:t>
            </a:r>
            <a:br>
              <a:rPr lang="en-GB" dirty="0" smtClean="0"/>
            </a:br>
            <a:r>
              <a:rPr lang="en-GB" dirty="0" smtClean="0"/>
              <a:t>  universities between library activity</a:t>
            </a:r>
            <a:br>
              <a:rPr lang="en-GB" dirty="0" smtClean="0"/>
            </a:br>
            <a:r>
              <a:rPr lang="en-GB" dirty="0" smtClean="0"/>
              <a:t>  data and student attainment.”</a:t>
            </a:r>
          </a:p>
          <a:p>
            <a:pPr lvl="1">
              <a:spcBef>
                <a:spcPct val="20000"/>
              </a:spcBef>
            </a:pPr>
            <a:r>
              <a:rPr lang="en-GB" sz="3200" dirty="0" smtClean="0"/>
              <a:t>http://library.hud.ac.uk/lidp</a:t>
            </a:r>
          </a:p>
          <a:p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D2860-A0D6-4840-8EE4-BEC6DD51C83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6324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>Library Impact Data Project</a:t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project hypothesis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D2860-A0D6-4840-8EE4-BEC6DD51C83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6324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>Library Impact Data Project</a:t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disclaimer: not cause and effect!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89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496" y="6474822"/>
            <a:ext cx="3477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j-lt"/>
              </a:rPr>
              <a:t>flickr.com/photos/</a:t>
            </a:r>
            <a:r>
              <a:rPr lang="en-GB" b="1" dirty="0" err="1" smtClean="0">
                <a:latin typeface="+mj-lt"/>
              </a:rPr>
              <a:t>atoach</a:t>
            </a:r>
            <a:r>
              <a:rPr lang="en-GB" b="1" dirty="0" smtClean="0">
                <a:latin typeface="+mj-lt"/>
              </a:rPr>
              <a:t>/3344411469</a:t>
            </a:r>
            <a:endParaRPr lang="en-GB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520" y="2420888"/>
            <a:ext cx="9361040" cy="2123658"/>
          </a:xfrm>
          <a:prstGeom prst="rect">
            <a:avLst/>
          </a:prstGeom>
          <a:solidFill>
            <a:schemeClr val="accent5">
              <a:lumMod val="90000"/>
              <a:alpha val="91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6600" b="1" dirty="0" smtClean="0">
                <a:latin typeface="+mj-lt"/>
              </a:rPr>
              <a:t>borrowing more books</a:t>
            </a:r>
            <a:br>
              <a:rPr lang="en-GB" sz="6600" b="1" dirty="0" smtClean="0">
                <a:latin typeface="+mj-lt"/>
              </a:rPr>
            </a:br>
            <a:r>
              <a:rPr lang="en-GB" sz="6600" b="1" dirty="0" smtClean="0">
                <a:latin typeface="+mj-lt"/>
              </a:rPr>
              <a:t>≠ better grade</a:t>
            </a:r>
            <a:endParaRPr lang="en-GB" sz="6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8520" y="4625260"/>
            <a:ext cx="9361040" cy="1107996"/>
          </a:xfrm>
          <a:prstGeom prst="rect">
            <a:avLst/>
          </a:prstGeom>
          <a:solidFill>
            <a:schemeClr val="accent5">
              <a:lumMod val="90000"/>
              <a:alpha val="91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6600" b="1" dirty="0" smtClean="0">
                <a:latin typeface="+mj-lt"/>
              </a:rPr>
              <a:t>...or does it? ;-)</a:t>
            </a:r>
            <a:endParaRPr lang="en-GB" sz="66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24E239A-37E9-4689-9E13-1064C6103F6C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13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33538"/>
            <a:ext cx="83534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>
                <a:solidFill>
                  <a:schemeClr val="bg1"/>
                </a:solidFill>
                <a:latin typeface="Cambria" pitchFamily="18" charset="0"/>
              </a:rPr>
              <a:t>Library Impact Data Project</a:t>
            </a:r>
            <a:br>
              <a:rPr lang="en-GB" sz="360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>
                <a:solidFill>
                  <a:srgbClr val="FFC000"/>
                </a:solidFill>
                <a:latin typeface="Cambria" pitchFamily="18" charset="0"/>
              </a:rPr>
              <a:t>book loans at Huddersfield (5 years)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3600" dirty="0" smtClean="0"/>
              <a:t>Final degree classification</a:t>
            </a:r>
          </a:p>
          <a:p>
            <a:r>
              <a:rPr lang="en-GB" sz="3600" dirty="0" smtClean="0"/>
              <a:t>Course/Subject details</a:t>
            </a:r>
          </a:p>
          <a:p>
            <a:r>
              <a:rPr lang="en-GB" sz="3600" dirty="0" smtClean="0"/>
              <a:t>Total number of...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rgbClr val="0070C0"/>
                </a:solidFill>
              </a:rPr>
              <a:t>library loans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rgbClr val="0070C0"/>
                </a:solidFill>
              </a:rPr>
              <a:t>e-resource logins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rgbClr val="0070C0"/>
                </a:solidFill>
              </a:rPr>
              <a:t>visits to the library</a:t>
            </a:r>
          </a:p>
        </p:txBody>
      </p:sp>
      <p:sp>
        <p:nvSpPr>
          <p:cNvPr id="38915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Impact Data Project 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data collected for each student...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3600" dirty="0" smtClean="0"/>
              <a:t>UK Data Protection Act 1998</a:t>
            </a:r>
          </a:p>
          <a:p>
            <a:pPr lvl="1">
              <a:spcBef>
                <a:spcPts val="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University Student Handbooks</a:t>
            </a:r>
          </a:p>
          <a:p>
            <a:r>
              <a:rPr lang="en-GB" sz="3600" dirty="0" smtClean="0"/>
              <a:t>Data </a:t>
            </a:r>
            <a:r>
              <a:rPr lang="en-GB" sz="3600" dirty="0" err="1" smtClean="0"/>
              <a:t>anonymisation</a:t>
            </a:r>
            <a:endParaRPr lang="en-GB" sz="3600" dirty="0" smtClean="0"/>
          </a:p>
          <a:p>
            <a:r>
              <a:rPr lang="en-GB" sz="3600" dirty="0" smtClean="0"/>
              <a:t>Project data release</a:t>
            </a:r>
          </a:p>
          <a:p>
            <a:pPr lvl="1">
              <a:spcBef>
                <a:spcPts val="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http://tinyurl.com/lidp-opendata</a:t>
            </a:r>
          </a:p>
          <a:p>
            <a:pPr lvl="1">
              <a:spcBef>
                <a:spcPts val="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Open Data Commons Licence</a:t>
            </a:r>
          </a:p>
          <a:p>
            <a:endParaRPr lang="en-GB" sz="3600" dirty="0" smtClean="0"/>
          </a:p>
          <a:p>
            <a:endParaRPr lang="en-GB" sz="3200" i="1" dirty="0" smtClean="0"/>
          </a:p>
          <a:p>
            <a:pPr lvl="1"/>
            <a:endParaRPr lang="en-GB" sz="3200" dirty="0" smtClean="0"/>
          </a:p>
        </p:txBody>
      </p:sp>
      <p:sp>
        <p:nvSpPr>
          <p:cNvPr id="38915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Impact Data Project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legal issues...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3600" dirty="0" smtClean="0"/>
              <a:t>Available data problematic</a:t>
            </a:r>
          </a:p>
          <a:p>
            <a:r>
              <a:rPr lang="en-GB" sz="3600" dirty="0" smtClean="0"/>
              <a:t>Began </a:t>
            </a:r>
            <a:r>
              <a:rPr lang="en-GB" sz="3600" dirty="0" smtClean="0"/>
              <a:t>with averages for basic analysis</a:t>
            </a:r>
          </a:p>
          <a:p>
            <a:r>
              <a:rPr lang="en-GB" sz="3600" dirty="0" smtClean="0"/>
              <a:t>Analysis </a:t>
            </a:r>
            <a:r>
              <a:rPr lang="en-GB" sz="3600" dirty="0" smtClean="0"/>
              <a:t>based on </a:t>
            </a:r>
            <a:r>
              <a:rPr lang="en-GB" sz="3600" b="1" dirty="0" smtClean="0"/>
              <a:t>differences</a:t>
            </a:r>
          </a:p>
          <a:p>
            <a:endParaRPr lang="en-GB" sz="3200" i="1" dirty="0" smtClean="0"/>
          </a:p>
          <a:p>
            <a:pPr lvl="1"/>
            <a:endParaRPr lang="en-GB" sz="3200" dirty="0" smtClean="0"/>
          </a:p>
        </p:txBody>
      </p:sp>
      <p:sp>
        <p:nvSpPr>
          <p:cNvPr id="38915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Impact Data Project 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statistical analysis 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F7660-38BF-4C31-9BC0-A60CF04CC39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1206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Impact Data Project 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statistical analysis 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3600" dirty="0" smtClean="0"/>
              <a:t>Used as discovery tool</a:t>
            </a:r>
          </a:p>
          <a:p>
            <a:r>
              <a:rPr lang="en-GB" sz="3600" dirty="0" smtClean="0">
                <a:sym typeface="Wingdings" pitchFamily="2" charset="2"/>
              </a:rPr>
              <a:t>Ideal for unusual usage</a:t>
            </a:r>
            <a:endParaRPr lang="en-GB" sz="3600" dirty="0" smtClean="0"/>
          </a:p>
          <a:p>
            <a:r>
              <a:rPr lang="en-GB" sz="3600" dirty="0" smtClean="0"/>
              <a:t>Shameless</a:t>
            </a:r>
            <a:br>
              <a:rPr lang="en-GB" sz="3600" dirty="0" smtClean="0"/>
            </a:br>
            <a:r>
              <a:rPr lang="en-GB" sz="3600" dirty="0" smtClean="0"/>
              <a:t>bribery </a:t>
            </a:r>
            <a:r>
              <a:rPr lang="en-GB" sz="3600" dirty="0" smtClean="0">
                <a:sym typeface="Wingdings" pitchFamily="2" charset="2"/>
              </a:rPr>
              <a:t></a:t>
            </a:r>
          </a:p>
          <a:p>
            <a:endParaRPr lang="en-GB" sz="3200" i="1" dirty="0" smtClean="0"/>
          </a:p>
          <a:p>
            <a:pPr lvl="1"/>
            <a:endParaRPr lang="en-GB" sz="3200" dirty="0" smtClean="0"/>
          </a:p>
        </p:txBody>
      </p:sp>
      <p:sp>
        <p:nvSpPr>
          <p:cNvPr id="38915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Impact Data Project 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focus groups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41986" name="Picture 2" descr="http://farm7.static.flickr.com/6180/6164526883_6ba4ba42f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5109704" cy="34171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3284984"/>
            <a:ext cx="3320538" cy="307777"/>
          </a:xfrm>
          <a:prstGeom prst="rect">
            <a:avLst/>
          </a:prstGeom>
          <a:solidFill>
            <a:schemeClr val="bg1">
              <a:alpha val="57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j-lt"/>
              </a:rPr>
              <a:t>flickr.com/photos/</a:t>
            </a:r>
            <a:r>
              <a:rPr lang="en-GB" sz="1400" dirty="0" err="1" smtClean="0">
                <a:latin typeface="+mj-lt"/>
              </a:rPr>
              <a:t>paige_eliz</a:t>
            </a:r>
            <a:r>
              <a:rPr lang="en-GB" sz="1400" dirty="0" smtClean="0">
                <a:latin typeface="+mj-lt"/>
              </a:rPr>
              <a:t>/6164526883/</a:t>
            </a:r>
            <a:endParaRPr lang="en-GB" sz="1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lvl="1" indent="0" algn="ctr">
              <a:buNone/>
            </a:pPr>
            <a:endParaRPr lang="en-GB" sz="3600" dirty="0" smtClean="0"/>
          </a:p>
          <a:p>
            <a:pPr marL="0" lvl="1" indent="0" algn="ctr">
              <a:buNone/>
            </a:pPr>
            <a:r>
              <a:rPr lang="en-GB" sz="4400" dirty="0" smtClean="0">
                <a:solidFill>
                  <a:srgbClr val="003772"/>
                </a:solidFill>
              </a:rPr>
              <a:t>Guidance </a:t>
            </a:r>
            <a:r>
              <a:rPr lang="en-GB" sz="4400" dirty="0" smtClean="0">
                <a:solidFill>
                  <a:srgbClr val="003772"/>
                </a:solidFill>
              </a:rPr>
              <a:t>on how </a:t>
            </a:r>
            <a:r>
              <a:rPr lang="en-GB" sz="4400" dirty="0" smtClean="0">
                <a:solidFill>
                  <a:srgbClr val="003772"/>
                </a:solidFill>
              </a:rPr>
              <a:t>to</a:t>
            </a:r>
            <a:br>
              <a:rPr lang="en-GB" sz="4400" dirty="0" smtClean="0">
                <a:solidFill>
                  <a:srgbClr val="003772"/>
                </a:solidFill>
              </a:rPr>
            </a:br>
            <a:r>
              <a:rPr lang="en-GB" sz="4400" dirty="0" smtClean="0">
                <a:solidFill>
                  <a:srgbClr val="003772"/>
                </a:solidFill>
              </a:rPr>
              <a:t>replicate </a:t>
            </a:r>
            <a:r>
              <a:rPr lang="en-GB" sz="4400" dirty="0" smtClean="0">
                <a:solidFill>
                  <a:srgbClr val="003772"/>
                </a:solidFill>
              </a:rPr>
              <a:t>our research</a:t>
            </a:r>
          </a:p>
          <a:p>
            <a:pPr marL="0" lvl="1" indent="0" algn="ctr">
              <a:buNone/>
            </a:pPr>
            <a:endParaRPr lang="en-GB" sz="1600" dirty="0" smtClean="0">
              <a:hlinkClick r:id="rId3"/>
            </a:endParaRPr>
          </a:p>
          <a:p>
            <a:pPr marL="0" lvl="1" indent="0" algn="ctr">
              <a:buNone/>
            </a:pPr>
            <a:r>
              <a:rPr lang="en-GB" sz="3200" dirty="0" smtClean="0"/>
              <a:t>http://tinyurl.com/lidp-opendata</a:t>
            </a:r>
          </a:p>
          <a:p>
            <a:pPr marL="0" lvl="1" indent="0" algn="ctr">
              <a:buNone/>
            </a:pPr>
            <a:endParaRPr lang="en-GB" sz="3200" dirty="0" smtClean="0"/>
          </a:p>
        </p:txBody>
      </p:sp>
      <p:sp>
        <p:nvSpPr>
          <p:cNvPr id="38915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Impact Data Project 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err="1" smtClean="0">
                <a:solidFill>
                  <a:srgbClr val="FFC000"/>
                </a:solidFill>
                <a:latin typeface="Cambria" pitchFamily="18" charset="0"/>
              </a:rPr>
              <a:t>project</a:t>
            </a: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 toolkit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12750" y="1700808"/>
            <a:ext cx="8229600" cy="2232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buNone/>
            </a:pPr>
            <a:r>
              <a:rPr lang="en-GB" sz="12500" b="1" dirty="0" smtClean="0"/>
              <a:t>#</a:t>
            </a:r>
            <a:r>
              <a:rPr lang="en-GB" sz="12500" b="1" dirty="0" err="1" smtClean="0"/>
              <a:t>lidp</a:t>
            </a:r>
            <a:endParaRPr lang="en-GB" sz="125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2825"/>
            <a:ext cx="2133600" cy="628650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[</a:t>
            </a:r>
            <a:fld id="{B33FF49C-5124-49AC-8D10-609B83D291CE}" type="slidenum">
              <a:rPr lang="en-GB" sz="18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</a:t>
            </a:fld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]</a:t>
            </a: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Twitter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if tweeting, please use the </a:t>
            </a:r>
            <a:r>
              <a:rPr lang="en-GB" sz="3200" i="1" dirty="0" err="1" smtClean="0">
                <a:solidFill>
                  <a:srgbClr val="FFC000"/>
                </a:solidFill>
                <a:latin typeface="Cambria" pitchFamily="18" charset="0"/>
              </a:rPr>
              <a:t>hashtag</a:t>
            </a: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!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5169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        @</a:t>
            </a:r>
            <a:r>
              <a:rPr lang="en-GB" sz="3200" b="1" dirty="0" err="1" smtClean="0">
                <a:solidFill>
                  <a:srgbClr val="0070C0"/>
                </a:solidFill>
                <a:latin typeface="+mn-lt"/>
              </a:rPr>
              <a:t>graham_stone</a:t>
            </a:r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 	</a:t>
            </a:r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(Graham, Project Manager)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         @</a:t>
            </a:r>
            <a:r>
              <a:rPr lang="en-GB" sz="3200" b="1" dirty="0" err="1" smtClean="0">
                <a:solidFill>
                  <a:srgbClr val="0070C0"/>
                </a:solidFill>
                <a:latin typeface="+mn-lt"/>
              </a:rPr>
              <a:t>librarygirlknit</a:t>
            </a:r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	</a:t>
            </a:r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(Bryony, Research Assistant)</a:t>
            </a:r>
            <a:br>
              <a:rPr lang="en-GB" sz="3200" dirty="0" smtClean="0">
                <a:solidFill>
                  <a:srgbClr val="0070C0"/>
                </a:solidFill>
                <a:latin typeface="+mn-lt"/>
              </a:rPr>
            </a:br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                     </a:t>
            </a:r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@</a:t>
            </a:r>
            <a:r>
              <a:rPr lang="en-GB" sz="3200" b="1" dirty="0" err="1" smtClean="0">
                <a:solidFill>
                  <a:srgbClr val="0070C0"/>
                </a:solidFill>
                <a:latin typeface="+mn-lt"/>
              </a:rPr>
              <a:t>daveyp</a:t>
            </a:r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	</a:t>
            </a:r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(Dave, Technical Support)</a:t>
            </a:r>
          </a:p>
          <a:p>
            <a:pPr algn="ctr"/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22228-08E3-4BC4-A738-1BAAF2C304D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3286"/>
            <a:ext cx="9144000" cy="53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60032" y="6357958"/>
            <a:ext cx="4112626" cy="338554"/>
          </a:xfrm>
          <a:prstGeom prst="rect">
            <a:avLst/>
          </a:prstGeom>
          <a:solidFill>
            <a:schemeClr val="bg1">
              <a:alpha val="57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flickr.com/photos/</a:t>
            </a:r>
            <a:r>
              <a:rPr lang="en-GB" dirty="0" err="1" smtClean="0">
                <a:latin typeface="+mj-lt"/>
              </a:rPr>
              <a:t>nicholasngkw</a:t>
            </a:r>
            <a:r>
              <a:rPr lang="en-GB" dirty="0" smtClean="0">
                <a:latin typeface="+mj-lt"/>
              </a:rPr>
              <a:t>/5512321874/</a:t>
            </a:r>
            <a:endParaRPr lang="en-GB" dirty="0">
              <a:latin typeface="+mj-lt"/>
            </a:endParaRP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Impact Data Project 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so, what </a:t>
            </a: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next...?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3600" dirty="0" smtClean="0"/>
              <a:t>Further research at Huddersfield...</a:t>
            </a:r>
          </a:p>
          <a:p>
            <a:pPr lvl="1">
              <a:spcBef>
                <a:spcPts val="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analysis of the relationship at course level</a:t>
            </a:r>
          </a:p>
          <a:p>
            <a:pPr lvl="1">
              <a:spcBef>
                <a:spcPts val="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how to target staff resources more effectively </a:t>
            </a:r>
          </a:p>
          <a:p>
            <a:pPr lvl="1">
              <a:spcBef>
                <a:spcPts val="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the impact of reading lists and </a:t>
            </a:r>
            <a:r>
              <a:rPr lang="en-GB" sz="3200" dirty="0" smtClean="0">
                <a:solidFill>
                  <a:srgbClr val="0070C0"/>
                </a:solidFill>
              </a:rPr>
              <a:t>recommendations</a:t>
            </a:r>
          </a:p>
          <a:p>
            <a:pPr lvl="1">
              <a:spcBef>
                <a:spcPts val="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feasibility of a national level service</a:t>
            </a:r>
            <a:endParaRPr lang="en-GB" sz="3200" dirty="0" smtClean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endParaRPr lang="en-GB" sz="3200" i="1" dirty="0" smtClean="0">
              <a:solidFill>
                <a:srgbClr val="0070C0"/>
              </a:solidFill>
            </a:endParaRPr>
          </a:p>
        </p:txBody>
      </p:sp>
      <p:sp>
        <p:nvSpPr>
          <p:cNvPr id="38915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Impact Data Project 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so, what </a:t>
            </a: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next...?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3600" dirty="0" smtClean="0"/>
              <a:t>There is a relationship between library resource use and degree attainment as demonstrated across multiple universities</a:t>
            </a:r>
          </a:p>
          <a:p>
            <a:r>
              <a:rPr lang="en-GB" sz="3600" dirty="0" smtClean="0"/>
              <a:t>Independent research in other countries into this relationship has similar findings</a:t>
            </a:r>
          </a:p>
          <a:p>
            <a:pPr lvl="1"/>
            <a:endParaRPr lang="en-GB" sz="3200" dirty="0" smtClean="0"/>
          </a:p>
        </p:txBody>
      </p:sp>
      <p:sp>
        <p:nvSpPr>
          <p:cNvPr id="38915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Impact Data Project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summary...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Background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Library Non &amp; Low Usage Project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557338"/>
            <a:ext cx="9155113" cy="530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927E831-6A2B-463A-A240-C55D9ED3DBEA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4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108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Non 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>&amp; Low </a:t>
            </a:r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Usage 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>Project</a:t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analysing library usage since 2005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547813"/>
            <a:ext cx="91551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3600" dirty="0" smtClean="0"/>
              <a:t>First-class honours (</a:t>
            </a:r>
            <a:r>
              <a:rPr lang="en-GB" sz="3600" b="1" dirty="0" smtClean="0"/>
              <a:t>1</a:t>
            </a:r>
            <a:r>
              <a:rPr lang="en-GB" sz="3600" dirty="0" smtClean="0"/>
              <a:t>)</a:t>
            </a:r>
          </a:p>
          <a:p>
            <a:r>
              <a:rPr lang="en-GB" sz="3600" dirty="0" smtClean="0"/>
              <a:t>Upper second class honours (</a:t>
            </a:r>
            <a:r>
              <a:rPr lang="en-GB" sz="3600" b="1" dirty="0" smtClean="0"/>
              <a:t>2:1</a:t>
            </a:r>
            <a:r>
              <a:rPr lang="en-GB" sz="3600" dirty="0" smtClean="0"/>
              <a:t>)</a:t>
            </a:r>
          </a:p>
          <a:p>
            <a:r>
              <a:rPr lang="en-GB" sz="3600" dirty="0" smtClean="0"/>
              <a:t>Lower second class honours (</a:t>
            </a:r>
            <a:r>
              <a:rPr lang="en-GB" sz="3600" b="1" dirty="0" smtClean="0"/>
              <a:t>2:2</a:t>
            </a:r>
            <a:r>
              <a:rPr lang="en-GB" sz="3600" dirty="0" smtClean="0"/>
              <a:t>)</a:t>
            </a:r>
          </a:p>
          <a:p>
            <a:r>
              <a:rPr lang="en-GB" sz="3600" dirty="0" smtClean="0"/>
              <a:t>Third-class honours (</a:t>
            </a:r>
            <a:r>
              <a:rPr lang="en-GB" sz="3600" b="1" dirty="0" smtClean="0"/>
              <a:t>3</a:t>
            </a:r>
            <a:r>
              <a:rPr lang="en-GB" sz="3600" dirty="0" smtClean="0"/>
              <a:t>)</a:t>
            </a:r>
          </a:p>
          <a:p>
            <a:r>
              <a:rPr lang="en-GB" sz="3600" dirty="0" smtClean="0"/>
              <a:t>Ordinary degree (without honours)</a:t>
            </a:r>
          </a:p>
          <a:p>
            <a:endParaRPr lang="en-GB" sz="3200" i="1" dirty="0" smtClean="0"/>
          </a:p>
          <a:p>
            <a:pPr lvl="1"/>
            <a:endParaRPr lang="en-GB" sz="3200" dirty="0" smtClean="0"/>
          </a:p>
        </p:txBody>
      </p:sp>
      <p:sp>
        <p:nvSpPr>
          <p:cNvPr id="38915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Measuring Library Impact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UK Undergraduate Degrees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7AB0B2-A72D-42B8-8868-EB649ECDF416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6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156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Visits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2007/8 </a:t>
            </a:r>
            <a:r>
              <a:rPr lang="en-GB" sz="3200" i="1" dirty="0">
                <a:solidFill>
                  <a:srgbClr val="FFC000"/>
                </a:solidFill>
                <a:latin typeface="Cambria" pitchFamily="18" charset="0"/>
              </a:rPr>
              <a:t>&amp; 2008/9 honours graduates</a:t>
            </a: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78" y="1593246"/>
            <a:ext cx="9159178" cy="497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7AB0B2-A72D-42B8-8868-EB649ECDF416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7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156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Library Loans</a:t>
            </a:r>
            <a:b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2007/8 &amp; 2008/9 honours graduates</a:t>
            </a:r>
            <a:endParaRPr lang="en-GB" sz="3200" i="1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1497"/>
            <a:ext cx="9144000" cy="497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7AB0B2-A72D-42B8-8868-EB649ECDF416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8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156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smtClean="0">
                <a:solidFill>
                  <a:schemeClr val="bg1"/>
                </a:solidFill>
                <a:latin typeface="Cambria" pitchFamily="18" charset="0"/>
              </a:rPr>
              <a:t>E-resource Logins</a:t>
            </a:r>
            <a:r>
              <a:rPr lang="en-GB" sz="36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sz="3200" i="1" dirty="0" smtClean="0">
                <a:solidFill>
                  <a:srgbClr val="FFC000"/>
                </a:solidFill>
                <a:latin typeface="Cambria" pitchFamily="18" charset="0"/>
              </a:rPr>
              <a:t>2007/8 </a:t>
            </a:r>
            <a:r>
              <a:rPr lang="en-GB" sz="3200" i="1" dirty="0">
                <a:solidFill>
                  <a:srgbClr val="FFC000"/>
                </a:solidFill>
                <a:latin typeface="Cambria" pitchFamily="18" charset="0"/>
              </a:rPr>
              <a:t>&amp; 2008/9 honours graduates</a:t>
            </a:r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1497"/>
            <a:ext cx="9144000" cy="497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7329FF1-58C9-4392-B3EF-55F69D318594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9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301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>
                <a:solidFill>
                  <a:schemeClr val="bg1"/>
                </a:solidFill>
                <a:latin typeface="Cambria" pitchFamily="18" charset="0"/>
              </a:rPr>
              <a:t>JISC Library Impact Data Project</a:t>
            </a:r>
            <a:br>
              <a:rPr lang="en-GB" sz="3600">
                <a:solidFill>
                  <a:schemeClr val="bg1"/>
                </a:solidFill>
                <a:latin typeface="Cambria" pitchFamily="18" charset="0"/>
              </a:rPr>
            </a:br>
            <a:endParaRPr lang="en-GB" sz="3200" i="1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557338"/>
            <a:ext cx="91551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Huddersfield">
  <a:themeElements>
    <a:clrScheme name="University of 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y of 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y of 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White">
  <a:themeElements>
    <a:clrScheme name="4_Whi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772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77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Huddersfield</Template>
  <TotalTime>2266</TotalTime>
  <Words>383</Words>
  <Application>Microsoft Office PowerPoint</Application>
  <PresentationFormat>On-screen Show (4:3)</PresentationFormat>
  <Paragraphs>102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Cambria</vt:lpstr>
      <vt:lpstr>Wingdings</vt:lpstr>
      <vt:lpstr>University of Huddersfield</vt:lpstr>
      <vt:lpstr>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University of Huddersfield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David Pattern (cmsxdcp)</dc:creator>
  <cp:lastModifiedBy>cmsxdcp</cp:lastModifiedBy>
  <cp:revision>257</cp:revision>
  <dcterms:created xsi:type="dcterms:W3CDTF">2009-09-16T11:38:02Z</dcterms:created>
  <dcterms:modified xsi:type="dcterms:W3CDTF">2011-10-11T15:07:22Z</dcterms:modified>
</cp:coreProperties>
</file>